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24"/>
  </p:notesMasterIdLst>
  <p:sldIdLst>
    <p:sldId id="308" r:id="rId2"/>
    <p:sldId id="268" r:id="rId3"/>
    <p:sldId id="297" r:id="rId4"/>
    <p:sldId id="298" r:id="rId5"/>
    <p:sldId id="272" r:id="rId6"/>
    <p:sldId id="305" r:id="rId7"/>
    <p:sldId id="306" r:id="rId8"/>
    <p:sldId id="296" r:id="rId9"/>
    <p:sldId id="270" r:id="rId10"/>
    <p:sldId id="274" r:id="rId11"/>
    <p:sldId id="301" r:id="rId12"/>
    <p:sldId id="299" r:id="rId13"/>
    <p:sldId id="300" r:id="rId14"/>
    <p:sldId id="302" r:id="rId15"/>
    <p:sldId id="303" r:id="rId16"/>
    <p:sldId id="304" r:id="rId17"/>
    <p:sldId id="307" r:id="rId18"/>
    <p:sldId id="290" r:id="rId19"/>
    <p:sldId id="295" r:id="rId20"/>
    <p:sldId id="289" r:id="rId21"/>
    <p:sldId id="309" r:id="rId22"/>
    <p:sldId id="28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69" autoAdjust="0"/>
    <p:restoredTop sz="76549" autoAdjust="0"/>
  </p:normalViewPr>
  <p:slideViewPr>
    <p:cSldViewPr>
      <p:cViewPr varScale="1">
        <p:scale>
          <a:sx n="73" d="100"/>
          <a:sy n="73" d="100"/>
        </p:scale>
        <p:origin x="-132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A0C17-A160-445A-906D-38AB17DA37D8}" type="datetimeFigureOut">
              <a:rPr lang="ru-RU" smtClean="0"/>
              <a:pPr/>
              <a:t>30.10.2019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3E007-2F2F-4B87-B893-0D40BF80CCE6}" type="slidenum">
              <a:rPr lang="ru-RU" smtClean="0"/>
              <a:pPr/>
              <a:t>‹#›</a:t>
            </a:fld>
            <a:endParaRPr lang="ru-RU"/>
          </a:p>
        </p:txBody>
      </p:sp>
    </p:spTree>
    <p:extLst>
      <p:ext uri="{BB962C8B-B14F-4D97-AF65-F5344CB8AC3E}">
        <p14:creationId xmlns:p14="http://schemas.microsoft.com/office/powerpoint/2010/main" xmlns="" val="345925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B3E007-2F2F-4B87-B893-0D40BF80CCE6}" type="slidenum">
              <a:rPr lang="ru-RU" smtClean="0"/>
              <a:pPr/>
              <a:t>1</a:t>
            </a:fld>
            <a:endParaRPr lang="ru-RU"/>
          </a:p>
        </p:txBody>
      </p:sp>
    </p:spTree>
    <p:extLst>
      <p:ext uri="{BB962C8B-B14F-4D97-AF65-F5344CB8AC3E}">
        <p14:creationId xmlns:p14="http://schemas.microsoft.com/office/powerpoint/2010/main" xmlns="" val="186926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B3E007-2F2F-4B87-B893-0D40BF80CCE6}" type="slidenum">
              <a:rPr lang="ru-RU" smtClean="0"/>
              <a:pPr/>
              <a:t>2</a:t>
            </a:fld>
            <a:endParaRPr lang="ru-RU"/>
          </a:p>
        </p:txBody>
      </p:sp>
    </p:spTree>
    <p:extLst>
      <p:ext uri="{BB962C8B-B14F-4D97-AF65-F5344CB8AC3E}">
        <p14:creationId xmlns:p14="http://schemas.microsoft.com/office/powerpoint/2010/main" xmlns="" val="186926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B3E007-2F2F-4B87-B893-0D40BF80CCE6}" type="slidenum">
              <a:rPr lang="ru-RU" smtClean="0"/>
              <a:pPr/>
              <a:t>9</a:t>
            </a:fld>
            <a:endParaRPr lang="ru-RU"/>
          </a:p>
        </p:txBody>
      </p:sp>
    </p:spTree>
    <p:extLst>
      <p:ext uri="{BB962C8B-B14F-4D97-AF65-F5344CB8AC3E}">
        <p14:creationId xmlns:p14="http://schemas.microsoft.com/office/powerpoint/2010/main" xmlns="" val="2382826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1B3E007-2F2F-4B87-B893-0D40BF80CCE6}" type="slidenum">
              <a:rPr lang="ru-RU" smtClean="0"/>
              <a:pPr/>
              <a:t>17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B3E007-2F2F-4B87-B893-0D40BF80CCE6}" type="slidenum">
              <a:rPr lang="ru-RU" smtClean="0"/>
              <a:pPr/>
              <a:t>18</a:t>
            </a:fld>
            <a:endParaRPr lang="ru-RU"/>
          </a:p>
        </p:txBody>
      </p:sp>
    </p:spTree>
    <p:extLst>
      <p:ext uri="{BB962C8B-B14F-4D97-AF65-F5344CB8AC3E}">
        <p14:creationId xmlns:p14="http://schemas.microsoft.com/office/powerpoint/2010/main" xmlns="" val="282370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B3E007-2F2F-4B87-B893-0D40BF80CCE6}" type="slidenum">
              <a:rPr lang="ru-RU" smtClean="0"/>
              <a:pPr/>
              <a:t>22</a:t>
            </a:fld>
            <a:endParaRPr lang="ru-RU"/>
          </a:p>
        </p:txBody>
      </p:sp>
    </p:spTree>
    <p:extLst>
      <p:ext uri="{BB962C8B-B14F-4D97-AF65-F5344CB8AC3E}">
        <p14:creationId xmlns:p14="http://schemas.microsoft.com/office/powerpoint/2010/main" xmlns="" val="314437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415081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179594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223085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300797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422683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33093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167769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388645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331925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145176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42F7B605-2135-4EBE-97F3-DCC7764C0FEA}" type="datetimeFigureOut">
              <a:rPr lang="ru-RU" smtClean="0"/>
              <a:pPr/>
              <a:t>30.10.2019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17361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F7B605-2135-4EBE-97F3-DCC7764C0FEA}" type="datetimeFigureOut">
              <a:rPr lang="ru-RU" smtClean="0"/>
              <a:pPr/>
              <a:t>30.10.2019</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46D682-C3FD-4041-ADD1-6B8D547716E1}" type="slidenum">
              <a:rPr lang="ru-RU" smtClean="0"/>
              <a:pPr/>
              <a:t>‹#›</a:t>
            </a:fld>
            <a:endParaRPr lang="ru-RU"/>
          </a:p>
        </p:txBody>
      </p:sp>
    </p:spTree>
    <p:extLst>
      <p:ext uri="{BB962C8B-B14F-4D97-AF65-F5344CB8AC3E}">
        <p14:creationId xmlns:p14="http://schemas.microsoft.com/office/powerpoint/2010/main" xmlns="" val="353246380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TextBox 4"/>
          <p:cNvSpPr txBox="1"/>
          <p:nvPr/>
        </p:nvSpPr>
        <p:spPr>
          <a:xfrm>
            <a:off x="323528" y="980728"/>
            <a:ext cx="8820472" cy="4524315"/>
          </a:xfrm>
          <a:prstGeom prst="rect">
            <a:avLst/>
          </a:prstGeom>
          <a:noFill/>
        </p:spPr>
        <p:txBody>
          <a:bodyPr wrap="square" rtlCol="0">
            <a:spAutoFit/>
          </a:bodyPr>
          <a:lstStyle/>
          <a:p>
            <a:r>
              <a:rPr lang="kk-KZ" sz="3600" b="1" i="1" dirty="0" smtClean="0">
                <a:solidFill>
                  <a:schemeClr val="accent1">
                    <a:lumMod val="75000"/>
                  </a:schemeClr>
                </a:solidFill>
                <a:latin typeface="Times New Roman" pitchFamily="18" charset="0"/>
                <a:cs typeface="Times New Roman" pitchFamily="18" charset="0"/>
              </a:rPr>
              <a:t>	Армысың ардақ тұтқан асыл 			халқым,</a:t>
            </a:r>
          </a:p>
          <a:p>
            <a:r>
              <a:rPr lang="kk-KZ" sz="3600" b="1" i="1" dirty="0" smtClean="0">
                <a:solidFill>
                  <a:schemeClr val="accent1">
                    <a:lumMod val="75000"/>
                  </a:schemeClr>
                </a:solidFill>
                <a:latin typeface="Times New Roman" pitchFamily="18" charset="0"/>
                <a:cs typeface="Times New Roman" pitchFamily="18" charset="0"/>
              </a:rPr>
              <a:t>Қашанда сәлемдесу ата салтым.</a:t>
            </a:r>
          </a:p>
          <a:p>
            <a:endParaRPr lang="kk-KZ" sz="3600" b="1" i="1" dirty="0" smtClean="0">
              <a:solidFill>
                <a:schemeClr val="accent1">
                  <a:lumMod val="75000"/>
                </a:schemeClr>
              </a:solidFill>
              <a:latin typeface="Times New Roman" pitchFamily="18" charset="0"/>
              <a:cs typeface="Times New Roman" pitchFamily="18" charset="0"/>
            </a:endParaRPr>
          </a:p>
          <a:p>
            <a:r>
              <a:rPr lang="kk-KZ" sz="3600" b="1" i="1" dirty="0" smtClean="0">
                <a:solidFill>
                  <a:schemeClr val="accent1">
                    <a:lumMod val="75000"/>
                  </a:schemeClr>
                </a:solidFill>
                <a:latin typeface="Times New Roman" pitchFamily="18" charset="0"/>
                <a:cs typeface="Times New Roman" pitchFamily="18" charset="0"/>
              </a:rPr>
              <a:t>Қанға сіңген ғұрпым бар халқымызда ,</a:t>
            </a:r>
          </a:p>
          <a:p>
            <a:r>
              <a:rPr lang="kk-KZ" sz="3600" b="1" i="1" dirty="0" smtClean="0">
                <a:solidFill>
                  <a:schemeClr val="accent1">
                    <a:lumMod val="75000"/>
                  </a:schemeClr>
                </a:solidFill>
                <a:latin typeface="Times New Roman" pitchFamily="18" charset="0"/>
                <a:cs typeface="Times New Roman" pitchFamily="18" charset="0"/>
              </a:rPr>
              <a:t>Бабалардан жалғасқан салтымызда .</a:t>
            </a:r>
          </a:p>
          <a:p>
            <a:r>
              <a:rPr lang="kk-KZ" sz="3600" b="1" i="1" dirty="0" smtClean="0">
                <a:solidFill>
                  <a:schemeClr val="accent1">
                    <a:lumMod val="75000"/>
                  </a:schemeClr>
                </a:solidFill>
                <a:latin typeface="Times New Roman" pitchFamily="18" charset="0"/>
                <a:cs typeface="Times New Roman" pitchFamily="18" charset="0"/>
              </a:rPr>
              <a:t>Ата жолмен алдыңызға басымды иіп, </a:t>
            </a:r>
          </a:p>
          <a:p>
            <a:r>
              <a:rPr lang="kk-KZ" sz="3600" b="1" i="1" dirty="0" smtClean="0">
                <a:solidFill>
                  <a:schemeClr val="accent1">
                    <a:lumMod val="75000"/>
                  </a:schemeClr>
                </a:solidFill>
                <a:latin typeface="Times New Roman" pitchFamily="18" charset="0"/>
                <a:cs typeface="Times New Roman" pitchFamily="18" charset="0"/>
              </a:rPr>
              <a:t>Сәлем берем көпшілік жалпыңызға. </a:t>
            </a:r>
            <a:endParaRPr lang="ru-RU" sz="3600"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1356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00808"/>
            <a:ext cx="9144000" cy="707886"/>
          </a:xfrm>
          <a:prstGeom prst="rect">
            <a:avLst/>
          </a:prstGeom>
          <a:noFill/>
        </p:spPr>
        <p:txBody>
          <a:bodyPr wrap="square" rtlCol="0">
            <a:spAutoFit/>
          </a:bodyPr>
          <a:lstStyle/>
          <a:p>
            <a:r>
              <a:rPr lang="kk-KZ" sz="4000" b="1" i="1" dirty="0" smtClean="0">
                <a:solidFill>
                  <a:srgbClr val="FF0000"/>
                </a:solidFill>
                <a:latin typeface="Times New Roman" panose="02020603050405020304" pitchFamily="18" charset="0"/>
                <a:cs typeface="Times New Roman" panose="02020603050405020304" pitchFamily="18" charset="0"/>
              </a:rPr>
              <a:t>		</a:t>
            </a:r>
            <a:endParaRPr lang="kk-KZ" sz="4000" b="1" i="1" dirty="0" smtClean="0">
              <a:solidFill>
                <a:srgbClr val="002060"/>
              </a:solidFill>
              <a:latin typeface="Times New Roman" panose="02020603050405020304" pitchFamily="18" charset="0"/>
              <a:cs typeface="Times New Roman" panose="02020603050405020304" pitchFamily="18" charset="0"/>
            </a:endParaRPr>
          </a:p>
        </p:txBody>
      </p:sp>
      <p:pic>
        <p:nvPicPr>
          <p:cNvPr id="5"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7151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2" descr="C:\Documents and Settings\Admin\Рабочий стол\Изображение 018.jpg"/>
          <p:cNvPicPr>
            <a:picLocks noChangeAspect="1" noChangeArrowheads="1"/>
          </p:cNvPicPr>
          <p:nvPr/>
        </p:nvPicPr>
        <p:blipFill>
          <a:blip r:embed="rId3" cstate="print"/>
          <a:srcRect/>
          <a:stretch>
            <a:fillRect/>
          </a:stretch>
        </p:blipFill>
        <p:spPr bwMode="auto">
          <a:xfrm>
            <a:off x="214282" y="171487"/>
            <a:ext cx="5357850" cy="6472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715008" y="357166"/>
            <a:ext cx="3573008" cy="6439378"/>
          </a:xfrm>
          <a:prstGeom prst="rect">
            <a:avLst/>
          </a:prstGeom>
          <a:noFill/>
        </p:spPr>
        <p:txBody>
          <a:bodyPr wrap="square" rtlCol="0">
            <a:spAutoFit/>
          </a:bodyPr>
          <a:lstStyle/>
          <a:p>
            <a:r>
              <a:rPr lang="kk-KZ" sz="4000" b="1" i="1" dirty="0" smtClean="0">
                <a:solidFill>
                  <a:schemeClr val="accent1">
                    <a:lumMod val="75000"/>
                  </a:schemeClr>
                </a:solidFill>
                <a:latin typeface="Times New Roman" pitchFamily="18" charset="0"/>
                <a:cs typeface="Times New Roman" pitchFamily="18" charset="0"/>
              </a:rPr>
              <a:t>Қорқыт туған кезінде.</a:t>
            </a:r>
          </a:p>
          <a:p>
            <a:r>
              <a:rPr lang="kk-KZ" sz="4000" b="1" i="1" dirty="0" smtClean="0">
                <a:solidFill>
                  <a:schemeClr val="accent1">
                    <a:lumMod val="75000"/>
                  </a:schemeClr>
                </a:solidFill>
                <a:latin typeface="Times New Roman" pitchFamily="18" charset="0"/>
                <a:cs typeface="Times New Roman" pitchFamily="18" charset="0"/>
              </a:rPr>
              <a:t>Қара аспанды су алған,</a:t>
            </a:r>
          </a:p>
          <a:p>
            <a:r>
              <a:rPr lang="kk-KZ" sz="4000" b="1" i="1" dirty="0" smtClean="0">
                <a:solidFill>
                  <a:schemeClr val="accent1">
                    <a:lumMod val="75000"/>
                  </a:schemeClr>
                </a:solidFill>
                <a:latin typeface="Times New Roman" pitchFamily="18" charset="0"/>
                <a:cs typeface="Times New Roman" pitchFamily="18" charset="0"/>
              </a:rPr>
              <a:t>Қара жерді құм алған.</a:t>
            </a:r>
          </a:p>
          <a:p>
            <a:r>
              <a:rPr lang="kk-KZ" sz="4000" b="1" i="1" dirty="0" smtClean="0">
                <a:solidFill>
                  <a:schemeClr val="accent1">
                    <a:lumMod val="75000"/>
                  </a:schemeClr>
                </a:solidFill>
                <a:latin typeface="Times New Roman" pitchFamily="18" charset="0"/>
                <a:cs typeface="Times New Roman" pitchFamily="18" charset="0"/>
              </a:rPr>
              <a:t>Ол туғанда ел қорқып ,</a:t>
            </a:r>
          </a:p>
          <a:p>
            <a:r>
              <a:rPr lang="kk-KZ" sz="4000" b="1" i="1" dirty="0" smtClean="0">
                <a:solidFill>
                  <a:schemeClr val="accent1">
                    <a:lumMod val="75000"/>
                  </a:schemeClr>
                </a:solidFill>
                <a:latin typeface="Times New Roman" pitchFamily="18" charset="0"/>
                <a:cs typeface="Times New Roman" pitchFamily="18" charset="0"/>
              </a:rPr>
              <a:t>Туғаннан соң қуанған.</a:t>
            </a:r>
            <a:endParaRPr lang="ru-RU" sz="4000"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07958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 name="Рисунок 2" descr="C:\Users\Дом\Desktop\Ilyas_Zhansugurov.jpg"/>
          <p:cNvPicPr/>
          <p:nvPr/>
        </p:nvPicPr>
        <p:blipFill>
          <a:blip r:embed="rId3" cstate="print"/>
          <a:srcRect/>
          <a:stretch>
            <a:fillRect/>
          </a:stretch>
        </p:blipFill>
        <p:spPr bwMode="auto">
          <a:xfrm>
            <a:off x="5500694" y="214290"/>
            <a:ext cx="3286148" cy="39290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descr="F:\ДАРЫН\Новая папка (3)\20161019_141551.jpg"/>
          <p:cNvPicPr/>
          <p:nvPr/>
        </p:nvPicPr>
        <p:blipFill>
          <a:blip r:embed="rId4" cstate="print"/>
          <a:srcRect l="18750" t="20625" r="30000" b="26127"/>
          <a:stretch>
            <a:fillRect/>
          </a:stretch>
        </p:blipFill>
        <p:spPr bwMode="auto">
          <a:xfrm>
            <a:off x="428596" y="142852"/>
            <a:ext cx="3357586" cy="40719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F:\ДАРЫН\Новая папка (3)\20161019_141754.jpg"/>
          <p:cNvPicPr/>
          <p:nvPr/>
        </p:nvPicPr>
        <p:blipFill>
          <a:blip r:embed="rId5" cstate="print"/>
          <a:srcRect/>
          <a:stretch>
            <a:fillRect/>
          </a:stretch>
        </p:blipFill>
        <p:spPr bwMode="auto">
          <a:xfrm rot="5400000">
            <a:off x="2500310" y="3428988"/>
            <a:ext cx="3714752" cy="3143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000760" y="4214818"/>
            <a:ext cx="2283903" cy="523220"/>
          </a:xfrm>
          <a:prstGeom prst="rect">
            <a:avLst/>
          </a:prstGeom>
          <a:noFill/>
        </p:spPr>
        <p:txBody>
          <a:bodyPr wrap="square" rtlCol="0">
            <a:spAutoFit/>
          </a:bodyPr>
          <a:lstStyle/>
          <a:p>
            <a:r>
              <a:rPr lang="kk-KZ" sz="2800" b="1" i="1" dirty="0" smtClean="0">
                <a:solidFill>
                  <a:srgbClr val="0070C0"/>
                </a:solidFill>
                <a:latin typeface="Times New Roman" pitchFamily="18" charset="0"/>
                <a:cs typeface="Times New Roman" pitchFamily="18" charset="0"/>
              </a:rPr>
              <a:t>І.Жансүгіров</a:t>
            </a:r>
            <a:endParaRPr lang="ru-RU" sz="2800" b="1" i="1" dirty="0">
              <a:solidFill>
                <a:srgbClr val="0070C0"/>
              </a:solidFill>
              <a:latin typeface="Times New Roman" pitchFamily="18" charset="0"/>
              <a:cs typeface="Times New Roman" pitchFamily="18" charset="0"/>
            </a:endParaRPr>
          </a:p>
        </p:txBody>
      </p:sp>
      <p:sp>
        <p:nvSpPr>
          <p:cNvPr id="7" name="TextBox 6"/>
          <p:cNvSpPr txBox="1"/>
          <p:nvPr/>
        </p:nvSpPr>
        <p:spPr>
          <a:xfrm>
            <a:off x="500034" y="4143380"/>
            <a:ext cx="2357454" cy="954107"/>
          </a:xfrm>
          <a:prstGeom prst="rect">
            <a:avLst/>
          </a:prstGeom>
          <a:noFill/>
        </p:spPr>
        <p:txBody>
          <a:bodyPr wrap="square" rtlCol="0">
            <a:spAutoFit/>
          </a:bodyPr>
          <a:lstStyle/>
          <a:p>
            <a:r>
              <a:rPr lang="kk-KZ" sz="2800" b="1" i="1" dirty="0" smtClean="0">
                <a:solidFill>
                  <a:srgbClr val="FF0000"/>
                </a:solidFill>
                <a:latin typeface="Times New Roman" pitchFamily="18" charset="0"/>
                <a:cs typeface="Times New Roman" pitchFamily="18" charset="0"/>
              </a:rPr>
              <a:t>    </a:t>
            </a:r>
            <a:r>
              <a:rPr lang="kk-KZ" sz="2800" b="1" i="1" dirty="0" smtClean="0">
                <a:solidFill>
                  <a:srgbClr val="0070C0"/>
                </a:solidFill>
                <a:latin typeface="Times New Roman" pitchFamily="18" charset="0"/>
                <a:cs typeface="Times New Roman" pitchFamily="18" charset="0"/>
              </a:rPr>
              <a:t>Молықпай      	ата</a:t>
            </a:r>
            <a:endParaRPr lang="ru-RU" sz="2800" b="1"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26" name="Picture 2" descr="F:\ДАРЫН\Новая папка (3)\20161019_141524.jpg"/>
          <p:cNvPicPr>
            <a:picLocks noChangeAspect="1" noChangeArrowheads="1"/>
          </p:cNvPicPr>
          <p:nvPr/>
        </p:nvPicPr>
        <p:blipFill>
          <a:blip r:embed="rId3" cstate="print"/>
          <a:srcRect l="4297" t="18750" b="9375"/>
          <a:stretch>
            <a:fillRect/>
          </a:stretch>
        </p:blipFill>
        <p:spPr bwMode="auto">
          <a:xfrm rot="5400000">
            <a:off x="1476364" y="-762040"/>
            <a:ext cx="6334148" cy="8143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0" name="Picture 2" descr="F:\ДАРЫН\Новая папка (3)\20161019_141708.jpg"/>
          <p:cNvPicPr>
            <a:picLocks noChangeAspect="1" noChangeArrowheads="1"/>
          </p:cNvPicPr>
          <p:nvPr/>
        </p:nvPicPr>
        <p:blipFill>
          <a:blip r:embed="rId3" cstate="print"/>
          <a:srcRect/>
          <a:stretch>
            <a:fillRect/>
          </a:stretch>
        </p:blipFill>
        <p:spPr bwMode="auto">
          <a:xfrm>
            <a:off x="357158" y="214290"/>
            <a:ext cx="8501090" cy="56436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p:cNvSpPr txBox="1"/>
          <p:nvPr/>
        </p:nvSpPr>
        <p:spPr>
          <a:xfrm>
            <a:off x="857224" y="6000768"/>
            <a:ext cx="7500990" cy="707886"/>
          </a:xfrm>
          <a:prstGeom prst="rect">
            <a:avLst/>
          </a:prstGeom>
          <a:noFill/>
        </p:spPr>
        <p:txBody>
          <a:bodyPr wrap="square" rtlCol="0">
            <a:spAutoFit/>
          </a:bodyPr>
          <a:lstStyle/>
          <a:p>
            <a:r>
              <a:rPr lang="kk-KZ" sz="4000" b="1" i="1" dirty="0" smtClean="0">
                <a:solidFill>
                  <a:srgbClr val="0070C0"/>
                </a:solidFill>
                <a:latin typeface="Times New Roman" pitchFamily="18" charset="0"/>
                <a:cs typeface="Times New Roman" pitchFamily="18" charset="0"/>
              </a:rPr>
              <a:t>Молықпай атаның қобызы</a:t>
            </a:r>
            <a:endParaRPr lang="ru-RU" sz="4000" b="1"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 name="Рисунок 2" descr="F:\img_9733.jpg"/>
          <p:cNvPicPr/>
          <p:nvPr/>
        </p:nvPicPr>
        <p:blipFill>
          <a:blip r:embed="rId3" cstate="print"/>
          <a:srcRect/>
          <a:stretch>
            <a:fillRect/>
          </a:stretch>
        </p:blipFill>
        <p:spPr bwMode="auto">
          <a:xfrm>
            <a:off x="428596" y="357166"/>
            <a:ext cx="8429684" cy="4929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142844" y="5214950"/>
            <a:ext cx="8286808" cy="830997"/>
          </a:xfrm>
          <a:prstGeom prst="rect">
            <a:avLst/>
          </a:prstGeom>
          <a:noFill/>
        </p:spPr>
        <p:txBody>
          <a:bodyPr wrap="square" rtlCol="0">
            <a:spAutoFit/>
          </a:bodyPr>
          <a:lstStyle/>
          <a:p>
            <a:r>
              <a:rPr lang="kk-KZ" sz="4800" b="1" i="1" dirty="0" smtClean="0">
                <a:solidFill>
                  <a:srgbClr val="0070C0"/>
                </a:solidFill>
                <a:latin typeface="Times New Roman" pitchFamily="18" charset="0"/>
                <a:cs typeface="Times New Roman" pitchFamily="18" charset="0"/>
              </a:rPr>
              <a:t>І.Жансүгіровтың  мұражайы</a:t>
            </a:r>
            <a:endParaRPr lang="ru-RU" sz="3600" b="1"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 name="Рисунок 2" descr="D:\ДАРЫН\Новая папка (3)\20161019_141448.jpg"/>
          <p:cNvPicPr/>
          <p:nvPr/>
        </p:nvPicPr>
        <p:blipFill>
          <a:blip r:embed="rId3" cstate="print"/>
          <a:srcRect/>
          <a:stretch>
            <a:fillRect/>
          </a:stretch>
        </p:blipFill>
        <p:spPr bwMode="auto">
          <a:xfrm rot="5400000">
            <a:off x="-607255" y="1178705"/>
            <a:ext cx="5929354"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D:\ДАРЫН\Новая папка (3)\20161019_141139.jpg"/>
          <p:cNvPicPr/>
          <p:nvPr/>
        </p:nvPicPr>
        <p:blipFill>
          <a:blip r:embed="rId4" cstate="print"/>
          <a:srcRect/>
          <a:stretch>
            <a:fillRect/>
          </a:stretch>
        </p:blipFill>
        <p:spPr bwMode="auto">
          <a:xfrm rot="5400000">
            <a:off x="3821901" y="1250141"/>
            <a:ext cx="5929354"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1785918" y="0"/>
            <a:ext cx="7358082" cy="769441"/>
          </a:xfrm>
          <a:prstGeom prst="rect">
            <a:avLst/>
          </a:prstGeom>
          <a:noFill/>
        </p:spPr>
        <p:txBody>
          <a:bodyPr wrap="square" rtlCol="0">
            <a:spAutoFit/>
          </a:bodyPr>
          <a:lstStyle/>
          <a:p>
            <a:r>
              <a:rPr lang="kk-KZ" sz="4400" b="1" i="1" dirty="0" smtClean="0">
                <a:solidFill>
                  <a:srgbClr val="FF0000"/>
                </a:solidFill>
                <a:latin typeface="Times New Roman" pitchFamily="18" charset="0"/>
                <a:cs typeface="Times New Roman" pitchFamily="18" charset="0"/>
              </a:rPr>
              <a:t>Молықпай атаның күйлері</a:t>
            </a:r>
            <a:endParaRPr lang="ru-RU" sz="4400" b="1" i="1" dirty="0">
              <a:solidFill>
                <a:srgbClr val="FF0000"/>
              </a:solidFill>
              <a:latin typeface="Times New Roman" pitchFamily="18" charset="0"/>
              <a:cs typeface="Times New Roman" pitchFamily="18" charset="0"/>
            </a:endParaRPr>
          </a:p>
        </p:txBody>
      </p:sp>
      <p:sp>
        <p:nvSpPr>
          <p:cNvPr id="4" name="TextBox 3"/>
          <p:cNvSpPr txBox="1"/>
          <p:nvPr/>
        </p:nvSpPr>
        <p:spPr>
          <a:xfrm>
            <a:off x="0" y="857232"/>
            <a:ext cx="9144000" cy="5509200"/>
          </a:xfrm>
          <a:prstGeom prst="rect">
            <a:avLst/>
          </a:prstGeom>
          <a:noFill/>
        </p:spPr>
        <p:txBody>
          <a:bodyPr wrap="square" rtlCol="0">
            <a:spAutoFit/>
          </a:bodyPr>
          <a:lstStyle/>
          <a:p>
            <a:r>
              <a:rPr lang="kk-KZ" sz="4400" b="1" i="1" dirty="0" smtClean="0">
                <a:solidFill>
                  <a:srgbClr val="0070C0"/>
                </a:solidFill>
                <a:latin typeface="Times New Roman" pitchFamily="18" charset="0"/>
                <a:cs typeface="Times New Roman" pitchFamily="18" charset="0"/>
              </a:rPr>
              <a:t>		“Құлақ күй” “Тоғыз толғау” 	”Жез киік” “Жарбол” “Ақ көбік - көк көбік” “Аққу” “Құдіреттің құсы” “Он сан мен Орманбеттің айырылғаны” “Қазан”“Қорамжан” “Бозінген” “Ер Әлінің дүлдүлі” “Ерден” “Ықылас””Қара жорға” 			”Сылқылдақ” </a:t>
            </a:r>
            <a:endParaRPr lang="ru-RU" sz="4400" b="1"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om\Desktop\9 площадка ноут\Desktop\Әндер мен күйлер\ҚОБЫЗ АСПАБЫ\76894_html_m6963737f.png"/>
          <p:cNvPicPr>
            <a:picLocks noChangeAspect="1" noChangeArrowheads="1"/>
          </p:cNvPicPr>
          <p:nvPr/>
        </p:nvPicPr>
        <p:blipFill>
          <a:blip r:embed="rId3" cstate="print"/>
          <a:srcRect/>
          <a:stretch>
            <a:fillRect/>
          </a:stretch>
        </p:blipFill>
        <p:spPr bwMode="auto">
          <a:xfrm>
            <a:off x="0" y="-857280"/>
            <a:ext cx="9144000" cy="9753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22\Desktop\ҚОБЫЗ АСПАБЫ\49kobyz.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707" t="5281" r="18546"/>
          <a:stretch/>
        </p:blipFill>
        <p:spPr bwMode="auto">
          <a:xfrm>
            <a:off x="214282" y="162061"/>
            <a:ext cx="4321620" cy="66959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Lst>
        </p:spPr>
      </p:pic>
      <p:pic>
        <p:nvPicPr>
          <p:cNvPr id="5" name="Рисунок 4" descr="C:\Users\Дом\Desktop\17593.JPG"/>
          <p:cNvPicPr/>
          <p:nvPr/>
        </p:nvPicPr>
        <p:blipFill>
          <a:blip r:embed="rId4" cstate="print"/>
          <a:srcRect l="7865" t="11566" r="60032" b="13253"/>
          <a:stretch>
            <a:fillRect/>
          </a:stretch>
        </p:blipFill>
        <p:spPr bwMode="auto">
          <a:xfrm>
            <a:off x="4857752" y="142852"/>
            <a:ext cx="4000528" cy="65008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40002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459741"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0" name="Picture 2" descr="F:\ҚОБЫЗ АСПАБЫ\қобыз\c72987db0412156d7ce8597ea1b7f358.jpg"/>
          <p:cNvPicPr>
            <a:picLocks noChangeAspect="1" noChangeArrowheads="1"/>
          </p:cNvPicPr>
          <p:nvPr/>
        </p:nvPicPr>
        <p:blipFill>
          <a:blip r:embed="rId3" cstate="print"/>
          <a:srcRect/>
          <a:stretch>
            <a:fillRect/>
          </a:stretch>
        </p:blipFill>
        <p:spPr bwMode="auto">
          <a:xfrm>
            <a:off x="428596" y="357166"/>
            <a:ext cx="8572560" cy="61436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827627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2" descr="C:\Users\user\Desktop\RosesBlanchesScintillantes.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696" y="530336"/>
            <a:ext cx="5838522" cy="63276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922" y="2060848"/>
            <a:ext cx="9289032" cy="1569660"/>
          </a:xfrm>
          <a:prstGeom prst="rect">
            <a:avLst/>
          </a:prstGeom>
          <a:noFill/>
        </p:spPr>
        <p:txBody>
          <a:bodyPr wrap="square" rtlCol="0">
            <a:spAutoFit/>
          </a:bodyPr>
          <a:lstStyle/>
          <a:p>
            <a:r>
              <a:rPr lang="kk-KZ" sz="9600" i="1" dirty="0" smtClean="0">
                <a:solidFill>
                  <a:srgbClr val="FF0000"/>
                </a:solidFill>
                <a:latin typeface="Times New Roman" panose="02020603050405020304" pitchFamily="18" charset="0"/>
                <a:cs typeface="Times New Roman" panose="02020603050405020304" pitchFamily="18" charset="0"/>
              </a:rPr>
              <a:t>Қош келдіңіздер!</a:t>
            </a:r>
            <a:endParaRPr lang="ru-RU" sz="96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356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3" y="0"/>
            <a:ext cx="9144000"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1835696" y="620688"/>
            <a:ext cx="6376122" cy="461665"/>
          </a:xfrm>
          <a:prstGeom prst="rect">
            <a:avLst/>
          </a:prstGeom>
          <a:noFill/>
        </p:spPr>
        <p:txBody>
          <a:bodyPr wrap="square" rtlCol="0">
            <a:spAutoFit/>
          </a:bodyPr>
          <a:lstStyle/>
          <a:p>
            <a:r>
              <a:rPr lang="kk-KZ" sz="2400" b="1" i="1" dirty="0" smtClean="0">
                <a:solidFill>
                  <a:srgbClr val="002060"/>
                </a:solidFill>
                <a:latin typeface="Times New Roman" panose="02020603050405020304" pitchFamily="18" charset="0"/>
                <a:cs typeface="Times New Roman" panose="02020603050405020304" pitchFamily="18" charset="0"/>
              </a:rPr>
              <a:t>	</a:t>
            </a:r>
            <a:endParaRPr lang="ru-RU" sz="2400" b="1" i="1" dirty="0">
              <a:solidFill>
                <a:srgbClr val="FF0000"/>
              </a:solidFill>
              <a:latin typeface="Times New Roman" panose="02020603050405020304" pitchFamily="18" charset="0"/>
              <a:cs typeface="Times New Roman" panose="02020603050405020304" pitchFamily="18" charset="0"/>
            </a:endParaRPr>
          </a:p>
        </p:txBody>
      </p:sp>
      <p:pic>
        <p:nvPicPr>
          <p:cNvPr id="4125" name="Picture 29" descr="D:\ДАРЫН\Новая папка (3)\20161019_144843.jpg"/>
          <p:cNvPicPr>
            <a:picLocks noChangeAspect="1" noChangeArrowheads="1"/>
          </p:cNvPicPr>
          <p:nvPr/>
        </p:nvPicPr>
        <p:blipFill>
          <a:blip r:embed="rId3" cstate="print"/>
          <a:srcRect/>
          <a:stretch>
            <a:fillRect/>
          </a:stretch>
        </p:blipFill>
        <p:spPr bwMode="auto">
          <a:xfrm rot="5400000">
            <a:off x="-438472" y="1094656"/>
            <a:ext cx="6096000"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126" name="Picture 30" descr="D:\ДАРЫН\Новая папка (3)\20161019_145051.jpg"/>
          <p:cNvPicPr>
            <a:picLocks noChangeAspect="1" noChangeArrowheads="1"/>
          </p:cNvPicPr>
          <p:nvPr/>
        </p:nvPicPr>
        <p:blipFill>
          <a:blip r:embed="rId4" cstate="print"/>
          <a:srcRect/>
          <a:stretch>
            <a:fillRect/>
          </a:stretch>
        </p:blipFill>
        <p:spPr bwMode="auto">
          <a:xfrm rot="5400000">
            <a:off x="3702859" y="1226307"/>
            <a:ext cx="6096000" cy="43577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1753644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5741" y="0"/>
            <a:ext cx="9459741"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2357422" y="1071546"/>
            <a:ext cx="184731" cy="369332"/>
          </a:xfrm>
          <a:prstGeom prst="rect">
            <a:avLst/>
          </a:prstGeom>
          <a:noFill/>
        </p:spPr>
        <p:txBody>
          <a:bodyPr wrap="none" rtlCol="0">
            <a:spAutoFit/>
          </a:bodyPr>
          <a:lstStyle/>
          <a:p>
            <a:endParaRPr lang="ru-RU"/>
          </a:p>
        </p:txBody>
      </p:sp>
      <p:sp>
        <p:nvSpPr>
          <p:cNvPr id="4" name="TextBox 3"/>
          <p:cNvSpPr txBox="1"/>
          <p:nvPr/>
        </p:nvSpPr>
        <p:spPr>
          <a:xfrm>
            <a:off x="1285852" y="642918"/>
            <a:ext cx="7072362" cy="5970865"/>
          </a:xfrm>
          <a:prstGeom prst="rect">
            <a:avLst/>
          </a:prstGeom>
          <a:noFill/>
        </p:spPr>
        <p:txBody>
          <a:bodyPr wrap="square" rtlCol="0">
            <a:spAutoFit/>
          </a:bodyPr>
          <a:lstStyle/>
          <a:p>
            <a:r>
              <a:rPr lang="kk-KZ" sz="2800" b="1" i="1" dirty="0" smtClean="0">
                <a:solidFill>
                  <a:schemeClr val="accent5"/>
                </a:solidFill>
                <a:latin typeface="Times New Roman" pitchFamily="18" charset="0"/>
                <a:cs typeface="Times New Roman" pitchFamily="18" charset="0"/>
              </a:rPr>
              <a:t>	Тоқсан ауыз сөздің  тобықтай түйініне тоқталар болсам  мына біз жастар ата-бабамыз қалдырып кеткен мәдени  мұраларымызды қадірлеп, бағалай білуіміз қажет және сонымен қатар менің өз ойым аулдық және қалалық мектептерде арнайы қазақтың мұраларын сақтайтын мұражай кабинеттер болса деп ойлаймын. Қобыз үнінің оқушыларға   яғни қаны қазақ баласының  жадында қалдырар ,берер тәрбиесі мол деп нық сеніммен айта аламын.</a:t>
            </a:r>
            <a:endParaRPr lang="ru-RU" sz="2800" b="1" i="1" dirty="0" smtClean="0">
              <a:solidFill>
                <a:schemeClr val="accent5"/>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459741"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2" descr="C:\Users\user\Desktop\RosesBlanchesScintillantes.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35696" y="530336"/>
            <a:ext cx="5838522" cy="63276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67544" y="764704"/>
            <a:ext cx="8676456" cy="1200329"/>
          </a:xfrm>
          <a:prstGeom prst="rect">
            <a:avLst/>
          </a:prstGeom>
          <a:noFill/>
        </p:spPr>
        <p:txBody>
          <a:bodyPr wrap="square" rtlCol="0">
            <a:spAutoFit/>
          </a:bodyPr>
          <a:lstStyle/>
          <a:p>
            <a:r>
              <a:rPr lang="kk-KZ" sz="7200" dirty="0" smtClean="0">
                <a:latin typeface="Times New Roman" panose="02020603050405020304" pitchFamily="18" charset="0"/>
                <a:cs typeface="Times New Roman" panose="02020603050405020304" pitchFamily="18" charset="0"/>
              </a:rPr>
              <a:t>	</a:t>
            </a:r>
            <a:endParaRPr lang="ru-RU" sz="4800" b="1" i="1" dirty="0">
              <a:solidFill>
                <a:schemeClr val="accent5"/>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00034" y="2714620"/>
            <a:ext cx="10138141" cy="1015663"/>
          </a:xfrm>
          <a:prstGeom prst="rect">
            <a:avLst/>
          </a:prstGeom>
          <a:noFill/>
        </p:spPr>
        <p:txBody>
          <a:bodyPr wrap="square" rtlCol="0">
            <a:prstTxWarp prst="textCircle">
              <a:avLst/>
            </a:prstTxWarp>
            <a:spAutoFit/>
            <a:scene3d>
              <a:camera prst="perspectiveRight"/>
              <a:lightRig rig="threePt" dir="t"/>
            </a:scene3d>
          </a:bodyPr>
          <a:lstStyle/>
          <a:p>
            <a:r>
              <a:rPr lang="kk-KZ" sz="6600" b="1" i="1" dirty="0" smtClean="0">
                <a:solidFill>
                  <a:srgbClr val="FF0000"/>
                </a:solidFill>
                <a:latin typeface="Times New Roman" pitchFamily="18" charset="0"/>
                <a:cs typeface="Times New Roman" pitchFamily="18" charset="0"/>
              </a:rPr>
              <a:t>Назарларыңызға рахмет!</a:t>
            </a:r>
            <a:endParaRPr lang="ru-RU" sz="66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866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rot="10800000" flipV="1">
            <a:off x="428596" y="1307230"/>
            <a:ext cx="8715404" cy="3139321"/>
          </a:xfrm>
          <a:prstGeom prst="rect">
            <a:avLst/>
          </a:prstGeom>
          <a:noFill/>
        </p:spPr>
        <p:txBody>
          <a:bodyPr wrap="square" rtlCol="0">
            <a:spAutoFit/>
          </a:bodyPr>
          <a:lstStyle/>
          <a:p>
            <a:r>
              <a:rPr lang="kk-KZ" sz="4800" b="1" i="1" dirty="0" smtClean="0">
                <a:solidFill>
                  <a:srgbClr val="FF0000"/>
                </a:solidFill>
                <a:latin typeface="Times New Roman" pitchFamily="18" charset="0"/>
                <a:cs typeface="Times New Roman" pitchFamily="18" charset="0"/>
              </a:rPr>
              <a:t>	</a:t>
            </a:r>
            <a:r>
              <a:rPr lang="kk-KZ" sz="6600" b="1" i="1" dirty="0" smtClean="0">
                <a:solidFill>
                  <a:schemeClr val="accent1">
                    <a:lumMod val="75000"/>
                  </a:schemeClr>
                </a:solidFill>
                <a:latin typeface="Times New Roman" pitchFamily="18" charset="0"/>
                <a:cs typeface="Times New Roman" pitchFamily="18" charset="0"/>
              </a:rPr>
              <a:t>“Қобыз үнінің оқушыларға  беретін 	тәрбиелік мәні”</a:t>
            </a:r>
            <a:endParaRPr lang="ru-RU" sz="6600" b="1" i="1" dirty="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5841" name="Rectangle 1"/>
          <p:cNvSpPr>
            <a:spLocks noChangeArrowheads="1"/>
          </p:cNvSpPr>
          <p:nvPr/>
        </p:nvSpPr>
        <p:spPr bwMode="auto">
          <a:xfrm>
            <a:off x="0" y="1"/>
            <a:ext cx="9358346"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4000" b="1" i="1" u="none" strike="noStrike" cap="none" normalizeH="0" baseline="0" dirty="0" smtClean="0">
                <a:ln>
                  <a:noFill/>
                </a:ln>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kk-KZ" sz="4000" b="1" i="1" dirty="0" smtClean="0">
                <a:solidFill>
                  <a:srgbClr val="FF0000"/>
                </a:solidFill>
                <a:latin typeface="Times New Roman" pitchFamily="18" charset="0"/>
                <a:ea typeface="Calibri" pitchFamily="34" charset="0"/>
                <a:cs typeface="Times New Roman" pitchFamily="18" charset="0"/>
              </a:rPr>
              <a:t>	</a:t>
            </a:r>
            <a:r>
              <a:rPr kumimoji="0" lang="kk-KZ" sz="5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Жұмыстың мақсаты:</a:t>
            </a:r>
            <a:endParaRPr kumimoji="0" lang="ru-RU" sz="5400" b="0" i="1"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54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5400" b="1" i="1"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Қазақ халқының - Қобыз  аспабының  құрылымымен  таныстырып, халқымыздың рухани және мәдени мұрасын 	қастерлеп ,бағалай білуге 				насихаттау.</a:t>
            </a:r>
            <a:endParaRPr kumimoji="0" lang="kk-KZ" sz="5400" b="1" i="1"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423"/>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TextBox 4"/>
          <p:cNvSpPr txBox="1"/>
          <p:nvPr/>
        </p:nvSpPr>
        <p:spPr>
          <a:xfrm>
            <a:off x="2643174" y="5572140"/>
            <a:ext cx="3929090" cy="1015663"/>
          </a:xfrm>
          <a:prstGeom prst="rect">
            <a:avLst/>
          </a:prstGeom>
          <a:noFill/>
        </p:spPr>
        <p:txBody>
          <a:bodyPr wrap="square" rtlCol="0">
            <a:spAutoFit/>
          </a:bodyPr>
          <a:lstStyle/>
          <a:p>
            <a:r>
              <a:rPr lang="kk-KZ" sz="6000" b="1" i="1" dirty="0" smtClean="0">
                <a:solidFill>
                  <a:srgbClr val="FF0000"/>
                </a:solidFill>
                <a:latin typeface="Times New Roman" pitchFamily="18" charset="0"/>
                <a:cs typeface="Times New Roman" pitchFamily="18" charset="0"/>
              </a:rPr>
              <a:t>	Қобыз</a:t>
            </a:r>
            <a:endParaRPr lang="ru-RU" sz="6000" b="1" i="1" dirty="0">
              <a:solidFill>
                <a:srgbClr val="FF0000"/>
              </a:solidFill>
              <a:latin typeface="Times New Roman" pitchFamily="18" charset="0"/>
              <a:cs typeface="Times New Roman" pitchFamily="18" charset="0"/>
            </a:endParaRPr>
          </a:p>
        </p:txBody>
      </p:sp>
      <p:pic>
        <p:nvPicPr>
          <p:cNvPr id="16386" name="Picture 2" descr="D:\ҚОБЫЗ АСПАБЫ\Новая папка (3)\1378378520_-kz.jpg"/>
          <p:cNvPicPr>
            <a:picLocks noChangeAspect="1" noChangeArrowheads="1"/>
          </p:cNvPicPr>
          <p:nvPr/>
        </p:nvPicPr>
        <p:blipFill>
          <a:blip r:embed="rId3" cstate="print"/>
          <a:srcRect/>
          <a:stretch>
            <a:fillRect/>
          </a:stretch>
        </p:blipFill>
        <p:spPr bwMode="auto">
          <a:xfrm>
            <a:off x="285688" y="214290"/>
            <a:ext cx="8644030" cy="5214950"/>
          </a:xfrm>
          <a:prstGeom prst="rect">
            <a:avLst/>
          </a:prstGeom>
          <a:noFill/>
        </p:spPr>
      </p:pic>
    </p:spTree>
    <p:extLst>
      <p:ext uri="{BB962C8B-B14F-4D97-AF65-F5344CB8AC3E}">
        <p14:creationId xmlns:p14="http://schemas.microsoft.com/office/powerpoint/2010/main" xmlns="" val="3513520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2285984" y="0"/>
            <a:ext cx="5572164" cy="769441"/>
          </a:xfrm>
          <a:prstGeom prst="rect">
            <a:avLst/>
          </a:prstGeom>
          <a:noFill/>
        </p:spPr>
        <p:txBody>
          <a:bodyPr wrap="square" rtlCol="0">
            <a:spAutoFit/>
          </a:bodyPr>
          <a:lstStyle/>
          <a:p>
            <a:r>
              <a:rPr lang="kk-KZ" sz="4000" b="1" i="1" dirty="0" smtClean="0">
                <a:solidFill>
                  <a:srgbClr val="FF0000"/>
                </a:solidFill>
                <a:latin typeface="Times New Roman" pitchFamily="18" charset="0"/>
                <a:cs typeface="Times New Roman" pitchFamily="18" charset="0"/>
              </a:rPr>
              <a:t>   </a:t>
            </a:r>
            <a:r>
              <a:rPr lang="kk-KZ" sz="4400" b="1" i="1" dirty="0" smtClean="0">
                <a:solidFill>
                  <a:srgbClr val="FF0000"/>
                </a:solidFill>
                <a:latin typeface="Times New Roman" pitchFamily="18" charset="0"/>
                <a:cs typeface="Times New Roman" pitchFamily="18" charset="0"/>
              </a:rPr>
              <a:t>Қобыздың түрлері</a:t>
            </a:r>
            <a:endParaRPr lang="ru-RU" sz="4400" b="1" i="1" dirty="0">
              <a:solidFill>
                <a:srgbClr val="FF0000"/>
              </a:solidFill>
              <a:latin typeface="Times New Roman" pitchFamily="18" charset="0"/>
              <a:cs typeface="Times New Roman" pitchFamily="18" charset="0"/>
            </a:endParaRPr>
          </a:p>
        </p:txBody>
      </p:sp>
      <p:pic>
        <p:nvPicPr>
          <p:cNvPr id="4" name="Picture 2" descr="C:\Documents and Settings\Admin\Рабочий стол\Изображение 012.jpg"/>
          <p:cNvPicPr>
            <a:picLocks noChangeAspect="1" noChangeArrowheads="1"/>
          </p:cNvPicPr>
          <p:nvPr/>
        </p:nvPicPr>
        <p:blipFill>
          <a:blip r:embed="rId3" cstate="print"/>
          <a:srcRect/>
          <a:stretch>
            <a:fillRect/>
          </a:stretch>
        </p:blipFill>
        <p:spPr bwMode="auto">
          <a:xfrm>
            <a:off x="214282" y="928670"/>
            <a:ext cx="4214842" cy="57864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3" descr="C:\Documents and Settings\Admin\Рабочий стол\Изображение 013.jpg"/>
          <p:cNvPicPr>
            <a:picLocks noChangeAspect="1" noChangeArrowheads="1"/>
          </p:cNvPicPr>
          <p:nvPr/>
        </p:nvPicPr>
        <p:blipFill>
          <a:blip r:embed="rId4" cstate="print"/>
          <a:srcRect/>
          <a:stretch>
            <a:fillRect/>
          </a:stretch>
        </p:blipFill>
        <p:spPr bwMode="auto">
          <a:xfrm>
            <a:off x="4714876" y="928670"/>
            <a:ext cx="4214842" cy="57864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 name="Picture 2" descr="C:\Documents and Settings\Admin\Рабочий стол\Изображение 017.jpg"/>
          <p:cNvPicPr>
            <a:picLocks noChangeAspect="1" noChangeArrowheads="1"/>
          </p:cNvPicPr>
          <p:nvPr/>
        </p:nvPicPr>
        <p:blipFill>
          <a:blip r:embed="rId3" cstate="print"/>
          <a:srcRect t="2248"/>
          <a:stretch>
            <a:fillRect/>
          </a:stretch>
        </p:blipFill>
        <p:spPr bwMode="auto">
          <a:xfrm>
            <a:off x="0" y="0"/>
            <a:ext cx="4468554"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descr="C:\Documents and Settings\Admin\Рабочий стол\Изображение 015.jpg"/>
          <p:cNvPicPr>
            <a:picLocks noChangeAspect="1" noChangeArrowheads="1"/>
          </p:cNvPicPr>
          <p:nvPr/>
        </p:nvPicPr>
        <p:blipFill>
          <a:blip r:embed="rId4" cstate="print"/>
          <a:srcRect/>
          <a:stretch>
            <a:fillRect/>
          </a:stretch>
        </p:blipFill>
        <p:spPr bwMode="auto">
          <a:xfrm>
            <a:off x="4572000" y="0"/>
            <a:ext cx="4572000" cy="685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Форма для текста"/>
          <p:cNvPicPr>
            <a:picLocks noGrp="1"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1934970" y="1030288"/>
            <a:ext cx="184731" cy="923330"/>
          </a:xfrm>
          <a:prstGeom prst="rect">
            <a:avLst/>
          </a:prstGeom>
          <a:noFill/>
        </p:spPr>
        <p:txBody>
          <a:bodyPr wrap="none" rtlCol="0">
            <a:spAutoFit/>
          </a:bodyPr>
          <a:lstStyle/>
          <a:p>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03648" y="1988840"/>
            <a:ext cx="8640961" cy="830997"/>
          </a:xfrm>
          <a:prstGeom prst="rect">
            <a:avLst/>
          </a:prstGeom>
          <a:noFill/>
        </p:spPr>
        <p:txBody>
          <a:bodyPr wrap="square" rtlCol="0">
            <a:spAutoFit/>
          </a:bodyPr>
          <a:lstStyle/>
          <a:p>
            <a:endParaRPr lang="ru-RU" sz="48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2" descr="C:\Users\122\Desktop\ҚОБЫЗ АСПАБЫ\Qorqy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1604" y="142876"/>
            <a:ext cx="5929354" cy="6000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571736" y="5786454"/>
            <a:ext cx="4643470" cy="923330"/>
          </a:xfrm>
          <a:prstGeom prst="rect">
            <a:avLst/>
          </a:prstGeom>
          <a:noFill/>
        </p:spPr>
        <p:txBody>
          <a:bodyPr wrap="square" rtlCol="0">
            <a:spAutoFit/>
          </a:bodyPr>
          <a:lstStyle/>
          <a:p>
            <a:r>
              <a:rPr lang="kk-KZ" sz="5400" b="1" i="1" dirty="0" smtClean="0">
                <a:solidFill>
                  <a:srgbClr val="FF0000"/>
                </a:solidFill>
                <a:latin typeface="Times New Roman" pitchFamily="18" charset="0"/>
                <a:cs typeface="Times New Roman" pitchFamily="18" charset="0"/>
              </a:rPr>
              <a:t>Қорқыт ата </a:t>
            </a:r>
            <a:endParaRPr lang="ru-RU" sz="5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80516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Форма для текста"/>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23"/>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3" descr="Форма для текста"/>
          <p:cNvPicPr>
            <a:picLocks noGrp="1"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TextBox 2"/>
          <p:cNvSpPr txBox="1"/>
          <p:nvPr/>
        </p:nvSpPr>
        <p:spPr>
          <a:xfrm>
            <a:off x="899593" y="5358712"/>
            <a:ext cx="7488832" cy="707886"/>
          </a:xfrm>
          <a:prstGeom prst="rect">
            <a:avLst/>
          </a:prstGeom>
          <a:noFill/>
        </p:spPr>
        <p:txBody>
          <a:bodyPr wrap="square" rtlCol="0">
            <a:spAutoFit/>
          </a:bodyPr>
          <a:lstStyle/>
          <a:p>
            <a:r>
              <a:rPr lang="kk-KZ" sz="4000" dirty="0">
                <a:solidFill>
                  <a:srgbClr val="FF0000"/>
                </a:solidFill>
                <a:latin typeface="Times New Roman" panose="02020603050405020304" pitchFamily="18" charset="0"/>
                <a:cs typeface="Times New Roman" panose="02020603050405020304" pitchFamily="18" charset="0"/>
              </a:rPr>
              <a:t>	</a:t>
            </a:r>
            <a:endParaRPr lang="ru-RU" sz="4000" b="1" i="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Users\122\Desktop\ҚОБЫЗ АСПАБЫ\ҚОРҚЫТ.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5402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14282" y="5286388"/>
            <a:ext cx="8304781" cy="1754326"/>
          </a:xfrm>
          <a:prstGeom prst="rect">
            <a:avLst/>
          </a:prstGeom>
          <a:noFill/>
        </p:spPr>
        <p:txBody>
          <a:bodyPr wrap="square" rtlCol="0">
            <a:spAutoFit/>
          </a:bodyPr>
          <a:lstStyle/>
          <a:p>
            <a:r>
              <a:rPr lang="kk-KZ" sz="3600" b="1" i="1" dirty="0" smtClean="0">
                <a:solidFill>
                  <a:schemeClr val="accent1">
                    <a:lumMod val="75000"/>
                  </a:schemeClr>
                </a:solidFill>
                <a:latin typeface="Times New Roman" pitchFamily="18" charset="0"/>
                <a:cs typeface="Times New Roman" pitchFamily="18" charset="0"/>
              </a:rPr>
              <a:t>Қорқыт баба күй тартқанда жүгірген аңда, ұшқан құста  тоқтай қалып 				тыңдаған екен.</a:t>
            </a:r>
            <a:endParaRPr lang="ru-RU" sz="3600" b="1" i="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35682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1424</TotalTime>
  <Words>62</Words>
  <Application>Microsoft Office PowerPoint</Application>
  <PresentationFormat>Экран (4:3)</PresentationFormat>
  <Paragraphs>39</Paragraphs>
  <Slides>22</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122</dc:creator>
  <cp:lastModifiedBy>Дом</cp:lastModifiedBy>
  <cp:revision>164</cp:revision>
  <dcterms:created xsi:type="dcterms:W3CDTF">2015-04-15T07:47:08Z</dcterms:created>
  <dcterms:modified xsi:type="dcterms:W3CDTF">2019-10-30T03:27:28Z</dcterms:modified>
</cp:coreProperties>
</file>