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0"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94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theme" Target="theme/theme1.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viewProps" Target="viewProps.xml" /><Relationship Id="rId2" Type="http://schemas.openxmlformats.org/officeDocument/2006/relationships/slide" Target="slides/slide1.xml" /><Relationship Id="rId16" Type="http://schemas.openxmlformats.org/officeDocument/2006/relationships/presProps" Target="pres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tableStyles" Target="tableStyle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BBE9524-E0C3-48F1-9361-8BE1A6773A9F}" type="doc">
      <dgm:prSet loTypeId="urn:microsoft.com/office/officeart/2005/8/layout/hierarchy3" loCatId="list" qsTypeId="urn:microsoft.com/office/officeart/2005/8/quickstyle/simple1" qsCatId="simple" csTypeId="urn:microsoft.com/office/officeart/2005/8/colors/colorful3" csCatId="colorful" phldr="1"/>
      <dgm:spPr/>
      <dgm:t>
        <a:bodyPr/>
        <a:lstStyle/>
        <a:p>
          <a:endParaRPr lang="ru-RU"/>
        </a:p>
      </dgm:t>
    </dgm:pt>
    <dgm:pt modelId="{F23710E8-3102-4080-979D-A0DE51AD0C1D}">
      <dgm:prSet phldrT="[Текст]"/>
      <dgm:spPr/>
      <dgm:t>
        <a:bodyPr/>
        <a:lstStyle/>
        <a:p>
          <a:r>
            <a:rPr lang="kk-KZ" b="1" i="1" dirty="0">
              <a:latin typeface="Times New Roman" panose="02020603050405020304" pitchFamily="18" charset="0"/>
              <a:cs typeface="Times New Roman" panose="02020603050405020304" pitchFamily="18" charset="0"/>
            </a:rPr>
            <a:t>Дипломдық жұмыстың өзектілігі:</a:t>
          </a:r>
          <a:endParaRPr lang="ru-RU" b="1" i="1" dirty="0">
            <a:latin typeface="Times New Roman" panose="02020603050405020304" pitchFamily="18" charset="0"/>
            <a:cs typeface="Times New Roman" panose="02020603050405020304" pitchFamily="18" charset="0"/>
          </a:endParaRPr>
        </a:p>
      </dgm:t>
    </dgm:pt>
    <dgm:pt modelId="{B3D2A5B9-5CA5-491D-9B32-C3088D1DFD8D}" type="parTrans" cxnId="{12AAF618-DB59-4CC5-8257-F71C4A7F04FC}">
      <dgm:prSet/>
      <dgm:spPr/>
      <dgm:t>
        <a:bodyPr/>
        <a:lstStyle/>
        <a:p>
          <a:endParaRPr lang="ru-RU"/>
        </a:p>
      </dgm:t>
    </dgm:pt>
    <dgm:pt modelId="{CA3C08A0-AF57-4192-B8A5-16CBF76C11A2}" type="sibTrans" cxnId="{12AAF618-DB59-4CC5-8257-F71C4A7F04FC}">
      <dgm:prSet/>
      <dgm:spPr/>
      <dgm:t>
        <a:bodyPr/>
        <a:lstStyle/>
        <a:p>
          <a:endParaRPr lang="ru-RU"/>
        </a:p>
      </dgm:t>
    </dgm:pt>
    <dgm:pt modelId="{C1453EB5-2E24-4E07-9139-366C136825F1}">
      <dgm:prSet phldrT="[Текст]"/>
      <dgm:spPr/>
      <dgm:t>
        <a:bodyPr/>
        <a:lstStyle/>
        <a:p>
          <a:pPr algn="just"/>
          <a:r>
            <a:rPr lang="kk-KZ" dirty="0">
              <a:latin typeface="Times New Roman" panose="02020603050405020304" pitchFamily="18" charset="0"/>
              <a:cs typeface="Times New Roman" panose="02020603050405020304" pitchFamily="18" charset="0"/>
            </a:rPr>
            <a:t>	Президент Қасым-Жомарт Тоқаев алғашқы Жолдауында заманауи тиімді мемлекет құру, азаматтардың құқықтары мен қауіпсіздігін қамтамасыз ету, қарқынды дамыған және инклюзивті экономика, әлеуметтік жаңғырудың жаңа кезеңі, сондай-ақ, аймақтар мәселесі жайлы айтты. Өзінің сайлау алды бағдарламасының негізі болған Елбасы саясатының сабақтастығын сақтай отырып, жүйелі реформалар жүргізетіндігіне сенім білдіріп, еліміздің дамуының жаңа сапалы кезеңіне шығу мүмкіндігі туралы сөз қозғады.		Мемлекет басшысы әлеуметтік жаңғырудың жаңа кезеңі туралы айтты. Білім беру сапасын жақсарту, оқушыларды сапалы оқулықтармен қамтамасыз ету, отбасы мен бала институтын, инклюзивті қоғам құруды қолдау, медициналық қызметтердің сапасы мен қол жетімділігін қамтамасыз ету, әлеуметтік қолдау жүйесін одан әрі дамыту, отандық зейнетақы жүйесін дамыту мәселесі айтылды[1].</a:t>
          </a:r>
          <a:r>
            <a:rPr lang="kk-KZ" b="1" dirty="0">
              <a:latin typeface="Times New Roman" panose="02020603050405020304" pitchFamily="18" charset="0"/>
              <a:cs typeface="Times New Roman" panose="02020603050405020304" pitchFamily="18" charset="0"/>
            </a:rPr>
            <a:t>			</a:t>
          </a:r>
          <a:r>
            <a:rPr lang="kk-KZ" b="1" dirty="0"/>
            <a:t>	</a:t>
          </a:r>
          <a:endParaRPr lang="ru-RU" dirty="0">
            <a:latin typeface="Times New Roman" panose="02020603050405020304" pitchFamily="18" charset="0"/>
            <a:cs typeface="Times New Roman" panose="02020603050405020304" pitchFamily="18" charset="0"/>
          </a:endParaRPr>
        </a:p>
      </dgm:t>
    </dgm:pt>
    <dgm:pt modelId="{5037ABA3-BE04-44D0-B283-C8B41B215C4F}" type="parTrans" cxnId="{A492E494-B2FF-4C3B-97CE-B76BC858FD73}">
      <dgm:prSet/>
      <dgm:spPr/>
      <dgm:t>
        <a:bodyPr/>
        <a:lstStyle/>
        <a:p>
          <a:endParaRPr lang="ru-RU"/>
        </a:p>
      </dgm:t>
    </dgm:pt>
    <dgm:pt modelId="{332BE597-4818-404A-BEDB-07F9441EA634}" type="sibTrans" cxnId="{A492E494-B2FF-4C3B-97CE-B76BC858FD73}">
      <dgm:prSet/>
      <dgm:spPr/>
      <dgm:t>
        <a:bodyPr/>
        <a:lstStyle/>
        <a:p>
          <a:endParaRPr lang="ru-RU"/>
        </a:p>
      </dgm:t>
    </dgm:pt>
    <dgm:pt modelId="{E30651D4-EE25-46AD-ACEE-2C30D6AFA745}" type="pres">
      <dgm:prSet presAssocID="{EBBE9524-E0C3-48F1-9361-8BE1A6773A9F}" presName="diagram" presStyleCnt="0">
        <dgm:presLayoutVars>
          <dgm:chPref val="1"/>
          <dgm:dir/>
          <dgm:animOne val="branch"/>
          <dgm:animLvl val="lvl"/>
          <dgm:resizeHandles/>
        </dgm:presLayoutVars>
      </dgm:prSet>
      <dgm:spPr/>
    </dgm:pt>
    <dgm:pt modelId="{3E98E4D6-2D47-4962-AB41-58D1F58310C7}" type="pres">
      <dgm:prSet presAssocID="{F23710E8-3102-4080-979D-A0DE51AD0C1D}" presName="root" presStyleCnt="0"/>
      <dgm:spPr/>
    </dgm:pt>
    <dgm:pt modelId="{4B2889BE-C309-4684-A322-C1C70D56EDCB}" type="pres">
      <dgm:prSet presAssocID="{F23710E8-3102-4080-979D-A0DE51AD0C1D}" presName="rootComposite" presStyleCnt="0"/>
      <dgm:spPr/>
    </dgm:pt>
    <dgm:pt modelId="{B504F764-F4F8-4A6A-962E-F938E3F78FD2}" type="pres">
      <dgm:prSet presAssocID="{F23710E8-3102-4080-979D-A0DE51AD0C1D}" presName="rootText" presStyleLbl="node1" presStyleIdx="0" presStyleCnt="1" custScaleX="117843" custScaleY="58796"/>
      <dgm:spPr/>
    </dgm:pt>
    <dgm:pt modelId="{035009B7-A129-4358-9723-3EB13354B7AD}" type="pres">
      <dgm:prSet presAssocID="{F23710E8-3102-4080-979D-A0DE51AD0C1D}" presName="rootConnector" presStyleLbl="node1" presStyleIdx="0" presStyleCnt="1"/>
      <dgm:spPr/>
    </dgm:pt>
    <dgm:pt modelId="{826053CF-9A2C-4AE6-AA4E-F20451E26D54}" type="pres">
      <dgm:prSet presAssocID="{F23710E8-3102-4080-979D-A0DE51AD0C1D}" presName="childShape" presStyleCnt="0"/>
      <dgm:spPr/>
    </dgm:pt>
    <dgm:pt modelId="{9CFD3F8C-BF92-449E-B849-DB55D5E20A94}" type="pres">
      <dgm:prSet presAssocID="{5037ABA3-BE04-44D0-B283-C8B41B215C4F}" presName="Name13" presStyleLbl="parChTrans1D2" presStyleIdx="0" presStyleCnt="1"/>
      <dgm:spPr/>
    </dgm:pt>
    <dgm:pt modelId="{DAF83C2A-6499-49AF-9F2E-706FBB5D1600}" type="pres">
      <dgm:prSet presAssocID="{C1453EB5-2E24-4E07-9139-366C136825F1}" presName="childText" presStyleLbl="bgAcc1" presStyleIdx="0" presStyleCnt="1" custScaleX="143898" custScaleY="124906">
        <dgm:presLayoutVars>
          <dgm:bulletEnabled val="1"/>
        </dgm:presLayoutVars>
      </dgm:prSet>
      <dgm:spPr/>
    </dgm:pt>
  </dgm:ptLst>
  <dgm:cxnLst>
    <dgm:cxn modelId="{12AAF618-DB59-4CC5-8257-F71C4A7F04FC}" srcId="{EBBE9524-E0C3-48F1-9361-8BE1A6773A9F}" destId="{F23710E8-3102-4080-979D-A0DE51AD0C1D}" srcOrd="0" destOrd="0" parTransId="{B3D2A5B9-5CA5-491D-9B32-C3088D1DFD8D}" sibTransId="{CA3C08A0-AF57-4192-B8A5-16CBF76C11A2}"/>
    <dgm:cxn modelId="{3244BC44-A011-4D4A-BDC1-718E86942D42}" type="presOf" srcId="{F23710E8-3102-4080-979D-A0DE51AD0C1D}" destId="{B504F764-F4F8-4A6A-962E-F938E3F78FD2}" srcOrd="0" destOrd="0" presId="urn:microsoft.com/office/officeart/2005/8/layout/hierarchy3"/>
    <dgm:cxn modelId="{45D2224C-18A1-4B6F-8B72-91E77334124D}" type="presOf" srcId="{EBBE9524-E0C3-48F1-9361-8BE1A6773A9F}" destId="{E30651D4-EE25-46AD-ACEE-2C30D6AFA745}" srcOrd="0" destOrd="0" presId="urn:microsoft.com/office/officeart/2005/8/layout/hierarchy3"/>
    <dgm:cxn modelId="{564F8B73-09ED-478C-91DA-2553F15DF252}" type="presOf" srcId="{F23710E8-3102-4080-979D-A0DE51AD0C1D}" destId="{035009B7-A129-4358-9723-3EB13354B7AD}" srcOrd="1" destOrd="0" presId="urn:microsoft.com/office/officeart/2005/8/layout/hierarchy3"/>
    <dgm:cxn modelId="{A492E494-B2FF-4C3B-97CE-B76BC858FD73}" srcId="{F23710E8-3102-4080-979D-A0DE51AD0C1D}" destId="{C1453EB5-2E24-4E07-9139-366C136825F1}" srcOrd="0" destOrd="0" parTransId="{5037ABA3-BE04-44D0-B283-C8B41B215C4F}" sibTransId="{332BE597-4818-404A-BEDB-07F9441EA634}"/>
    <dgm:cxn modelId="{74C98DB5-273F-46B4-9B32-0C53CB1D49A5}" type="presOf" srcId="{C1453EB5-2E24-4E07-9139-366C136825F1}" destId="{DAF83C2A-6499-49AF-9F2E-706FBB5D1600}" srcOrd="0" destOrd="0" presId="urn:microsoft.com/office/officeart/2005/8/layout/hierarchy3"/>
    <dgm:cxn modelId="{FAB7A8C7-848A-44CE-81C4-7F3E1BA75E7E}" type="presOf" srcId="{5037ABA3-BE04-44D0-B283-C8B41B215C4F}" destId="{9CFD3F8C-BF92-449E-B849-DB55D5E20A94}" srcOrd="0" destOrd="0" presId="urn:microsoft.com/office/officeart/2005/8/layout/hierarchy3"/>
    <dgm:cxn modelId="{CED893B3-3CE1-4EF7-8F19-1C0A32A12D08}" type="presParOf" srcId="{E30651D4-EE25-46AD-ACEE-2C30D6AFA745}" destId="{3E98E4D6-2D47-4962-AB41-58D1F58310C7}" srcOrd="0" destOrd="0" presId="urn:microsoft.com/office/officeart/2005/8/layout/hierarchy3"/>
    <dgm:cxn modelId="{002F1491-EF20-4E2E-A577-525CCE5E71F3}" type="presParOf" srcId="{3E98E4D6-2D47-4962-AB41-58D1F58310C7}" destId="{4B2889BE-C309-4684-A322-C1C70D56EDCB}" srcOrd="0" destOrd="0" presId="urn:microsoft.com/office/officeart/2005/8/layout/hierarchy3"/>
    <dgm:cxn modelId="{2A286736-6943-417F-AB27-92A5B0C093DF}" type="presParOf" srcId="{4B2889BE-C309-4684-A322-C1C70D56EDCB}" destId="{B504F764-F4F8-4A6A-962E-F938E3F78FD2}" srcOrd="0" destOrd="0" presId="urn:microsoft.com/office/officeart/2005/8/layout/hierarchy3"/>
    <dgm:cxn modelId="{3DF08CDB-6A3F-4763-8490-6B49F0BF1DDB}" type="presParOf" srcId="{4B2889BE-C309-4684-A322-C1C70D56EDCB}" destId="{035009B7-A129-4358-9723-3EB13354B7AD}" srcOrd="1" destOrd="0" presId="urn:microsoft.com/office/officeart/2005/8/layout/hierarchy3"/>
    <dgm:cxn modelId="{364E5E50-7A48-4434-A546-A1CAD3678887}" type="presParOf" srcId="{3E98E4D6-2D47-4962-AB41-58D1F58310C7}" destId="{826053CF-9A2C-4AE6-AA4E-F20451E26D54}" srcOrd="1" destOrd="0" presId="urn:microsoft.com/office/officeart/2005/8/layout/hierarchy3"/>
    <dgm:cxn modelId="{2EDAE7B4-C8C9-4485-855F-5804B4A27E09}" type="presParOf" srcId="{826053CF-9A2C-4AE6-AA4E-F20451E26D54}" destId="{9CFD3F8C-BF92-449E-B849-DB55D5E20A94}" srcOrd="0" destOrd="0" presId="urn:microsoft.com/office/officeart/2005/8/layout/hierarchy3"/>
    <dgm:cxn modelId="{52B4656C-266E-4CBA-A35F-5D8B4E1B58DB}" type="presParOf" srcId="{826053CF-9A2C-4AE6-AA4E-F20451E26D54}" destId="{DAF83C2A-6499-49AF-9F2E-706FBB5D1600}"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BBE9524-E0C3-48F1-9361-8BE1A6773A9F}" type="doc">
      <dgm:prSet loTypeId="urn:microsoft.com/office/officeart/2005/8/layout/hierarchy3" loCatId="list" qsTypeId="urn:microsoft.com/office/officeart/2005/8/quickstyle/simple1" qsCatId="simple" csTypeId="urn:microsoft.com/office/officeart/2005/8/colors/colorful3" csCatId="colorful" phldr="1"/>
      <dgm:spPr/>
      <dgm:t>
        <a:bodyPr/>
        <a:lstStyle/>
        <a:p>
          <a:endParaRPr lang="ru-RU"/>
        </a:p>
      </dgm:t>
    </dgm:pt>
    <dgm:pt modelId="{F23710E8-3102-4080-979D-A0DE51AD0C1D}">
      <dgm:prSet phldrT="[Текст]"/>
      <dgm:spPr/>
      <dgm:t>
        <a:bodyPr/>
        <a:lstStyle/>
        <a:p>
          <a:r>
            <a:rPr lang="kk-KZ" b="1" i="1" dirty="0">
              <a:latin typeface="Times New Roman" panose="02020603050405020304" pitchFamily="18" charset="0"/>
              <a:cs typeface="Times New Roman" panose="02020603050405020304" pitchFamily="18" charset="0"/>
            </a:rPr>
            <a:t>Дипломдық жұмыстың мақсаты:</a:t>
          </a:r>
          <a:endParaRPr lang="ru-RU" b="1" i="1" dirty="0">
            <a:latin typeface="Times New Roman" panose="02020603050405020304" pitchFamily="18" charset="0"/>
            <a:cs typeface="Times New Roman" panose="02020603050405020304" pitchFamily="18" charset="0"/>
          </a:endParaRPr>
        </a:p>
      </dgm:t>
    </dgm:pt>
    <dgm:pt modelId="{B3D2A5B9-5CA5-491D-9B32-C3088D1DFD8D}" type="parTrans" cxnId="{12AAF618-DB59-4CC5-8257-F71C4A7F04FC}">
      <dgm:prSet/>
      <dgm:spPr/>
      <dgm:t>
        <a:bodyPr/>
        <a:lstStyle/>
        <a:p>
          <a:endParaRPr lang="ru-RU"/>
        </a:p>
      </dgm:t>
    </dgm:pt>
    <dgm:pt modelId="{CA3C08A0-AF57-4192-B8A5-16CBF76C11A2}" type="sibTrans" cxnId="{12AAF618-DB59-4CC5-8257-F71C4A7F04FC}">
      <dgm:prSet/>
      <dgm:spPr/>
      <dgm:t>
        <a:bodyPr/>
        <a:lstStyle/>
        <a:p>
          <a:endParaRPr lang="ru-RU"/>
        </a:p>
      </dgm:t>
    </dgm:pt>
    <dgm:pt modelId="{C1453EB5-2E24-4E07-9139-366C136825F1}">
      <dgm:prSet phldrT="[Текст]"/>
      <dgm:spPr/>
      <dgm:t>
        <a:bodyPr/>
        <a:lstStyle/>
        <a:p>
          <a:r>
            <a:rPr lang="kk-KZ" dirty="0">
              <a:latin typeface="Times New Roman" panose="02020603050405020304" pitchFamily="18" charset="0"/>
              <a:cs typeface="Times New Roman" panose="02020603050405020304" pitchFamily="18" charset="0"/>
            </a:rPr>
            <a:t>Мектепке дейінгі балаларды мүсіндеу өнеріне үйрету, мүсіндеуге арналған материалдар мен құралдарын іріктеуге үйретудің жолдары, балалардың мүсіндеу өнері арқылы қол-аяқ моторикасын дамыта отырып, оның шығармашылық қабілеттері мен ақыл-ойын дамыту. Ересек топ балаларының мүсіндеу сабақтарында көлемдік қатынастар туралы түсініктерін қалыптастыру.	</a:t>
          </a:r>
          <a:endParaRPr lang="ru-RU" dirty="0">
            <a:latin typeface="Times New Roman" panose="02020603050405020304" pitchFamily="18" charset="0"/>
            <a:cs typeface="Times New Roman" panose="02020603050405020304" pitchFamily="18" charset="0"/>
          </a:endParaRPr>
        </a:p>
      </dgm:t>
    </dgm:pt>
    <dgm:pt modelId="{5037ABA3-BE04-44D0-B283-C8B41B215C4F}" type="parTrans" cxnId="{A492E494-B2FF-4C3B-97CE-B76BC858FD73}">
      <dgm:prSet/>
      <dgm:spPr/>
      <dgm:t>
        <a:bodyPr/>
        <a:lstStyle/>
        <a:p>
          <a:endParaRPr lang="ru-RU"/>
        </a:p>
      </dgm:t>
    </dgm:pt>
    <dgm:pt modelId="{332BE597-4818-404A-BEDB-07F9441EA634}" type="sibTrans" cxnId="{A492E494-B2FF-4C3B-97CE-B76BC858FD73}">
      <dgm:prSet/>
      <dgm:spPr/>
      <dgm:t>
        <a:bodyPr/>
        <a:lstStyle/>
        <a:p>
          <a:endParaRPr lang="ru-RU"/>
        </a:p>
      </dgm:t>
    </dgm:pt>
    <dgm:pt modelId="{E30651D4-EE25-46AD-ACEE-2C30D6AFA745}" type="pres">
      <dgm:prSet presAssocID="{EBBE9524-E0C3-48F1-9361-8BE1A6773A9F}" presName="diagram" presStyleCnt="0">
        <dgm:presLayoutVars>
          <dgm:chPref val="1"/>
          <dgm:dir/>
          <dgm:animOne val="branch"/>
          <dgm:animLvl val="lvl"/>
          <dgm:resizeHandles/>
        </dgm:presLayoutVars>
      </dgm:prSet>
      <dgm:spPr/>
    </dgm:pt>
    <dgm:pt modelId="{3E98E4D6-2D47-4962-AB41-58D1F58310C7}" type="pres">
      <dgm:prSet presAssocID="{F23710E8-3102-4080-979D-A0DE51AD0C1D}" presName="root" presStyleCnt="0"/>
      <dgm:spPr/>
    </dgm:pt>
    <dgm:pt modelId="{4B2889BE-C309-4684-A322-C1C70D56EDCB}" type="pres">
      <dgm:prSet presAssocID="{F23710E8-3102-4080-979D-A0DE51AD0C1D}" presName="rootComposite" presStyleCnt="0"/>
      <dgm:spPr/>
    </dgm:pt>
    <dgm:pt modelId="{B504F764-F4F8-4A6A-962E-F938E3F78FD2}" type="pres">
      <dgm:prSet presAssocID="{F23710E8-3102-4080-979D-A0DE51AD0C1D}" presName="rootText" presStyleLbl="node1" presStyleIdx="0" presStyleCnt="1" custScaleX="117843" custScaleY="58796"/>
      <dgm:spPr/>
    </dgm:pt>
    <dgm:pt modelId="{035009B7-A129-4358-9723-3EB13354B7AD}" type="pres">
      <dgm:prSet presAssocID="{F23710E8-3102-4080-979D-A0DE51AD0C1D}" presName="rootConnector" presStyleLbl="node1" presStyleIdx="0" presStyleCnt="1"/>
      <dgm:spPr/>
    </dgm:pt>
    <dgm:pt modelId="{826053CF-9A2C-4AE6-AA4E-F20451E26D54}" type="pres">
      <dgm:prSet presAssocID="{F23710E8-3102-4080-979D-A0DE51AD0C1D}" presName="childShape" presStyleCnt="0"/>
      <dgm:spPr/>
    </dgm:pt>
    <dgm:pt modelId="{9CFD3F8C-BF92-449E-B849-DB55D5E20A94}" type="pres">
      <dgm:prSet presAssocID="{5037ABA3-BE04-44D0-B283-C8B41B215C4F}" presName="Name13" presStyleLbl="parChTrans1D2" presStyleIdx="0" presStyleCnt="1"/>
      <dgm:spPr/>
    </dgm:pt>
    <dgm:pt modelId="{DAF83C2A-6499-49AF-9F2E-706FBB5D1600}" type="pres">
      <dgm:prSet presAssocID="{C1453EB5-2E24-4E07-9139-366C136825F1}" presName="childText" presStyleLbl="bgAcc1" presStyleIdx="0" presStyleCnt="1" custScaleX="143898" custScaleY="124906">
        <dgm:presLayoutVars>
          <dgm:bulletEnabled val="1"/>
        </dgm:presLayoutVars>
      </dgm:prSet>
      <dgm:spPr/>
    </dgm:pt>
  </dgm:ptLst>
  <dgm:cxnLst>
    <dgm:cxn modelId="{12AAF618-DB59-4CC5-8257-F71C4A7F04FC}" srcId="{EBBE9524-E0C3-48F1-9361-8BE1A6773A9F}" destId="{F23710E8-3102-4080-979D-A0DE51AD0C1D}" srcOrd="0" destOrd="0" parTransId="{B3D2A5B9-5CA5-491D-9B32-C3088D1DFD8D}" sibTransId="{CA3C08A0-AF57-4192-B8A5-16CBF76C11A2}"/>
    <dgm:cxn modelId="{2E0F9144-2534-4AA1-9F31-02180C746A16}" type="presOf" srcId="{5037ABA3-BE04-44D0-B283-C8B41B215C4F}" destId="{9CFD3F8C-BF92-449E-B849-DB55D5E20A94}" srcOrd="0" destOrd="0" presId="urn:microsoft.com/office/officeart/2005/8/layout/hierarchy3"/>
    <dgm:cxn modelId="{058FF68F-70A2-4EC1-9923-EF3328E30983}" type="presOf" srcId="{EBBE9524-E0C3-48F1-9361-8BE1A6773A9F}" destId="{E30651D4-EE25-46AD-ACEE-2C30D6AFA745}" srcOrd="0" destOrd="0" presId="urn:microsoft.com/office/officeart/2005/8/layout/hierarchy3"/>
    <dgm:cxn modelId="{A492E494-B2FF-4C3B-97CE-B76BC858FD73}" srcId="{F23710E8-3102-4080-979D-A0DE51AD0C1D}" destId="{C1453EB5-2E24-4E07-9139-366C136825F1}" srcOrd="0" destOrd="0" parTransId="{5037ABA3-BE04-44D0-B283-C8B41B215C4F}" sibTransId="{332BE597-4818-404A-BEDB-07F9441EA634}"/>
    <dgm:cxn modelId="{ED4A66A4-3534-4DC2-9176-03DBB712BD62}" type="presOf" srcId="{F23710E8-3102-4080-979D-A0DE51AD0C1D}" destId="{B504F764-F4F8-4A6A-962E-F938E3F78FD2}" srcOrd="0" destOrd="0" presId="urn:microsoft.com/office/officeart/2005/8/layout/hierarchy3"/>
    <dgm:cxn modelId="{74AB4AA9-FBE8-4F8B-B3E5-BE5E89278C3F}" type="presOf" srcId="{C1453EB5-2E24-4E07-9139-366C136825F1}" destId="{DAF83C2A-6499-49AF-9F2E-706FBB5D1600}" srcOrd="0" destOrd="0" presId="urn:microsoft.com/office/officeart/2005/8/layout/hierarchy3"/>
    <dgm:cxn modelId="{9A1258C8-91AB-4E91-B476-BF52F1A4B1A7}" type="presOf" srcId="{F23710E8-3102-4080-979D-A0DE51AD0C1D}" destId="{035009B7-A129-4358-9723-3EB13354B7AD}" srcOrd="1" destOrd="0" presId="urn:microsoft.com/office/officeart/2005/8/layout/hierarchy3"/>
    <dgm:cxn modelId="{221CC41F-3EE0-4067-AED3-57C39BD76081}" type="presParOf" srcId="{E30651D4-EE25-46AD-ACEE-2C30D6AFA745}" destId="{3E98E4D6-2D47-4962-AB41-58D1F58310C7}" srcOrd="0" destOrd="0" presId="urn:microsoft.com/office/officeart/2005/8/layout/hierarchy3"/>
    <dgm:cxn modelId="{04C690D0-BD9B-4CE7-9DB2-3ED8E01C5211}" type="presParOf" srcId="{3E98E4D6-2D47-4962-AB41-58D1F58310C7}" destId="{4B2889BE-C309-4684-A322-C1C70D56EDCB}" srcOrd="0" destOrd="0" presId="urn:microsoft.com/office/officeart/2005/8/layout/hierarchy3"/>
    <dgm:cxn modelId="{76DE867F-A85D-4881-9F58-8CA00F721F00}" type="presParOf" srcId="{4B2889BE-C309-4684-A322-C1C70D56EDCB}" destId="{B504F764-F4F8-4A6A-962E-F938E3F78FD2}" srcOrd="0" destOrd="0" presId="urn:microsoft.com/office/officeart/2005/8/layout/hierarchy3"/>
    <dgm:cxn modelId="{6E26CD9C-2B04-4A8D-9180-7887FE17EA70}" type="presParOf" srcId="{4B2889BE-C309-4684-A322-C1C70D56EDCB}" destId="{035009B7-A129-4358-9723-3EB13354B7AD}" srcOrd="1" destOrd="0" presId="urn:microsoft.com/office/officeart/2005/8/layout/hierarchy3"/>
    <dgm:cxn modelId="{21275C8B-07C1-4CB0-BCF3-FE3932002459}" type="presParOf" srcId="{3E98E4D6-2D47-4962-AB41-58D1F58310C7}" destId="{826053CF-9A2C-4AE6-AA4E-F20451E26D54}" srcOrd="1" destOrd="0" presId="urn:microsoft.com/office/officeart/2005/8/layout/hierarchy3"/>
    <dgm:cxn modelId="{96CF9836-6376-4EC3-A82E-556D6D1DE28A}" type="presParOf" srcId="{826053CF-9A2C-4AE6-AA4E-F20451E26D54}" destId="{9CFD3F8C-BF92-449E-B849-DB55D5E20A94}" srcOrd="0" destOrd="0" presId="urn:microsoft.com/office/officeart/2005/8/layout/hierarchy3"/>
    <dgm:cxn modelId="{1D23A390-4DD7-46C0-BD68-FC16CCA3B0C6}" type="presParOf" srcId="{826053CF-9A2C-4AE6-AA4E-F20451E26D54}" destId="{DAF83C2A-6499-49AF-9F2E-706FBB5D1600}"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28558DD-4C03-4B30-921F-D9F4883ED14C}" type="doc">
      <dgm:prSet loTypeId="urn:microsoft.com/office/officeart/2005/8/layout/hierarchy3" loCatId="list" qsTypeId="urn:microsoft.com/office/officeart/2005/8/quickstyle/simple1" qsCatId="simple" csTypeId="urn:microsoft.com/office/officeart/2005/8/colors/colorful3" csCatId="colorful" phldr="1"/>
      <dgm:spPr/>
      <dgm:t>
        <a:bodyPr/>
        <a:lstStyle/>
        <a:p>
          <a:endParaRPr lang="ru-RU"/>
        </a:p>
      </dgm:t>
    </dgm:pt>
    <dgm:pt modelId="{89A57725-EBAA-43AD-A831-1CC83308A2CC}">
      <dgm:prSet phldrT="[Текст]"/>
      <dgm:spPr/>
      <dgm:t>
        <a:bodyPr/>
        <a:lstStyle/>
        <a:p>
          <a:r>
            <a:rPr lang="kk-KZ" b="1" dirty="0">
              <a:latin typeface="Times New Roman" panose="02020603050405020304" pitchFamily="18" charset="0"/>
              <a:cs typeface="Times New Roman" panose="02020603050405020304" pitchFamily="18" charset="0"/>
            </a:rPr>
            <a:t>Дипломдық жұмыстың міндеттері:</a:t>
          </a:r>
          <a:endParaRPr lang="ru-RU" b="1" dirty="0">
            <a:latin typeface="Times New Roman" panose="02020603050405020304" pitchFamily="18" charset="0"/>
            <a:cs typeface="Times New Roman" panose="02020603050405020304" pitchFamily="18" charset="0"/>
          </a:endParaRPr>
        </a:p>
      </dgm:t>
    </dgm:pt>
    <dgm:pt modelId="{355168B6-4BC0-4622-BD37-488D5D3F09BD}" type="parTrans" cxnId="{9A1E4E99-9537-4FDC-92EC-3458D432A0F9}">
      <dgm:prSet/>
      <dgm:spPr/>
      <dgm:t>
        <a:bodyPr/>
        <a:lstStyle/>
        <a:p>
          <a:endParaRPr lang="ru-RU"/>
        </a:p>
      </dgm:t>
    </dgm:pt>
    <dgm:pt modelId="{4F09C48C-F5D4-437A-9C91-6C53A7CB9680}" type="sibTrans" cxnId="{9A1E4E99-9537-4FDC-92EC-3458D432A0F9}">
      <dgm:prSet/>
      <dgm:spPr/>
      <dgm:t>
        <a:bodyPr/>
        <a:lstStyle/>
        <a:p>
          <a:endParaRPr lang="ru-RU"/>
        </a:p>
      </dgm:t>
    </dgm:pt>
    <dgm:pt modelId="{6A7F20A7-ED14-412B-B183-F884D0FAB9B7}">
      <dgm:prSet phldrT="[Текст]"/>
      <dgm:spPr/>
      <dgm:t>
        <a:bodyPr/>
        <a:lstStyle/>
        <a:p>
          <a:r>
            <a:rPr lang="kk-KZ" dirty="0">
              <a:latin typeface="Times New Roman" panose="02020603050405020304" pitchFamily="18" charset="0"/>
              <a:cs typeface="Times New Roman" panose="02020603050405020304" pitchFamily="18" charset="0"/>
            </a:rPr>
            <a:t>Мүсіндеуге арналған материалдар мен құралдарды іріктеу және балалардың көлемдік қатынастарды қабылдау ерекшеліктерін қарастыру;</a:t>
          </a:r>
          <a:endParaRPr lang="ru-RU" dirty="0">
            <a:latin typeface="Times New Roman" panose="02020603050405020304" pitchFamily="18" charset="0"/>
            <a:cs typeface="Times New Roman" panose="02020603050405020304" pitchFamily="18" charset="0"/>
          </a:endParaRPr>
        </a:p>
      </dgm:t>
    </dgm:pt>
    <dgm:pt modelId="{D882F3FA-FCE4-4320-B522-0603D1702B66}" type="parTrans" cxnId="{7F13E175-28A4-4ED6-A17F-937F816995EC}">
      <dgm:prSet/>
      <dgm:spPr/>
      <dgm:t>
        <a:bodyPr/>
        <a:lstStyle/>
        <a:p>
          <a:endParaRPr lang="ru-RU"/>
        </a:p>
      </dgm:t>
    </dgm:pt>
    <dgm:pt modelId="{4E247B37-B68F-4638-BBCC-010B8A379589}" type="sibTrans" cxnId="{7F13E175-28A4-4ED6-A17F-937F816995EC}">
      <dgm:prSet/>
      <dgm:spPr/>
      <dgm:t>
        <a:bodyPr/>
        <a:lstStyle/>
        <a:p>
          <a:endParaRPr lang="ru-RU"/>
        </a:p>
      </dgm:t>
    </dgm:pt>
    <dgm:pt modelId="{C4DE5355-C93D-4D49-9D6F-5E716D572FE6}">
      <dgm:prSet phldrT="[Текст]"/>
      <dgm:spPr/>
      <dgm:t>
        <a:bodyPr/>
        <a:lstStyle/>
        <a:p>
          <a:r>
            <a:rPr lang="kk-KZ" dirty="0">
              <a:latin typeface="Times New Roman" panose="02020603050405020304" pitchFamily="18" charset="0"/>
              <a:cs typeface="Times New Roman" panose="02020603050405020304" pitchFamily="18" charset="0"/>
            </a:rPr>
            <a:t>Мүсіндеу түрлері және баларды көлемдік қатынастар туралы түсініктерін қалыптастырудың міндеттері мен мазмұнының тәрбиелік мәнін ашу.;</a:t>
          </a:r>
          <a:endParaRPr lang="ru-RU" dirty="0">
            <a:latin typeface="Times New Roman" panose="02020603050405020304" pitchFamily="18" charset="0"/>
            <a:cs typeface="Times New Roman" panose="02020603050405020304" pitchFamily="18" charset="0"/>
          </a:endParaRPr>
        </a:p>
      </dgm:t>
    </dgm:pt>
    <dgm:pt modelId="{5798DE25-F955-4340-AF16-3549CE261A7A}" type="parTrans" cxnId="{3437CB03-7CA4-431A-BF52-04BB81C04BAB}">
      <dgm:prSet/>
      <dgm:spPr/>
      <dgm:t>
        <a:bodyPr/>
        <a:lstStyle/>
        <a:p>
          <a:endParaRPr lang="ru-RU"/>
        </a:p>
      </dgm:t>
    </dgm:pt>
    <dgm:pt modelId="{BDF3FFAA-6388-4FB9-88B6-B84EAE2EDDA9}" type="sibTrans" cxnId="{3437CB03-7CA4-431A-BF52-04BB81C04BAB}">
      <dgm:prSet/>
      <dgm:spPr/>
      <dgm:t>
        <a:bodyPr/>
        <a:lstStyle/>
        <a:p>
          <a:endParaRPr lang="ru-RU"/>
        </a:p>
      </dgm:t>
    </dgm:pt>
    <dgm:pt modelId="{66FFAAA9-DA00-437F-A25D-022329EDEEC5}">
      <dgm:prSet/>
      <dgm:spPr/>
      <dgm:t>
        <a:bodyPr/>
        <a:lstStyle/>
        <a:p>
          <a:r>
            <a:rPr lang="kk-KZ" dirty="0">
              <a:latin typeface="Times New Roman" panose="02020603050405020304" pitchFamily="18" charset="0"/>
              <a:cs typeface="Times New Roman" panose="02020603050405020304" pitchFamily="18" charset="0"/>
            </a:rPr>
            <a:t>Мүсіндеу өнері арқылы балалардың көлемдік қатынастары туралы түсініктерін қалыптастырудың әдіст-тәсілдерін үйрету ерекшеліктері.</a:t>
          </a:r>
          <a:endParaRPr lang="ru-RU" dirty="0">
            <a:latin typeface="Times New Roman" panose="02020603050405020304" pitchFamily="18" charset="0"/>
            <a:cs typeface="Times New Roman" panose="02020603050405020304" pitchFamily="18" charset="0"/>
          </a:endParaRPr>
        </a:p>
      </dgm:t>
    </dgm:pt>
    <dgm:pt modelId="{B9DDB0E7-7AA5-42E1-ACA3-CF920E3C36C1}" type="parTrans" cxnId="{4548BA8B-626C-49E8-9930-D0FD60560C1E}">
      <dgm:prSet/>
      <dgm:spPr/>
      <dgm:t>
        <a:bodyPr/>
        <a:lstStyle/>
        <a:p>
          <a:endParaRPr lang="ru-RU"/>
        </a:p>
      </dgm:t>
    </dgm:pt>
    <dgm:pt modelId="{13431CE4-EE57-4FA3-998F-4437D05A23B0}" type="sibTrans" cxnId="{4548BA8B-626C-49E8-9930-D0FD60560C1E}">
      <dgm:prSet/>
      <dgm:spPr/>
      <dgm:t>
        <a:bodyPr/>
        <a:lstStyle/>
        <a:p>
          <a:endParaRPr lang="ru-RU"/>
        </a:p>
      </dgm:t>
    </dgm:pt>
    <dgm:pt modelId="{A37BB0F0-2576-450E-A9AD-052189DC3CDD}" type="pres">
      <dgm:prSet presAssocID="{428558DD-4C03-4B30-921F-D9F4883ED14C}" presName="diagram" presStyleCnt="0">
        <dgm:presLayoutVars>
          <dgm:chPref val="1"/>
          <dgm:dir/>
          <dgm:animOne val="branch"/>
          <dgm:animLvl val="lvl"/>
          <dgm:resizeHandles/>
        </dgm:presLayoutVars>
      </dgm:prSet>
      <dgm:spPr/>
    </dgm:pt>
    <dgm:pt modelId="{F94B876B-C0F8-4125-AC56-48DB11A171A1}" type="pres">
      <dgm:prSet presAssocID="{89A57725-EBAA-43AD-A831-1CC83308A2CC}" presName="root" presStyleCnt="0"/>
      <dgm:spPr/>
    </dgm:pt>
    <dgm:pt modelId="{F61C7E6B-9AC7-4046-A350-C459D7E12C64}" type="pres">
      <dgm:prSet presAssocID="{89A57725-EBAA-43AD-A831-1CC83308A2CC}" presName="rootComposite" presStyleCnt="0"/>
      <dgm:spPr/>
    </dgm:pt>
    <dgm:pt modelId="{445784AC-A810-4491-ABAD-117F05D14A6B}" type="pres">
      <dgm:prSet presAssocID="{89A57725-EBAA-43AD-A831-1CC83308A2CC}" presName="rootText" presStyleLbl="node1" presStyleIdx="0" presStyleCnt="1" custScaleX="520077"/>
      <dgm:spPr/>
    </dgm:pt>
    <dgm:pt modelId="{BE46E9F7-68E4-402F-A388-A78BA2BBC2B9}" type="pres">
      <dgm:prSet presAssocID="{89A57725-EBAA-43AD-A831-1CC83308A2CC}" presName="rootConnector" presStyleLbl="node1" presStyleIdx="0" presStyleCnt="1"/>
      <dgm:spPr/>
    </dgm:pt>
    <dgm:pt modelId="{7DD989EF-4EE5-4007-AA80-8F60591CF13C}" type="pres">
      <dgm:prSet presAssocID="{89A57725-EBAA-43AD-A831-1CC83308A2CC}" presName="childShape" presStyleCnt="0"/>
      <dgm:spPr/>
    </dgm:pt>
    <dgm:pt modelId="{E973BAB1-2F48-40FD-9A3E-EC3D57738E88}" type="pres">
      <dgm:prSet presAssocID="{D882F3FA-FCE4-4320-B522-0603D1702B66}" presName="Name13" presStyleLbl="parChTrans1D2" presStyleIdx="0" presStyleCnt="3"/>
      <dgm:spPr/>
    </dgm:pt>
    <dgm:pt modelId="{1C0F0FD8-F830-46C9-9EC0-0CA6A1E5447E}" type="pres">
      <dgm:prSet presAssocID="{6A7F20A7-ED14-412B-B183-F884D0FAB9B7}" presName="childText" presStyleLbl="bgAcc1" presStyleIdx="0" presStyleCnt="3" custScaleX="506757" custScaleY="171059">
        <dgm:presLayoutVars>
          <dgm:bulletEnabled val="1"/>
        </dgm:presLayoutVars>
      </dgm:prSet>
      <dgm:spPr/>
    </dgm:pt>
    <dgm:pt modelId="{267E55A6-DCE2-4BCA-BA3B-99F65166F8B2}" type="pres">
      <dgm:prSet presAssocID="{5798DE25-F955-4340-AF16-3549CE261A7A}" presName="Name13" presStyleLbl="parChTrans1D2" presStyleIdx="1" presStyleCnt="3"/>
      <dgm:spPr/>
    </dgm:pt>
    <dgm:pt modelId="{EEE78975-E495-4E22-B869-6A10BCE99023}" type="pres">
      <dgm:prSet presAssocID="{C4DE5355-C93D-4D49-9D6F-5E716D572FE6}" presName="childText" presStyleLbl="bgAcc1" presStyleIdx="1" presStyleCnt="3" custScaleX="506756" custScaleY="144772">
        <dgm:presLayoutVars>
          <dgm:bulletEnabled val="1"/>
        </dgm:presLayoutVars>
      </dgm:prSet>
      <dgm:spPr/>
    </dgm:pt>
    <dgm:pt modelId="{18642A60-A017-42A5-A6FB-06D2CDDB8397}" type="pres">
      <dgm:prSet presAssocID="{B9DDB0E7-7AA5-42E1-ACA3-CF920E3C36C1}" presName="Name13" presStyleLbl="parChTrans1D2" presStyleIdx="2" presStyleCnt="3"/>
      <dgm:spPr/>
    </dgm:pt>
    <dgm:pt modelId="{4C7657EE-EB60-4763-B5C7-E4D18DC1A3AB}" type="pres">
      <dgm:prSet presAssocID="{66FFAAA9-DA00-437F-A25D-022329EDEEC5}" presName="childText" presStyleLbl="bgAcc1" presStyleIdx="2" presStyleCnt="3" custScaleX="506944" custScaleY="144772" custLinFactNeighborX="2160" custLinFactNeighborY="6597">
        <dgm:presLayoutVars>
          <dgm:bulletEnabled val="1"/>
        </dgm:presLayoutVars>
      </dgm:prSet>
      <dgm:spPr/>
    </dgm:pt>
  </dgm:ptLst>
  <dgm:cxnLst>
    <dgm:cxn modelId="{3437CB03-7CA4-431A-BF52-04BB81C04BAB}" srcId="{89A57725-EBAA-43AD-A831-1CC83308A2CC}" destId="{C4DE5355-C93D-4D49-9D6F-5E716D572FE6}" srcOrd="1" destOrd="0" parTransId="{5798DE25-F955-4340-AF16-3549CE261A7A}" sibTransId="{BDF3FFAA-6388-4FB9-88B6-B84EAE2EDDA9}"/>
    <dgm:cxn modelId="{248EF111-7FB7-45DC-8CC8-D64A1A3B3CE4}" type="presOf" srcId="{89A57725-EBAA-43AD-A831-1CC83308A2CC}" destId="{445784AC-A810-4491-ABAD-117F05D14A6B}" srcOrd="0" destOrd="0" presId="urn:microsoft.com/office/officeart/2005/8/layout/hierarchy3"/>
    <dgm:cxn modelId="{0EDBA83C-3E61-4057-B15D-2F3D743BA949}" type="presOf" srcId="{66FFAAA9-DA00-437F-A25D-022329EDEEC5}" destId="{4C7657EE-EB60-4763-B5C7-E4D18DC1A3AB}" srcOrd="0" destOrd="0" presId="urn:microsoft.com/office/officeart/2005/8/layout/hierarchy3"/>
    <dgm:cxn modelId="{B5F3CE45-5D3D-48B0-A815-6C604DB0F290}" type="presOf" srcId="{B9DDB0E7-7AA5-42E1-ACA3-CF920E3C36C1}" destId="{18642A60-A017-42A5-A6FB-06D2CDDB8397}" srcOrd="0" destOrd="0" presId="urn:microsoft.com/office/officeart/2005/8/layout/hierarchy3"/>
    <dgm:cxn modelId="{C1D6876D-3335-4126-AD40-ACCEF51FAD13}" type="presOf" srcId="{5798DE25-F955-4340-AF16-3549CE261A7A}" destId="{267E55A6-DCE2-4BCA-BA3B-99F65166F8B2}" srcOrd="0" destOrd="0" presId="urn:microsoft.com/office/officeart/2005/8/layout/hierarchy3"/>
    <dgm:cxn modelId="{7F13E175-28A4-4ED6-A17F-937F816995EC}" srcId="{89A57725-EBAA-43AD-A831-1CC83308A2CC}" destId="{6A7F20A7-ED14-412B-B183-F884D0FAB9B7}" srcOrd="0" destOrd="0" parTransId="{D882F3FA-FCE4-4320-B522-0603D1702B66}" sibTransId="{4E247B37-B68F-4638-BBCC-010B8A379589}"/>
    <dgm:cxn modelId="{4CAA865A-3139-4661-9FD7-B59AE7F165C7}" type="presOf" srcId="{D882F3FA-FCE4-4320-B522-0603D1702B66}" destId="{E973BAB1-2F48-40FD-9A3E-EC3D57738E88}" srcOrd="0" destOrd="0" presId="urn:microsoft.com/office/officeart/2005/8/layout/hierarchy3"/>
    <dgm:cxn modelId="{4548BA8B-626C-49E8-9930-D0FD60560C1E}" srcId="{89A57725-EBAA-43AD-A831-1CC83308A2CC}" destId="{66FFAAA9-DA00-437F-A25D-022329EDEEC5}" srcOrd="2" destOrd="0" parTransId="{B9DDB0E7-7AA5-42E1-ACA3-CF920E3C36C1}" sibTransId="{13431CE4-EE57-4FA3-998F-4437D05A23B0}"/>
    <dgm:cxn modelId="{9A1E4E99-9537-4FDC-92EC-3458D432A0F9}" srcId="{428558DD-4C03-4B30-921F-D9F4883ED14C}" destId="{89A57725-EBAA-43AD-A831-1CC83308A2CC}" srcOrd="0" destOrd="0" parTransId="{355168B6-4BC0-4622-BD37-488D5D3F09BD}" sibTransId="{4F09C48C-F5D4-437A-9C91-6C53A7CB9680}"/>
    <dgm:cxn modelId="{8CF264AC-B07C-4937-859E-10766C3A438A}" type="presOf" srcId="{89A57725-EBAA-43AD-A831-1CC83308A2CC}" destId="{BE46E9F7-68E4-402F-A388-A78BA2BBC2B9}" srcOrd="1" destOrd="0" presId="urn:microsoft.com/office/officeart/2005/8/layout/hierarchy3"/>
    <dgm:cxn modelId="{9BB245BF-F5F8-4BFB-A331-7A80E72DF1D5}" type="presOf" srcId="{428558DD-4C03-4B30-921F-D9F4883ED14C}" destId="{A37BB0F0-2576-450E-A9AD-052189DC3CDD}" srcOrd="0" destOrd="0" presId="urn:microsoft.com/office/officeart/2005/8/layout/hierarchy3"/>
    <dgm:cxn modelId="{7864A3D8-3AD6-4134-A866-12034DD5BA97}" type="presOf" srcId="{6A7F20A7-ED14-412B-B183-F884D0FAB9B7}" destId="{1C0F0FD8-F830-46C9-9EC0-0CA6A1E5447E}" srcOrd="0" destOrd="0" presId="urn:microsoft.com/office/officeart/2005/8/layout/hierarchy3"/>
    <dgm:cxn modelId="{F5DAB3E7-A5CE-4CF9-88D3-348E9012674A}" type="presOf" srcId="{C4DE5355-C93D-4D49-9D6F-5E716D572FE6}" destId="{EEE78975-E495-4E22-B869-6A10BCE99023}" srcOrd="0" destOrd="0" presId="urn:microsoft.com/office/officeart/2005/8/layout/hierarchy3"/>
    <dgm:cxn modelId="{B70F5D94-B846-43C0-8978-2B128459DDD5}" type="presParOf" srcId="{A37BB0F0-2576-450E-A9AD-052189DC3CDD}" destId="{F94B876B-C0F8-4125-AC56-48DB11A171A1}" srcOrd="0" destOrd="0" presId="urn:microsoft.com/office/officeart/2005/8/layout/hierarchy3"/>
    <dgm:cxn modelId="{857676C1-5076-4F9A-B3A4-0776CAA33C9A}" type="presParOf" srcId="{F94B876B-C0F8-4125-AC56-48DB11A171A1}" destId="{F61C7E6B-9AC7-4046-A350-C459D7E12C64}" srcOrd="0" destOrd="0" presId="urn:microsoft.com/office/officeart/2005/8/layout/hierarchy3"/>
    <dgm:cxn modelId="{D9F73560-016D-478D-B21B-F6D7E90B884A}" type="presParOf" srcId="{F61C7E6B-9AC7-4046-A350-C459D7E12C64}" destId="{445784AC-A810-4491-ABAD-117F05D14A6B}" srcOrd="0" destOrd="0" presId="urn:microsoft.com/office/officeart/2005/8/layout/hierarchy3"/>
    <dgm:cxn modelId="{8F1639CF-7B85-4F7A-B737-66B60C7867C7}" type="presParOf" srcId="{F61C7E6B-9AC7-4046-A350-C459D7E12C64}" destId="{BE46E9F7-68E4-402F-A388-A78BA2BBC2B9}" srcOrd="1" destOrd="0" presId="urn:microsoft.com/office/officeart/2005/8/layout/hierarchy3"/>
    <dgm:cxn modelId="{BBF1A258-1169-40C6-BE57-1AFAB80CAA2F}" type="presParOf" srcId="{F94B876B-C0F8-4125-AC56-48DB11A171A1}" destId="{7DD989EF-4EE5-4007-AA80-8F60591CF13C}" srcOrd="1" destOrd="0" presId="urn:microsoft.com/office/officeart/2005/8/layout/hierarchy3"/>
    <dgm:cxn modelId="{DC3CC72B-A2A9-4E06-800E-7C77BDA71425}" type="presParOf" srcId="{7DD989EF-4EE5-4007-AA80-8F60591CF13C}" destId="{E973BAB1-2F48-40FD-9A3E-EC3D57738E88}" srcOrd="0" destOrd="0" presId="urn:microsoft.com/office/officeart/2005/8/layout/hierarchy3"/>
    <dgm:cxn modelId="{3F1906CC-9B16-40BD-AA54-B79C04A1EBDA}" type="presParOf" srcId="{7DD989EF-4EE5-4007-AA80-8F60591CF13C}" destId="{1C0F0FD8-F830-46C9-9EC0-0CA6A1E5447E}" srcOrd="1" destOrd="0" presId="urn:microsoft.com/office/officeart/2005/8/layout/hierarchy3"/>
    <dgm:cxn modelId="{113773B5-3212-4E2A-8B67-EF4B52A564C4}" type="presParOf" srcId="{7DD989EF-4EE5-4007-AA80-8F60591CF13C}" destId="{267E55A6-DCE2-4BCA-BA3B-99F65166F8B2}" srcOrd="2" destOrd="0" presId="urn:microsoft.com/office/officeart/2005/8/layout/hierarchy3"/>
    <dgm:cxn modelId="{E095BC4B-7C98-455A-9F05-3859BB47D7B3}" type="presParOf" srcId="{7DD989EF-4EE5-4007-AA80-8F60591CF13C}" destId="{EEE78975-E495-4E22-B869-6A10BCE99023}" srcOrd="3" destOrd="0" presId="urn:microsoft.com/office/officeart/2005/8/layout/hierarchy3"/>
    <dgm:cxn modelId="{CFF4F664-CD04-4457-B3D6-8E053FC17665}" type="presParOf" srcId="{7DD989EF-4EE5-4007-AA80-8F60591CF13C}" destId="{18642A60-A017-42A5-A6FB-06D2CDDB8397}" srcOrd="4" destOrd="0" presId="urn:microsoft.com/office/officeart/2005/8/layout/hierarchy3"/>
    <dgm:cxn modelId="{953C010B-E3A5-400D-AF55-9F7AB99CC94B}" type="presParOf" srcId="{7DD989EF-4EE5-4007-AA80-8F60591CF13C}" destId="{4C7657EE-EB60-4763-B5C7-E4D18DC1A3AB}" srcOrd="5"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10A250C-7A46-458A-9206-3EB6F48C7914}"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ru-RU"/>
        </a:p>
      </dgm:t>
    </dgm:pt>
    <dgm:pt modelId="{E79FE0D9-FC63-4583-899D-61CF6673A4C9}">
      <dgm:prSet phldrT="[Текст]"/>
      <dgm:spPr/>
      <dgm:t>
        <a:bodyPr/>
        <a:lstStyle/>
        <a:p>
          <a:r>
            <a:rPr lang="kk-KZ" b="1" i="1" dirty="0">
              <a:latin typeface="Times New Roman" panose="02020603050405020304" pitchFamily="18" charset="0"/>
              <a:cs typeface="Times New Roman" panose="02020603050405020304" pitchFamily="18" charset="0"/>
            </a:rPr>
            <a:t>Дипломдық жұмыстың әдістері: </a:t>
          </a:r>
          <a:endParaRPr lang="ru-RU" b="1" i="1" dirty="0">
            <a:latin typeface="Times New Roman" panose="02020603050405020304" pitchFamily="18" charset="0"/>
            <a:cs typeface="Times New Roman" panose="02020603050405020304" pitchFamily="18" charset="0"/>
          </a:endParaRPr>
        </a:p>
      </dgm:t>
    </dgm:pt>
    <dgm:pt modelId="{18EA7C66-00AF-4E6E-B9A2-A1EE1D6E4287}" type="parTrans" cxnId="{2C4083E8-C8AB-4939-80A3-7693D14DD272}">
      <dgm:prSet/>
      <dgm:spPr/>
      <dgm:t>
        <a:bodyPr/>
        <a:lstStyle/>
        <a:p>
          <a:endParaRPr lang="ru-RU"/>
        </a:p>
      </dgm:t>
    </dgm:pt>
    <dgm:pt modelId="{FA691211-7C0E-44DF-8FA6-E9020A6433FE}" type="sibTrans" cxnId="{2C4083E8-C8AB-4939-80A3-7693D14DD272}">
      <dgm:prSet/>
      <dgm:spPr/>
      <dgm:t>
        <a:bodyPr/>
        <a:lstStyle/>
        <a:p>
          <a:endParaRPr lang="ru-RU"/>
        </a:p>
      </dgm:t>
    </dgm:pt>
    <dgm:pt modelId="{2EB54018-07B2-4D39-967E-014744D13DE2}">
      <dgm:prSet phldrT="[Текст]"/>
      <dgm:spPr/>
      <dgm:t>
        <a:bodyPr/>
        <a:lstStyle/>
        <a:p>
          <a:r>
            <a:rPr lang="kk-KZ" dirty="0">
              <a:latin typeface="Times New Roman" panose="02020603050405020304" pitchFamily="18" charset="0"/>
              <a:cs typeface="Times New Roman" panose="02020603050405020304" pitchFamily="18" charset="0"/>
            </a:rPr>
            <a:t>Ғылыми педагогикалық әдебиеттерді сараптау, талдау, бақылау, озат тәжірибені қолдану.</a:t>
          </a:r>
          <a:endParaRPr lang="ru-RU" dirty="0">
            <a:latin typeface="Times New Roman" panose="02020603050405020304" pitchFamily="18" charset="0"/>
            <a:cs typeface="Times New Roman" panose="02020603050405020304" pitchFamily="18" charset="0"/>
          </a:endParaRPr>
        </a:p>
      </dgm:t>
    </dgm:pt>
    <dgm:pt modelId="{57D6C24D-62C8-4EBF-A336-68106C69E729}" type="parTrans" cxnId="{6EC82A3D-0A18-4038-96C6-5D681F418B19}">
      <dgm:prSet/>
      <dgm:spPr/>
      <dgm:t>
        <a:bodyPr/>
        <a:lstStyle/>
        <a:p>
          <a:endParaRPr lang="ru-RU"/>
        </a:p>
      </dgm:t>
    </dgm:pt>
    <dgm:pt modelId="{41C5D060-C9B4-409C-9C7C-5D540BBE9B66}" type="sibTrans" cxnId="{6EC82A3D-0A18-4038-96C6-5D681F418B19}">
      <dgm:prSet/>
      <dgm:spPr/>
      <dgm:t>
        <a:bodyPr/>
        <a:lstStyle/>
        <a:p>
          <a:endParaRPr lang="ru-RU"/>
        </a:p>
      </dgm:t>
    </dgm:pt>
    <dgm:pt modelId="{C70313F8-A8BD-467D-BD5F-5CB3308E8441}" type="pres">
      <dgm:prSet presAssocID="{D10A250C-7A46-458A-9206-3EB6F48C7914}" presName="diagram" presStyleCnt="0">
        <dgm:presLayoutVars>
          <dgm:chPref val="1"/>
          <dgm:dir/>
          <dgm:animOne val="branch"/>
          <dgm:animLvl val="lvl"/>
          <dgm:resizeHandles/>
        </dgm:presLayoutVars>
      </dgm:prSet>
      <dgm:spPr/>
    </dgm:pt>
    <dgm:pt modelId="{1EF50780-1D52-4A4D-8576-BF4DA87020FF}" type="pres">
      <dgm:prSet presAssocID="{E79FE0D9-FC63-4583-899D-61CF6673A4C9}" presName="root" presStyleCnt="0"/>
      <dgm:spPr/>
    </dgm:pt>
    <dgm:pt modelId="{2118E9BB-9BAC-42AB-8413-B9A4E9AC703F}" type="pres">
      <dgm:prSet presAssocID="{E79FE0D9-FC63-4583-899D-61CF6673A4C9}" presName="rootComposite" presStyleCnt="0"/>
      <dgm:spPr/>
    </dgm:pt>
    <dgm:pt modelId="{045A4EEB-66CE-4958-A3D6-6124CF205DCA}" type="pres">
      <dgm:prSet presAssocID="{E79FE0D9-FC63-4583-899D-61CF6673A4C9}" presName="rootText" presStyleLbl="node1" presStyleIdx="0" presStyleCnt="1" custScaleX="143448" custScaleY="59631"/>
      <dgm:spPr/>
    </dgm:pt>
    <dgm:pt modelId="{E4453B8D-73D0-4ABF-9318-3BDBB64E01EA}" type="pres">
      <dgm:prSet presAssocID="{E79FE0D9-FC63-4583-899D-61CF6673A4C9}" presName="rootConnector" presStyleLbl="node1" presStyleIdx="0" presStyleCnt="1"/>
      <dgm:spPr/>
    </dgm:pt>
    <dgm:pt modelId="{33A8065C-C1D4-42F7-94F7-D4504D5AE6E2}" type="pres">
      <dgm:prSet presAssocID="{E79FE0D9-FC63-4583-899D-61CF6673A4C9}" presName="childShape" presStyleCnt="0"/>
      <dgm:spPr/>
    </dgm:pt>
    <dgm:pt modelId="{AFBC4450-4320-4D8F-9535-5E045E2D300B}" type="pres">
      <dgm:prSet presAssocID="{57D6C24D-62C8-4EBF-A336-68106C69E729}" presName="Name13" presStyleLbl="parChTrans1D2" presStyleIdx="0" presStyleCnt="1"/>
      <dgm:spPr/>
    </dgm:pt>
    <dgm:pt modelId="{76A942E7-6F5C-4BD3-AA0C-85CE89D2162C}" type="pres">
      <dgm:prSet presAssocID="{2EB54018-07B2-4D39-967E-014744D13DE2}" presName="childText" presStyleLbl="bgAcc1" presStyleIdx="0" presStyleCnt="1" custScaleX="192097">
        <dgm:presLayoutVars>
          <dgm:bulletEnabled val="1"/>
        </dgm:presLayoutVars>
      </dgm:prSet>
      <dgm:spPr/>
    </dgm:pt>
  </dgm:ptLst>
  <dgm:cxnLst>
    <dgm:cxn modelId="{AD804D1E-E8EA-4921-9B8B-3A10F7181884}" type="presOf" srcId="{57D6C24D-62C8-4EBF-A336-68106C69E729}" destId="{AFBC4450-4320-4D8F-9535-5E045E2D300B}" srcOrd="0" destOrd="0" presId="urn:microsoft.com/office/officeart/2005/8/layout/hierarchy3"/>
    <dgm:cxn modelId="{92D1C423-842D-4F97-9DDE-178E4492F959}" type="presOf" srcId="{2EB54018-07B2-4D39-967E-014744D13DE2}" destId="{76A942E7-6F5C-4BD3-AA0C-85CE89D2162C}" srcOrd="0" destOrd="0" presId="urn:microsoft.com/office/officeart/2005/8/layout/hierarchy3"/>
    <dgm:cxn modelId="{6EC82A3D-0A18-4038-96C6-5D681F418B19}" srcId="{E79FE0D9-FC63-4583-899D-61CF6673A4C9}" destId="{2EB54018-07B2-4D39-967E-014744D13DE2}" srcOrd="0" destOrd="0" parTransId="{57D6C24D-62C8-4EBF-A336-68106C69E729}" sibTransId="{41C5D060-C9B4-409C-9C7C-5D540BBE9B66}"/>
    <dgm:cxn modelId="{C4352354-46F1-4909-8B58-0CA6910EB65A}" type="presOf" srcId="{E79FE0D9-FC63-4583-899D-61CF6673A4C9}" destId="{045A4EEB-66CE-4958-A3D6-6124CF205DCA}" srcOrd="0" destOrd="0" presId="urn:microsoft.com/office/officeart/2005/8/layout/hierarchy3"/>
    <dgm:cxn modelId="{5390657A-A10C-428E-95F1-2BC141D1B2FA}" type="presOf" srcId="{E79FE0D9-FC63-4583-899D-61CF6673A4C9}" destId="{E4453B8D-73D0-4ABF-9318-3BDBB64E01EA}" srcOrd="1" destOrd="0" presId="urn:microsoft.com/office/officeart/2005/8/layout/hierarchy3"/>
    <dgm:cxn modelId="{FAC14ACB-DD82-425E-953D-D3BEBCD61C85}" type="presOf" srcId="{D10A250C-7A46-458A-9206-3EB6F48C7914}" destId="{C70313F8-A8BD-467D-BD5F-5CB3308E8441}" srcOrd="0" destOrd="0" presId="urn:microsoft.com/office/officeart/2005/8/layout/hierarchy3"/>
    <dgm:cxn modelId="{2C4083E8-C8AB-4939-80A3-7693D14DD272}" srcId="{D10A250C-7A46-458A-9206-3EB6F48C7914}" destId="{E79FE0D9-FC63-4583-899D-61CF6673A4C9}" srcOrd="0" destOrd="0" parTransId="{18EA7C66-00AF-4E6E-B9A2-A1EE1D6E4287}" sibTransId="{FA691211-7C0E-44DF-8FA6-E9020A6433FE}"/>
    <dgm:cxn modelId="{4ED09D42-2DBF-4A75-A9F9-C26ADB21D0F1}" type="presParOf" srcId="{C70313F8-A8BD-467D-BD5F-5CB3308E8441}" destId="{1EF50780-1D52-4A4D-8576-BF4DA87020FF}" srcOrd="0" destOrd="0" presId="urn:microsoft.com/office/officeart/2005/8/layout/hierarchy3"/>
    <dgm:cxn modelId="{8785EE01-A6CD-4C95-9DEE-9EB7033FAE08}" type="presParOf" srcId="{1EF50780-1D52-4A4D-8576-BF4DA87020FF}" destId="{2118E9BB-9BAC-42AB-8413-B9A4E9AC703F}" srcOrd="0" destOrd="0" presId="urn:microsoft.com/office/officeart/2005/8/layout/hierarchy3"/>
    <dgm:cxn modelId="{661A524F-2A33-4CB0-9FE2-75688D4D218E}" type="presParOf" srcId="{2118E9BB-9BAC-42AB-8413-B9A4E9AC703F}" destId="{045A4EEB-66CE-4958-A3D6-6124CF205DCA}" srcOrd="0" destOrd="0" presId="urn:microsoft.com/office/officeart/2005/8/layout/hierarchy3"/>
    <dgm:cxn modelId="{3B0F5617-2FF0-4149-AF57-F0965119DD4D}" type="presParOf" srcId="{2118E9BB-9BAC-42AB-8413-B9A4E9AC703F}" destId="{E4453B8D-73D0-4ABF-9318-3BDBB64E01EA}" srcOrd="1" destOrd="0" presId="urn:microsoft.com/office/officeart/2005/8/layout/hierarchy3"/>
    <dgm:cxn modelId="{84D66441-D6DD-4D89-BDF9-FB38DB14D073}" type="presParOf" srcId="{1EF50780-1D52-4A4D-8576-BF4DA87020FF}" destId="{33A8065C-C1D4-42F7-94F7-D4504D5AE6E2}" srcOrd="1" destOrd="0" presId="urn:microsoft.com/office/officeart/2005/8/layout/hierarchy3"/>
    <dgm:cxn modelId="{97C806E0-AB68-48B8-B4AF-34BBEB322603}" type="presParOf" srcId="{33A8065C-C1D4-42F7-94F7-D4504D5AE6E2}" destId="{AFBC4450-4320-4D8F-9535-5E045E2D300B}" srcOrd="0" destOrd="0" presId="urn:microsoft.com/office/officeart/2005/8/layout/hierarchy3"/>
    <dgm:cxn modelId="{A45EB655-7726-4CE7-AB91-8999C94B2E54}" type="presParOf" srcId="{33A8065C-C1D4-42F7-94F7-D4504D5AE6E2}" destId="{76A942E7-6F5C-4BD3-AA0C-85CE89D2162C}"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28558DD-4C03-4B30-921F-D9F4883ED14C}" type="doc">
      <dgm:prSet loTypeId="urn:microsoft.com/office/officeart/2005/8/layout/hierarchy3" loCatId="list" qsTypeId="urn:microsoft.com/office/officeart/2005/8/quickstyle/simple1" qsCatId="simple" csTypeId="urn:microsoft.com/office/officeart/2005/8/colors/colorful3" csCatId="colorful" phldr="1"/>
      <dgm:spPr/>
      <dgm:t>
        <a:bodyPr/>
        <a:lstStyle/>
        <a:p>
          <a:endParaRPr lang="ru-RU"/>
        </a:p>
      </dgm:t>
    </dgm:pt>
    <dgm:pt modelId="{89A57725-EBAA-43AD-A831-1CC83308A2CC}">
      <dgm:prSet phldrT="[Текст]"/>
      <dgm:spPr/>
      <dgm:t>
        <a:bodyPr/>
        <a:lstStyle/>
        <a:p>
          <a:r>
            <a:rPr lang="kk-KZ" b="1" i="1" dirty="0"/>
            <a:t>Заттық мүсіндеуде тәрбиешінің міндеттері:</a:t>
          </a:r>
          <a:endParaRPr lang="ru-RU" b="1" i="1" dirty="0">
            <a:latin typeface="Times New Roman" panose="02020603050405020304" pitchFamily="18" charset="0"/>
            <a:cs typeface="Times New Roman" panose="02020603050405020304" pitchFamily="18" charset="0"/>
          </a:endParaRPr>
        </a:p>
      </dgm:t>
    </dgm:pt>
    <dgm:pt modelId="{355168B6-4BC0-4622-BD37-488D5D3F09BD}" type="parTrans" cxnId="{9A1E4E99-9537-4FDC-92EC-3458D432A0F9}">
      <dgm:prSet/>
      <dgm:spPr/>
      <dgm:t>
        <a:bodyPr/>
        <a:lstStyle/>
        <a:p>
          <a:endParaRPr lang="ru-RU"/>
        </a:p>
      </dgm:t>
    </dgm:pt>
    <dgm:pt modelId="{4F09C48C-F5D4-437A-9C91-6C53A7CB9680}" type="sibTrans" cxnId="{9A1E4E99-9537-4FDC-92EC-3458D432A0F9}">
      <dgm:prSet/>
      <dgm:spPr/>
      <dgm:t>
        <a:bodyPr/>
        <a:lstStyle/>
        <a:p>
          <a:endParaRPr lang="ru-RU"/>
        </a:p>
      </dgm:t>
    </dgm:pt>
    <dgm:pt modelId="{6A7F20A7-ED14-412B-B183-F884D0FAB9B7}">
      <dgm:prSet phldrT="[Текст]"/>
      <dgm:spPr/>
      <dgm:t>
        <a:bodyPr/>
        <a:lstStyle/>
        <a:p>
          <a:r>
            <a:rPr lang="kk-KZ" dirty="0">
              <a:latin typeface="Times New Roman" panose="02020603050405020304" pitchFamily="18" charset="0"/>
              <a:cs typeface="Times New Roman" panose="02020603050405020304" pitchFamily="18" charset="0"/>
            </a:rPr>
            <a:t>мүсіндеуде балаларға заттардың орнаған пішінімен олардың өзіндік айқын белгілерін бейнелей білуге үйрету;</a:t>
          </a:r>
          <a:endParaRPr lang="ru-RU" dirty="0">
            <a:latin typeface="Times New Roman" panose="02020603050405020304" pitchFamily="18" charset="0"/>
            <a:cs typeface="Times New Roman" panose="02020603050405020304" pitchFamily="18" charset="0"/>
          </a:endParaRPr>
        </a:p>
      </dgm:t>
    </dgm:pt>
    <dgm:pt modelId="{D882F3FA-FCE4-4320-B522-0603D1702B66}" type="parTrans" cxnId="{7F13E175-28A4-4ED6-A17F-937F816995EC}">
      <dgm:prSet/>
      <dgm:spPr/>
      <dgm:t>
        <a:bodyPr/>
        <a:lstStyle/>
        <a:p>
          <a:endParaRPr lang="ru-RU"/>
        </a:p>
      </dgm:t>
    </dgm:pt>
    <dgm:pt modelId="{4E247B37-B68F-4638-BBCC-010B8A379589}" type="sibTrans" cxnId="{7F13E175-28A4-4ED6-A17F-937F816995EC}">
      <dgm:prSet/>
      <dgm:spPr/>
      <dgm:t>
        <a:bodyPr/>
        <a:lstStyle/>
        <a:p>
          <a:endParaRPr lang="ru-RU"/>
        </a:p>
      </dgm:t>
    </dgm:pt>
    <dgm:pt modelId="{C4DE5355-C93D-4D49-9D6F-5E716D572FE6}">
      <dgm:prSet phldrT="[Текст]"/>
      <dgm:spPr/>
      <dgm:t>
        <a:bodyPr/>
        <a:lstStyle/>
        <a:p>
          <a:r>
            <a:rPr lang="kk-KZ" dirty="0">
              <a:latin typeface="Times New Roman" panose="02020603050405020304" pitchFamily="18" charset="0"/>
              <a:cs typeface="Times New Roman" panose="02020603050405020304" pitchFamily="18" charset="0"/>
            </a:rPr>
            <a:t>қарапайым пропорцияларды көрсете білуге, бейнені бөлшектермен толықтыра білуге, пішіндердің күрделі емес қимыл-қозғалыстарын көрсете білуге үйрету.</a:t>
          </a:r>
          <a:endParaRPr lang="ru-RU" dirty="0">
            <a:latin typeface="Times New Roman" panose="02020603050405020304" pitchFamily="18" charset="0"/>
            <a:cs typeface="Times New Roman" panose="02020603050405020304" pitchFamily="18" charset="0"/>
          </a:endParaRPr>
        </a:p>
      </dgm:t>
    </dgm:pt>
    <dgm:pt modelId="{5798DE25-F955-4340-AF16-3549CE261A7A}" type="parTrans" cxnId="{3437CB03-7CA4-431A-BF52-04BB81C04BAB}">
      <dgm:prSet/>
      <dgm:spPr/>
      <dgm:t>
        <a:bodyPr/>
        <a:lstStyle/>
        <a:p>
          <a:endParaRPr lang="ru-RU"/>
        </a:p>
      </dgm:t>
    </dgm:pt>
    <dgm:pt modelId="{BDF3FFAA-6388-4FB9-88B6-B84EAE2EDDA9}" type="sibTrans" cxnId="{3437CB03-7CA4-431A-BF52-04BB81C04BAB}">
      <dgm:prSet/>
      <dgm:spPr/>
      <dgm:t>
        <a:bodyPr/>
        <a:lstStyle/>
        <a:p>
          <a:endParaRPr lang="ru-RU"/>
        </a:p>
      </dgm:t>
    </dgm:pt>
    <dgm:pt modelId="{66FFAAA9-DA00-437F-A25D-022329EDEEC5}">
      <dgm:prSet/>
      <dgm:spPr/>
      <dgm:t>
        <a:bodyPr/>
        <a:lstStyle/>
        <a:p>
          <a:r>
            <a:rPr lang="kk-KZ" dirty="0">
              <a:latin typeface="Times New Roman" panose="02020603050405020304" pitchFamily="18" charset="0"/>
              <a:cs typeface="Times New Roman" panose="02020603050405020304" pitchFamily="18" charset="0"/>
            </a:rPr>
            <a:t>пішін бөліктерін бекітудің әртүрлі техникасын қолдана білуін, бөліктерді нық етіп біріктіре алуын қалыптастыру.</a:t>
          </a:r>
          <a:endParaRPr lang="ru-RU" dirty="0">
            <a:latin typeface="Times New Roman" panose="02020603050405020304" pitchFamily="18" charset="0"/>
            <a:cs typeface="Times New Roman" panose="02020603050405020304" pitchFamily="18" charset="0"/>
          </a:endParaRPr>
        </a:p>
      </dgm:t>
    </dgm:pt>
    <dgm:pt modelId="{B9DDB0E7-7AA5-42E1-ACA3-CF920E3C36C1}" type="parTrans" cxnId="{4548BA8B-626C-49E8-9930-D0FD60560C1E}">
      <dgm:prSet/>
      <dgm:spPr/>
      <dgm:t>
        <a:bodyPr/>
        <a:lstStyle/>
        <a:p>
          <a:endParaRPr lang="ru-RU"/>
        </a:p>
      </dgm:t>
    </dgm:pt>
    <dgm:pt modelId="{13431CE4-EE57-4FA3-998F-4437D05A23B0}" type="sibTrans" cxnId="{4548BA8B-626C-49E8-9930-D0FD60560C1E}">
      <dgm:prSet/>
      <dgm:spPr/>
      <dgm:t>
        <a:bodyPr/>
        <a:lstStyle/>
        <a:p>
          <a:endParaRPr lang="ru-RU"/>
        </a:p>
      </dgm:t>
    </dgm:pt>
    <dgm:pt modelId="{A37BB0F0-2576-450E-A9AD-052189DC3CDD}" type="pres">
      <dgm:prSet presAssocID="{428558DD-4C03-4B30-921F-D9F4883ED14C}" presName="diagram" presStyleCnt="0">
        <dgm:presLayoutVars>
          <dgm:chPref val="1"/>
          <dgm:dir/>
          <dgm:animOne val="branch"/>
          <dgm:animLvl val="lvl"/>
          <dgm:resizeHandles/>
        </dgm:presLayoutVars>
      </dgm:prSet>
      <dgm:spPr/>
    </dgm:pt>
    <dgm:pt modelId="{F94B876B-C0F8-4125-AC56-48DB11A171A1}" type="pres">
      <dgm:prSet presAssocID="{89A57725-EBAA-43AD-A831-1CC83308A2CC}" presName="root" presStyleCnt="0"/>
      <dgm:spPr/>
    </dgm:pt>
    <dgm:pt modelId="{F61C7E6B-9AC7-4046-A350-C459D7E12C64}" type="pres">
      <dgm:prSet presAssocID="{89A57725-EBAA-43AD-A831-1CC83308A2CC}" presName="rootComposite" presStyleCnt="0"/>
      <dgm:spPr/>
    </dgm:pt>
    <dgm:pt modelId="{445784AC-A810-4491-ABAD-117F05D14A6B}" type="pres">
      <dgm:prSet presAssocID="{89A57725-EBAA-43AD-A831-1CC83308A2CC}" presName="rootText" presStyleLbl="node1" presStyleIdx="0" presStyleCnt="1" custScaleX="520077"/>
      <dgm:spPr/>
    </dgm:pt>
    <dgm:pt modelId="{BE46E9F7-68E4-402F-A388-A78BA2BBC2B9}" type="pres">
      <dgm:prSet presAssocID="{89A57725-EBAA-43AD-A831-1CC83308A2CC}" presName="rootConnector" presStyleLbl="node1" presStyleIdx="0" presStyleCnt="1"/>
      <dgm:spPr/>
    </dgm:pt>
    <dgm:pt modelId="{7DD989EF-4EE5-4007-AA80-8F60591CF13C}" type="pres">
      <dgm:prSet presAssocID="{89A57725-EBAA-43AD-A831-1CC83308A2CC}" presName="childShape" presStyleCnt="0"/>
      <dgm:spPr/>
    </dgm:pt>
    <dgm:pt modelId="{E973BAB1-2F48-40FD-9A3E-EC3D57738E88}" type="pres">
      <dgm:prSet presAssocID="{D882F3FA-FCE4-4320-B522-0603D1702B66}" presName="Name13" presStyleLbl="parChTrans1D2" presStyleIdx="0" presStyleCnt="3"/>
      <dgm:spPr/>
    </dgm:pt>
    <dgm:pt modelId="{1C0F0FD8-F830-46C9-9EC0-0CA6A1E5447E}" type="pres">
      <dgm:prSet presAssocID="{6A7F20A7-ED14-412B-B183-F884D0FAB9B7}" presName="childText" presStyleLbl="bgAcc1" presStyleIdx="0" presStyleCnt="3" custScaleX="506757" custScaleY="171059">
        <dgm:presLayoutVars>
          <dgm:bulletEnabled val="1"/>
        </dgm:presLayoutVars>
      </dgm:prSet>
      <dgm:spPr/>
    </dgm:pt>
    <dgm:pt modelId="{267E55A6-DCE2-4BCA-BA3B-99F65166F8B2}" type="pres">
      <dgm:prSet presAssocID="{5798DE25-F955-4340-AF16-3549CE261A7A}" presName="Name13" presStyleLbl="parChTrans1D2" presStyleIdx="1" presStyleCnt="3"/>
      <dgm:spPr/>
    </dgm:pt>
    <dgm:pt modelId="{EEE78975-E495-4E22-B869-6A10BCE99023}" type="pres">
      <dgm:prSet presAssocID="{C4DE5355-C93D-4D49-9D6F-5E716D572FE6}" presName="childText" presStyleLbl="bgAcc1" presStyleIdx="1" presStyleCnt="3" custScaleX="506756" custScaleY="144772">
        <dgm:presLayoutVars>
          <dgm:bulletEnabled val="1"/>
        </dgm:presLayoutVars>
      </dgm:prSet>
      <dgm:spPr/>
    </dgm:pt>
    <dgm:pt modelId="{18642A60-A017-42A5-A6FB-06D2CDDB8397}" type="pres">
      <dgm:prSet presAssocID="{B9DDB0E7-7AA5-42E1-ACA3-CF920E3C36C1}" presName="Name13" presStyleLbl="parChTrans1D2" presStyleIdx="2" presStyleCnt="3"/>
      <dgm:spPr/>
    </dgm:pt>
    <dgm:pt modelId="{4C7657EE-EB60-4763-B5C7-E4D18DC1A3AB}" type="pres">
      <dgm:prSet presAssocID="{66FFAAA9-DA00-437F-A25D-022329EDEEC5}" presName="childText" presStyleLbl="bgAcc1" presStyleIdx="2" presStyleCnt="3" custScaleX="506944" custScaleY="144772" custLinFactNeighborX="2160" custLinFactNeighborY="6597">
        <dgm:presLayoutVars>
          <dgm:bulletEnabled val="1"/>
        </dgm:presLayoutVars>
      </dgm:prSet>
      <dgm:spPr/>
    </dgm:pt>
  </dgm:ptLst>
  <dgm:cxnLst>
    <dgm:cxn modelId="{3437CB03-7CA4-431A-BF52-04BB81C04BAB}" srcId="{89A57725-EBAA-43AD-A831-1CC83308A2CC}" destId="{C4DE5355-C93D-4D49-9D6F-5E716D572FE6}" srcOrd="1" destOrd="0" parTransId="{5798DE25-F955-4340-AF16-3549CE261A7A}" sibTransId="{BDF3FFAA-6388-4FB9-88B6-B84EAE2EDDA9}"/>
    <dgm:cxn modelId="{EEDFA40F-6B8A-44E2-B915-9BD723010397}" type="presOf" srcId="{6A7F20A7-ED14-412B-B183-F884D0FAB9B7}" destId="{1C0F0FD8-F830-46C9-9EC0-0CA6A1E5447E}" srcOrd="0" destOrd="0" presId="urn:microsoft.com/office/officeart/2005/8/layout/hierarchy3"/>
    <dgm:cxn modelId="{B6B38D2D-F900-4D3F-8CAF-215ADBDCD9D4}" type="presOf" srcId="{C4DE5355-C93D-4D49-9D6F-5E716D572FE6}" destId="{EEE78975-E495-4E22-B869-6A10BCE99023}" srcOrd="0" destOrd="0" presId="urn:microsoft.com/office/officeart/2005/8/layout/hierarchy3"/>
    <dgm:cxn modelId="{1E8B2C5D-0383-4E79-9CFF-52730B53C038}" type="presOf" srcId="{B9DDB0E7-7AA5-42E1-ACA3-CF920E3C36C1}" destId="{18642A60-A017-42A5-A6FB-06D2CDDB8397}" srcOrd="0" destOrd="0" presId="urn:microsoft.com/office/officeart/2005/8/layout/hierarchy3"/>
    <dgm:cxn modelId="{E43F954E-D251-4170-89FC-3E147437218E}" type="presOf" srcId="{89A57725-EBAA-43AD-A831-1CC83308A2CC}" destId="{445784AC-A810-4491-ABAD-117F05D14A6B}" srcOrd="0" destOrd="0" presId="urn:microsoft.com/office/officeart/2005/8/layout/hierarchy3"/>
    <dgm:cxn modelId="{2AE22B72-C83D-414F-BA1D-8AA747B55C8E}" type="presOf" srcId="{66FFAAA9-DA00-437F-A25D-022329EDEEC5}" destId="{4C7657EE-EB60-4763-B5C7-E4D18DC1A3AB}" srcOrd="0" destOrd="0" presId="urn:microsoft.com/office/officeart/2005/8/layout/hierarchy3"/>
    <dgm:cxn modelId="{7F13E175-28A4-4ED6-A17F-937F816995EC}" srcId="{89A57725-EBAA-43AD-A831-1CC83308A2CC}" destId="{6A7F20A7-ED14-412B-B183-F884D0FAB9B7}" srcOrd="0" destOrd="0" parTransId="{D882F3FA-FCE4-4320-B522-0603D1702B66}" sibTransId="{4E247B37-B68F-4638-BBCC-010B8A379589}"/>
    <dgm:cxn modelId="{4548BA8B-626C-49E8-9930-D0FD60560C1E}" srcId="{89A57725-EBAA-43AD-A831-1CC83308A2CC}" destId="{66FFAAA9-DA00-437F-A25D-022329EDEEC5}" srcOrd="2" destOrd="0" parTransId="{B9DDB0E7-7AA5-42E1-ACA3-CF920E3C36C1}" sibTransId="{13431CE4-EE57-4FA3-998F-4437D05A23B0}"/>
    <dgm:cxn modelId="{5F2C7196-26EA-4E3C-B74D-0D11EB715830}" type="presOf" srcId="{D882F3FA-FCE4-4320-B522-0603D1702B66}" destId="{E973BAB1-2F48-40FD-9A3E-EC3D57738E88}" srcOrd="0" destOrd="0" presId="urn:microsoft.com/office/officeart/2005/8/layout/hierarchy3"/>
    <dgm:cxn modelId="{9A1E4E99-9537-4FDC-92EC-3458D432A0F9}" srcId="{428558DD-4C03-4B30-921F-D9F4883ED14C}" destId="{89A57725-EBAA-43AD-A831-1CC83308A2CC}" srcOrd="0" destOrd="0" parTransId="{355168B6-4BC0-4622-BD37-488D5D3F09BD}" sibTransId="{4F09C48C-F5D4-437A-9C91-6C53A7CB9680}"/>
    <dgm:cxn modelId="{45EE1EAC-AA8E-4CF6-A3D0-F0EAD479670E}" type="presOf" srcId="{89A57725-EBAA-43AD-A831-1CC83308A2CC}" destId="{BE46E9F7-68E4-402F-A388-A78BA2BBC2B9}" srcOrd="1" destOrd="0" presId="urn:microsoft.com/office/officeart/2005/8/layout/hierarchy3"/>
    <dgm:cxn modelId="{697D6DAE-765F-4A2B-9214-DF317072B071}" type="presOf" srcId="{5798DE25-F955-4340-AF16-3549CE261A7A}" destId="{267E55A6-DCE2-4BCA-BA3B-99F65166F8B2}" srcOrd="0" destOrd="0" presId="urn:microsoft.com/office/officeart/2005/8/layout/hierarchy3"/>
    <dgm:cxn modelId="{2BE7A2E5-7BA0-4493-B642-B2C9D3742D7A}" type="presOf" srcId="{428558DD-4C03-4B30-921F-D9F4883ED14C}" destId="{A37BB0F0-2576-450E-A9AD-052189DC3CDD}" srcOrd="0" destOrd="0" presId="urn:microsoft.com/office/officeart/2005/8/layout/hierarchy3"/>
    <dgm:cxn modelId="{C5723433-1EA2-42AC-8C9A-ED3852FBC246}" type="presParOf" srcId="{A37BB0F0-2576-450E-A9AD-052189DC3CDD}" destId="{F94B876B-C0F8-4125-AC56-48DB11A171A1}" srcOrd="0" destOrd="0" presId="urn:microsoft.com/office/officeart/2005/8/layout/hierarchy3"/>
    <dgm:cxn modelId="{5A8F20D1-4DEE-47B2-B56A-19B8F48998B6}" type="presParOf" srcId="{F94B876B-C0F8-4125-AC56-48DB11A171A1}" destId="{F61C7E6B-9AC7-4046-A350-C459D7E12C64}" srcOrd="0" destOrd="0" presId="urn:microsoft.com/office/officeart/2005/8/layout/hierarchy3"/>
    <dgm:cxn modelId="{73612075-61F3-4FA3-AAD8-0AC38FC713DE}" type="presParOf" srcId="{F61C7E6B-9AC7-4046-A350-C459D7E12C64}" destId="{445784AC-A810-4491-ABAD-117F05D14A6B}" srcOrd="0" destOrd="0" presId="urn:microsoft.com/office/officeart/2005/8/layout/hierarchy3"/>
    <dgm:cxn modelId="{AA122097-E9BE-4BC9-A6B3-7ECBE98055B2}" type="presParOf" srcId="{F61C7E6B-9AC7-4046-A350-C459D7E12C64}" destId="{BE46E9F7-68E4-402F-A388-A78BA2BBC2B9}" srcOrd="1" destOrd="0" presId="urn:microsoft.com/office/officeart/2005/8/layout/hierarchy3"/>
    <dgm:cxn modelId="{7857815D-2DA3-4383-BCAD-7158ECA02CB0}" type="presParOf" srcId="{F94B876B-C0F8-4125-AC56-48DB11A171A1}" destId="{7DD989EF-4EE5-4007-AA80-8F60591CF13C}" srcOrd="1" destOrd="0" presId="urn:microsoft.com/office/officeart/2005/8/layout/hierarchy3"/>
    <dgm:cxn modelId="{13325200-493D-4BC5-AE30-643AF5758CD0}" type="presParOf" srcId="{7DD989EF-4EE5-4007-AA80-8F60591CF13C}" destId="{E973BAB1-2F48-40FD-9A3E-EC3D57738E88}" srcOrd="0" destOrd="0" presId="urn:microsoft.com/office/officeart/2005/8/layout/hierarchy3"/>
    <dgm:cxn modelId="{F8375EF6-755C-42EB-BE6E-D6D28B2A7864}" type="presParOf" srcId="{7DD989EF-4EE5-4007-AA80-8F60591CF13C}" destId="{1C0F0FD8-F830-46C9-9EC0-0CA6A1E5447E}" srcOrd="1" destOrd="0" presId="urn:microsoft.com/office/officeart/2005/8/layout/hierarchy3"/>
    <dgm:cxn modelId="{89A0F38D-B9FF-4E0F-9287-672F42B008FA}" type="presParOf" srcId="{7DD989EF-4EE5-4007-AA80-8F60591CF13C}" destId="{267E55A6-DCE2-4BCA-BA3B-99F65166F8B2}" srcOrd="2" destOrd="0" presId="urn:microsoft.com/office/officeart/2005/8/layout/hierarchy3"/>
    <dgm:cxn modelId="{15248393-BA58-47EC-B579-7C089E272EDA}" type="presParOf" srcId="{7DD989EF-4EE5-4007-AA80-8F60591CF13C}" destId="{EEE78975-E495-4E22-B869-6A10BCE99023}" srcOrd="3" destOrd="0" presId="urn:microsoft.com/office/officeart/2005/8/layout/hierarchy3"/>
    <dgm:cxn modelId="{1375E7B1-B813-4C4C-B044-386FBDC1F835}" type="presParOf" srcId="{7DD989EF-4EE5-4007-AA80-8F60591CF13C}" destId="{18642A60-A017-42A5-A6FB-06D2CDDB8397}" srcOrd="4" destOrd="0" presId="urn:microsoft.com/office/officeart/2005/8/layout/hierarchy3"/>
    <dgm:cxn modelId="{80877FCA-D311-47D8-889E-26D0BE9B0400}" type="presParOf" srcId="{7DD989EF-4EE5-4007-AA80-8F60591CF13C}" destId="{4C7657EE-EB60-4763-B5C7-E4D18DC1A3AB}" srcOrd="5"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04F764-F4F8-4A6A-962E-F938E3F78FD2}">
      <dsp:nvSpPr>
        <dsp:cNvPr id="0" name=""/>
        <dsp:cNvSpPr/>
      </dsp:nvSpPr>
      <dsp:spPr>
        <a:xfrm>
          <a:off x="150351" y="3918"/>
          <a:ext cx="6903199" cy="1722124"/>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63500" rIns="95250" bIns="63500" numCol="1" spcCol="1270" anchor="ctr" anchorCtr="0">
          <a:noAutofit/>
        </a:bodyPr>
        <a:lstStyle/>
        <a:p>
          <a:pPr marL="0" lvl="0" indent="0" algn="ctr" defTabSz="2222500">
            <a:lnSpc>
              <a:spcPct val="90000"/>
            </a:lnSpc>
            <a:spcBef>
              <a:spcPct val="0"/>
            </a:spcBef>
            <a:spcAft>
              <a:spcPct val="35000"/>
            </a:spcAft>
            <a:buNone/>
          </a:pPr>
          <a:r>
            <a:rPr lang="kk-KZ" sz="5000" b="1" i="1" kern="1200" dirty="0">
              <a:latin typeface="Times New Roman" panose="02020603050405020304" pitchFamily="18" charset="0"/>
              <a:cs typeface="Times New Roman" panose="02020603050405020304" pitchFamily="18" charset="0"/>
            </a:rPr>
            <a:t>Дипломдық жұмыстың өзектілігі:</a:t>
          </a:r>
          <a:endParaRPr lang="ru-RU" sz="5000" b="1" i="1" kern="1200" dirty="0">
            <a:latin typeface="Times New Roman" panose="02020603050405020304" pitchFamily="18" charset="0"/>
            <a:cs typeface="Times New Roman" panose="02020603050405020304" pitchFamily="18" charset="0"/>
          </a:endParaRPr>
        </a:p>
      </dsp:txBody>
      <dsp:txXfrm>
        <a:off x="200790" y="54357"/>
        <a:ext cx="6802321" cy="1621246"/>
      </dsp:txXfrm>
    </dsp:sp>
    <dsp:sp modelId="{9CFD3F8C-BF92-449E-B849-DB55D5E20A94}">
      <dsp:nvSpPr>
        <dsp:cNvPr id="0" name=""/>
        <dsp:cNvSpPr/>
      </dsp:nvSpPr>
      <dsp:spPr>
        <a:xfrm>
          <a:off x="840671" y="1726042"/>
          <a:ext cx="690319" cy="2561482"/>
        </a:xfrm>
        <a:custGeom>
          <a:avLst/>
          <a:gdLst/>
          <a:ahLst/>
          <a:cxnLst/>
          <a:rect l="0" t="0" r="0" b="0"/>
          <a:pathLst>
            <a:path>
              <a:moveTo>
                <a:pt x="0" y="0"/>
              </a:moveTo>
              <a:lnTo>
                <a:pt x="0" y="2561482"/>
              </a:lnTo>
              <a:lnTo>
                <a:pt x="690319" y="2561482"/>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AF83C2A-6499-49AF-9F2E-706FBB5D1600}">
      <dsp:nvSpPr>
        <dsp:cNvPr id="0" name=""/>
        <dsp:cNvSpPr/>
      </dsp:nvSpPr>
      <dsp:spPr>
        <a:xfrm>
          <a:off x="1530991" y="2458287"/>
          <a:ext cx="6743593" cy="3658473"/>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marL="0" lvl="0" indent="0" algn="just" defTabSz="755650">
            <a:lnSpc>
              <a:spcPct val="90000"/>
            </a:lnSpc>
            <a:spcBef>
              <a:spcPct val="0"/>
            </a:spcBef>
            <a:spcAft>
              <a:spcPct val="35000"/>
            </a:spcAft>
            <a:buNone/>
          </a:pPr>
          <a:r>
            <a:rPr lang="kk-KZ" sz="1700" kern="1200" dirty="0">
              <a:latin typeface="Times New Roman" panose="02020603050405020304" pitchFamily="18" charset="0"/>
              <a:cs typeface="Times New Roman" panose="02020603050405020304" pitchFamily="18" charset="0"/>
            </a:rPr>
            <a:t>	Президент Қасым-Жомарт Тоқаев алғашқы Жолдауында заманауи тиімді мемлекет құру, азаматтардың құқықтары мен қауіпсіздігін қамтамасыз ету, қарқынды дамыған және инклюзивті экономика, әлеуметтік жаңғырудың жаңа кезеңі, сондай-ақ, аймақтар мәселесі жайлы айтты. Өзінің сайлау алды бағдарламасының негізі болған Елбасы саясатының сабақтастығын сақтай отырып, жүйелі реформалар жүргізетіндігіне сенім білдіріп, еліміздің дамуының жаңа сапалы кезеңіне шығу мүмкіндігі туралы сөз қозғады.		Мемлекет басшысы әлеуметтік жаңғырудың жаңа кезеңі туралы айтты. Білім беру сапасын жақсарту, оқушыларды сапалы оқулықтармен қамтамасыз ету, отбасы мен бала институтын, инклюзивті қоғам құруды қолдау, медициналық қызметтердің сапасы мен қол жетімділігін қамтамасыз ету, әлеуметтік қолдау жүйесін одан әрі дамыту, отандық зейнетақы жүйесін дамыту мәселесі айтылды[1].</a:t>
          </a:r>
          <a:r>
            <a:rPr lang="kk-KZ" sz="1700" b="1" kern="1200" dirty="0">
              <a:latin typeface="Times New Roman" panose="02020603050405020304" pitchFamily="18" charset="0"/>
              <a:cs typeface="Times New Roman" panose="02020603050405020304" pitchFamily="18" charset="0"/>
            </a:rPr>
            <a:t>			</a:t>
          </a:r>
          <a:r>
            <a:rPr lang="kk-KZ" sz="1700" b="1" kern="1200" dirty="0"/>
            <a:t>	</a:t>
          </a:r>
          <a:endParaRPr lang="ru-RU" sz="1700" kern="1200" dirty="0">
            <a:latin typeface="Times New Roman" panose="02020603050405020304" pitchFamily="18" charset="0"/>
            <a:cs typeface="Times New Roman" panose="02020603050405020304" pitchFamily="18" charset="0"/>
          </a:endParaRPr>
        </a:p>
      </dsp:txBody>
      <dsp:txXfrm>
        <a:off x="1638144" y="2565440"/>
        <a:ext cx="6529287" cy="344416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04F764-F4F8-4A6A-962E-F938E3F78FD2}">
      <dsp:nvSpPr>
        <dsp:cNvPr id="0" name=""/>
        <dsp:cNvSpPr/>
      </dsp:nvSpPr>
      <dsp:spPr>
        <a:xfrm>
          <a:off x="150351" y="3918"/>
          <a:ext cx="6903199" cy="1722124"/>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66040" rIns="99060" bIns="66040" numCol="1" spcCol="1270" anchor="ctr" anchorCtr="0">
          <a:noAutofit/>
        </a:bodyPr>
        <a:lstStyle/>
        <a:p>
          <a:pPr marL="0" lvl="0" indent="0" algn="ctr" defTabSz="2311400">
            <a:lnSpc>
              <a:spcPct val="90000"/>
            </a:lnSpc>
            <a:spcBef>
              <a:spcPct val="0"/>
            </a:spcBef>
            <a:spcAft>
              <a:spcPct val="35000"/>
            </a:spcAft>
            <a:buNone/>
          </a:pPr>
          <a:r>
            <a:rPr lang="kk-KZ" sz="5200" b="1" i="1" kern="1200" dirty="0">
              <a:latin typeface="Times New Roman" panose="02020603050405020304" pitchFamily="18" charset="0"/>
              <a:cs typeface="Times New Roman" panose="02020603050405020304" pitchFamily="18" charset="0"/>
            </a:rPr>
            <a:t>Дипломдық жұмыстың мақсаты:</a:t>
          </a:r>
          <a:endParaRPr lang="ru-RU" sz="5200" b="1" i="1" kern="1200" dirty="0">
            <a:latin typeface="Times New Roman" panose="02020603050405020304" pitchFamily="18" charset="0"/>
            <a:cs typeface="Times New Roman" panose="02020603050405020304" pitchFamily="18" charset="0"/>
          </a:endParaRPr>
        </a:p>
      </dsp:txBody>
      <dsp:txXfrm>
        <a:off x="200790" y="54357"/>
        <a:ext cx="6802321" cy="1621246"/>
      </dsp:txXfrm>
    </dsp:sp>
    <dsp:sp modelId="{9CFD3F8C-BF92-449E-B849-DB55D5E20A94}">
      <dsp:nvSpPr>
        <dsp:cNvPr id="0" name=""/>
        <dsp:cNvSpPr/>
      </dsp:nvSpPr>
      <dsp:spPr>
        <a:xfrm>
          <a:off x="840671" y="1726042"/>
          <a:ext cx="690319" cy="2561482"/>
        </a:xfrm>
        <a:custGeom>
          <a:avLst/>
          <a:gdLst/>
          <a:ahLst/>
          <a:cxnLst/>
          <a:rect l="0" t="0" r="0" b="0"/>
          <a:pathLst>
            <a:path>
              <a:moveTo>
                <a:pt x="0" y="0"/>
              </a:moveTo>
              <a:lnTo>
                <a:pt x="0" y="2561482"/>
              </a:lnTo>
              <a:lnTo>
                <a:pt x="690319" y="2561482"/>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AF83C2A-6499-49AF-9F2E-706FBB5D1600}">
      <dsp:nvSpPr>
        <dsp:cNvPr id="0" name=""/>
        <dsp:cNvSpPr/>
      </dsp:nvSpPr>
      <dsp:spPr>
        <a:xfrm>
          <a:off x="1530991" y="2458287"/>
          <a:ext cx="6743593" cy="3658473"/>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33020" rIns="49530" bIns="33020" numCol="1" spcCol="1270" anchor="ctr" anchorCtr="0">
          <a:noAutofit/>
        </a:bodyPr>
        <a:lstStyle/>
        <a:p>
          <a:pPr marL="0" lvl="0" indent="0" algn="ctr" defTabSz="1155700">
            <a:lnSpc>
              <a:spcPct val="90000"/>
            </a:lnSpc>
            <a:spcBef>
              <a:spcPct val="0"/>
            </a:spcBef>
            <a:spcAft>
              <a:spcPct val="35000"/>
            </a:spcAft>
            <a:buNone/>
          </a:pPr>
          <a:r>
            <a:rPr lang="kk-KZ" sz="2600" kern="1200" dirty="0">
              <a:latin typeface="Times New Roman" panose="02020603050405020304" pitchFamily="18" charset="0"/>
              <a:cs typeface="Times New Roman" panose="02020603050405020304" pitchFamily="18" charset="0"/>
            </a:rPr>
            <a:t>Мектепке дейінгі балаларды мүсіндеу өнеріне үйрету, мүсіндеуге арналған материалдар мен құралдарын іріктеуге үйретудің жолдары, балалардың мүсіндеу өнері арқылы қол-аяқ моторикасын дамыта отырып, оның шығармашылық қабілеттері мен ақыл-ойын дамыту. Ересек топ балаларының мүсіндеу сабақтарында көлемдік қатынастар туралы түсініктерін қалыптастыру.	</a:t>
          </a:r>
          <a:endParaRPr lang="ru-RU" sz="2600" kern="1200" dirty="0">
            <a:latin typeface="Times New Roman" panose="02020603050405020304" pitchFamily="18" charset="0"/>
            <a:cs typeface="Times New Roman" panose="02020603050405020304" pitchFamily="18" charset="0"/>
          </a:endParaRPr>
        </a:p>
      </dsp:txBody>
      <dsp:txXfrm>
        <a:off x="1638144" y="2565440"/>
        <a:ext cx="6529287" cy="344416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5784AC-A810-4491-ABAD-117F05D14A6B}">
      <dsp:nvSpPr>
        <dsp:cNvPr id="0" name=""/>
        <dsp:cNvSpPr/>
      </dsp:nvSpPr>
      <dsp:spPr>
        <a:xfrm>
          <a:off x="2973" y="432047"/>
          <a:ext cx="8130956" cy="781706"/>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4295" tIns="49530" rIns="74295" bIns="49530" numCol="1" spcCol="1270" anchor="ctr" anchorCtr="0">
          <a:noAutofit/>
        </a:bodyPr>
        <a:lstStyle/>
        <a:p>
          <a:pPr marL="0" lvl="0" indent="0" algn="ctr" defTabSz="1733550">
            <a:lnSpc>
              <a:spcPct val="90000"/>
            </a:lnSpc>
            <a:spcBef>
              <a:spcPct val="0"/>
            </a:spcBef>
            <a:spcAft>
              <a:spcPct val="35000"/>
            </a:spcAft>
            <a:buNone/>
          </a:pPr>
          <a:r>
            <a:rPr lang="kk-KZ" sz="3900" b="1" kern="1200" dirty="0">
              <a:latin typeface="Times New Roman" panose="02020603050405020304" pitchFamily="18" charset="0"/>
              <a:cs typeface="Times New Roman" panose="02020603050405020304" pitchFamily="18" charset="0"/>
            </a:rPr>
            <a:t>Дипломдық жұмыстың міндеттері:</a:t>
          </a:r>
          <a:endParaRPr lang="ru-RU" sz="3900" b="1" kern="1200" dirty="0">
            <a:latin typeface="Times New Roman" panose="02020603050405020304" pitchFamily="18" charset="0"/>
            <a:cs typeface="Times New Roman" panose="02020603050405020304" pitchFamily="18" charset="0"/>
          </a:endParaRPr>
        </a:p>
      </dsp:txBody>
      <dsp:txXfrm>
        <a:off x="25868" y="454942"/>
        <a:ext cx="8085166" cy="735916"/>
      </dsp:txXfrm>
    </dsp:sp>
    <dsp:sp modelId="{E973BAB1-2F48-40FD-9A3E-EC3D57738E88}">
      <dsp:nvSpPr>
        <dsp:cNvPr id="0" name=""/>
        <dsp:cNvSpPr/>
      </dsp:nvSpPr>
      <dsp:spPr>
        <a:xfrm>
          <a:off x="816069" y="1213754"/>
          <a:ext cx="813095" cy="864016"/>
        </a:xfrm>
        <a:custGeom>
          <a:avLst/>
          <a:gdLst/>
          <a:ahLst/>
          <a:cxnLst/>
          <a:rect l="0" t="0" r="0" b="0"/>
          <a:pathLst>
            <a:path>
              <a:moveTo>
                <a:pt x="0" y="0"/>
              </a:moveTo>
              <a:lnTo>
                <a:pt x="0" y="864016"/>
              </a:lnTo>
              <a:lnTo>
                <a:pt x="813095" y="864016"/>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C0F0FD8-F830-46C9-9EC0-0CA6A1E5447E}">
      <dsp:nvSpPr>
        <dsp:cNvPr id="0" name=""/>
        <dsp:cNvSpPr/>
      </dsp:nvSpPr>
      <dsp:spPr>
        <a:xfrm>
          <a:off x="1629165" y="1409181"/>
          <a:ext cx="6338167" cy="1337180"/>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005" tIns="26670" rIns="40005" bIns="26670" numCol="1" spcCol="1270" anchor="ctr" anchorCtr="0">
          <a:noAutofit/>
        </a:bodyPr>
        <a:lstStyle/>
        <a:p>
          <a:pPr marL="0" lvl="0" indent="0" algn="ctr" defTabSz="933450">
            <a:lnSpc>
              <a:spcPct val="90000"/>
            </a:lnSpc>
            <a:spcBef>
              <a:spcPct val="0"/>
            </a:spcBef>
            <a:spcAft>
              <a:spcPct val="35000"/>
            </a:spcAft>
            <a:buNone/>
          </a:pPr>
          <a:r>
            <a:rPr lang="kk-KZ" sz="2100" kern="1200" dirty="0">
              <a:latin typeface="Times New Roman" panose="02020603050405020304" pitchFamily="18" charset="0"/>
              <a:cs typeface="Times New Roman" panose="02020603050405020304" pitchFamily="18" charset="0"/>
            </a:rPr>
            <a:t>Мүсіндеуге арналған материалдар мен құралдарды іріктеу және балалардың көлемдік қатынастарды қабылдау ерекшеліктерін қарастыру;</a:t>
          </a:r>
          <a:endParaRPr lang="ru-RU" sz="2100" kern="1200" dirty="0">
            <a:latin typeface="Times New Roman" panose="02020603050405020304" pitchFamily="18" charset="0"/>
            <a:cs typeface="Times New Roman" panose="02020603050405020304" pitchFamily="18" charset="0"/>
          </a:endParaRPr>
        </a:p>
      </dsp:txBody>
      <dsp:txXfrm>
        <a:off x="1668330" y="1448346"/>
        <a:ext cx="6259837" cy="1258850"/>
      </dsp:txXfrm>
    </dsp:sp>
    <dsp:sp modelId="{267E55A6-DCE2-4BCA-BA3B-99F65166F8B2}">
      <dsp:nvSpPr>
        <dsp:cNvPr id="0" name=""/>
        <dsp:cNvSpPr/>
      </dsp:nvSpPr>
      <dsp:spPr>
        <a:xfrm>
          <a:off x="816069" y="1213754"/>
          <a:ext cx="813095" cy="2293880"/>
        </a:xfrm>
        <a:custGeom>
          <a:avLst/>
          <a:gdLst/>
          <a:ahLst/>
          <a:cxnLst/>
          <a:rect l="0" t="0" r="0" b="0"/>
          <a:pathLst>
            <a:path>
              <a:moveTo>
                <a:pt x="0" y="0"/>
              </a:moveTo>
              <a:lnTo>
                <a:pt x="0" y="2293880"/>
              </a:lnTo>
              <a:lnTo>
                <a:pt x="813095" y="2293880"/>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EE78975-E495-4E22-B869-6A10BCE99023}">
      <dsp:nvSpPr>
        <dsp:cNvPr id="0" name=""/>
        <dsp:cNvSpPr/>
      </dsp:nvSpPr>
      <dsp:spPr>
        <a:xfrm>
          <a:off x="1629165" y="2941788"/>
          <a:ext cx="6338155" cy="1131692"/>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1785407"/>
              <a:satOff val="6146"/>
              <a:lumOff val="-500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005" tIns="26670" rIns="40005" bIns="26670" numCol="1" spcCol="1270" anchor="ctr" anchorCtr="0">
          <a:noAutofit/>
        </a:bodyPr>
        <a:lstStyle/>
        <a:p>
          <a:pPr marL="0" lvl="0" indent="0" algn="ctr" defTabSz="933450">
            <a:lnSpc>
              <a:spcPct val="90000"/>
            </a:lnSpc>
            <a:spcBef>
              <a:spcPct val="0"/>
            </a:spcBef>
            <a:spcAft>
              <a:spcPct val="35000"/>
            </a:spcAft>
            <a:buNone/>
          </a:pPr>
          <a:r>
            <a:rPr lang="kk-KZ" sz="2100" kern="1200" dirty="0">
              <a:latin typeface="Times New Roman" panose="02020603050405020304" pitchFamily="18" charset="0"/>
              <a:cs typeface="Times New Roman" panose="02020603050405020304" pitchFamily="18" charset="0"/>
            </a:rPr>
            <a:t>Мүсіндеу түрлері және баларды көлемдік қатынастар туралы түсініктерін қалыптастырудың міндеттері мен мазмұнының тәрбиелік мәнін ашу.;</a:t>
          </a:r>
          <a:endParaRPr lang="ru-RU" sz="2100" kern="1200" dirty="0">
            <a:latin typeface="Times New Roman" panose="02020603050405020304" pitchFamily="18" charset="0"/>
            <a:cs typeface="Times New Roman" panose="02020603050405020304" pitchFamily="18" charset="0"/>
          </a:endParaRPr>
        </a:p>
      </dsp:txBody>
      <dsp:txXfrm>
        <a:off x="1662311" y="2974934"/>
        <a:ext cx="6271863" cy="1065400"/>
      </dsp:txXfrm>
    </dsp:sp>
    <dsp:sp modelId="{18642A60-A017-42A5-A6FB-06D2CDDB8397}">
      <dsp:nvSpPr>
        <dsp:cNvPr id="0" name=""/>
        <dsp:cNvSpPr/>
      </dsp:nvSpPr>
      <dsp:spPr>
        <a:xfrm>
          <a:off x="816069" y="1213754"/>
          <a:ext cx="840111" cy="3672568"/>
        </a:xfrm>
        <a:custGeom>
          <a:avLst/>
          <a:gdLst/>
          <a:ahLst/>
          <a:cxnLst/>
          <a:rect l="0" t="0" r="0" b="0"/>
          <a:pathLst>
            <a:path>
              <a:moveTo>
                <a:pt x="0" y="0"/>
              </a:moveTo>
              <a:lnTo>
                <a:pt x="0" y="3672568"/>
              </a:lnTo>
              <a:lnTo>
                <a:pt x="840111" y="3672568"/>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C7657EE-EB60-4763-B5C7-E4D18DC1A3AB}">
      <dsp:nvSpPr>
        <dsp:cNvPr id="0" name=""/>
        <dsp:cNvSpPr/>
      </dsp:nvSpPr>
      <dsp:spPr>
        <a:xfrm>
          <a:off x="1656180" y="4320476"/>
          <a:ext cx="6340506" cy="1131692"/>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3570814"/>
              <a:satOff val="12291"/>
              <a:lumOff val="-1000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005" tIns="26670" rIns="40005" bIns="26670" numCol="1" spcCol="1270" anchor="ctr" anchorCtr="0">
          <a:noAutofit/>
        </a:bodyPr>
        <a:lstStyle/>
        <a:p>
          <a:pPr marL="0" lvl="0" indent="0" algn="ctr" defTabSz="933450">
            <a:lnSpc>
              <a:spcPct val="90000"/>
            </a:lnSpc>
            <a:spcBef>
              <a:spcPct val="0"/>
            </a:spcBef>
            <a:spcAft>
              <a:spcPct val="35000"/>
            </a:spcAft>
            <a:buNone/>
          </a:pPr>
          <a:r>
            <a:rPr lang="kk-KZ" sz="2100" kern="1200" dirty="0">
              <a:latin typeface="Times New Roman" panose="02020603050405020304" pitchFamily="18" charset="0"/>
              <a:cs typeface="Times New Roman" panose="02020603050405020304" pitchFamily="18" charset="0"/>
            </a:rPr>
            <a:t>Мүсіндеу өнері арқылы балалардың көлемдік қатынастары туралы түсініктерін қалыптастырудың әдіст-тәсілдерін үйрету ерекшеліктері.</a:t>
          </a:r>
          <a:endParaRPr lang="ru-RU" sz="2100" kern="1200" dirty="0">
            <a:latin typeface="Times New Roman" panose="02020603050405020304" pitchFamily="18" charset="0"/>
            <a:cs typeface="Times New Roman" panose="02020603050405020304" pitchFamily="18" charset="0"/>
          </a:endParaRPr>
        </a:p>
      </dsp:txBody>
      <dsp:txXfrm>
        <a:off x="1689326" y="4353622"/>
        <a:ext cx="6274214" cy="10654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5A4EEB-66CE-4958-A3D6-6124CF205DCA}">
      <dsp:nvSpPr>
        <dsp:cNvPr id="0" name=""/>
        <dsp:cNvSpPr/>
      </dsp:nvSpPr>
      <dsp:spPr>
        <a:xfrm>
          <a:off x="3784" y="101784"/>
          <a:ext cx="6621006" cy="137616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58420" rIns="87630" bIns="58420" numCol="1" spcCol="1270" anchor="ctr" anchorCtr="0">
          <a:noAutofit/>
        </a:bodyPr>
        <a:lstStyle/>
        <a:p>
          <a:pPr marL="0" lvl="0" indent="0" algn="ctr" defTabSz="2044700">
            <a:lnSpc>
              <a:spcPct val="90000"/>
            </a:lnSpc>
            <a:spcBef>
              <a:spcPct val="0"/>
            </a:spcBef>
            <a:spcAft>
              <a:spcPct val="35000"/>
            </a:spcAft>
            <a:buNone/>
          </a:pPr>
          <a:r>
            <a:rPr lang="kk-KZ" sz="4600" b="1" i="1" kern="1200" dirty="0">
              <a:latin typeface="Times New Roman" panose="02020603050405020304" pitchFamily="18" charset="0"/>
              <a:cs typeface="Times New Roman" panose="02020603050405020304" pitchFamily="18" charset="0"/>
            </a:rPr>
            <a:t>Дипломдық жұмыстың әдістері: </a:t>
          </a:r>
          <a:endParaRPr lang="ru-RU" sz="4600" b="1" i="1" kern="1200" dirty="0">
            <a:latin typeface="Times New Roman" panose="02020603050405020304" pitchFamily="18" charset="0"/>
            <a:cs typeface="Times New Roman" panose="02020603050405020304" pitchFamily="18" charset="0"/>
          </a:endParaRPr>
        </a:p>
      </dsp:txBody>
      <dsp:txXfrm>
        <a:off x="44091" y="142091"/>
        <a:ext cx="6540392" cy="1295554"/>
      </dsp:txXfrm>
    </dsp:sp>
    <dsp:sp modelId="{AFBC4450-4320-4D8F-9535-5E045E2D300B}">
      <dsp:nvSpPr>
        <dsp:cNvPr id="0" name=""/>
        <dsp:cNvSpPr/>
      </dsp:nvSpPr>
      <dsp:spPr>
        <a:xfrm>
          <a:off x="665885" y="1477952"/>
          <a:ext cx="662100" cy="1730855"/>
        </a:xfrm>
        <a:custGeom>
          <a:avLst/>
          <a:gdLst/>
          <a:ahLst/>
          <a:cxnLst/>
          <a:rect l="0" t="0" r="0" b="0"/>
          <a:pathLst>
            <a:path>
              <a:moveTo>
                <a:pt x="0" y="0"/>
              </a:moveTo>
              <a:lnTo>
                <a:pt x="0" y="1730855"/>
              </a:lnTo>
              <a:lnTo>
                <a:pt x="662100" y="173085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6A942E7-6F5C-4BD3-AA0C-85CE89D2162C}">
      <dsp:nvSpPr>
        <dsp:cNvPr id="0" name=""/>
        <dsp:cNvSpPr/>
      </dsp:nvSpPr>
      <dsp:spPr>
        <a:xfrm>
          <a:off x="1327985" y="2054904"/>
          <a:ext cx="7093165" cy="230780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50800" rIns="76200" bIns="50800" numCol="1" spcCol="1270" anchor="ctr" anchorCtr="0">
          <a:noAutofit/>
        </a:bodyPr>
        <a:lstStyle/>
        <a:p>
          <a:pPr marL="0" lvl="0" indent="0" algn="ctr" defTabSz="1778000">
            <a:lnSpc>
              <a:spcPct val="90000"/>
            </a:lnSpc>
            <a:spcBef>
              <a:spcPct val="0"/>
            </a:spcBef>
            <a:spcAft>
              <a:spcPct val="35000"/>
            </a:spcAft>
            <a:buNone/>
          </a:pPr>
          <a:r>
            <a:rPr lang="kk-KZ" sz="4000" kern="1200" dirty="0">
              <a:latin typeface="Times New Roman" panose="02020603050405020304" pitchFamily="18" charset="0"/>
              <a:cs typeface="Times New Roman" panose="02020603050405020304" pitchFamily="18" charset="0"/>
            </a:rPr>
            <a:t>Ғылыми педагогикалық әдебиеттерді сараптау, талдау, бақылау, озат тәжірибені қолдану.</a:t>
          </a:r>
          <a:endParaRPr lang="ru-RU" sz="4000" kern="1200" dirty="0">
            <a:latin typeface="Times New Roman" panose="02020603050405020304" pitchFamily="18" charset="0"/>
            <a:cs typeface="Times New Roman" panose="02020603050405020304" pitchFamily="18" charset="0"/>
          </a:endParaRPr>
        </a:p>
      </dsp:txBody>
      <dsp:txXfrm>
        <a:off x="1395578" y="2122497"/>
        <a:ext cx="6957979" cy="217262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5784AC-A810-4491-ABAD-117F05D14A6B}">
      <dsp:nvSpPr>
        <dsp:cNvPr id="0" name=""/>
        <dsp:cNvSpPr/>
      </dsp:nvSpPr>
      <dsp:spPr>
        <a:xfrm>
          <a:off x="121787" y="594"/>
          <a:ext cx="7893329" cy="758861"/>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245" tIns="36830" rIns="55245" bIns="36830" numCol="1" spcCol="1270" anchor="ctr" anchorCtr="0">
          <a:noAutofit/>
        </a:bodyPr>
        <a:lstStyle/>
        <a:p>
          <a:pPr marL="0" lvl="0" indent="0" algn="ctr" defTabSz="1289050">
            <a:lnSpc>
              <a:spcPct val="90000"/>
            </a:lnSpc>
            <a:spcBef>
              <a:spcPct val="0"/>
            </a:spcBef>
            <a:spcAft>
              <a:spcPct val="35000"/>
            </a:spcAft>
            <a:buNone/>
          </a:pPr>
          <a:r>
            <a:rPr lang="kk-KZ" sz="2900" b="1" i="1" kern="1200" dirty="0"/>
            <a:t>Заттық мүсіндеуде тәрбиешінің міндеттері:</a:t>
          </a:r>
          <a:endParaRPr lang="ru-RU" sz="2900" b="1" i="1" kern="1200" dirty="0">
            <a:latin typeface="Times New Roman" panose="02020603050405020304" pitchFamily="18" charset="0"/>
            <a:cs typeface="Times New Roman" panose="02020603050405020304" pitchFamily="18" charset="0"/>
          </a:endParaRPr>
        </a:p>
      </dsp:txBody>
      <dsp:txXfrm>
        <a:off x="144013" y="22820"/>
        <a:ext cx="7848877" cy="714409"/>
      </dsp:txXfrm>
    </dsp:sp>
    <dsp:sp modelId="{E973BAB1-2F48-40FD-9A3E-EC3D57738E88}">
      <dsp:nvSpPr>
        <dsp:cNvPr id="0" name=""/>
        <dsp:cNvSpPr/>
      </dsp:nvSpPr>
      <dsp:spPr>
        <a:xfrm>
          <a:off x="911120" y="759455"/>
          <a:ext cx="789332" cy="838765"/>
        </a:xfrm>
        <a:custGeom>
          <a:avLst/>
          <a:gdLst/>
          <a:ahLst/>
          <a:cxnLst/>
          <a:rect l="0" t="0" r="0" b="0"/>
          <a:pathLst>
            <a:path>
              <a:moveTo>
                <a:pt x="0" y="0"/>
              </a:moveTo>
              <a:lnTo>
                <a:pt x="0" y="838765"/>
              </a:lnTo>
              <a:lnTo>
                <a:pt x="789332" y="838765"/>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C0F0FD8-F830-46C9-9EC0-0CA6A1E5447E}">
      <dsp:nvSpPr>
        <dsp:cNvPr id="0" name=""/>
        <dsp:cNvSpPr/>
      </dsp:nvSpPr>
      <dsp:spPr>
        <a:xfrm>
          <a:off x="1700453" y="949171"/>
          <a:ext cx="6152935" cy="1298101"/>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kk-KZ" sz="2000" kern="1200" dirty="0">
              <a:latin typeface="Times New Roman" panose="02020603050405020304" pitchFamily="18" charset="0"/>
              <a:cs typeface="Times New Roman" panose="02020603050405020304" pitchFamily="18" charset="0"/>
            </a:rPr>
            <a:t>мүсіндеуде балаларға заттардың орнаған пішінімен олардың өзіндік айқын белгілерін бейнелей білуге үйрету;</a:t>
          </a:r>
          <a:endParaRPr lang="ru-RU" sz="2000" kern="1200" dirty="0">
            <a:latin typeface="Times New Roman" panose="02020603050405020304" pitchFamily="18" charset="0"/>
            <a:cs typeface="Times New Roman" panose="02020603050405020304" pitchFamily="18" charset="0"/>
          </a:endParaRPr>
        </a:p>
      </dsp:txBody>
      <dsp:txXfrm>
        <a:off x="1738473" y="987191"/>
        <a:ext cx="6076895" cy="1222061"/>
      </dsp:txXfrm>
    </dsp:sp>
    <dsp:sp modelId="{267E55A6-DCE2-4BCA-BA3B-99F65166F8B2}">
      <dsp:nvSpPr>
        <dsp:cNvPr id="0" name=""/>
        <dsp:cNvSpPr/>
      </dsp:nvSpPr>
      <dsp:spPr>
        <a:xfrm>
          <a:off x="911120" y="759455"/>
          <a:ext cx="789332" cy="2226841"/>
        </a:xfrm>
        <a:custGeom>
          <a:avLst/>
          <a:gdLst/>
          <a:ahLst/>
          <a:cxnLst/>
          <a:rect l="0" t="0" r="0" b="0"/>
          <a:pathLst>
            <a:path>
              <a:moveTo>
                <a:pt x="0" y="0"/>
              </a:moveTo>
              <a:lnTo>
                <a:pt x="0" y="2226841"/>
              </a:lnTo>
              <a:lnTo>
                <a:pt x="789332" y="2226841"/>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EE78975-E495-4E22-B869-6A10BCE99023}">
      <dsp:nvSpPr>
        <dsp:cNvPr id="0" name=""/>
        <dsp:cNvSpPr/>
      </dsp:nvSpPr>
      <dsp:spPr>
        <a:xfrm>
          <a:off x="1700453" y="2436987"/>
          <a:ext cx="6152923" cy="1098619"/>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1785407"/>
              <a:satOff val="6146"/>
              <a:lumOff val="-500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kk-KZ" sz="2000" kern="1200" dirty="0">
              <a:latin typeface="Times New Roman" panose="02020603050405020304" pitchFamily="18" charset="0"/>
              <a:cs typeface="Times New Roman" panose="02020603050405020304" pitchFamily="18" charset="0"/>
            </a:rPr>
            <a:t>қарапайым пропорцияларды көрсете білуге, бейнені бөлшектермен толықтыра білуге, пішіндердің күрделі емес қимыл-қозғалыстарын көрсете білуге үйрету.</a:t>
          </a:r>
          <a:endParaRPr lang="ru-RU" sz="2000" kern="1200" dirty="0">
            <a:latin typeface="Times New Roman" panose="02020603050405020304" pitchFamily="18" charset="0"/>
            <a:cs typeface="Times New Roman" panose="02020603050405020304" pitchFamily="18" charset="0"/>
          </a:endParaRPr>
        </a:p>
      </dsp:txBody>
      <dsp:txXfrm>
        <a:off x="1732630" y="2469164"/>
        <a:ext cx="6088569" cy="1034265"/>
      </dsp:txXfrm>
    </dsp:sp>
    <dsp:sp modelId="{18642A60-A017-42A5-A6FB-06D2CDDB8397}">
      <dsp:nvSpPr>
        <dsp:cNvPr id="0" name=""/>
        <dsp:cNvSpPr/>
      </dsp:nvSpPr>
      <dsp:spPr>
        <a:xfrm>
          <a:off x="911120" y="759455"/>
          <a:ext cx="815559" cy="3515770"/>
        </a:xfrm>
        <a:custGeom>
          <a:avLst/>
          <a:gdLst/>
          <a:ahLst/>
          <a:cxnLst/>
          <a:rect l="0" t="0" r="0" b="0"/>
          <a:pathLst>
            <a:path>
              <a:moveTo>
                <a:pt x="0" y="0"/>
              </a:moveTo>
              <a:lnTo>
                <a:pt x="0" y="3515770"/>
              </a:lnTo>
              <a:lnTo>
                <a:pt x="815559" y="3515770"/>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C7657EE-EB60-4763-B5C7-E4D18DC1A3AB}">
      <dsp:nvSpPr>
        <dsp:cNvPr id="0" name=""/>
        <dsp:cNvSpPr/>
      </dsp:nvSpPr>
      <dsp:spPr>
        <a:xfrm>
          <a:off x="1726679" y="3725916"/>
          <a:ext cx="6155205" cy="1098619"/>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3570814"/>
              <a:satOff val="12291"/>
              <a:lumOff val="-1000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kk-KZ" sz="2000" kern="1200" dirty="0">
              <a:latin typeface="Times New Roman" panose="02020603050405020304" pitchFamily="18" charset="0"/>
              <a:cs typeface="Times New Roman" panose="02020603050405020304" pitchFamily="18" charset="0"/>
            </a:rPr>
            <a:t>пішін бөліктерін бекітудің әртүрлі техникасын қолдана білуін, бөліктерді нық етіп біріктіре алуын қалыптастыру.</a:t>
          </a:r>
          <a:endParaRPr lang="ru-RU" sz="2000" kern="1200" dirty="0">
            <a:latin typeface="Times New Roman" panose="02020603050405020304" pitchFamily="18" charset="0"/>
            <a:cs typeface="Times New Roman" panose="02020603050405020304" pitchFamily="18" charset="0"/>
          </a:endParaRPr>
        </a:p>
      </dsp:txBody>
      <dsp:txXfrm>
        <a:off x="1758856" y="3758093"/>
        <a:ext cx="6090851" cy="103426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02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02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02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02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02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B4C71EC6-210F-42DE-9C53-41977AD35B3D}" type="datetimeFigureOut">
              <a:rPr lang="ru-RU" smtClean="0"/>
              <a:t>29.05.2021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t>29.05.2021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t>29.05.2021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t>29.05.2021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29.05.2021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B4C71EC6-210F-42DE-9C53-41977AD35B3D}" type="datetimeFigureOut">
              <a:rPr lang="ru-RU" smtClean="0"/>
              <a:t>29.05.2021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B4C71EC6-210F-42DE-9C53-41977AD35B3D}" type="datetimeFigureOut">
              <a:rPr lang="ru-RU" smtClean="0"/>
              <a:t>29.05.2021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B4C71EC6-210F-42DE-9C53-41977AD35B3D}" type="datetimeFigureOut">
              <a:rPr lang="ru-RU" smtClean="0"/>
              <a:t>29.05.2021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29.05.2021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29.05.2021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29.05.2021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29.05.2021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 /><Relationship Id="rId2" Type="http://schemas.openxmlformats.org/officeDocument/2006/relationships/diagramData" Target="../diagrams/data5.xml" /><Relationship Id="rId1" Type="http://schemas.openxmlformats.org/officeDocument/2006/relationships/slideLayout" Target="../slideLayouts/slideLayout2.xml" /><Relationship Id="rId6" Type="http://schemas.microsoft.com/office/2007/relationships/diagramDrawing" Target="../diagrams/drawing5.xml" /><Relationship Id="rId5" Type="http://schemas.openxmlformats.org/officeDocument/2006/relationships/diagramColors" Target="../diagrams/colors5.xml" /><Relationship Id="rId4" Type="http://schemas.openxmlformats.org/officeDocument/2006/relationships/diagramQuickStyle" Target="../diagrams/quickStyle5.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 /><Relationship Id="rId2" Type="http://schemas.openxmlformats.org/officeDocument/2006/relationships/diagramData" Target="../diagrams/data1.xml" /><Relationship Id="rId1" Type="http://schemas.openxmlformats.org/officeDocument/2006/relationships/slideLayout" Target="../slideLayouts/slideLayout2.xml" /><Relationship Id="rId6" Type="http://schemas.microsoft.com/office/2007/relationships/diagramDrawing" Target="../diagrams/drawing1.xml" /><Relationship Id="rId5" Type="http://schemas.openxmlformats.org/officeDocument/2006/relationships/diagramColors" Target="../diagrams/colors1.xml" /><Relationship Id="rId4" Type="http://schemas.openxmlformats.org/officeDocument/2006/relationships/diagramQuickStyle" Target="../diagrams/quickStyle1.xml" /></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 /><Relationship Id="rId2" Type="http://schemas.openxmlformats.org/officeDocument/2006/relationships/diagramData" Target="../diagrams/data2.xml" /><Relationship Id="rId1" Type="http://schemas.openxmlformats.org/officeDocument/2006/relationships/slideLayout" Target="../slideLayouts/slideLayout2.xml" /><Relationship Id="rId6" Type="http://schemas.microsoft.com/office/2007/relationships/diagramDrawing" Target="../diagrams/drawing2.xml" /><Relationship Id="rId5" Type="http://schemas.openxmlformats.org/officeDocument/2006/relationships/diagramColors" Target="../diagrams/colors2.xml" /><Relationship Id="rId4" Type="http://schemas.openxmlformats.org/officeDocument/2006/relationships/diagramQuickStyle" Target="../diagrams/quickStyle2.xml" /></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 /><Relationship Id="rId2" Type="http://schemas.openxmlformats.org/officeDocument/2006/relationships/diagramData" Target="../diagrams/data3.xml" /><Relationship Id="rId1" Type="http://schemas.openxmlformats.org/officeDocument/2006/relationships/slideLayout" Target="../slideLayouts/slideLayout2.xml" /><Relationship Id="rId6" Type="http://schemas.microsoft.com/office/2007/relationships/diagramDrawing" Target="../diagrams/drawing3.xml" /><Relationship Id="rId5" Type="http://schemas.openxmlformats.org/officeDocument/2006/relationships/diagramColors" Target="../diagrams/colors3.xml" /><Relationship Id="rId4" Type="http://schemas.openxmlformats.org/officeDocument/2006/relationships/diagramQuickStyle" Target="../diagrams/quickStyle3.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 /><Relationship Id="rId2" Type="http://schemas.openxmlformats.org/officeDocument/2006/relationships/diagramData" Target="../diagrams/data4.xml" /><Relationship Id="rId1" Type="http://schemas.openxmlformats.org/officeDocument/2006/relationships/slideLayout" Target="../slideLayouts/slideLayout2.xml" /><Relationship Id="rId6" Type="http://schemas.microsoft.com/office/2007/relationships/diagramDrawing" Target="../diagrams/drawing4.xml" /><Relationship Id="rId5" Type="http://schemas.openxmlformats.org/officeDocument/2006/relationships/diagramColors" Target="../diagrams/colors4.xml" /><Relationship Id="rId4" Type="http://schemas.openxmlformats.org/officeDocument/2006/relationships/diagramQuickStyle" Target="../diagrams/quickStyle4.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2031447"/>
            <a:ext cx="7236296" cy="4826553"/>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Заголовок 1"/>
          <p:cNvSpPr>
            <a:spLocks noGrp="1"/>
          </p:cNvSpPr>
          <p:nvPr>
            <p:ph type="ctrTitle"/>
          </p:nvPr>
        </p:nvSpPr>
        <p:spPr>
          <a:xfrm>
            <a:off x="755576" y="332656"/>
            <a:ext cx="7772400" cy="1470025"/>
          </a:xfrm>
        </p:spPr>
        <p:txBody>
          <a:bodyPr>
            <a:normAutofit/>
          </a:bodyPr>
          <a:lstStyle/>
          <a:p>
            <a:r>
              <a:rPr lang="kk-KZ" sz="2800" b="1" dirty="0">
                <a:latin typeface="Times New Roman" panose="02020603050405020304" pitchFamily="18" charset="0"/>
                <a:cs typeface="Times New Roman" panose="02020603050405020304" pitchFamily="18" charset="0"/>
              </a:rPr>
              <a:t>БАЛАБАҚШАДА ЖӘНЕ БАСТАУЫШ МЕКТЕПТЕ ҚОЛДАНЫЛАТЫН МҮСІНДЕУ ІС-ӘРЕКЕТТЕРІНІҢ САБАҚТАСТЫҒЫ</a:t>
            </a:r>
            <a:endParaRPr lang="ru-RU" sz="2800"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1115616" y="5800838"/>
            <a:ext cx="8351913" cy="1057162"/>
          </a:xfrm>
        </p:spPr>
        <p:style>
          <a:lnRef idx="2">
            <a:schemeClr val="dk1"/>
          </a:lnRef>
          <a:fillRef idx="1">
            <a:schemeClr val="lt1"/>
          </a:fillRef>
          <a:effectRef idx="0">
            <a:schemeClr val="dk1"/>
          </a:effectRef>
          <a:fontRef idx="minor">
            <a:schemeClr val="dk1"/>
          </a:fontRef>
        </p:style>
        <p:txBody>
          <a:bodyPr/>
          <a:lstStyle/>
          <a:p>
            <a:pPr algn="l"/>
            <a:r>
              <a:rPr lang="ru-RU" b="1">
                <a:solidFill>
                  <a:schemeClr val="tx1"/>
                </a:solidFill>
                <a:latin typeface="Times New Roman" panose="02020603050405020304" pitchFamily="18" charset="0"/>
                <a:cs typeface="Times New Roman" panose="02020603050405020304" pitchFamily="18" charset="0"/>
              </a:rPr>
              <a:t>Орындаған</a:t>
            </a:r>
            <a:r>
              <a:rPr lang="kk-KZ" b="1">
                <a:solidFill>
                  <a:schemeClr val="tx1"/>
                </a:solidFill>
                <a:latin typeface="Times New Roman" panose="02020603050405020304" pitchFamily="18" charset="0"/>
                <a:cs typeface="Times New Roman" panose="02020603050405020304" pitchFamily="18" charset="0"/>
              </a:rPr>
              <a:t>:</a:t>
            </a:r>
            <a:r>
              <a:rPr lang="ru-RU" b="1">
                <a:solidFill>
                  <a:schemeClr val="tx1"/>
                </a:solidFill>
                <a:latin typeface="Times New Roman" panose="02020603050405020304" pitchFamily="18" charset="0"/>
                <a:cs typeface="Times New Roman" panose="02020603050405020304" pitchFamily="18" charset="0"/>
              </a:rPr>
              <a:t> </a:t>
            </a:r>
            <a:r>
              <a:rPr lang="ru-RU">
                <a:solidFill>
                  <a:schemeClr val="tx1"/>
                </a:solidFill>
                <a:latin typeface="Times New Roman" panose="02020603050405020304" pitchFamily="18" charset="0"/>
                <a:cs typeface="Times New Roman" panose="02020603050405020304" pitchFamily="18" charset="0"/>
              </a:rPr>
              <a:t>Сансызбай Айдана</a:t>
            </a:r>
            <a:br>
              <a:rPr lang="kk-KZ" b="1">
                <a:solidFill>
                  <a:schemeClr val="tx1"/>
                </a:solidFill>
                <a:latin typeface="Times New Roman" panose="02020603050405020304" pitchFamily="18" charset="0"/>
                <a:cs typeface="Times New Roman" panose="02020603050405020304" pitchFamily="18" charset="0"/>
              </a:rPr>
            </a:br>
            <a:r>
              <a:rPr lang="ru-RU" b="1">
                <a:solidFill>
                  <a:schemeClr val="tx1"/>
                </a:solidFill>
                <a:latin typeface="Times New Roman" panose="02020603050405020304" pitchFamily="18" charset="0"/>
                <a:cs typeface="Times New Roman" panose="02020603050405020304" pitchFamily="18" charset="0"/>
              </a:rPr>
              <a:t>Ғылыми жетекшісі</a:t>
            </a:r>
            <a:r>
              <a:rPr lang="kk-KZ" b="1">
                <a:solidFill>
                  <a:schemeClr val="tx1"/>
                </a:solidFill>
                <a:latin typeface="Times New Roman" panose="02020603050405020304" pitchFamily="18" charset="0"/>
                <a:cs typeface="Times New Roman" panose="02020603050405020304" pitchFamily="18" charset="0"/>
              </a:rPr>
              <a:t>:</a:t>
            </a:r>
            <a:r>
              <a:rPr lang="ru-RU" b="1">
                <a:solidFill>
                  <a:schemeClr val="tx1"/>
                </a:solidFill>
                <a:latin typeface="Times New Roman" panose="02020603050405020304" pitchFamily="18" charset="0"/>
                <a:cs typeface="Times New Roman" panose="02020603050405020304" pitchFamily="18" charset="0"/>
              </a:rPr>
              <a:t> </a:t>
            </a:r>
            <a:r>
              <a:rPr lang="ru-RU">
                <a:solidFill>
                  <a:schemeClr val="tx1"/>
                </a:solidFill>
                <a:latin typeface="Times New Roman" panose="02020603050405020304" pitchFamily="18" charset="0"/>
                <a:cs typeface="Times New Roman" panose="02020603050405020304" pitchFamily="18" charset="0"/>
              </a:rPr>
              <a:t>Амиржанова Г. Қ.</a:t>
            </a:r>
            <a:endParaRPr lang="ru-RU"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064252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fontScale="62500" lnSpcReduction="20000"/>
          </a:bodyPr>
          <a:lstStyle/>
          <a:p>
            <a:r>
              <a:rPr lang="kk-KZ" dirty="0">
                <a:latin typeface="Times New Roman" panose="02020603050405020304" pitchFamily="18" charset="0"/>
                <a:cs typeface="Times New Roman" panose="02020603050405020304" pitchFamily="18" charset="0"/>
              </a:rPr>
              <a:t>4.Мүсіндеу жұмыстары басталмас бұрын үстелге сазбалшық салынған ыдыс пен жалпақ  таяқша қойылады. Ол мектепке дейінгі балаларға мүсіндеу үшін сазбалшықты керегінше алуға үйретеді.</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5.Сазбалшықпен жұмыс жасау кезінде айналмалы қондырғылар қолданған жөн. Оның үстіне тек затты (халық ойыншығын, кіші көлемді скульптураны) зерттеп көріп қана қоймай оның пішінін бұзбай мүсіндеуге де болады.</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6.Мүсіндеу пластмассадан, ағаштан, темірден жасалған арнайы стека таяқшасын қолдану керек. Балалар стекалармен мүсіндеп жасаған бейнені өңдеуді үйренеді.  Себебі, мектепке дейінгі балалар заттың сыртқы пішінімен белгілерін (ұзын, қысқа, жуан, жіңішке) көрсете білулері тиіс.</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7.Мүсіндеу жұмыстарынан кейін балалар үстелдің үстін дымқыл шүберекпен сүртеді. Тек қолдарын құрғақ шүберекпен сүрткеннен кейін ғана жылы сумен жуады. </a:t>
            </a:r>
            <a:endParaRPr lang="ru-RU" dirty="0">
              <a:latin typeface="Times New Roman" panose="02020603050405020304" pitchFamily="18" charset="0"/>
              <a:cs typeface="Times New Roman" panose="02020603050405020304" pitchFamily="18" charset="0"/>
            </a:endParaRPr>
          </a:p>
        </p:txBody>
      </p:sp>
      <p:sp>
        <p:nvSpPr>
          <p:cNvPr id="4" name="Стрелка вниз 3"/>
          <p:cNvSpPr/>
          <p:nvPr/>
        </p:nvSpPr>
        <p:spPr>
          <a:xfrm>
            <a:off x="2915816" y="0"/>
            <a:ext cx="3312368" cy="148478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4685140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ormAutofit/>
          </a:bodyPr>
          <a:lstStyle/>
          <a:p>
            <a:r>
              <a:rPr lang="kk-KZ" b="1" i="1" dirty="0">
                <a:latin typeface="Times New Roman" panose="02020603050405020304" pitchFamily="18" charset="0"/>
                <a:cs typeface="Times New Roman" panose="02020603050405020304" pitchFamily="18" charset="0"/>
              </a:rPr>
              <a:t>Заттық мүсіндеу.</a:t>
            </a:r>
            <a:endParaRPr lang="ru-RU" i="1" dirty="0">
              <a:latin typeface="Times New Roman" panose="02020603050405020304" pitchFamily="18" charset="0"/>
              <a:cs typeface="Times New Roman" panose="02020603050405020304" pitchFamily="18" charset="0"/>
            </a:endParaRPr>
          </a:p>
        </p:txBody>
      </p:sp>
      <p:graphicFrame>
        <p:nvGraphicFramePr>
          <p:cNvPr id="5" name="Схема 4"/>
          <p:cNvGraphicFramePr/>
          <p:nvPr>
            <p:extLst>
              <p:ext uri="{D42A27DB-BD31-4B8C-83A1-F6EECF244321}">
                <p14:modId xmlns:p14="http://schemas.microsoft.com/office/powerpoint/2010/main" val="411125837"/>
              </p:ext>
            </p:extLst>
          </p:nvPr>
        </p:nvGraphicFramePr>
        <p:xfrm>
          <a:off x="539552" y="1556792"/>
          <a:ext cx="8136904" cy="48245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165704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Autofit/>
          </a:bodyPr>
          <a:lstStyle/>
          <a:p>
            <a:r>
              <a:rPr lang="kk-KZ" sz="2400" b="1" i="1" dirty="0">
                <a:latin typeface="Times New Roman" panose="02020603050405020304" pitchFamily="18" charset="0"/>
                <a:cs typeface="Times New Roman" panose="02020603050405020304" pitchFamily="18" charset="0"/>
              </a:rPr>
              <a:t>Баланың шығармашылық іс-әрекеті іскерлік пен дағдының сәйкес жиынтығының көмегімен жүзеге асырылады:	</a:t>
            </a:r>
            <a:endParaRPr lang="ru-RU" sz="2400" b="1" i="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fontScale="70000" lnSpcReduction="20000"/>
          </a:bodyPr>
          <a:lstStyle/>
          <a:p>
            <a:pPr>
              <a:buFontTx/>
              <a:buChar char="-"/>
            </a:pPr>
            <a:endParaRPr lang="kk-KZ" dirty="0"/>
          </a:p>
          <a:p>
            <a:pPr>
              <a:buFontTx/>
              <a:buChar char="-"/>
            </a:pPr>
            <a:r>
              <a:rPr lang="kk-KZ" dirty="0">
                <a:latin typeface="Times New Roman" panose="02020603050405020304" pitchFamily="18" charset="0"/>
                <a:cs typeface="Times New Roman" panose="02020603050405020304" pitchFamily="18" charset="0"/>
              </a:rPr>
              <a:t>іскерлік пен дағдыны тәжірибеде қолдану;			</a:t>
            </a:r>
          </a:p>
          <a:p>
            <a:pPr>
              <a:buFontTx/>
              <a:buChar char="-"/>
            </a:pPr>
            <a:r>
              <a:rPr lang="kk-KZ" dirty="0">
                <a:latin typeface="Times New Roman" panose="02020603050405020304" pitchFamily="18" charset="0"/>
                <a:cs typeface="Times New Roman" panose="02020603050405020304" pitchFamily="18" charset="0"/>
              </a:rPr>
              <a:t>іскерлік пен дағдыны бір пәнді басқа пәндермен өзара байланыстыра білім алуда кешенді түрде қолдану;	</a:t>
            </a:r>
          </a:p>
          <a:p>
            <a:pPr>
              <a:buFontTx/>
              <a:buChar char="-"/>
            </a:pPr>
            <a:r>
              <a:rPr lang="kk-KZ" dirty="0">
                <a:latin typeface="Times New Roman" panose="02020603050405020304" pitchFamily="18" charset="0"/>
                <a:cs typeface="Times New Roman" panose="02020603050405020304" pitchFamily="18" charset="0"/>
              </a:rPr>
              <a:t>іскерлік пен дағды еркін ойлауға, шығармашыл тұрғыда ойлауға мүмкіндік береді;					</a:t>
            </a:r>
          </a:p>
          <a:p>
            <a:pPr>
              <a:buFontTx/>
              <a:buChar char="-"/>
            </a:pPr>
            <a:r>
              <a:rPr lang="kk-KZ" dirty="0">
                <a:latin typeface="Times New Roman" panose="02020603050405020304" pitchFamily="18" charset="0"/>
                <a:cs typeface="Times New Roman" panose="02020603050405020304" pitchFamily="18" charset="0"/>
              </a:rPr>
              <a:t>іскерлік пен дағды өз ойын еркін, анық және логикалық тұрғыда байқатуға мүмкіндік береді;		</a:t>
            </a:r>
          </a:p>
          <a:p>
            <a:pPr>
              <a:buFontTx/>
              <a:buChar char="-"/>
            </a:pPr>
            <a:r>
              <a:rPr lang="kk-KZ" dirty="0">
                <a:latin typeface="Times New Roman" panose="02020603050405020304" pitchFamily="18" charset="0"/>
                <a:cs typeface="Times New Roman" panose="02020603050405020304" pitchFamily="18" charset="0"/>
              </a:rPr>
              <a:t>іскерлік пен дағды дербес ойлауға мүмкіндік береді;</a:t>
            </a:r>
          </a:p>
          <a:p>
            <a:pPr>
              <a:buFontTx/>
              <a:buChar char="-"/>
            </a:pPr>
            <a:r>
              <a:rPr lang="kk-KZ" dirty="0">
                <a:latin typeface="Times New Roman" panose="02020603050405020304" pitchFamily="18" charset="0"/>
                <a:cs typeface="Times New Roman" panose="02020603050405020304" pitchFamily="18" charset="0"/>
              </a:rPr>
              <a:t>іскерлік пен дағды мәселені табуға және оны шешуге мүмкіндік береді;						</a:t>
            </a:r>
          </a:p>
          <a:p>
            <a:pPr>
              <a:buFontTx/>
              <a:buChar char="-"/>
            </a:pPr>
            <a:r>
              <a:rPr lang="kk-KZ" dirty="0">
                <a:latin typeface="Times New Roman" panose="02020603050405020304" pitchFamily="18" charset="0"/>
                <a:cs typeface="Times New Roman" panose="02020603050405020304" pitchFamily="18" charset="0"/>
              </a:rPr>
              <a:t>іскерлік пен дағды шешім қабылдауда жаңа әдіс-тәсілдерді қарастыруға мүмкіндік береді;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448774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132856"/>
            <a:ext cx="8229600" cy="3993307"/>
          </a:xfrm>
        </p:spPr>
        <p:style>
          <a:lnRef idx="2">
            <a:schemeClr val="accent2"/>
          </a:lnRef>
          <a:fillRef idx="1">
            <a:schemeClr val="lt1"/>
          </a:fillRef>
          <a:effectRef idx="0">
            <a:schemeClr val="accent2"/>
          </a:effectRef>
          <a:fontRef idx="minor">
            <a:schemeClr val="dk1"/>
          </a:fontRef>
        </p:style>
        <p:txBody>
          <a:bodyPr>
            <a:normAutofit fontScale="77500" lnSpcReduction="20000"/>
          </a:bodyPr>
          <a:lstStyle/>
          <a:p>
            <a:pPr>
              <a:buFontTx/>
              <a:buChar char="-"/>
            </a:pPr>
            <a:r>
              <a:rPr lang="kk-KZ" dirty="0">
                <a:latin typeface="Times New Roman" panose="02020603050405020304" pitchFamily="18" charset="0"/>
                <a:cs typeface="Times New Roman" panose="02020603050405020304" pitchFamily="18" charset="0"/>
              </a:rPr>
              <a:t>іскерлік пен дағды шешім қабылдаудағы әртүрлі нұсқалардың соңын және нәтижесін болжауға мүмкіндік береді;			</a:t>
            </a:r>
          </a:p>
          <a:p>
            <a:pPr>
              <a:buFontTx/>
              <a:buChar char="-"/>
            </a:pPr>
            <a:r>
              <a:rPr lang="kk-KZ" dirty="0">
                <a:latin typeface="Times New Roman" panose="02020603050405020304" pitchFamily="18" charset="0"/>
                <a:cs typeface="Times New Roman" panose="02020603050405020304" pitchFamily="18" charset="0"/>
              </a:rPr>
              <a:t>іскерлік пен дағды талдау, синтез, салыстыру, жалпылау, жүйелеу;		</a:t>
            </a:r>
          </a:p>
          <a:p>
            <a:pPr>
              <a:buFontTx/>
              <a:buChar char="-"/>
            </a:pPr>
            <a:r>
              <a:rPr lang="kk-KZ" dirty="0">
                <a:latin typeface="Times New Roman" panose="02020603050405020304" pitchFamily="18" charset="0"/>
                <a:cs typeface="Times New Roman" panose="02020603050405020304" pitchFamily="18" charset="0"/>
              </a:rPr>
              <a:t>іскерлік пен дағды өзіндік баға мен бағалауға мүмкіндік береді;		</a:t>
            </a:r>
          </a:p>
          <a:p>
            <a:pPr>
              <a:buFontTx/>
              <a:buChar char="-"/>
            </a:pPr>
            <a:r>
              <a:rPr lang="kk-KZ" dirty="0">
                <a:latin typeface="Times New Roman" panose="02020603050405020304" pitchFamily="18" charset="0"/>
                <a:cs typeface="Times New Roman" panose="02020603050405020304" pitchFamily="18" charset="0"/>
              </a:rPr>
              <a:t>іскерлік пен дағды шығармашыл, өз беттілік қасиеттерімен ғылыми ізденіс жасау;	</a:t>
            </a:r>
          </a:p>
          <a:p>
            <a:pPr>
              <a:buFontTx/>
              <a:buChar char="-"/>
            </a:pPr>
            <a:r>
              <a:rPr lang="kk-KZ" dirty="0">
                <a:latin typeface="Times New Roman" panose="02020603050405020304" pitchFamily="18" charset="0"/>
                <a:cs typeface="Times New Roman" panose="02020603050405020304" pitchFamily="18" charset="0"/>
              </a:rPr>
              <a:t>іскерлік пен дағды өзіндік шығармашылық іс-әрекетіне рефлексия жасауға мүмкіндік береді.	</a:t>
            </a:r>
            <a:r>
              <a:rPr lang="kk-KZ" dirty="0"/>
              <a:t>	</a:t>
            </a:r>
            <a:endParaRPr lang="ru-RU" dirty="0"/>
          </a:p>
        </p:txBody>
      </p:sp>
      <p:sp>
        <p:nvSpPr>
          <p:cNvPr id="4" name="Стрелка вниз 3"/>
          <p:cNvSpPr/>
          <p:nvPr/>
        </p:nvSpPr>
        <p:spPr>
          <a:xfrm>
            <a:off x="3059832" y="188640"/>
            <a:ext cx="3024336" cy="15841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8681844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Autofit/>
          </a:bodyPr>
          <a:lstStyle/>
          <a:p>
            <a:r>
              <a:rPr lang="kk-KZ" sz="2000" b="1" i="1" dirty="0">
                <a:latin typeface="Times New Roman" panose="02020603050405020304" pitchFamily="18" charset="0"/>
                <a:cs typeface="Times New Roman" panose="02020603050405020304" pitchFamily="18" charset="0"/>
              </a:rPr>
              <a:t>Мүсіндеуге үйрету балалардың даму ерекшелігіне сай туындап жатады және негізінен жалпы оқу-тәрбие жұмыстарының міндеттерімен саяды:</a:t>
            </a:r>
            <a:endParaRPr lang="ru-RU" sz="2000" b="1" i="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style>
          <a:lnRef idx="2">
            <a:schemeClr val="accent3"/>
          </a:lnRef>
          <a:fillRef idx="1">
            <a:schemeClr val="lt1"/>
          </a:fillRef>
          <a:effectRef idx="0">
            <a:schemeClr val="accent3"/>
          </a:effectRef>
          <a:fontRef idx="minor">
            <a:schemeClr val="dk1"/>
          </a:fontRef>
        </p:style>
        <p:txBody>
          <a:bodyPr>
            <a:normAutofit fontScale="77500" lnSpcReduction="20000"/>
          </a:bodyPr>
          <a:lstStyle/>
          <a:p>
            <a:pPr lvl="0">
              <a:buFont typeface="Wingdings" panose="05000000000000000000" pitchFamily="2" charset="2"/>
              <a:buChar char="v"/>
            </a:pPr>
            <a:r>
              <a:rPr lang="kk-KZ" dirty="0">
                <a:latin typeface="Times New Roman" panose="02020603050405020304" pitchFamily="18" charset="0"/>
                <a:cs typeface="Times New Roman" panose="02020603050405020304" pitchFamily="18" charset="0"/>
              </a:rPr>
              <a:t>балалардың мүсіндеуге деген ықыласын қалыптастыру;</a:t>
            </a:r>
            <a:endParaRPr lang="ru-RU" dirty="0">
              <a:latin typeface="Times New Roman" panose="02020603050405020304" pitchFamily="18" charset="0"/>
              <a:cs typeface="Times New Roman" panose="02020603050405020304" pitchFamily="18" charset="0"/>
            </a:endParaRPr>
          </a:p>
          <a:p>
            <a:pPr lvl="0">
              <a:buFont typeface="Wingdings" panose="05000000000000000000" pitchFamily="2" charset="2"/>
              <a:buChar char="v"/>
            </a:pPr>
            <a:r>
              <a:rPr lang="kk-KZ" dirty="0">
                <a:latin typeface="Times New Roman" panose="02020603050405020304" pitchFamily="18" charset="0"/>
                <a:cs typeface="Times New Roman" panose="02020603050405020304" pitchFamily="18" charset="0"/>
              </a:rPr>
              <a:t>оларды материалдардың өзіндік қасиеттерімен таныстыру;</a:t>
            </a:r>
            <a:endParaRPr lang="ru-RU" dirty="0">
              <a:latin typeface="Times New Roman" panose="02020603050405020304" pitchFamily="18" charset="0"/>
              <a:cs typeface="Times New Roman" panose="02020603050405020304" pitchFamily="18" charset="0"/>
            </a:endParaRPr>
          </a:p>
          <a:p>
            <a:pPr lvl="0">
              <a:buFont typeface="Wingdings" panose="05000000000000000000" pitchFamily="2" charset="2"/>
              <a:buChar char="v"/>
            </a:pPr>
            <a:r>
              <a:rPr lang="kk-KZ" dirty="0">
                <a:latin typeface="Times New Roman" panose="02020603050405020304" pitchFamily="18" charset="0"/>
                <a:cs typeface="Times New Roman" panose="02020603050405020304" pitchFamily="18" charset="0"/>
              </a:rPr>
              <a:t>саз балшықты дұрыс пайдалануға үйрету;</a:t>
            </a:r>
            <a:endParaRPr lang="ru-RU" dirty="0">
              <a:latin typeface="Times New Roman" panose="02020603050405020304" pitchFamily="18" charset="0"/>
              <a:cs typeface="Times New Roman" panose="02020603050405020304" pitchFamily="18" charset="0"/>
            </a:endParaRPr>
          </a:p>
          <a:p>
            <a:pPr lvl="0">
              <a:buFont typeface="Wingdings" panose="05000000000000000000" pitchFamily="2" charset="2"/>
              <a:buChar char="v"/>
            </a:pPr>
            <a:r>
              <a:rPr lang="kk-KZ" dirty="0">
                <a:latin typeface="Times New Roman" panose="02020603050405020304" pitchFamily="18" charset="0"/>
                <a:cs typeface="Times New Roman" panose="02020603050405020304" pitchFamily="18" charset="0"/>
              </a:rPr>
              <a:t>техникалық амал-дағдыларды меңгеруге жәрдемдесу: мәселен жалпы</a:t>
            </a:r>
            <a:br>
              <a:rPr lang="kk-KZ">
                <a:latin typeface="Times New Roman" panose="02020603050405020304" pitchFamily="18" charset="0"/>
                <a:cs typeface="Times New Roman" panose="02020603050405020304" pitchFamily="18" charset="0"/>
              </a:rPr>
            </a:br>
            <a:r>
              <a:rPr lang="kk-KZ">
                <a:latin typeface="Times New Roman" panose="02020603050405020304" pitchFamily="18" charset="0"/>
                <a:cs typeface="Times New Roman" panose="02020603050405020304" pitchFamily="18" charset="0"/>
              </a:rPr>
              <a:t>жұм</a:t>
            </a:r>
            <a:r>
              <a:rPr lang="ru-RU">
                <a:latin typeface="Times New Roman" panose="02020603050405020304" pitchFamily="18" charset="0"/>
                <a:cs typeface="Times New Roman" panose="02020603050405020304" pitchFamily="18" charset="0"/>
              </a:rPr>
              <a:t>сақ</a:t>
            </a:r>
            <a:r>
              <a:rPr lang="kk-KZ">
                <a:latin typeface="Times New Roman" panose="02020603050405020304" pitchFamily="18" charset="0"/>
                <a:cs typeface="Times New Roman" panose="02020603050405020304" pitchFamily="18" charset="0"/>
              </a:rPr>
              <a:t> </a:t>
            </a:r>
            <a:r>
              <a:rPr lang="kk-KZ" dirty="0">
                <a:latin typeface="Times New Roman" panose="02020603050405020304" pitchFamily="18" charset="0"/>
                <a:cs typeface="Times New Roman" panose="02020603050405020304" pitchFamily="18" charset="0"/>
              </a:rPr>
              <a:t>саз балшықтан керегінше мөлшерде ала білуге, жапсыра білуге, илеуге;</a:t>
            </a:r>
            <a:endParaRPr lang="ru-RU" dirty="0">
              <a:latin typeface="Times New Roman" panose="02020603050405020304" pitchFamily="18" charset="0"/>
              <a:cs typeface="Times New Roman" panose="02020603050405020304" pitchFamily="18" charset="0"/>
            </a:endParaRPr>
          </a:p>
          <a:p>
            <a:pPr lvl="0">
              <a:buFont typeface="Wingdings" panose="05000000000000000000" pitchFamily="2" charset="2"/>
              <a:buChar char="v"/>
            </a:pPr>
            <a:r>
              <a:rPr lang="kk-KZ" dirty="0">
                <a:latin typeface="Times New Roman" panose="02020603050405020304" pitchFamily="18" charset="0"/>
                <a:cs typeface="Times New Roman" panose="02020603050405020304" pitchFamily="18" charset="0"/>
              </a:rPr>
              <a:t>қарапайым пішіндер жасай білуге үйрету керек (цилиндрлер, таяқшалар, дискілер, шарлар). Балалар осылардың негізінде кейіннен мұнан гөрі күрделі заттарды (самолеттер, рульдер, пирамидалар) жасай алатын болады.</a:t>
            </a:r>
            <a:endParaRPr lang="ru-RU" dirty="0">
              <a:latin typeface="Times New Roman" panose="02020603050405020304" pitchFamily="18" charset="0"/>
              <a:cs typeface="Times New Roman" panose="02020603050405020304" pitchFamily="18" charset="0"/>
            </a:endParaRPr>
          </a:p>
          <a:p>
            <a:pPr marL="0" indent="0">
              <a:buNone/>
            </a:pPr>
            <a:endParaRPr lang="ru-RU" dirty="0"/>
          </a:p>
        </p:txBody>
      </p:sp>
    </p:spTree>
    <p:extLst>
      <p:ext uri="{BB962C8B-B14F-4D97-AF65-F5344CB8AC3E}">
        <p14:creationId xmlns:p14="http://schemas.microsoft.com/office/powerpoint/2010/main" val="1858341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lang="kk-KZ" b="1" i="1" dirty="0">
                <a:solidFill>
                  <a:srgbClr val="FF0000"/>
                </a:solidFill>
                <a:latin typeface="Times New Roman" panose="02020603050405020304" pitchFamily="18" charset="0"/>
                <a:cs typeface="Times New Roman" panose="02020603050405020304" pitchFamily="18" charset="0"/>
              </a:rPr>
              <a:t>Мазмұны: </a:t>
            </a:r>
            <a:endParaRPr lang="ru-RU" b="1" i="1" dirty="0">
              <a:solidFill>
                <a:srgbClr val="FF0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57200" y="1600200"/>
            <a:ext cx="8229600" cy="4709120"/>
          </a:xfrm>
        </p:spPr>
        <p:style>
          <a:lnRef idx="2">
            <a:schemeClr val="accent1"/>
          </a:lnRef>
          <a:fillRef idx="1">
            <a:schemeClr val="lt1"/>
          </a:fillRef>
          <a:effectRef idx="0">
            <a:schemeClr val="accent1"/>
          </a:effectRef>
          <a:fontRef idx="minor">
            <a:schemeClr val="dk1"/>
          </a:fontRef>
        </p:style>
        <p:txBody>
          <a:bodyPr>
            <a:noAutofit/>
          </a:bodyPr>
          <a:lstStyle/>
          <a:p>
            <a:pPr marL="0" indent="0">
              <a:buNone/>
            </a:pPr>
            <a:r>
              <a:rPr lang="kk-KZ" sz="1600" b="1" dirty="0"/>
              <a:t> </a:t>
            </a:r>
            <a:r>
              <a:rPr lang="kk-KZ" sz="1600" b="1" dirty="0">
                <a:latin typeface="Times New Roman" panose="02020603050405020304" pitchFamily="18" charset="0"/>
                <a:cs typeface="Times New Roman" panose="02020603050405020304" pitchFamily="18" charset="0"/>
              </a:rPr>
              <a:t>КІРІСПЕ</a:t>
            </a:r>
            <a:endParaRPr lang="ru-RU" sz="1600" dirty="0">
              <a:latin typeface="Times New Roman" panose="02020603050405020304" pitchFamily="18" charset="0"/>
              <a:cs typeface="Times New Roman" panose="02020603050405020304" pitchFamily="18" charset="0"/>
            </a:endParaRPr>
          </a:p>
          <a:p>
            <a:r>
              <a:rPr lang="kk-KZ" sz="1600" b="1" dirty="0">
                <a:latin typeface="Times New Roman" panose="02020603050405020304" pitchFamily="18" charset="0"/>
                <a:cs typeface="Times New Roman" panose="02020603050405020304" pitchFamily="18" charset="0"/>
              </a:rPr>
              <a:t>І БАЛАБАҚШАДА ЖӘНЕ БАСТАУЫШ МЕКТЕПТЕ ҚОЛДАНЫ-ЛАТЫН МҮСІНДЕУ ІС-ӘРЕКЕТТЕРІНІҢ САБАҚТАСТЫҒЫ ТУРА-ЛЫ ТЕОРИЯСЫ</a:t>
            </a:r>
            <a:endParaRPr lang="ru-RU" sz="1600" dirty="0">
              <a:latin typeface="Times New Roman" panose="02020603050405020304" pitchFamily="18" charset="0"/>
              <a:cs typeface="Times New Roman" panose="02020603050405020304" pitchFamily="18" charset="0"/>
            </a:endParaRPr>
          </a:p>
          <a:p>
            <a:r>
              <a:rPr lang="kk-KZ" sz="1600" b="1" dirty="0">
                <a:latin typeface="Times New Roman" panose="02020603050405020304" pitchFamily="18" charset="0"/>
                <a:cs typeface="Times New Roman" panose="02020603050405020304" pitchFamily="18" charset="0"/>
              </a:rPr>
              <a:t>1.1 Мектепке жасына дейінгі балаларды мүсін өнеріне үйретудің негізгі шарттары</a:t>
            </a:r>
          </a:p>
          <a:p>
            <a:r>
              <a:rPr lang="kk-KZ" sz="1600" b="1" dirty="0">
                <a:latin typeface="Times New Roman" panose="02020603050405020304" pitchFamily="18" charset="0"/>
                <a:cs typeface="Times New Roman" panose="02020603050405020304" pitchFamily="18" charset="0"/>
              </a:rPr>
              <a:t>1.2</a:t>
            </a:r>
            <a:r>
              <a:rPr lang="kk-KZ" sz="1600" dirty="0">
                <a:latin typeface="Times New Roman" panose="02020603050405020304" pitchFamily="18" charset="0"/>
                <a:cs typeface="Times New Roman" panose="02020603050405020304" pitchFamily="18" charset="0"/>
              </a:rPr>
              <a:t> </a:t>
            </a:r>
            <a:r>
              <a:rPr lang="kk-KZ" sz="1600" b="1" dirty="0">
                <a:latin typeface="Times New Roman" panose="02020603050405020304" pitchFamily="18" charset="0"/>
                <a:cs typeface="Times New Roman" panose="02020603050405020304" pitchFamily="18" charset="0"/>
              </a:rPr>
              <a:t>Мүсіндеуге арналған материалдар мен құралдарды іріктеу және</a:t>
            </a:r>
            <a:br>
              <a:rPr lang="kk-KZ" sz="1600" b="1" dirty="0">
                <a:latin typeface="Times New Roman" panose="02020603050405020304" pitchFamily="18" charset="0"/>
                <a:cs typeface="Times New Roman" panose="02020603050405020304" pitchFamily="18" charset="0"/>
              </a:rPr>
            </a:br>
            <a:r>
              <a:rPr lang="kk-KZ" sz="1600" b="1" dirty="0">
                <a:latin typeface="Times New Roman" panose="02020603050405020304" pitchFamily="18" charset="0"/>
                <a:cs typeface="Times New Roman" panose="02020603050405020304" pitchFamily="18" charset="0"/>
              </a:rPr>
              <a:t>балалардың көлемдік қатынастарды қабылдау ерекшеліктері </a:t>
            </a:r>
            <a:endParaRPr lang="ru-RU" sz="1600" dirty="0">
              <a:latin typeface="Times New Roman" panose="02020603050405020304" pitchFamily="18" charset="0"/>
              <a:cs typeface="Times New Roman" panose="02020603050405020304" pitchFamily="18" charset="0"/>
            </a:endParaRPr>
          </a:p>
          <a:p>
            <a:r>
              <a:rPr lang="kk-KZ" sz="1600" b="1" dirty="0">
                <a:latin typeface="Times New Roman" panose="02020603050405020304" pitchFamily="18" charset="0"/>
                <a:cs typeface="Times New Roman" panose="02020603050405020304" pitchFamily="18" charset="0"/>
              </a:rPr>
              <a:t>ІІ БАЛАБАҚШАДА ЖӘНЕ БАСТАУЫШ МЕКТЕПТЕ ҚОЛДАНЫ-ЛАТЫН МҮСІНДЕУ ІС-ӘРЕКЕТТЕРІНІҢ САБАҚТАСТЫҒЫ ТУРА-ЛЫ ПРАКТИКАЛЫҚ БӨЛІМ</a:t>
            </a:r>
            <a:endParaRPr lang="ru-RU" sz="1600" dirty="0">
              <a:latin typeface="Times New Roman" panose="02020603050405020304" pitchFamily="18" charset="0"/>
              <a:cs typeface="Times New Roman" panose="02020603050405020304" pitchFamily="18" charset="0"/>
            </a:endParaRPr>
          </a:p>
          <a:p>
            <a:r>
              <a:rPr lang="kk-KZ" sz="1600" b="1" dirty="0">
                <a:latin typeface="Times New Roman" panose="02020603050405020304" pitchFamily="18" charset="0"/>
                <a:cs typeface="Times New Roman" panose="02020603050405020304" pitchFamily="18" charset="0"/>
              </a:rPr>
              <a:t>2.1 Балаларды мүсіндеуге үйретудің әдіс-тәсілдері</a:t>
            </a:r>
            <a:br>
              <a:rPr lang="kk-KZ" sz="1600" b="1" dirty="0">
                <a:latin typeface="Times New Roman" panose="02020603050405020304" pitchFamily="18" charset="0"/>
                <a:cs typeface="Times New Roman" panose="02020603050405020304" pitchFamily="18" charset="0"/>
              </a:rPr>
            </a:br>
            <a:r>
              <a:rPr lang="kk-KZ" sz="1600" b="1" dirty="0">
                <a:latin typeface="Times New Roman" panose="02020603050405020304" pitchFamily="18" charset="0"/>
                <a:cs typeface="Times New Roman" panose="02020603050405020304" pitchFamily="18" charset="0"/>
              </a:rPr>
              <a:t>2.2 Мектепке дейінгі білім беру жүйесінде инновациялық технологияларды қолдану әдістері мен тиімділігі</a:t>
            </a:r>
          </a:p>
          <a:p>
            <a:pPr marL="0" indent="0">
              <a:buNone/>
            </a:pPr>
            <a:r>
              <a:rPr lang="kk-KZ" sz="1600" b="1" dirty="0">
                <a:latin typeface="Times New Roman" panose="02020603050405020304" pitchFamily="18" charset="0"/>
                <a:cs typeface="Times New Roman" panose="02020603050405020304" pitchFamily="18" charset="0"/>
              </a:rPr>
              <a:t>ҚОРЫТЫНДЫ</a:t>
            </a:r>
            <a:endParaRPr lang="ru-RU" sz="1600" dirty="0">
              <a:latin typeface="Times New Roman" panose="02020603050405020304" pitchFamily="18" charset="0"/>
              <a:cs typeface="Times New Roman" panose="02020603050405020304" pitchFamily="18" charset="0"/>
            </a:endParaRPr>
          </a:p>
          <a:p>
            <a:pPr marL="0" indent="0">
              <a:buNone/>
            </a:pPr>
            <a:r>
              <a:rPr lang="kk-KZ" sz="1600" b="1" dirty="0">
                <a:latin typeface="Times New Roman" panose="02020603050405020304" pitchFamily="18" charset="0"/>
                <a:cs typeface="Times New Roman" panose="02020603050405020304" pitchFamily="18" charset="0"/>
              </a:rPr>
              <a:t>ПАЙДАЛАНЫЛҒАН ӘДЕБИЕТТЕР ТІЗІМІ</a:t>
            </a:r>
          </a:p>
          <a:p>
            <a:pPr marL="0" indent="0">
              <a:buNone/>
            </a:pPr>
            <a:r>
              <a:rPr lang="kk-KZ" sz="1600" b="1" dirty="0">
                <a:latin typeface="Times New Roman" panose="02020603050405020304" pitchFamily="18" charset="0"/>
                <a:cs typeface="Times New Roman" panose="02020603050405020304" pitchFamily="18" charset="0"/>
              </a:rPr>
              <a:t>ХАТТАМА</a:t>
            </a:r>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78673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p:cNvGraphicFramePr/>
          <p:nvPr>
            <p:extLst>
              <p:ext uri="{D42A27DB-BD31-4B8C-83A1-F6EECF244321}">
                <p14:modId xmlns:p14="http://schemas.microsoft.com/office/powerpoint/2010/main" val="1380305175"/>
              </p:ext>
            </p:extLst>
          </p:nvPr>
        </p:nvGraphicFramePr>
        <p:xfrm>
          <a:off x="395536" y="404664"/>
          <a:ext cx="8424936" cy="61206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359595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p:cNvGraphicFramePr/>
          <p:nvPr>
            <p:extLst>
              <p:ext uri="{D42A27DB-BD31-4B8C-83A1-F6EECF244321}">
                <p14:modId xmlns:p14="http://schemas.microsoft.com/office/powerpoint/2010/main" val="2921885817"/>
              </p:ext>
            </p:extLst>
          </p:nvPr>
        </p:nvGraphicFramePr>
        <p:xfrm>
          <a:off x="395536" y="404664"/>
          <a:ext cx="8424936" cy="61206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551649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p:cNvGraphicFramePr/>
          <p:nvPr>
            <p:extLst>
              <p:ext uri="{D42A27DB-BD31-4B8C-83A1-F6EECF244321}">
                <p14:modId xmlns:p14="http://schemas.microsoft.com/office/powerpoint/2010/main" val="864833353"/>
              </p:ext>
            </p:extLst>
          </p:nvPr>
        </p:nvGraphicFramePr>
        <p:xfrm>
          <a:off x="539552" y="548680"/>
          <a:ext cx="8136904" cy="58326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673663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kk-KZ" b="1" i="1" dirty="0">
                <a:latin typeface="Times New Roman" panose="02020603050405020304" pitchFamily="18" charset="0"/>
                <a:cs typeface="Times New Roman" panose="02020603050405020304" pitchFamily="18" charset="0"/>
              </a:rPr>
              <a:t>Зерттеу жұмыстың обьектісі:</a:t>
            </a:r>
            <a:endParaRPr lang="ru-RU" b="1" i="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547664" y="3573016"/>
            <a:ext cx="6192688" cy="2481139"/>
          </a:xfrm>
          <a:effectLst>
            <a:outerShdw blurRad="63500" sx="102000" sy="102000" algn="ctr"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a:lstStyle/>
          <a:p>
            <a:pPr marL="0" indent="0" algn="ctr">
              <a:buNone/>
            </a:pPr>
            <a:endParaRPr lang="kk-KZ" dirty="0">
              <a:latin typeface="Times New Roman" panose="02020603050405020304" pitchFamily="18" charset="0"/>
              <a:cs typeface="Times New Roman" panose="02020603050405020304" pitchFamily="18" charset="0"/>
            </a:endParaRPr>
          </a:p>
          <a:p>
            <a:pPr marL="0" indent="0" algn="ctr">
              <a:buNone/>
            </a:pPr>
            <a:r>
              <a:rPr lang="kk-KZ" dirty="0">
                <a:latin typeface="Times New Roman" panose="02020603050405020304" pitchFamily="18" charset="0"/>
                <a:cs typeface="Times New Roman" panose="02020603050405020304" pitchFamily="18" charset="0"/>
              </a:rPr>
              <a:t>Мектепке дейінгі мекемелерде оқу-тәрбие үдерісі.	</a:t>
            </a:r>
            <a:br>
              <a:rPr lang="kk-KZ" dirty="0">
                <a:latin typeface="Times New Roman" panose="02020603050405020304" pitchFamily="18" charset="0"/>
                <a:cs typeface="Times New Roman" panose="02020603050405020304" pitchFamily="18" charset="0"/>
              </a:rPr>
            </a:br>
            <a:r>
              <a:rPr lang="kk-KZ" dirty="0">
                <a:latin typeface="Times New Roman" panose="02020603050405020304" pitchFamily="18" charset="0"/>
                <a:cs typeface="Times New Roman" panose="02020603050405020304" pitchFamily="18" charset="0"/>
              </a:rPr>
              <a:t>	</a:t>
            </a:r>
            <a:r>
              <a:rPr lang="kk-KZ" dirty="0"/>
              <a:t>	</a:t>
            </a:r>
            <a:endParaRPr lang="ru-RU" dirty="0"/>
          </a:p>
        </p:txBody>
      </p:sp>
      <p:sp>
        <p:nvSpPr>
          <p:cNvPr id="4" name="Стрелка вниз 3"/>
          <p:cNvSpPr/>
          <p:nvPr/>
        </p:nvSpPr>
        <p:spPr>
          <a:xfrm>
            <a:off x="1835696" y="1671720"/>
            <a:ext cx="1944216" cy="1656184"/>
          </a:xfrm>
          <a:prstGeom prst="downArrow">
            <a:avLst>
              <a:gd name="adj1" fmla="val 50000"/>
              <a:gd name="adj2" fmla="val 4918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3720301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p:cNvGraphicFramePr/>
          <p:nvPr>
            <p:extLst>
              <p:ext uri="{D42A27DB-BD31-4B8C-83A1-F6EECF244321}">
                <p14:modId xmlns:p14="http://schemas.microsoft.com/office/powerpoint/2010/main" val="880006209"/>
              </p:ext>
            </p:extLst>
          </p:nvPr>
        </p:nvGraphicFramePr>
        <p:xfrm>
          <a:off x="395536" y="1268760"/>
          <a:ext cx="8424936" cy="44644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559626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078182"/>
            <a:ext cx="8229600" cy="2620316"/>
          </a:xfrm>
        </p:spPr>
        <p:style>
          <a:lnRef idx="2">
            <a:schemeClr val="accent1"/>
          </a:lnRef>
          <a:fillRef idx="1">
            <a:schemeClr val="lt1"/>
          </a:fillRef>
          <a:effectRef idx="0">
            <a:schemeClr val="accent1"/>
          </a:effectRef>
          <a:fontRef idx="minor">
            <a:schemeClr val="dk1"/>
          </a:fontRef>
        </p:style>
        <p:txBody>
          <a:bodyPr>
            <a:normAutofit fontScale="70000" lnSpcReduction="20000"/>
          </a:bodyPr>
          <a:lstStyle/>
          <a:p>
            <a:pPr marL="0" indent="0" algn="ctr">
              <a:buNone/>
            </a:pPr>
            <a:r>
              <a:rPr lang="kk-KZ" dirty="0">
                <a:latin typeface="Times New Roman" panose="02020603050405020304" pitchFamily="18" charset="0"/>
                <a:cs typeface="Times New Roman" panose="02020603050405020304" pitchFamily="18" charset="0"/>
              </a:rPr>
              <a:t>Мүсін жасау. Мүсін жасауда балаға балшықтың, ермексаздың кесегін қайта өзгертуге, алуан түрлі формалар алуға, бейнелер жасауға мүмкіндік беретіндей қол қимылдарын дамыту қажет. Балалар бірте-бірте үлкен балшықтан ұсақ кесек балшықтарды үзіп алуды, түзу қимылмен шиыршықтауды, айналма қозғалыстар жасауды игереді. Олар кесектерді жаншуды, ішіне қарай басып енгізуді бейнелердің ұсақ бөліктері мен детальдарын созуды үйренеді.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205019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426170"/>
          </a:xfrm>
        </p:spPr>
        <p:style>
          <a:lnRef idx="2">
            <a:schemeClr val="accent1"/>
          </a:lnRef>
          <a:fillRef idx="1">
            <a:schemeClr val="lt1"/>
          </a:fillRef>
          <a:effectRef idx="0">
            <a:schemeClr val="accent1"/>
          </a:effectRef>
          <a:fontRef idx="minor">
            <a:schemeClr val="dk1"/>
          </a:fontRef>
        </p:style>
        <p:txBody>
          <a:bodyPr>
            <a:normAutofit fontScale="90000"/>
          </a:bodyPr>
          <a:lstStyle/>
          <a:p>
            <a:br>
              <a:rPr lang="kk-KZ" sz="3100" dirty="0">
                <a:latin typeface="Times New Roman" panose="02020603050405020304" pitchFamily="18" charset="0"/>
                <a:cs typeface="Times New Roman" panose="02020603050405020304" pitchFamily="18" charset="0"/>
              </a:rPr>
            </a:br>
            <a:r>
              <a:rPr lang="kk-KZ" sz="3100" b="1" i="1" dirty="0">
                <a:latin typeface="Times New Roman" panose="02020603050405020304" pitchFamily="18" charset="0"/>
                <a:cs typeface="Times New Roman" panose="02020603050405020304" pitchFamily="18" charset="0"/>
              </a:rPr>
              <a:t>Тәрбиеші мүсіндеу бойынша іс-әрекеттер ұйымдастыру кезінде төмендегі нұсқауларды ұстануы қажет:</a:t>
            </a:r>
            <a:br>
              <a:rPr lang="ru-RU" dirty="0"/>
            </a:br>
            <a:endParaRPr lang="ru-RU" dirty="0"/>
          </a:p>
        </p:txBody>
      </p:sp>
      <p:sp>
        <p:nvSpPr>
          <p:cNvPr id="3" name="Объект 2"/>
          <p:cNvSpPr>
            <a:spLocks noGrp="1"/>
          </p:cNvSpPr>
          <p:nvPr>
            <p:ph idx="1"/>
          </p:nvPr>
        </p:nvSpPr>
        <p:spPr>
          <a:xfrm>
            <a:off x="457200" y="2132856"/>
            <a:ext cx="8229600" cy="3993307"/>
          </a:xfrm>
        </p:spPr>
        <p:style>
          <a:lnRef idx="2">
            <a:schemeClr val="accent2"/>
          </a:lnRef>
          <a:fillRef idx="1">
            <a:schemeClr val="lt1"/>
          </a:fillRef>
          <a:effectRef idx="0">
            <a:schemeClr val="accent2"/>
          </a:effectRef>
          <a:fontRef idx="minor">
            <a:schemeClr val="dk1"/>
          </a:fontRef>
        </p:style>
        <p:txBody>
          <a:bodyPr>
            <a:normAutofit fontScale="85000" lnSpcReduction="10000"/>
          </a:bodyPr>
          <a:lstStyle/>
          <a:p>
            <a:r>
              <a:rPr lang="kk-KZ" dirty="0">
                <a:latin typeface="Times New Roman" panose="02020603050405020304" pitchFamily="18" charset="0"/>
                <a:cs typeface="Times New Roman" panose="02020603050405020304" pitchFamily="18" charset="0"/>
              </a:rPr>
              <a:t>1.Саз балшық қоюланып, балалардың қолдарына жабыспау үшін оны ұйымдастырылған оқу іс-әрекеті басталмас бұрын алдын ала әзірлеп қояды.</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2.Дайын саз балшықты полиэтиленді пакетке салып оны дымқыл шүберекпен орап тастау керек.</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3.Саз балшықтан мүсіндеу жұмыстары кезінде балалар заттың бір бөлігін екінші бөлікке біріктірулері үшін және пішінді тегістеулері үшін су құйылған орташа тегеш немесе сулы шүберек дайын тұру керек.</a:t>
            </a:r>
            <a:endParaRPr lang="ru-RU" dirty="0">
              <a:latin typeface="Times New Roman" panose="02020603050405020304" pitchFamily="18" charset="0"/>
              <a:cs typeface="Times New Roman" panose="02020603050405020304" pitchFamily="18" charset="0"/>
            </a:endParaRPr>
          </a:p>
          <a:p>
            <a:pPr marL="0" indent="0">
              <a:buNone/>
            </a:pPr>
            <a:endParaRPr lang="ru-RU" dirty="0"/>
          </a:p>
        </p:txBody>
      </p:sp>
    </p:spTree>
    <p:extLst>
      <p:ext uri="{BB962C8B-B14F-4D97-AF65-F5344CB8AC3E}">
        <p14:creationId xmlns:p14="http://schemas.microsoft.com/office/powerpoint/2010/main" val="1170312215"/>
      </p:ext>
    </p:extLst>
  </p:cSld>
  <p:clrMapOvr>
    <a:masterClrMapping/>
  </p:clrMapOvr>
</p:sld>
</file>

<file path=ppt/theme/theme1.xml><?xml version="1.0" encoding="utf-8"?>
<a:theme xmlns:a="http://schemas.openxmlformats.org/drawingml/2006/main" name="Тема Office">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TotalTime>
  <Words>428</Words>
  <Application>Microsoft Office PowerPoint</Application>
  <PresentationFormat>Экран (4:3)</PresentationFormat>
  <Paragraphs>59</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Тема Office</vt:lpstr>
      <vt:lpstr>БАЛАБАҚШАДА ЖӘНЕ БАСТАУЫШ МЕКТЕПТЕ ҚОЛДАНЫЛАТЫН МҮСІНДЕУ ІС-ӘРЕКЕТТЕРІНІҢ САБАҚТАСТЫҒЫ</vt:lpstr>
      <vt:lpstr>Мазмұны: </vt:lpstr>
      <vt:lpstr>Презентация PowerPoint</vt:lpstr>
      <vt:lpstr>Презентация PowerPoint</vt:lpstr>
      <vt:lpstr>Презентация PowerPoint</vt:lpstr>
      <vt:lpstr>Зерттеу жұмыстың обьектісі:</vt:lpstr>
      <vt:lpstr>Презентация PowerPoint</vt:lpstr>
      <vt:lpstr>Презентация PowerPoint</vt:lpstr>
      <vt:lpstr> Тәрбиеші мүсіндеу бойынша іс-әрекеттер ұйымдастыру кезінде төмендегі нұсқауларды ұстануы қажет: </vt:lpstr>
      <vt:lpstr>Презентация PowerPoint</vt:lpstr>
      <vt:lpstr>Заттық мүсіндеу.</vt:lpstr>
      <vt:lpstr>Баланың шығармашылық іс-әрекеті іскерлік пен дағдының сәйкес жиынтығының көмегімен жүзеге асырылады: </vt:lpstr>
      <vt:lpstr>Презентация PowerPoint</vt:lpstr>
      <vt:lpstr>Мүсіндеуге үйрету балалардың даму ерекшелігіне сай туындап жатады және негізінен жалпы оқу-тәрбие жұмыстарының міндеттерімен саяды: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БІЛІМ АЛУШЫЛАРДЫҢ ОҚУ ЖЕТІСТІКТЕРІН КРИТЕРИАЛДЫ БАҒАЛАУ ЖҮЙЕСІН ЕНГІЗУДІҢ ӘДІСТЕМЕЛІК НЕГІЗДЕРІ </dc:title>
  <cp:lastModifiedBy>sansyzbajajdana31@gmail.com</cp:lastModifiedBy>
  <cp:revision>15</cp:revision>
  <dcterms:modified xsi:type="dcterms:W3CDTF">2021-05-29T03:39:13Z</dcterms:modified>
</cp:coreProperties>
</file>