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7" r:id="rId3"/>
    <p:sldId id="290" r:id="rId4"/>
    <p:sldId id="292" r:id="rId5"/>
    <p:sldId id="293" r:id="rId6"/>
    <p:sldId id="265" r:id="rId7"/>
    <p:sldId id="263" r:id="rId8"/>
    <p:sldId id="291" r:id="rId9"/>
    <p:sldId id="276" r:id="rId10"/>
    <p:sldId id="278" r:id="rId11"/>
    <p:sldId id="282" r:id="rId12"/>
    <p:sldId id="294" r:id="rId13"/>
    <p:sldId id="295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7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0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88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5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9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8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1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1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B47F-9070-4DD9-869E-2C233C396D9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BE04-70B0-4544-AC55-F8D6FCACF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6"/>
          <p:cNvSpPr txBox="1">
            <a:spLocks noChangeArrowheads="1" noChangeShapeType="1" noTextEdit="1"/>
          </p:cNvSpPr>
          <p:nvPr/>
        </p:nvSpPr>
        <p:spPr bwMode="auto">
          <a:xfrm>
            <a:off x="1505303" y="507999"/>
            <a:ext cx="9450570" cy="972457"/>
          </a:xfrm>
          <a:prstGeom prst="rect">
            <a:avLst/>
          </a:prstGeom>
        </p:spPr>
        <p:txBody>
          <a:bodyPr wrap="none" lIns="97952" tIns="48976" rIns="97952" bIns="48976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>
              <a:defRPr/>
            </a:pPr>
            <a:r>
              <a:rPr lang="kk-KZ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ea typeface="+mj-ea"/>
                <a:cs typeface="Times New Roman"/>
              </a:rPr>
              <a:t>Жетісу </a:t>
            </a:r>
            <a:r>
              <a:rPr lang="kk-KZ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ea typeface="+mj-ea"/>
                <a:cs typeface="Times New Roman"/>
              </a:rPr>
              <a:t>облысы Панфилов ауданы</a:t>
            </a:r>
          </a:p>
          <a:p>
            <a:pPr algn="ctr" eaLnBrk="0" hangingPunct="0">
              <a:defRPr/>
            </a:pPr>
            <a:r>
              <a:rPr lang="kk-KZ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ea typeface="+mj-ea"/>
                <a:cs typeface="Times New Roman"/>
              </a:rPr>
              <a:t>«Кішішыған орта </a:t>
            </a:r>
            <a:r>
              <a:rPr lang="kk-KZ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ea typeface="+mj-ea"/>
                <a:cs typeface="Times New Roman"/>
              </a:rPr>
              <a:t>мектебі»</a:t>
            </a:r>
            <a:endParaRPr lang="kk-KZ" kern="10" dirty="0" smtClean="0">
              <a:ln w="19050">
                <a:solidFill>
                  <a:srgbClr val="000080"/>
                </a:solidFill>
                <a:round/>
                <a:headEnd/>
                <a:tailEnd/>
              </a:ln>
              <a:solidFill>
                <a:srgbClr val="3366FF"/>
              </a:solidFill>
              <a:latin typeface="Times New Roman"/>
              <a:ea typeface="+mj-ea"/>
              <a:cs typeface="Times New Roman"/>
            </a:endParaRPr>
          </a:p>
          <a:p>
            <a:pPr algn="ctr" eaLnBrk="0" hangingPunct="0">
              <a:defRPr/>
            </a:pPr>
            <a:r>
              <a:rPr lang="kk-KZ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ea typeface="+mj-ea"/>
                <a:cs typeface="Times New Roman"/>
              </a:rPr>
              <a:t> коммуналдық мемлекеттік мекемесінің</a:t>
            </a:r>
            <a:endParaRPr lang="kk-KZ" kern="10" dirty="0">
              <a:ln w="19050">
                <a:solidFill>
                  <a:srgbClr val="000080"/>
                </a:solidFill>
                <a:round/>
                <a:headEnd/>
                <a:tailEnd/>
              </a:ln>
              <a:solidFill>
                <a:srgbClr val="3366FF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WordArt 6"/>
          <p:cNvSpPr txBox="1">
            <a:spLocks noChangeArrowheads="1" noChangeShapeType="1" noTextEdit="1"/>
          </p:cNvSpPr>
          <p:nvPr/>
        </p:nvSpPr>
        <p:spPr bwMode="auto">
          <a:xfrm>
            <a:off x="2060188" y="1964215"/>
            <a:ext cx="8340799" cy="1656205"/>
          </a:xfrm>
          <a:prstGeom prst="rect">
            <a:avLst/>
          </a:prstGeom>
        </p:spPr>
        <p:txBody>
          <a:bodyPr wrap="none" lIns="97952" tIns="48976" rIns="97952" bIns="48976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>
              <a:defRPr/>
            </a:pPr>
            <a:r>
              <a:rPr lang="kk-KZ" sz="3800" i="1" kern="10" dirty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Times New Roman"/>
                <a:ea typeface="+mj-ea"/>
                <a:cs typeface="Times New Roman"/>
              </a:rPr>
              <a:t>м</a:t>
            </a:r>
            <a:r>
              <a:rPr lang="kk-KZ" sz="3800" i="1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Times New Roman"/>
                <a:ea typeface="+mj-ea"/>
                <a:cs typeface="Times New Roman"/>
              </a:rPr>
              <a:t>атематика пәнінің мұғалімі </a:t>
            </a:r>
          </a:p>
          <a:p>
            <a:pPr algn="ctr" eaLnBrk="0" hangingPunct="0">
              <a:defRPr/>
            </a:pPr>
            <a:r>
              <a:rPr lang="kk-KZ" sz="3800" i="1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Times New Roman"/>
                <a:ea typeface="+mj-ea"/>
                <a:cs typeface="Times New Roman"/>
              </a:rPr>
              <a:t>Шалимбаева Толқын Шәкірқызы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923" y="3620420"/>
            <a:ext cx="110473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kk-KZ" sz="48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сабағында ҚМЖ-ға </a:t>
            </a:r>
            <a:r>
              <a:rPr lang="en-US" sz="48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kk-KZ" sz="48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тапсырмаларын енгізу жолдары»</a:t>
            </a:r>
            <a:endParaRPr lang="ru-RU" sz="6000" b="1" i="1" dirty="0" smtClean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782" y="135983"/>
            <a:ext cx="11722309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kk-KZ" sz="2800" b="1" dirty="0" smtClean="0">
              <a:solidFill>
                <a:srgbClr val="00006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215355" y="357484"/>
                <a:ext cx="5694011" cy="2178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Шешуі: </a:t>
                </a:r>
                <a:r>
                  <a:rPr lang="kk-KZ" sz="2800" b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1-сұрақ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1кг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kk-KZ" sz="2800" b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1000г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𝟑𝟑𝟔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𝟑𝟎𝟎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𝟏𝟎𝟎𝟎</m:t>
                      </m:r>
                      <m:r>
                        <a:rPr lang="ru-RU" sz="2400" b="1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𝟏𝟎𝟎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kk-KZ" sz="24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𝟏𝟎𝟏</m:t>
                      </m:r>
                    </m:oMath>
                  </m:oMathPara>
                </a14:m>
                <a:endParaRPr lang="kk-KZ" sz="2400" b="1" i="1" dirty="0" smtClean="0">
                  <a:solidFill>
                    <a:srgbClr val="00006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kk-KZ" sz="2800" b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Жауабы</m:t>
                    </m:r>
                    <m:r>
                      <a:rPr lang="kk-KZ" sz="2800" b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en-US" sz="2800" b="1" i="1" dirty="0">
                    <a:solidFill>
                      <a:srgbClr val="000066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800" b="1" i="1" dirty="0" smtClean="0">
                    <a:solidFill>
                      <a:srgbClr val="000066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101 кесек қант</a:t>
                </a:r>
                <a:endParaRPr lang="kk-KZ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355" y="357484"/>
                <a:ext cx="5694011" cy="2178353"/>
              </a:xfrm>
              <a:prstGeom prst="rect">
                <a:avLst/>
              </a:prstGeom>
              <a:blipFill rotWithShape="0">
                <a:blip r:embed="rId2"/>
                <a:stretch>
                  <a:fillRect l="-2141" t="-3081" b="-5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b="55834"/>
          <a:stretch/>
        </p:blipFill>
        <p:spPr>
          <a:xfrm>
            <a:off x="8666435" y="400999"/>
            <a:ext cx="2628587" cy="19308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45028" y="4005509"/>
                <a:ext cx="10525765" cy="2674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Шешуі: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i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кесек қанттың көлемі  </a:t>
                </a:r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·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·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𝟐𝟓𝟐𝟎</m:t>
                    </m:r>
                    <m:sSup>
                      <m:sSupPr>
                        <m:ctrlPr>
                          <a:rPr lang="kk-KZ" sz="28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мм</m:t>
                        </m:r>
                      </m:e>
                      <m:sup>
                        <m:r>
                          <a:rPr lang="kk-KZ" sz="28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kk-KZ" sz="28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i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336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·</m:t>
                    </m:r>
                    <m:r>
                      <a:rPr lang="kk-KZ" sz="2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𝟐𝟓𝟐𝟎</m:t>
                    </m:r>
                    <m:sSup>
                      <m:sSupPr>
                        <m:ctrlP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kk-KZ" sz="2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kk-KZ" sz="2800" b="1" i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846720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kk-KZ" sz="2800" b="1" i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kk-KZ" sz="28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Жауабы:</m:t>
                    </m:r>
                  </m:oMath>
                </a14:m>
                <a:r>
                  <a:rPr lang="en-US" sz="2800" b="1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kk-KZ" sz="2800" b="1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846720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kk-KZ" sz="28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kk-KZ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28" y="4005509"/>
                <a:ext cx="10525765" cy="2674515"/>
              </a:xfrm>
              <a:prstGeom prst="rect">
                <a:avLst/>
              </a:prstGeom>
              <a:blipFill rotWithShape="0">
                <a:blip r:embed="rId4"/>
                <a:stretch>
                  <a:fillRect l="-1158" t="-2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769257" y="2427513"/>
            <a:ext cx="10294478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2-сұрақ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 қант кесегінің өлшемдері 12х14х15мм. Қораптағы қанттың көлемін табыңыз</a:t>
            </a:r>
          </a:p>
        </p:txBody>
      </p:sp>
    </p:spTree>
    <p:extLst>
      <p:ext uri="{BB962C8B-B14F-4D97-AF65-F5344CB8AC3E}">
        <p14:creationId xmlns:p14="http://schemas.microsoft.com/office/powerpoint/2010/main" val="257247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" y="-161516"/>
            <a:ext cx="12192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kk-KZ" sz="2400" b="1" dirty="0" smtClean="0">
              <a:solidFill>
                <a:srgbClr val="00006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9599" y="309171"/>
            <a:ext cx="105784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2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Жөндеу </a:t>
            </a:r>
            <a:r>
              <a:rPr lang="kk-KZ" sz="32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</a:t>
            </a:r>
          </a:p>
          <a:p>
            <a:pPr>
              <a:spcAft>
                <a:spcPts val="0"/>
              </a:spcAft>
            </a:pPr>
            <a:r>
              <a:rPr lang="kk-KZ" sz="24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Алмас </a:t>
            </a:r>
            <a:r>
              <a:rPr lang="kk-KZ" sz="24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жуынатын бөлменің қабырғаларына кафель жапсырмақшы болды. Жуынатын бөлме ұзындығы – 3м, ені – 3м  және биіктігі 2,5 м тікбұрышты параллелепипед қалпында. Қабырғалардың бірінде ені 1м, биіктігі 2м есік және ені 0,5м, биіктігі 1м терезе </a:t>
            </a:r>
            <a:r>
              <a:rPr lang="kk-KZ" sz="24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бар.</a:t>
            </a:r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Куб 26"/>
          <p:cNvSpPr/>
          <p:nvPr/>
        </p:nvSpPr>
        <p:spPr>
          <a:xfrm>
            <a:off x="757725" y="2584768"/>
            <a:ext cx="1854845" cy="1755003"/>
          </a:xfrm>
          <a:prstGeom prst="cube">
            <a:avLst>
              <a:gd name="adj" fmla="val 317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885995" y="3281998"/>
            <a:ext cx="333905" cy="214703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517359" y="3536590"/>
            <a:ext cx="335575" cy="803181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72203" y="2769389"/>
            <a:ext cx="79489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1-сұрақ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Бөлменің кафель жабыстырылатын қабырғаларының ауданын табыңыз. 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2-сұрақ.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Бөлменің қабырғаларына өлшемі 20 х 30см кафельдің шамамен неше данасы қажет? Дұрыс жауапты белгілеңіз.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(250; 350)     В)  (300; 400)    С) (400; 500)  D)   (500; 600)    Е) (500; 550)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9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485" y="511245"/>
            <a:ext cx="112340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3 -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сұрақ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 бумада 10 дана кафель бар, бір бума кафельдің бағасы 4600тг болса, онда </a:t>
            </a:r>
            <a:r>
              <a:rPr lang="kk-KZ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жуынатын 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бөлме қабырғасына жабыстырылатын кафель алу үшін 250мың теңге жетеді ме? </a:t>
            </a:r>
            <a:endParaRPr lang="ru-RU" sz="2000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kk-KZ" sz="20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Дұрыс 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 жауаптың астын сызыңыз:</a:t>
            </a:r>
            <a:r>
              <a:rPr lang="kk-KZ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000" b="1" i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2000" i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иә»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немесе </a:t>
            </a:r>
            <a:r>
              <a:rPr lang="kk-KZ" sz="2000" i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«жоқ»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ru-RU" sz="2000" dirty="0" smtClean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сұрақ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Жуынатын бөлменің еденіне өлшемі 30 х 30 см –лік неше дана кафель қажет? </a:t>
            </a:r>
            <a:endParaRPr lang="ru-RU" sz="2000" dirty="0" smtClean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сұрақ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k-KZ" sz="20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Алмас еденге арналған кафель алу үшін дүкеннен сапасы бірдей, бірақ бағалары мен шарты төмендегі кестеде көрсетілгендей кафельдің ең тиімдісін (арзанын) таңдап алды. Ол неше теңге төлегенін анықтаңыз. </a:t>
            </a:r>
            <a:endParaRPr lang="ru-RU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48876"/>
              </p:ext>
            </p:extLst>
          </p:nvPr>
        </p:nvGraphicFramePr>
        <p:xfrm>
          <a:off x="819285" y="3361213"/>
          <a:ext cx="10197058" cy="1617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452"/>
                <a:gridCol w="1300091"/>
                <a:gridCol w="2206172"/>
                <a:gridCol w="5428343"/>
              </a:tblGrid>
              <a:tr h="26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Дүкендер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r>
                        <a:rPr lang="kk-KZ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бағасы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Жеткізу құны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Жеңілдік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3200тг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1000тг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Алған зат құны 20мыңнан артық болса жеткізу тегін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3100тг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2000тг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 жеңілдік (жеткізу бағасын қосқанда)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3000тг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500тг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78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00051" y="175124"/>
                <a:ext cx="11125200" cy="6287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kk-KZ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Жөндеу жұмысы</a:t>
                </a:r>
                <a:r>
                  <a:rPr lang="kk-KZ" b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</a:t>
                </a:r>
                <a:r>
                  <a:rPr lang="kk-KZ" sz="1400" b="1" dirty="0" smtClean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Жауабы</a:t>
                </a:r>
                <a:r>
                  <a:rPr lang="kk-KZ" sz="1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1-сұрақ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 Бөлме қабырғаларының ауданы: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қабырға</m:t>
                        </m:r>
                      </m:sub>
                    </m:sSub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=4∙3∙2,5=30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Есік пен терезе ауданын бөлме қабырғаларының ауданынан азайтамыз.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есік</m:t>
                          </m:r>
                        </m:sub>
                      </m:sSub>
                      <m:r>
                        <a:rPr lang="kk-KZ" i="1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=2∙1=2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kk-KZ" i="1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терезе</m:t>
                          </m:r>
                        </m:sub>
                      </m:sSub>
                      <m:r>
                        <a:rPr lang="kk-KZ" i="1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=0,5∙1=0,5 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kk-KZ" i="1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Бөлменің кафель жабыстырылатын қабырғаларының 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ауданы                 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=30−2,5=27,5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</a:t>
                </a:r>
                <a14:m>
                  <m:oMath xmlns:m="http://schemas.openxmlformats.org/officeDocument/2006/math"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27,5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2- сұрақ. 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Бөлме ауданын бір кафель ауданына қатынасын  есептеп, неше дана кафель керек екенін анықтаймыз.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кафель</m:t>
                        </m:r>
                      </m:sub>
                    </m:sSub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=0,2∙0,3=0,06 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қабырға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кафель</m:t>
                            </m:r>
                          </m:sub>
                        </m:sSub>
                      </m:den>
                    </m:f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27,5</m:t>
                        </m:r>
                      </m:num>
                      <m:den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0,06</m:t>
                        </m:r>
                      </m:den>
                    </m:f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=458,3~460 дана</m:t>
                    </m:r>
                  </m:oMath>
                </a14:m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С) (400; 500)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3- сұрақ.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Кафель бағасы</a:t>
                </a: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460</m:t>
                        </m:r>
                      </m:num>
                      <m:den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∙4600=211600 тг</m:t>
                    </m:r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иә, 250мың тг жетеді.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4- сұрақ.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Бөлме еденінің ауданы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еден</m:t>
                        </m:r>
                      </m:sub>
                    </m:sSub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=3∙3=9 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b="0" i="0" smtClean="0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</m:t>
                    </m:r>
                    <m:sSub>
                      <m:sSub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кафель</m:t>
                        </m:r>
                      </m:sub>
                    </m:sSub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=0,3∙0,3=0,09 </m:t>
                    </m:r>
                    <m:sSup>
                      <m:sSup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еден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кафель</m:t>
                            </m:r>
                          </m:sub>
                        </m:sSub>
                      </m:den>
                    </m:f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kk-KZ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0,09</m:t>
                        </m:r>
                      </m:den>
                    </m:f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=100 дана</m:t>
                    </m:r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еденге </a:t>
                </a:r>
                <a14:m>
                  <m:oMath xmlns:m="http://schemas.openxmlformats.org/officeDocument/2006/math"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100 дана</m:t>
                    </m:r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кафель қажет.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2552700" algn="l"/>
                  </a:tabLst>
                </a:pPr>
                <a:r>
                  <a:rPr lang="kk-KZ" b="1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5- сұрақ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  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дүкеніне   </a:t>
                </a:r>
                <a14:m>
                  <m:oMath xmlns:m="http://schemas.openxmlformats.org/officeDocument/2006/math"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9∙3200=28800тг</m:t>
                    </m:r>
                  </m:oMath>
                </a14:m>
                <a:r>
                  <a:rPr lang="kk-KZ" sz="1400" dirty="0">
                    <a:solidFill>
                      <a:srgbClr val="000099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2) 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дүкеніне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000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9∙3100+2000</m:t>
                        </m:r>
                      </m:num>
                      <m:den>
                        <m:r>
                          <a:rPr lang="kk-KZ" sz="2000" i="1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100%</m:t>
                        </m:r>
                      </m:den>
                    </m:f>
                    <m:r>
                      <a:rPr lang="kk-KZ" sz="2000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∙90%=26910тг</m:t>
                    </m:r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С</a:t>
                </a:r>
                <a:r>
                  <a:rPr lang="kk-KZ" dirty="0" smtClean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дүкеніне  </a:t>
                </a:r>
                <a14:m>
                  <m:oMath xmlns:m="http://schemas.openxmlformats.org/officeDocument/2006/math">
                    <m:r>
                      <a:rPr lang="kk-KZ" i="1">
                        <a:solidFill>
                          <a:srgbClr val="000099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9∙3000+500=27500тг</m:t>
                    </m:r>
                  </m:oMath>
                </a14:m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26910 </a:t>
                </a:r>
                <a:r>
                  <a:rPr lang="kk-KZ" dirty="0">
                    <a:solidFill>
                      <a:srgbClr val="000099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теңге. </a:t>
                </a:r>
                <a:endParaRPr lang="ru-RU" sz="1400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1" y="175124"/>
                <a:ext cx="11125200" cy="6287747"/>
              </a:xfrm>
              <a:prstGeom prst="rect">
                <a:avLst/>
              </a:prstGeom>
              <a:blipFill rotWithShape="0">
                <a:blip r:embed="rId2"/>
                <a:stretch>
                  <a:fillRect l="-493" t="-582" b="-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88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735555"/>
            <a:ext cx="110059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О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қушыдан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жаттап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алған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сабақ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мәліметтері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туралы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ғана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емес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олардың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мән-мағынасы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туралы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сұрап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тигізген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пайдасын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оқушысының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есте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сақтауы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бойынша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емес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оның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өмірі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бойынша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бағаласақ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о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қушыға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бір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нәрсені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түсіндіре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отырып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, оны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жүз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түрлі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қырынан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көрсетіп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оқушының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қаншалықты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дұрыс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түсінгенін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және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қаншалықты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меңгергенін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тексеру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үшін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оны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әртүрлі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заттар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арқылы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қолданып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көрсетсек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дәлелдей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функционалдық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тәрбиелеп</a:t>
            </a: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шығамыз</a:t>
            </a:r>
            <a:r>
              <a:rPr lang="ru-RU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700" y="4469303"/>
            <a:ext cx="113775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0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НАЗАРЛАРЫҢЫЗҒА </a:t>
            </a:r>
            <a:endParaRPr lang="en-US" sz="6000" b="1" i="1" dirty="0" smtClean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000" b="1" i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РАХМЕТ!</a:t>
            </a:r>
            <a:endParaRPr lang="kk-KZ" sz="6000" b="1" i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1143" y="321117"/>
            <a:ext cx="104475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зерттеуінде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қабілеттеріне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тапсырмаларының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мазмұнына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тестіндегі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математиканың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атқаратынын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түсінуге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</a:t>
            </a:r>
            <a:r>
              <a:rPr lang="en-US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kk-KZ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күндел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туындайтын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селелерд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қабілеттерін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ұғымға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ортада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математика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селелерді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тани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селелерді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 т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айғақтар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мдерде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қолданылған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селелерді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тижелерді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мдердің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тижелер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құрастырып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летт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ктері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kk-KZ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Жоғарыда  аталған қабілеттерін дамытуда оқушыларға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kk-KZ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тапсырмаларын шешу дағдысын қалыптастыру мақсатында күнделікті сабақ жоспарына, сабақтың әрбір кезеңіне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kk-KZ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 жүйелі түрде енгізу оқушылардың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функционалдық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сауаттылығын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ынта-ықыласын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арттыруға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8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 txBox="1">
            <a:spLocks noChangeArrowheads="1" noChangeShapeType="1" noTextEdit="1"/>
          </p:cNvSpPr>
          <p:nvPr/>
        </p:nvSpPr>
        <p:spPr bwMode="auto">
          <a:xfrm>
            <a:off x="1573969" y="735525"/>
            <a:ext cx="10028419" cy="1947715"/>
          </a:xfrm>
          <a:prstGeom prst="rect">
            <a:avLst/>
          </a:prstGeom>
        </p:spPr>
        <p:txBody>
          <a:bodyPr wrap="none" lIns="97952" tIns="48976" rIns="97952" bIns="48976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>
              <a:defRPr/>
            </a:pPr>
            <a:r>
              <a:rPr lang="kk-KZ" sz="40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Сабақтың тақырыбы</a:t>
            </a:r>
            <a:r>
              <a:rPr lang="kk-KZ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ctr" eaLnBrk="0" hangingPunct="0">
              <a:defRPr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Бұрыш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 доғаның градустық </a:t>
            </a: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радиандық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endParaRPr lang="kk-KZ" sz="4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WordArt 6"/>
          <p:cNvSpPr txBox="1">
            <a:spLocks noChangeArrowheads="1" noChangeShapeType="1" noTextEdit="1"/>
          </p:cNvSpPr>
          <p:nvPr/>
        </p:nvSpPr>
        <p:spPr bwMode="auto">
          <a:xfrm>
            <a:off x="846307" y="3097277"/>
            <a:ext cx="10756081" cy="2112606"/>
          </a:xfrm>
          <a:prstGeom prst="rect">
            <a:avLst/>
          </a:prstGeom>
        </p:spPr>
        <p:txBody>
          <a:bodyPr wrap="none" lIns="97952" tIns="48976" rIns="97952" bIns="48976" fromWordArt="1">
            <a:prstTxWarp prst="textPlain">
              <a:avLst>
                <a:gd name="adj" fmla="val 50000"/>
              </a:avLst>
            </a:prstTxWarp>
            <a:normAutofit fontScale="92500" lnSpcReduction="20000"/>
          </a:bodyPr>
          <a:lstStyle/>
          <a:p>
            <a:r>
              <a:rPr lang="kk-KZ" sz="4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Оқу мақсаты</a:t>
            </a:r>
            <a:r>
              <a:rPr lang="kk-KZ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r>
              <a:rPr lang="kk-KZ" sz="4000" dirty="0" smtClean="0"/>
              <a:t> </a:t>
            </a:r>
            <a:r>
              <a:rPr lang="kk-KZ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9.1.1.1бұрыштың радиандық өлшемі ұғымын меңгеру</a:t>
            </a:r>
            <a:r>
              <a:rPr lang="kk-KZ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9.1.2.1градусты радианға және радианды градусқа </a:t>
            </a:r>
            <a:r>
              <a:rPr lang="kk-KZ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</a:t>
            </a:r>
          </a:p>
          <a:p>
            <a:r>
              <a:rPr lang="kk-KZ" sz="4000" dirty="0" smtClean="0"/>
              <a:t> </a:t>
            </a:r>
            <a:endParaRPr lang="kk-KZ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643" y="268771"/>
            <a:ext cx="6320852" cy="2479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АҒАШ ПОЙЫЗ БӨЛІГІ </a:t>
            </a:r>
            <a:endParaRPr lang="ru-RU" sz="1600" b="1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Беріктің </a:t>
            </a:r>
            <a:r>
              <a:rPr lang="kk-KZ" sz="24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кішкентай қарындасы Айгүл өзінің ағаш пойызымен ойнағанды қатты ұнатады. Берік оған төменде көрсетілгендей иілген бөліктерден жол жасауға көмектесті. </a:t>
            </a:r>
            <a:endParaRPr lang="ru-RU" sz="2400" i="1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Ескерту: Суретте масштаб ескерілмеген</a:t>
            </a:r>
            <a:endParaRPr lang="ru-RU" sz="2400" i="1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4643" y="2901883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Сұрақ 1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Ағаш пойыз бөлігі </a:t>
            </a:r>
            <a:endParaRPr lang="ru-RU" sz="1600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Шеңбер жол жасау үшін Берік пен Айгүлге жоғарыда көрсетілгендей қанша иілген бөліктер қажет? </a:t>
            </a:r>
            <a:endParaRPr lang="ru-RU" sz="1600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Иілген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бөліктердің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саны: ....................</a:t>
            </a:r>
            <a:endParaRPr lang="ru-RU" sz="1600" dirty="0">
              <a:solidFill>
                <a:srgbClr val="0000C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38665" t="29930" r="35167" b="31666"/>
          <a:stretch/>
        </p:blipFill>
        <p:spPr bwMode="auto">
          <a:xfrm>
            <a:off x="7258050" y="523874"/>
            <a:ext cx="4305300" cy="5648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4643" y="4805672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Шешуі</a:t>
            </a:r>
            <a:r>
              <a:rPr lang="kk-K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Шеңбер жол жасау үшін, иілген бөліктер толық бұрыш жасау керек, сондықтан 360/30=12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Жауабы: </a:t>
            </a:r>
            <a:r>
              <a:rPr lang="ru-RU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Иілген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бөліктердің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саны 12 дана </a:t>
            </a:r>
            <a:r>
              <a:rPr lang="ru-RU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1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64" y="379791"/>
            <a:ext cx="7100579" cy="315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Сұрақ 2</a:t>
            </a:r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kk-KZ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Ағаш пойыз бөлігі </a:t>
            </a:r>
            <a:endParaRPr lang="ru-RU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Осы 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ағаш ойыншықты өндіруші бұрышы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градуста иілген бөліктің екінші түрін шығаруды көздеп отыр. Өндіру үрдісін тежейтін бір ғана нәрсе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бұрышының градустары бүтін сан 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 бола алатындығында. </a:t>
            </a:r>
            <a:endParaRPr lang="ru-RU" sz="1600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Өндіруші 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жаңа иілген бөліктегі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бұрышының қасиеттерін осы жаңа бөліктерді ғана пайдаланып, толық шеңбер жол салу мүмкін болатындай етіп ойластырған. </a:t>
            </a:r>
            <a:endParaRPr lang="ru-RU" sz="1600" dirty="0">
              <a:solidFill>
                <a:srgbClr val="0000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α</a:t>
            </a:r>
            <a:r>
              <a:rPr lang="kk-KZ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бұрышының келесі қасиеттері болуы тиіс пе? Әрбір қасиет үшін «Иә» немесе «Жоқ» дегенді айналдыра сызыңыз.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 rotWithShape="1">
          <a:blip r:embed="rId2"/>
          <a:srcRect l="66960" t="25269" r="13615" b="40954"/>
          <a:stretch/>
        </p:blipFill>
        <p:spPr bwMode="auto">
          <a:xfrm>
            <a:off x="8273144" y="568476"/>
            <a:ext cx="2714170" cy="47582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86930"/>
                  </p:ext>
                </p:extLst>
              </p:nvPr>
            </p:nvGraphicFramePr>
            <p:xfrm>
              <a:off x="359764" y="3842066"/>
              <a:ext cx="6775555" cy="14846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527164"/>
                    <a:gridCol w="2248391"/>
                  </a:tblGrid>
                  <a:tr h="3463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Қасиеті 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 немесе жоқ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765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kk-KZ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жұп санды бұрыш болу керек</m:t>
                                </m:r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Ия/ Жоқ 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576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kk-KZ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kk-KZ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kk-KZ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kk-KZ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−тан аз болу керек</m:t>
                              </m:r>
                            </m:oMath>
                          </a14:m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50">
                            <a:alpha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Ия/ Жоқ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50">
                            <a:alpha val="4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86930"/>
                  </p:ext>
                </p:extLst>
              </p:nvPr>
            </p:nvGraphicFramePr>
            <p:xfrm>
              <a:off x="359764" y="3842066"/>
              <a:ext cx="6775555" cy="14804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527164"/>
                    <a:gridCol w="2248391"/>
                  </a:tblGrid>
                  <a:tr h="3463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Қасиеті 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 немесе жоқ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7655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69" t="-108065" r="-50202" b="-2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Ия/ Жоқ 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5760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69" t="-103200" r="-50202" b="-1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Ия/ Жоқ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50">
                            <a:alpha val="4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30127" y="5560415"/>
                <a:ext cx="9600843" cy="1373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kk-KZ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Шешуі</a:t>
                </a:r>
                <a:r>
                  <a:rPr lang="kk-KZ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𝟑𝟔𝟎</m:t>
                        </m:r>
                      </m:e>
                      <m:sup>
                        <m:r>
                          <a:rPr lang="kk-KZ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тың бөлгіштері: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𝟏𝟖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𝟏𝟖𝟎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𝟑𝟔𝟎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 </m:t>
                    </m:r>
                  </m:oMath>
                </a14:m>
                <a:endParaRPr lang="kk-KZ" b="1" i="1" dirty="0" smtClean="0">
                  <a:solidFill>
                    <a:srgbClr val="000066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Иілген бөліктер саны жұп болуы керек</m:t>
                    </m:r>
                  </m:oMath>
                </a14:m>
                <a:r>
                  <a:rPr lang="kk-KZ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kk-KZ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себебі, ойықтары бір-біріне киілуі керек. Сонымен </a:t>
                </a:r>
                <a14:m>
                  <m:oMath xmlns:m="http://schemas.openxmlformats.org/officeDocument/2006/math">
                    <m:r>
                      <a:rPr lang="kk-KZ">
                        <a:latin typeface="Cambria Math" panose="02040503050406030204" pitchFamily="18" charset="0"/>
                      </a:rPr>
                      <m:t>𝛼</m:t>
                    </m:r>
                    <m:r>
                      <a:rPr lang="kk-KZ">
                        <a:latin typeface="Cambria Math" panose="02040503050406030204" pitchFamily="18" charset="0"/>
                      </a:rPr>
                      <m:t> санды бұрыш бола ал</m:t>
                    </m:r>
                    <m:r>
                      <a:rPr lang="kk-KZ" b="0" i="0" smtClean="0">
                        <a:latin typeface="Cambria Math" panose="02040503050406030204" pitchFamily="18" charset="0"/>
                      </a:rPr>
                      <m:t>атын сандар: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𝟏𝟖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kk-KZ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kk-KZ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kk-KZ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kk-KZ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</a:t>
                </a:r>
                <a:r>
                  <a:rPr lang="kk-KZ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kk-KZ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1- </a:t>
                </a:r>
                <a:r>
                  <a:rPr lang="kk-KZ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қасиет </a:t>
                </a:r>
                <a:r>
                  <a:rPr lang="kk-KZ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үшін «Жоқ</a:t>
                </a:r>
                <a:r>
                  <a:rPr lang="kk-KZ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» </a:t>
                </a:r>
                <a:r>
                  <a:rPr lang="kk-KZ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2-қасиет үшін «иә»</a:t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27" y="5560415"/>
                <a:ext cx="9600843" cy="1373709"/>
              </a:xfrm>
              <a:prstGeom prst="rect">
                <a:avLst/>
              </a:prstGeom>
              <a:blipFill rotWithShape="0">
                <a:blip r:embed="rId4"/>
                <a:stretch>
                  <a:fillRect l="-571" t="-444" b="-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6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0155" y="1135525"/>
            <a:ext cx="11722309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kk-KZ" sz="2800" b="1" dirty="0" smtClean="0">
              <a:solidFill>
                <a:srgbClr val="00006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8664" y="118174"/>
            <a:ext cx="1135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Жуыну бөлмесі</a:t>
            </a:r>
          </a:p>
          <a:p>
            <a:pPr eaLnBrk="0" hangingPunct="0">
              <a:defRPr/>
            </a:pPr>
            <a:r>
              <a:rPr lang="kk-KZ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Отбасы жаңа пәтерінде жөндеу жұмыстарын жүргізуді ұйғарды. Жуыну бөлмесінің қабырғаларын жабу үшін оларға жабылатын ауданнан 10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артық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керамикалық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плиткалар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сатып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Суретте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өлшемдері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2х1,9х2,5м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жуыну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бөлмесінің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сызбасы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көрсетілген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Есіктің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ені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0,75м-ге,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биіктігі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м-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тең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kk-KZ" i="1" kern="10" dirty="0">
              <a:ln w="19050">
                <a:solidFill>
                  <a:srgbClr val="000080"/>
                </a:solidFill>
                <a:round/>
                <a:headEnd/>
                <a:tailEnd/>
              </a:ln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444468" y="2901886"/>
                <a:ext cx="7747532" cy="33684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3200" b="1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1-сұрақ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32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Еденнен төбеге дейін тек қабырғаларды плиткамен жабу ұйғарылды.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32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k-KZ" sz="32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плитканың бағасы 7000тг. Плитканың қажетті мөлшерінің құнын анықтаңыз. </a:t>
                </a:r>
                <a:endParaRPr lang="ru-RU" sz="1200" i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468" y="2901886"/>
                <a:ext cx="7747532" cy="3368486"/>
              </a:xfrm>
              <a:prstGeom prst="rect">
                <a:avLst/>
              </a:prstGeom>
              <a:blipFill rotWithShape="0">
                <a:blip r:embed="rId2"/>
                <a:stretch>
                  <a:fillRect l="-1967" t="-2532" b="-3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7589" t="28598" r="52976" b="23661"/>
          <a:stretch/>
        </p:blipFill>
        <p:spPr>
          <a:xfrm>
            <a:off x="287587" y="2901886"/>
            <a:ext cx="4050422" cy="32323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75769" y="4518075"/>
            <a:ext cx="537029" cy="1320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8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467151" y="5699468"/>
            <a:ext cx="6148796" cy="829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Жауабы: </a:t>
            </a:r>
            <a:r>
              <a:rPr lang="kk-KZ" sz="4800" b="1" i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138600тг</a:t>
            </a:r>
            <a:endParaRPr lang="kk-KZ" sz="4800" b="1" i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1286" y="976899"/>
                <a:ext cx="9372489" cy="409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k-KZ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Шешуі:</m:t>
                      </m:r>
                      <m:r>
                        <m:rPr>
                          <m:nor/>
                        </m:rPr>
                        <a:rPr lang="kk-KZ" sz="3200" b="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1−сұрақ</m:t>
                      </m:r>
                    </m:oMath>
                  </m:oMathPara>
                </a14:m>
                <a:endParaRPr lang="kk-KZ" sz="3200" b="1" dirty="0">
                  <a:solidFill>
                    <a:srgbClr val="000066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kk-KZ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</m:t>
                        </m:r>
                      </m:e>
                      <m:sub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қабырға</m:t>
                        </m:r>
                      </m:sub>
                    </m:sSub>
                    <m:r>
                      <a:rPr lang="ru-RU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kk-KZ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𝟏𝟗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sSup>
                      <m:sSupPr>
                        <m:ctrlPr>
                          <a:rPr lang="ru-RU" sz="2800" b="1" i="1" smtClean="0">
                            <a:solidFill>
                              <a:srgbClr val="0000CC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1" i="0">
                            <a:solidFill>
                              <a:srgbClr val="0000CC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ru-RU" sz="2800" b="1" i="0">
                            <a:solidFill>
                              <a:srgbClr val="0000CC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kk-KZ" sz="2800" b="1" dirty="0" smtClean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𝐒</m:t>
                        </m:r>
                      </m:e>
                      <m:sub>
                        <m:r>
                          <a:rPr lang="kk-KZ" sz="28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есік</m:t>
                        </m:r>
                      </m:sub>
                    </m:sSub>
                    <m:r>
                      <a:rPr lang="ru-RU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𝟕𝟓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sSup>
                      <m:sSupPr>
                        <m:ctrlPr>
                          <a:rPr lang="ru-RU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ru-RU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kk-KZ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𝐒</m:t>
                    </m:r>
                    <m:r>
                      <a:rPr lang="en-US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𝟏𝟗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2800" b="1" i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𝟏𝟖</m:t>
                    </m:r>
                    <m:sSup>
                      <m:sSupPr>
                        <m:ctrlP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sz="2800" b="1" i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kk-KZ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Есеп шарты бойынша 10</a:t>
                </a:r>
                <a:r>
                  <a:rPr lang="en-US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%</a:t>
                </a:r>
                <a:r>
                  <a:rPr lang="kk-KZ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артық ауданды есептейміз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kk-KZ" sz="28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𝟏𝟖</m:t>
                    </m:r>
                    <m:sSup>
                      <m:sSupPr>
                        <m:ctrlP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kk-KZ" sz="28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2800" b="1" dirty="0" smtClean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1,1=19,8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2800" b="1" dirty="0" smtClean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2800" b="1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86" y="976899"/>
                <a:ext cx="9372489" cy="4094775"/>
              </a:xfrm>
              <a:prstGeom prst="rect">
                <a:avLst/>
              </a:prstGeom>
              <a:blipFill rotWithShape="0">
                <a:blip r:embed="rId2"/>
                <a:stretch>
                  <a:fillRect l="-1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71286" y="4725868"/>
                <a:ext cx="6096000" cy="9736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kk-KZ" sz="28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en-US" sz="2800" b="1" i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k-KZ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8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плитканың бағасы 7000тг. </a:t>
                </a:r>
                <a:endParaRPr lang="kk-KZ" sz="2800" b="1" i="1" dirty="0" smtClean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kk-KZ" sz="28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kk-KZ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kk-KZ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28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sSup>
                      <m:sSupPr>
                        <m:ctrlPr>
                          <a:rPr lang="kk-KZ" sz="28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8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sz="28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kk-KZ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kk-KZ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𝟕𝟎𝟎𝟎</m:t>
                    </m:r>
                    <m:r>
                      <a:rPr lang="kk-KZ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kk-KZ" sz="2800" b="1" i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138600тг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86" y="4725868"/>
                <a:ext cx="6096000" cy="973600"/>
              </a:xfrm>
              <a:prstGeom prst="rect">
                <a:avLst/>
              </a:prstGeom>
              <a:blipFill rotWithShape="0">
                <a:blip r:embed="rId3"/>
                <a:stretch>
                  <a:fillRect l="-2100" t="-5000" b="-16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7589" t="28598" r="52976" b="23661"/>
          <a:stretch/>
        </p:blipFill>
        <p:spPr>
          <a:xfrm>
            <a:off x="7864045" y="0"/>
            <a:ext cx="4050422" cy="323237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352227" y="1616189"/>
            <a:ext cx="537029" cy="1320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5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9782" y="135983"/>
            <a:ext cx="11722309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2-сұрақ</a:t>
            </a:r>
            <a:r>
              <a:rPr lang="kk-KZ" sz="2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Құрылыс дүкенінде өлшемі 20х40см болатын плитка бар. Жуыну бөлмесінің қабырғаларын жабу үшін қажет плиткалар санын есептеңіз.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13782" y="2093151"/>
                <a:ext cx="7587858" cy="2909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k-KZ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Шешуі:</m:t>
                      </m:r>
                      <m:r>
                        <a:rPr lang="kk-KZ" sz="32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kk-KZ" sz="3200" b="1" i="1" dirty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қабырға ауданы </m:t>
                      </m:r>
                      <m:r>
                        <a:rPr lang="kk-KZ" sz="3200" b="1" i="1" dirty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𝟏𝟗</m:t>
                      </m:r>
                      <m:r>
                        <a:rPr lang="kk-KZ" sz="3200" b="1" i="1" dirty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kk-KZ" sz="3200" b="1" i="1" dirty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kk-KZ" sz="3200" b="1" i="1" dirty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kk-KZ" sz="3200" b="1" i="1" dirty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kk-KZ" sz="3200" b="1" i="1" dirty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kk-KZ" sz="3200" b="1" i="1" dirty="0" smtClean="0">
                  <a:solidFill>
                    <a:srgbClr val="0000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kk-KZ" sz="3200" b="1" i="1" smtClean="0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плитка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м∙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м=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kk-KZ" sz="3200" b="1" i="1" smtClean="0">
                          <a:solidFill>
                            <a:srgbClr val="0000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𝟎𝟖</m:t>
                      </m:r>
                      <m:sSup>
                        <m:sSupPr>
                          <m:ctrlPr>
                            <a:rPr lang="kk-KZ" sz="3200" b="1" i="1" smtClean="0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kk-KZ" sz="3200" b="1" i="1" smtClean="0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kk-KZ" sz="3200" b="1" i="1" smtClean="0">
                              <a:solidFill>
                                <a:srgbClr val="000066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kk-KZ" sz="3200" b="1" i="1" dirty="0" smtClean="0">
                  <a:solidFill>
                    <a:srgbClr val="0000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𝟏𝟗</m:t>
                        </m:r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kk-KZ" sz="3200" b="1" i="1" smtClean="0">
                            <a:solidFill>
                              <a:srgbClr val="000066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𝟎𝟖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𝟐𝟒𝟕</m:t>
                    </m:r>
                    <m:r>
                      <a:rPr lang="kk-KZ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kk-KZ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kk-KZ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  <m:r>
                      <a:rPr lang="kk-KZ" sz="3200" b="1" i="1" smtClean="0">
                        <a:solidFill>
                          <a:srgbClr val="0000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𝟐𝟒𝟖</m:t>
                    </m:r>
                  </m:oMath>
                </a14:m>
                <a:r>
                  <a:rPr lang="en-US" sz="3200" b="1" i="1" dirty="0">
                    <a:solidFill>
                      <a:srgbClr val="000066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k-KZ" sz="3200" b="1" i="1" smtClean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Жауабы:</m:t>
                      </m:r>
                      <m:r>
                        <a:rPr lang="kk-KZ" sz="3200" b="1" i="1" smtClean="0">
                          <a:solidFill>
                            <a:srgbClr val="0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𝟐𝟒𝟖</m:t>
                      </m:r>
                      <m:r>
                        <a:rPr lang="kk-KZ" sz="3200" b="1" i="1" smtClean="0">
                          <a:solidFill>
                            <a:srgbClr val="0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дана</m:t>
                      </m:r>
                    </m:oMath>
                  </m:oMathPara>
                </a14:m>
                <a:endParaRPr lang="ru-RU" sz="1200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782" y="2093151"/>
                <a:ext cx="7587858" cy="29091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7589" t="28598" r="52976" b="23661"/>
          <a:stretch/>
        </p:blipFill>
        <p:spPr>
          <a:xfrm>
            <a:off x="7138897" y="1761393"/>
            <a:ext cx="3650451" cy="291318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480124" y="3310177"/>
            <a:ext cx="483998" cy="10857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4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383" y="295470"/>
            <a:ext cx="10128667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Қант- рафинад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kk-KZ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Қант-рафинад қораптарда сатылады. Бір қораптағы қанттың массасы 1кг. Қорапта 336 кесек қант бар.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b="55834"/>
          <a:stretch/>
        </p:blipFill>
        <p:spPr>
          <a:xfrm>
            <a:off x="8634268" y="2008378"/>
            <a:ext cx="2973427" cy="218418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85383" y="1893387"/>
            <a:ext cx="7745750" cy="4787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1-сұрақ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Алуа шие компотын жасау үшін қант-рафинадты қолданбақшы. Рецепт бойынша 300г қант қажет, бірақ оның таразысы жоқ.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Алуа қанттың массасы 300г болуы үшін компотқа қанша кесек қант салуы керек? Жауапты бүтін санға дейін дөңгелектеңіз.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2-сұрақ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 қант кесегінің өлшемдері 12х14х15мм. Қораптағы қанттың көлемін табыңыз</a:t>
            </a:r>
            <a:endParaRPr lang="kk-KZ" sz="2400" b="1" i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1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310</Words>
  <Application>Microsoft Office PowerPoint</Application>
  <PresentationFormat>Широкоэкранный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мектеп</dc:creator>
  <cp:lastModifiedBy>мектеп</cp:lastModifiedBy>
  <cp:revision>129</cp:revision>
  <dcterms:created xsi:type="dcterms:W3CDTF">2021-03-01T16:37:49Z</dcterms:created>
  <dcterms:modified xsi:type="dcterms:W3CDTF">2024-03-28T14:58:40Z</dcterms:modified>
</cp:coreProperties>
</file>