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6"/>
  </p:notesMasterIdLst>
  <p:sldIdLst>
    <p:sldId id="256" r:id="rId2"/>
    <p:sldId id="384" r:id="rId3"/>
    <p:sldId id="385" r:id="rId4"/>
    <p:sldId id="386" r:id="rId5"/>
    <p:sldId id="383" r:id="rId6"/>
    <p:sldId id="283" r:id="rId7"/>
    <p:sldId id="399" r:id="rId8"/>
    <p:sldId id="389" r:id="rId9"/>
    <p:sldId id="371" r:id="rId10"/>
    <p:sldId id="372" r:id="rId11"/>
    <p:sldId id="391" r:id="rId12"/>
    <p:sldId id="392" r:id="rId13"/>
    <p:sldId id="393" r:id="rId14"/>
    <p:sldId id="394" r:id="rId15"/>
    <p:sldId id="377" r:id="rId16"/>
    <p:sldId id="380" r:id="rId17"/>
    <p:sldId id="382" r:id="rId18"/>
    <p:sldId id="328" r:id="rId19"/>
    <p:sldId id="329" r:id="rId20"/>
    <p:sldId id="398" r:id="rId21"/>
    <p:sldId id="333" r:id="rId22"/>
    <p:sldId id="331" r:id="rId23"/>
    <p:sldId id="334" r:id="rId24"/>
    <p:sldId id="395" r:id="rId25"/>
    <p:sldId id="335" r:id="rId26"/>
    <p:sldId id="404" r:id="rId27"/>
    <p:sldId id="402" r:id="rId28"/>
    <p:sldId id="403" r:id="rId29"/>
    <p:sldId id="408" r:id="rId30"/>
    <p:sldId id="411" r:id="rId31"/>
    <p:sldId id="396" r:id="rId32"/>
    <p:sldId id="405" r:id="rId33"/>
    <p:sldId id="407" r:id="rId34"/>
    <p:sldId id="40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33CC33"/>
    <a:srgbClr val="000400"/>
    <a:srgbClr val="55032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4" autoAdjust="0"/>
    <p:restoredTop sz="86410" autoAdjust="0"/>
  </p:normalViewPr>
  <p:slideViewPr>
    <p:cSldViewPr>
      <p:cViewPr varScale="1">
        <p:scale>
          <a:sx n="75" d="100"/>
          <a:sy n="75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957D7-6386-4871-8967-D28BC076E5E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E6E6-3A8D-4AF8-96DF-E7E0F3E01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4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937C2C-7AA3-4B48-8635-E9805EB1063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6791F1B-2D39-4F9D-A8B4-AA20F3A05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335FF-D172-4B80-828B-9ED6C98FD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E47B0-1777-4A62-9E62-0CB4CD1E71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EA60B96-5A78-44B7-B579-5B3E3B379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B396DB3-FE6C-48BE-A656-131ABE7D9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E3606-926E-4FD6-A2CD-7F425C638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044EA-1926-4A05-8D32-2464176EA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8C015AD-93C8-4584-A334-57FF4E154D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0F89A-19B8-48C7-9C69-74B2792A2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04C4C3D-D39A-4D7C-8653-A45C8A159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E29BD11-0F76-46E9-B5BA-156C49E55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C3A730-E14C-4EC0-B712-4F6F6A4F6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http://pro.corbis.com/images/42-17244467.jpg?size=572&amp;uid=%7bE045C540-7C0B-4354-8DA2-AB0399ACDC06%7d&amp;imgrefurl=http://pro.corbis.com/search/Enlargement.aspx?CID=isg&amp;mediauid=E045C540-7C0B-4354-8DA2-AB0399ACDC06&amp;h=400&amp;w=283&amp;sz=14&amp;hl=en&amp;start=7&amp;tbnid=toEw3Tw1rqsV0M:&amp;tbnh=124&amp;tbnw=88&amp;prev=/images?q=milk+gallon&amp;gbv=2&amp;hl=en&amp;safe=active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76872"/>
            <a:ext cx="8784976" cy="3608874"/>
          </a:xfrm>
        </p:spPr>
        <p:txBody>
          <a:bodyPr>
            <a:noAutofit/>
          </a:bodyPr>
          <a:lstStyle/>
          <a:p>
            <a:pPr algn="ctr" eaLnBrk="1" hangingPunct="1"/>
            <a:r>
              <a:rPr lang="kk-KZ" sz="5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Қанайналым жүйесі</a:t>
            </a:r>
            <a:br>
              <a:rPr lang="kk-KZ" sz="5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HUMAN CIRCULATORY SYSTEM </a:t>
            </a:r>
          </a:p>
        </p:txBody>
      </p:sp>
      <p:pic>
        <p:nvPicPr>
          <p:cNvPr id="10243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963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Картинки по запросу дары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39"/>
            <a:ext cx="1984930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1196"/>
            <a:ext cx="8375762" cy="59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4754962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266700"/>
            <a:ext cx="7467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What carries the blood?</a:t>
            </a:r>
          </a:p>
        </p:txBody>
      </p:sp>
      <p:pic>
        <p:nvPicPr>
          <p:cNvPr id="25603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931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721" y="1196752"/>
            <a:ext cx="5224264" cy="4800600"/>
          </a:xfrm>
          <a:noFill/>
          <a:ln/>
        </p:spPr>
        <p:txBody>
          <a:bodyPr>
            <a:noAutofit/>
          </a:bodyPr>
          <a:lstStyle/>
          <a:p>
            <a:pPr marL="419100" indent="-41910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Arteries </a:t>
            </a:r>
            <a:r>
              <a:rPr lang="en-US" dirty="0">
                <a:cs typeface="Times New Roman" pitchFamily="18" charset="0"/>
              </a:rPr>
              <a:t>carry blood </a:t>
            </a:r>
            <a:r>
              <a:rPr lang="en-US" u="sng" dirty="0">
                <a:cs typeface="Times New Roman" pitchFamily="18" charset="0"/>
              </a:rPr>
              <a:t>away</a:t>
            </a:r>
            <a:r>
              <a:rPr lang="en-US" dirty="0">
                <a:cs typeface="Times New Roman" pitchFamily="18" charset="0"/>
              </a:rPr>
              <a:t> from the heart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marL="419100" indent="-419100"/>
            <a:r>
              <a:rPr lang="en-US" dirty="0">
                <a:cs typeface="Times New Roman" pitchFamily="18" charset="0"/>
              </a:rPr>
              <a:t>They are very </a:t>
            </a:r>
            <a:r>
              <a:rPr lang="en-US" u="sng" dirty="0">
                <a:cs typeface="Times New Roman" pitchFamily="18" charset="0"/>
              </a:rPr>
              <a:t>thick</a:t>
            </a:r>
            <a:r>
              <a:rPr lang="en-US" dirty="0">
                <a:cs typeface="Times New Roman" pitchFamily="18" charset="0"/>
              </a:rPr>
              <a:t>, and have </a:t>
            </a:r>
            <a:r>
              <a:rPr lang="en-US" u="sng" dirty="0">
                <a:cs typeface="Times New Roman" pitchFamily="18" charset="0"/>
              </a:rPr>
              <a:t>strong</a:t>
            </a:r>
            <a:r>
              <a:rPr lang="en-US" dirty="0">
                <a:cs typeface="Times New Roman" pitchFamily="18" charset="0"/>
              </a:rPr>
              <a:t>, muscular walls to withstand the </a:t>
            </a:r>
            <a:r>
              <a:rPr lang="en-US" u="sng" dirty="0">
                <a:cs typeface="Times New Roman" pitchFamily="18" charset="0"/>
              </a:rPr>
              <a:t>pressure</a:t>
            </a:r>
            <a:r>
              <a:rPr lang="en-US" dirty="0">
                <a:cs typeface="Times New Roman" pitchFamily="18" charset="0"/>
              </a:rPr>
              <a:t> created by the heart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419100" indent="-419100"/>
            <a:r>
              <a:rPr lang="en-US" dirty="0">
                <a:solidFill>
                  <a:srgbClr val="000400"/>
                </a:solidFill>
              </a:rPr>
              <a:t>Arteries carry blood </a:t>
            </a:r>
            <a:r>
              <a:rPr lang="en-US" b="1" dirty="0">
                <a:solidFill>
                  <a:srgbClr val="000400"/>
                </a:solidFill>
              </a:rPr>
              <a:t>away from heart </a:t>
            </a:r>
            <a:r>
              <a:rPr lang="en-US" dirty="0">
                <a:solidFill>
                  <a:srgbClr val="000400"/>
                </a:solidFill>
              </a:rPr>
              <a:t>to the different tissues of the body</a:t>
            </a:r>
            <a:r>
              <a:rPr lang="en-US" dirty="0" smtClean="0">
                <a:solidFill>
                  <a:srgbClr val="0004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400"/>
                </a:solidFill>
              </a:rPr>
              <a:t> </a:t>
            </a:r>
            <a:r>
              <a:rPr lang="en-US" dirty="0" smtClean="0">
                <a:solidFill>
                  <a:srgbClr val="000400"/>
                </a:solidFill>
              </a:rPr>
              <a:t>The </a:t>
            </a:r>
            <a:r>
              <a:rPr lang="en-US" b="1" dirty="0">
                <a:solidFill>
                  <a:srgbClr val="0066FF"/>
                </a:solidFill>
              </a:rPr>
              <a:t>pulse</a:t>
            </a:r>
            <a:r>
              <a:rPr lang="en-US" dirty="0">
                <a:solidFill>
                  <a:srgbClr val="000400"/>
                </a:solidFill>
              </a:rPr>
              <a:t> is the rhythmic contraction and relaxation of arteries which are parallel to the contraction of the heart.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400"/>
                </a:solidFill>
              </a:rPr>
              <a:t> </a:t>
            </a:r>
            <a:r>
              <a:rPr lang="en-US" dirty="0" smtClean="0">
                <a:solidFill>
                  <a:srgbClr val="000400"/>
                </a:solidFill>
              </a:rPr>
              <a:t>Branches </a:t>
            </a:r>
            <a:r>
              <a:rPr lang="en-US" dirty="0">
                <a:solidFill>
                  <a:srgbClr val="000400"/>
                </a:solidFill>
              </a:rPr>
              <a:t>of arteries are called as </a:t>
            </a:r>
            <a:r>
              <a:rPr lang="en-US" b="1" dirty="0">
                <a:solidFill>
                  <a:srgbClr val="FF0000"/>
                </a:solidFill>
              </a:rPr>
              <a:t>arteriole</a:t>
            </a:r>
            <a:r>
              <a:rPr lang="en-US" dirty="0">
                <a:solidFill>
                  <a:srgbClr val="0004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400"/>
                </a:solidFill>
              </a:rPr>
              <a:t> </a:t>
            </a:r>
            <a:r>
              <a:rPr lang="en-US" dirty="0" smtClean="0">
                <a:solidFill>
                  <a:srgbClr val="000400"/>
                </a:solidFill>
              </a:rPr>
              <a:t>They </a:t>
            </a:r>
            <a:r>
              <a:rPr lang="en-US" dirty="0">
                <a:solidFill>
                  <a:srgbClr val="000400"/>
                </a:solidFill>
              </a:rPr>
              <a:t>carry mainly </a:t>
            </a:r>
            <a:r>
              <a:rPr lang="en-US" b="1" dirty="0">
                <a:solidFill>
                  <a:srgbClr val="FF0000"/>
                </a:solidFill>
              </a:rPr>
              <a:t>oxygenated</a:t>
            </a:r>
            <a:r>
              <a:rPr lang="en-US" b="1" dirty="0">
                <a:solidFill>
                  <a:srgbClr val="000400"/>
                </a:solidFill>
              </a:rPr>
              <a:t> blood</a:t>
            </a:r>
          </a:p>
          <a:p>
            <a:pPr marL="419100" indent="-419100"/>
            <a:endParaRPr lang="en-US" dirty="0">
              <a:solidFill>
                <a:srgbClr val="000400"/>
              </a:solidFill>
            </a:endParaRPr>
          </a:p>
          <a:p>
            <a:pPr marL="419100" indent="-419100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5607" name="Picture 7" descr="Circulation_D86-7_Artery1_sx5493b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50"/>
          <a:stretch>
            <a:fillRect/>
          </a:stretch>
        </p:blipFill>
        <p:spPr bwMode="auto">
          <a:xfrm>
            <a:off x="5192205" y="1772816"/>
            <a:ext cx="3962400" cy="35845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73311682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2" y="0"/>
            <a:ext cx="7467600" cy="83671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What carries the blood?</a:t>
            </a:r>
          </a:p>
        </p:txBody>
      </p:sp>
      <p:pic>
        <p:nvPicPr>
          <p:cNvPr id="26627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599" y="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74" y="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54" y="908720"/>
            <a:ext cx="5504050" cy="4608512"/>
          </a:xfrm>
          <a:noFill/>
          <a:ln/>
        </p:spPr>
        <p:txBody>
          <a:bodyPr>
            <a:noAutofit/>
          </a:bodyPr>
          <a:lstStyle/>
          <a:p>
            <a:pPr marL="419100" indent="-419100"/>
            <a:r>
              <a:rPr lang="en-US" sz="2800" dirty="0"/>
              <a:t>Capillaries are </a:t>
            </a:r>
            <a:r>
              <a:rPr lang="en-US" sz="2800" u="sng" dirty="0"/>
              <a:t>tiny</a:t>
            </a:r>
            <a:r>
              <a:rPr lang="en-US" sz="2800" dirty="0"/>
              <a:t> vessels that run through your </a:t>
            </a:r>
            <a:r>
              <a:rPr lang="en-US" sz="2800" u="sng" dirty="0"/>
              <a:t>body tissue</a:t>
            </a:r>
            <a:r>
              <a:rPr lang="en-US" sz="2800" dirty="0" smtClean="0"/>
              <a:t>.</a:t>
            </a:r>
            <a:endParaRPr lang="en-US" sz="2800" dirty="0"/>
          </a:p>
          <a:p>
            <a:pPr marL="419100" indent="-419100"/>
            <a:r>
              <a:rPr lang="en-US" sz="2800" dirty="0"/>
              <a:t>They are very </a:t>
            </a:r>
            <a:r>
              <a:rPr lang="en-US" sz="2800" u="sng" dirty="0"/>
              <a:t>thin </a:t>
            </a:r>
            <a:r>
              <a:rPr lang="en-US" sz="2800" dirty="0"/>
              <a:t>to allow </a:t>
            </a:r>
            <a:r>
              <a:rPr lang="en-US" sz="2800" u="sng" dirty="0"/>
              <a:t>oxygen and waste</a:t>
            </a:r>
            <a:r>
              <a:rPr lang="en-US" sz="2800" dirty="0"/>
              <a:t> to pass between the vessels and your cells</a:t>
            </a:r>
            <a:r>
              <a:rPr lang="en-US" sz="2800" dirty="0" smtClean="0"/>
              <a:t>.</a:t>
            </a:r>
          </a:p>
          <a:p>
            <a:pPr>
              <a:spcBef>
                <a:spcPct val="0"/>
              </a:spcBef>
              <a:buClr>
                <a:srgbClr val="FECB00"/>
              </a:buClr>
              <a:buSzTx/>
            </a:pPr>
            <a:r>
              <a:rPr lang="en-US" sz="2800" dirty="0" smtClean="0"/>
              <a:t>Capillary </a:t>
            </a:r>
            <a:r>
              <a:rPr lang="en-US" sz="2800" dirty="0"/>
              <a:t>walls are only </a:t>
            </a:r>
            <a:r>
              <a:rPr lang="en-US" sz="2800" b="1" dirty="0"/>
              <a:t>one cell thick</a:t>
            </a:r>
            <a:r>
              <a:rPr lang="en-US" sz="2800" dirty="0"/>
              <a:t>. Gas and nutrient molecules pass easily through their thin walls.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Capillaries </a:t>
            </a:r>
            <a:r>
              <a:rPr lang="en-US" sz="2800" b="1" dirty="0"/>
              <a:t>connect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arteries</a:t>
            </a:r>
            <a:r>
              <a:rPr lang="en-US" sz="2800" dirty="0"/>
              <a:t> to the </a:t>
            </a:r>
            <a:r>
              <a:rPr lang="en-US" sz="2800" b="1" dirty="0">
                <a:solidFill>
                  <a:srgbClr val="0066FF"/>
                </a:solidFill>
              </a:rPr>
              <a:t>veins</a:t>
            </a:r>
            <a:r>
              <a:rPr lang="en-US" sz="2800" dirty="0"/>
              <a:t>.</a:t>
            </a:r>
          </a:p>
          <a:p>
            <a:pPr marL="419100" indent="-419100"/>
            <a:endParaRPr lang="en-US" sz="2800" dirty="0" smtClean="0">
              <a:solidFill>
                <a:srgbClr val="33CCFF"/>
              </a:solidFill>
            </a:endParaRPr>
          </a:p>
          <a:p>
            <a:pPr marL="419100" indent="-419100"/>
            <a:endParaRPr lang="en-US" sz="2800" dirty="0">
              <a:solidFill>
                <a:srgbClr val="33CCFF"/>
              </a:solidFill>
            </a:endParaRPr>
          </a:p>
        </p:txBody>
      </p:sp>
      <p:pic>
        <p:nvPicPr>
          <p:cNvPr id="26631" name="Picture 7" descr="Circulation_D86-7_Artery2_sx5493b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5" r="13881"/>
          <a:stretch>
            <a:fillRect/>
          </a:stretch>
        </p:blipFill>
        <p:spPr bwMode="auto">
          <a:xfrm>
            <a:off x="5422900" y="2133600"/>
            <a:ext cx="3568700" cy="3657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19918173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What carries the blood?</a:t>
            </a:r>
          </a:p>
        </p:txBody>
      </p:sp>
      <p:pic>
        <p:nvPicPr>
          <p:cNvPr id="27651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1" y="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636" y="1143000"/>
            <a:ext cx="5317459" cy="4800600"/>
          </a:xfrm>
          <a:noFill/>
          <a:ln/>
        </p:spPr>
        <p:txBody>
          <a:bodyPr>
            <a:noAutofit/>
          </a:bodyPr>
          <a:lstStyle/>
          <a:p>
            <a:pPr marL="419100" indent="-419100"/>
            <a:r>
              <a:rPr lang="en-US" sz="2800" dirty="0"/>
              <a:t>Veins carry blood </a:t>
            </a:r>
            <a:r>
              <a:rPr lang="en-US" sz="2800" u="sng" dirty="0"/>
              <a:t>back to the heart</a:t>
            </a:r>
            <a:r>
              <a:rPr lang="en-US" sz="2800" dirty="0" smtClean="0"/>
              <a:t>.</a:t>
            </a:r>
            <a:endParaRPr lang="en-US" sz="2800" dirty="0"/>
          </a:p>
          <a:p>
            <a:pPr marL="419100" indent="-419100"/>
            <a:r>
              <a:rPr lang="en-US" sz="2800" dirty="0"/>
              <a:t>They have </a:t>
            </a:r>
            <a:r>
              <a:rPr lang="en-US" sz="2800" u="sng" dirty="0"/>
              <a:t>thinner</a:t>
            </a:r>
            <a:r>
              <a:rPr lang="en-US" sz="2800" dirty="0"/>
              <a:t> walls than the arteries because there is not as much </a:t>
            </a:r>
            <a:r>
              <a:rPr lang="en-US" sz="2800" u="sng" dirty="0"/>
              <a:t>pressure</a:t>
            </a:r>
            <a:r>
              <a:rPr lang="en-US" sz="2800" dirty="0"/>
              <a:t> from the heart</a:t>
            </a:r>
            <a:r>
              <a:rPr lang="en-US" sz="2800" dirty="0" smtClean="0"/>
              <a:t>.</a:t>
            </a:r>
          </a:p>
          <a:p>
            <a:pPr marL="419100" indent="-419100"/>
            <a:r>
              <a:rPr lang="en-US" sz="2800" dirty="0"/>
              <a:t>Veins mainly carry </a:t>
            </a:r>
            <a:r>
              <a:rPr lang="en-US" sz="2800" b="1" dirty="0">
                <a:solidFill>
                  <a:srgbClr val="0066FF"/>
                </a:solidFill>
              </a:rPr>
              <a:t>deoxygenated</a:t>
            </a:r>
            <a:r>
              <a:rPr lang="en-US" sz="2800" dirty="0"/>
              <a:t> </a:t>
            </a:r>
            <a:r>
              <a:rPr lang="en-US" sz="2800" dirty="0" smtClean="0"/>
              <a:t>blood</a:t>
            </a:r>
          </a:p>
          <a:p>
            <a:pPr marL="419100" indent="-419100"/>
            <a:r>
              <a:rPr lang="en-US" sz="2800" dirty="0"/>
              <a:t>Branches of veins are called as </a:t>
            </a:r>
            <a:r>
              <a:rPr lang="en-US" sz="2800" b="1" dirty="0" err="1" smtClean="0"/>
              <a:t>venules</a:t>
            </a:r>
            <a:endParaRPr lang="en-US" sz="2800" b="1" dirty="0" smtClean="0"/>
          </a:p>
          <a:p>
            <a:pPr>
              <a:spcBef>
                <a:spcPct val="0"/>
              </a:spcBef>
              <a:buClr>
                <a:srgbClr val="0066FF"/>
              </a:buClr>
              <a:buSzTx/>
              <a:buFont typeface="Courier New" pitchFamily="49" charset="0"/>
              <a:buChar char="o"/>
            </a:pPr>
            <a:r>
              <a:rPr lang="en-US" sz="2800" dirty="0"/>
              <a:t>Veins are farther from the heart and exposed to </a:t>
            </a:r>
            <a:r>
              <a:rPr lang="en-US" sz="2800" b="1" dirty="0"/>
              <a:t>lower pressures</a:t>
            </a:r>
            <a:r>
              <a:rPr lang="en-US" sz="2800" dirty="0"/>
              <a:t>.</a:t>
            </a:r>
          </a:p>
          <a:p>
            <a:pPr>
              <a:spcBef>
                <a:spcPct val="0"/>
              </a:spcBef>
              <a:buClr>
                <a:srgbClr val="0066FF"/>
              </a:buClr>
              <a:buSzTx/>
              <a:buFont typeface="Courier New" pitchFamily="49" charset="0"/>
              <a:buChar char="o"/>
            </a:pPr>
            <a:r>
              <a:rPr lang="en-US" sz="2800" dirty="0"/>
              <a:t>Veins are </a:t>
            </a:r>
            <a:r>
              <a:rPr lang="en-US" sz="2800" b="1" dirty="0"/>
              <a:t>larger in diameter </a:t>
            </a:r>
            <a:r>
              <a:rPr lang="en-US" sz="2800" dirty="0"/>
              <a:t>than arteries.</a:t>
            </a:r>
          </a:p>
          <a:p>
            <a:pPr marL="419100" indent="-419100"/>
            <a:endParaRPr lang="en-US" b="1" dirty="0"/>
          </a:p>
          <a:p>
            <a:pPr marL="419100" indent="-419100"/>
            <a:endParaRPr lang="en-US" dirty="0"/>
          </a:p>
          <a:p>
            <a:pPr marL="419100" indent="-419100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5" name="Picture 7" descr="Circulation_D86-7_Artery3_sx5493b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488"/>
          <a:stretch>
            <a:fillRect/>
          </a:stretch>
        </p:blipFill>
        <p:spPr bwMode="auto">
          <a:xfrm>
            <a:off x="5410200" y="2438400"/>
            <a:ext cx="3733800" cy="27638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99794952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This vast system of blood vessels - arteries, veins, and capillaries - is over 60,000 miles long. That's long enough to go around the world more than twice! </a:t>
            </a:r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3963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099068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41" y="428604"/>
            <a:ext cx="8361625" cy="596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238495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7018"/>
            <a:ext cx="6929486" cy="677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473757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3" name="Picture 4" descr="blood vessel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99275"/>
          </a:xfrm>
        </p:spPr>
      </p:pic>
      <p:sp>
        <p:nvSpPr>
          <p:cNvPr id="4" name="TextBox 3"/>
          <p:cNvSpPr txBox="1"/>
          <p:nvPr/>
        </p:nvSpPr>
        <p:spPr>
          <a:xfrm>
            <a:off x="214282" y="4143380"/>
            <a:ext cx="160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artery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3077" y="4214818"/>
            <a:ext cx="1171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vein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344423"/>
            <a:ext cx="165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arteriole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4344423"/>
            <a:ext cx="132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venule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4872" y="4357694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capillary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2898023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8826" y="258750"/>
            <a:ext cx="5143504" cy="1384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9600" b="1" dirty="0">
                <a:solidFill>
                  <a:srgbClr val="FF0000"/>
                </a:solidFill>
              </a:rPr>
              <a:t>The Heart</a:t>
            </a:r>
          </a:p>
        </p:txBody>
      </p:sp>
      <p:pic>
        <p:nvPicPr>
          <p:cNvPr id="86019" name="Picture 4" descr="heart rea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4735" y="1785926"/>
            <a:ext cx="6911975" cy="4622800"/>
          </a:xfrm>
        </p:spPr>
      </p:pic>
      <p:sp>
        <p:nvSpPr>
          <p:cNvPr id="4" name="Heart 3"/>
          <p:cNvSpPr/>
          <p:nvPr/>
        </p:nvSpPr>
        <p:spPr>
          <a:xfrm>
            <a:off x="7143768" y="428604"/>
            <a:ext cx="1285884" cy="114300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428596" y="500042"/>
            <a:ext cx="1285884" cy="114300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 rot="19210386">
            <a:off x="736482" y="144366"/>
            <a:ext cx="428628" cy="1785950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19210386">
            <a:off x="7451653" y="-69924"/>
            <a:ext cx="428628" cy="1785950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7290" y="357166"/>
            <a:ext cx="6429420" cy="102713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HEART FACTS: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500174"/>
            <a:ext cx="8072494" cy="49292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About 250-340 grams,</a:t>
            </a:r>
          </a:p>
          <a:p>
            <a:r>
              <a:rPr lang="en-US" sz="4400" dirty="0" smtClean="0"/>
              <a:t>In your life time, pumps about 300 million liter of blood, </a:t>
            </a:r>
          </a:p>
          <a:p>
            <a:r>
              <a:rPr lang="en-US" sz="4400" dirty="0" smtClean="0"/>
              <a:t>It contracts about 2.5 billion times.</a:t>
            </a:r>
          </a:p>
          <a:p>
            <a:endParaRPr lang="en-US" sz="4400" dirty="0" smtClean="0"/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73862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жүйесі мүшелерімен, жүрек, қан тамырларының қызметімен танысу.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Жаңа материалдық қабылдай отырып, оқушылардың өз бетімен білімін толықтыру дағдыларын, ойлау қабілеттерін дамыту;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жүйесін ағылшын тілінде меңгеру;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83945"/>
            <a:ext cx="1482277" cy="148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38836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the Heart is located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8674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267970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285728"/>
            <a:ext cx="8229600" cy="708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Main structure of the heart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142984"/>
            <a:ext cx="7929618" cy="528641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The heart is made of a special type of muscle called </a:t>
            </a:r>
            <a:r>
              <a:rPr lang="en-US" sz="3600" b="1" u="sng" dirty="0" smtClean="0"/>
              <a:t>cardiac muscle</a:t>
            </a:r>
            <a:r>
              <a:rPr lang="en-US" sz="3600" b="1" dirty="0" smtClean="0"/>
              <a:t> </a:t>
            </a:r>
            <a:r>
              <a:rPr lang="en-US" sz="3600" dirty="0" smtClean="0"/>
              <a:t>which contracts and relaxes rhythmically for a lifetime.</a:t>
            </a:r>
          </a:p>
          <a:p>
            <a:pPr eaLnBrk="1" hangingPunct="1"/>
            <a:r>
              <a:rPr lang="en-US" sz="3600" dirty="0" smtClean="0"/>
              <a:t>The heart is located in the chest cavity and is surrounded by a membrane called the </a:t>
            </a:r>
            <a:r>
              <a:rPr lang="en-US" sz="3600" b="1" dirty="0" smtClean="0">
                <a:solidFill>
                  <a:srgbClr val="0066FF"/>
                </a:solidFill>
              </a:rPr>
              <a:t>pericardium</a:t>
            </a:r>
            <a:r>
              <a:rPr lang="en-US" sz="3600" dirty="0" smtClean="0"/>
              <a:t>.</a:t>
            </a:r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875" y="465313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76672"/>
            <a:ext cx="3797024" cy="28803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External Structure</a:t>
            </a:r>
          </a:p>
        </p:txBody>
      </p:sp>
      <p:pic>
        <p:nvPicPr>
          <p:cNvPr id="89091" name="Picture 4" descr="heart externa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964941"/>
            <a:ext cx="4029797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eart inter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27984" y="980728"/>
            <a:ext cx="4248472" cy="55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587870" y="260648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Internal Structure</a:t>
            </a: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85728"/>
            <a:ext cx="8229600" cy="8572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</a:rPr>
              <a:t>Internal Structure Of The Heart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142984"/>
            <a:ext cx="8072494" cy="535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heart consists of four chambers 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two upper chambers = </a:t>
            </a:r>
            <a:r>
              <a:rPr lang="en-US" sz="3200" b="1" dirty="0" smtClean="0"/>
              <a:t>ATRIA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two lower chambers = </a:t>
            </a:r>
            <a:r>
              <a:rPr lang="en-US" sz="3200" b="1" dirty="0" smtClean="0"/>
              <a:t>VENTRICLES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Between atria and ventricle there are valves, preventing the blood coming back to the atria when the ventricles contract.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valve on the left is </a:t>
            </a:r>
            <a:r>
              <a:rPr lang="en-US" sz="3200" b="1" dirty="0" smtClean="0">
                <a:solidFill>
                  <a:srgbClr val="0066FF"/>
                </a:solidFill>
              </a:rPr>
              <a:t>BICUSPID VALVE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valve on the right is </a:t>
            </a:r>
            <a:r>
              <a:rPr lang="en-US" sz="3200" b="1" dirty="0" smtClean="0">
                <a:solidFill>
                  <a:srgbClr val="0066FF"/>
                </a:solidFill>
              </a:rPr>
              <a:t>TRICUSPID VALVE</a:t>
            </a:r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020" y="5014020"/>
            <a:ext cx="1843980" cy="18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Circulatory System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Heart - is divided into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FOUR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Chambers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953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81200" y="3810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0"/>
          </a:p>
        </p:txBody>
      </p:sp>
      <p:pic>
        <p:nvPicPr>
          <p:cNvPr id="6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963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179640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57166"/>
            <a:ext cx="8229600" cy="9937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0000"/>
                </a:solidFill>
              </a:rPr>
              <a:t>V</a:t>
            </a:r>
            <a:r>
              <a:rPr lang="en-US" sz="6600" b="1" dirty="0">
                <a:solidFill>
                  <a:srgbClr val="FF0000"/>
                </a:solidFill>
              </a:rPr>
              <a:t>ALVE</a:t>
            </a:r>
            <a:r>
              <a:rPr lang="en-US" sz="800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93187" name="Picture 4" descr="valv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930" y="1533540"/>
            <a:ext cx="871378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5.mzstatic.com/us/r30/Purple/v4/db/d3/c6/dbd3c61c-f929-d2b8-d9cb-0611e40b6faa/icon175x1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445224"/>
            <a:ext cx="409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HEARTCAM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25480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akronchildrens.org/image/ial/images/445/445_ima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18"/>
          <a:stretch/>
        </p:blipFill>
        <p:spPr bwMode="auto">
          <a:xfrm>
            <a:off x="1461764" y="1"/>
            <a:ext cx="613457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536131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akronchildrens.org/image/ial/images/445/445_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80" y="1"/>
            <a:ext cx="6192688" cy="68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343" y="4797152"/>
            <a:ext cx="1823342" cy="18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476746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in the blanks: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892480" cy="4873752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 </a:t>
            </a:r>
            <a:r>
              <a:rPr lang="ru-RU" sz="2800" b="1" dirty="0" err="1" smtClean="0"/>
              <a:t>Жүректің</a:t>
            </a:r>
            <a:r>
              <a:rPr lang="ru-RU" sz="2800" b="1" dirty="0" smtClean="0"/>
              <a:t> </a:t>
            </a:r>
            <a:r>
              <a:rPr lang="ru-RU" sz="2800" b="1" dirty="0" err="1"/>
              <a:t>қабырғасы</a:t>
            </a:r>
            <a:r>
              <a:rPr lang="ru-RU" sz="2800" b="1" dirty="0"/>
              <a:t> ___________________ </a:t>
            </a:r>
            <a:r>
              <a:rPr lang="ru-RU" sz="2800" b="1" dirty="0" err="1"/>
              <a:t>тұрады</a:t>
            </a:r>
            <a:endParaRPr lang="ru-RU" sz="2800" b="1" dirty="0"/>
          </a:p>
          <a:p>
            <a:pPr lvl="0"/>
            <a:r>
              <a:rPr lang="ru-RU" sz="2800" b="1" dirty="0" err="1"/>
              <a:t>Жүректегі</a:t>
            </a:r>
            <a:r>
              <a:rPr lang="en-US" sz="2800" b="1" dirty="0"/>
              <a:t>_____________ </a:t>
            </a:r>
            <a:r>
              <a:rPr lang="ru-RU" sz="2800" b="1" dirty="0" err="1"/>
              <a:t>қанды</a:t>
            </a:r>
            <a:r>
              <a:rPr lang="ru-RU" sz="2800" b="1" dirty="0"/>
              <a:t> тек </a:t>
            </a:r>
            <a:r>
              <a:rPr lang="ru-RU" sz="2800" b="1" dirty="0" err="1"/>
              <a:t>бір</a:t>
            </a:r>
            <a:r>
              <a:rPr lang="ru-RU" sz="2800" b="1" dirty="0"/>
              <a:t> </a:t>
            </a:r>
            <a:r>
              <a:rPr lang="ru-RU" sz="2800" b="1" dirty="0" err="1"/>
              <a:t>бағытта</a:t>
            </a:r>
            <a:r>
              <a:rPr lang="ru-RU" sz="2800" b="1" dirty="0"/>
              <a:t> </a:t>
            </a:r>
            <a:r>
              <a:rPr lang="ru-RU" sz="2800" b="1" dirty="0" err="1"/>
              <a:t>өткізеді</a:t>
            </a:r>
            <a:r>
              <a:rPr lang="en-US" sz="2800" b="1" dirty="0"/>
              <a:t>.</a:t>
            </a:r>
            <a:endParaRPr lang="ru-RU" sz="2800" b="1" dirty="0"/>
          </a:p>
          <a:p>
            <a:pPr lvl="0"/>
            <a:r>
              <a:rPr lang="ru-RU" sz="2800" b="1" dirty="0" err="1"/>
              <a:t>Жүректің</a:t>
            </a:r>
            <a:r>
              <a:rPr lang="ru-RU" sz="2800" b="1" dirty="0"/>
              <a:t> </a:t>
            </a:r>
            <a:r>
              <a:rPr lang="ru-RU" sz="2800" b="1" dirty="0" err="1"/>
              <a:t>қалың</a:t>
            </a:r>
            <a:r>
              <a:rPr lang="ru-RU" sz="2800" b="1" dirty="0"/>
              <a:t> </a:t>
            </a:r>
            <a:r>
              <a:rPr lang="ru-RU" sz="2800" b="1" dirty="0" err="1"/>
              <a:t>бұлшықетті</a:t>
            </a:r>
            <a:r>
              <a:rPr lang="ru-RU" sz="2800" b="1" dirty="0"/>
              <a:t> </a:t>
            </a:r>
            <a:r>
              <a:rPr lang="ru-RU" sz="2800" b="1" dirty="0" err="1"/>
              <a:t>қабаты</a:t>
            </a:r>
            <a:r>
              <a:rPr lang="en-US" sz="2800" b="1" dirty="0"/>
              <a:t>____________ </a:t>
            </a:r>
            <a:r>
              <a:rPr lang="ru-RU" sz="2800" b="1" dirty="0" err="1"/>
              <a:t>деп</a:t>
            </a:r>
            <a:r>
              <a:rPr lang="ru-RU" sz="2800" b="1" dirty="0"/>
              <a:t> </a:t>
            </a:r>
            <a:r>
              <a:rPr lang="ru-RU" sz="2800" b="1" dirty="0" err="1"/>
              <a:t>аталады</a:t>
            </a:r>
            <a:r>
              <a:rPr lang="en-US" sz="2800" b="1" dirty="0"/>
              <a:t>.</a:t>
            </a:r>
            <a:endParaRPr lang="ru-RU" sz="2800" b="1" dirty="0"/>
          </a:p>
          <a:p>
            <a:pPr lvl="0"/>
            <a:r>
              <a:rPr lang="ru-RU" sz="2800" b="1" dirty="0" err="1"/>
              <a:t>Жүректен</a:t>
            </a:r>
            <a:r>
              <a:rPr lang="ru-RU" sz="2800" b="1" dirty="0"/>
              <a:t> </a:t>
            </a:r>
            <a:r>
              <a:rPr lang="ru-RU" sz="2800" b="1" dirty="0" err="1"/>
              <a:t>қанды</a:t>
            </a:r>
            <a:r>
              <a:rPr lang="ru-RU" sz="2800" b="1" dirty="0"/>
              <a:t> </a:t>
            </a:r>
            <a:r>
              <a:rPr lang="ru-RU" sz="2800" b="1" dirty="0" err="1"/>
              <a:t>әкететін</a:t>
            </a:r>
            <a:r>
              <a:rPr lang="ru-RU" sz="2800" b="1" dirty="0"/>
              <a:t> </a:t>
            </a:r>
            <a:r>
              <a:rPr lang="ru-RU" sz="2800" b="1" dirty="0" err="1"/>
              <a:t>қантамырлар</a:t>
            </a:r>
            <a:r>
              <a:rPr lang="en-US" sz="2800" b="1" dirty="0"/>
              <a:t> ___________ </a:t>
            </a:r>
            <a:r>
              <a:rPr lang="ru-RU" sz="2800" b="1" dirty="0" err="1"/>
              <a:t>деп</a:t>
            </a:r>
            <a:r>
              <a:rPr lang="ru-RU" sz="2800" b="1" dirty="0"/>
              <a:t> </a:t>
            </a:r>
            <a:r>
              <a:rPr lang="ru-RU" sz="2800" b="1" dirty="0" err="1"/>
              <a:t>аталады</a:t>
            </a:r>
            <a:r>
              <a:rPr lang="en-US" sz="2800" b="1" dirty="0"/>
              <a:t>.</a:t>
            </a:r>
            <a:endParaRPr lang="ru-RU" sz="2800" b="1" dirty="0"/>
          </a:p>
          <a:p>
            <a:pPr lvl="0"/>
            <a:r>
              <a:rPr lang="en-US" sz="2800" b="1" dirty="0"/>
              <a:t> </a:t>
            </a:r>
            <a:r>
              <a:rPr lang="ru-RU" sz="2800" b="1" dirty="0"/>
              <a:t>_______________ </a:t>
            </a:r>
            <a:r>
              <a:rPr lang="ru-RU" sz="2800" b="1" dirty="0" err="1"/>
              <a:t>қанайналым</a:t>
            </a:r>
            <a:r>
              <a:rPr lang="ru-RU" sz="2800" b="1" dirty="0"/>
              <a:t> </a:t>
            </a:r>
            <a:r>
              <a:rPr lang="ru-RU" sz="2800" b="1" dirty="0" err="1"/>
              <a:t>жүйесінің</a:t>
            </a:r>
            <a:r>
              <a:rPr lang="ru-RU" sz="2800" b="1" dirty="0"/>
              <a:t> </a:t>
            </a:r>
            <a:r>
              <a:rPr lang="ru-RU" sz="2800" b="1" dirty="0" err="1"/>
              <a:t>орталық</a:t>
            </a:r>
            <a:r>
              <a:rPr lang="ru-RU" sz="2800" b="1" dirty="0"/>
              <a:t> </a:t>
            </a:r>
            <a:r>
              <a:rPr lang="ru-RU" sz="2800" b="1" dirty="0" err="1"/>
              <a:t>мүшесі</a:t>
            </a:r>
            <a:r>
              <a:rPr lang="ru-RU" sz="2800" b="1" dirty="0"/>
              <a:t>.</a:t>
            </a:r>
          </a:p>
          <a:p>
            <a:pPr lvl="0"/>
            <a:r>
              <a:rPr lang="en-IE" sz="2800" b="1" dirty="0"/>
              <a:t>________, __________ and ________ are the components of the closed circulatory system of humans:</a:t>
            </a:r>
            <a:endParaRPr lang="ru-RU" sz="2800" b="1" dirty="0"/>
          </a:p>
          <a:p>
            <a:pPr lvl="0"/>
            <a:r>
              <a:rPr lang="en-US" sz="2800" b="1" dirty="0"/>
              <a:t>Branches of arteries are called as ___________</a:t>
            </a:r>
            <a:endParaRPr lang="ru-RU" sz="2800" b="1" dirty="0"/>
          </a:p>
          <a:p>
            <a:pPr lvl="0"/>
            <a:r>
              <a:rPr lang="en-US" sz="2800" b="1" dirty="0"/>
              <a:t>__________connect arteries to the </a:t>
            </a:r>
            <a:r>
              <a:rPr lang="en-US" sz="2800" b="1" dirty="0" smtClean="0"/>
              <a:t>veins</a:t>
            </a: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12059324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Үй тапсырмасы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Homework: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717" y="5349774"/>
            <a:ext cx="1482277" cy="148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артинки по запросу kaho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19707"/>
            <a:ext cx="701781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735712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answers: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892480" cy="4873752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 </a:t>
            </a:r>
            <a:r>
              <a:rPr lang="ru-RU" sz="2800" b="1" dirty="0" err="1" smtClean="0"/>
              <a:t>Жүректің</a:t>
            </a:r>
            <a:r>
              <a:rPr lang="ru-RU" sz="2800" b="1" dirty="0" smtClean="0"/>
              <a:t> </a:t>
            </a:r>
            <a:r>
              <a:rPr lang="ru-RU" sz="2800" b="1" dirty="0" err="1"/>
              <a:t>қабырғасы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3 </a:t>
            </a:r>
            <a:r>
              <a:rPr lang="kk-K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қабаттан  </a:t>
            </a:r>
            <a:r>
              <a:rPr lang="ru-RU" sz="2800" b="1" dirty="0" err="1" smtClean="0"/>
              <a:t>тұрады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lvl="0"/>
            <a:r>
              <a:rPr lang="ru-RU" sz="2800" b="1" dirty="0" err="1" smtClean="0"/>
              <a:t>Жүректегі</a:t>
            </a:r>
            <a:r>
              <a:rPr lang="ru-RU" sz="2800" b="1" dirty="0" smtClean="0"/>
              <a:t> 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қақпақша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қанды</a:t>
            </a:r>
            <a:r>
              <a:rPr lang="ru-RU" sz="2800" b="1" dirty="0" smtClean="0"/>
              <a:t> </a:t>
            </a:r>
            <a:r>
              <a:rPr lang="ru-RU" sz="2800" b="1" dirty="0"/>
              <a:t>тек </a:t>
            </a:r>
            <a:r>
              <a:rPr lang="ru-RU" sz="2800" b="1" dirty="0" err="1"/>
              <a:t>бір</a:t>
            </a:r>
            <a:r>
              <a:rPr lang="ru-RU" sz="2800" b="1" dirty="0"/>
              <a:t> </a:t>
            </a:r>
            <a:r>
              <a:rPr lang="ru-RU" sz="2800" b="1" dirty="0" err="1"/>
              <a:t>бағытта</a:t>
            </a:r>
            <a:r>
              <a:rPr lang="ru-RU" sz="2800" b="1" dirty="0"/>
              <a:t> </a:t>
            </a:r>
            <a:r>
              <a:rPr lang="ru-RU" sz="2800" b="1" dirty="0" err="1"/>
              <a:t>өткізеді</a:t>
            </a:r>
            <a:r>
              <a:rPr lang="en-US" sz="2800" b="1" dirty="0"/>
              <a:t>.</a:t>
            </a:r>
            <a:endParaRPr lang="ru-RU" sz="2800" b="1" dirty="0"/>
          </a:p>
          <a:p>
            <a:pPr lvl="0"/>
            <a:r>
              <a:rPr lang="ru-RU" sz="2800" b="1" dirty="0" err="1"/>
              <a:t>Жүректің</a:t>
            </a:r>
            <a:r>
              <a:rPr lang="ru-RU" sz="2800" b="1" dirty="0"/>
              <a:t> </a:t>
            </a:r>
            <a:r>
              <a:rPr lang="ru-RU" sz="2800" b="1" dirty="0" err="1"/>
              <a:t>қалың</a:t>
            </a:r>
            <a:r>
              <a:rPr lang="ru-RU" sz="2800" b="1" dirty="0"/>
              <a:t> </a:t>
            </a:r>
            <a:r>
              <a:rPr lang="ru-RU" sz="2800" b="1" dirty="0" err="1"/>
              <a:t>бұлшықетті</a:t>
            </a:r>
            <a:r>
              <a:rPr lang="ru-RU" sz="2800" b="1" dirty="0"/>
              <a:t> </a:t>
            </a:r>
            <a:r>
              <a:rPr lang="ru-RU" sz="2800" b="1" dirty="0" err="1" smtClean="0"/>
              <a:t>қабаты</a:t>
            </a:r>
            <a:r>
              <a:rPr lang="ru-RU" sz="2800" b="1" dirty="0" smtClean="0"/>
              <a:t>  </a:t>
            </a:r>
            <a:r>
              <a:rPr lang="kk-K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миокард</a:t>
            </a:r>
            <a:r>
              <a:rPr lang="kk-KZ" sz="2800" b="1" dirty="0" smtClean="0"/>
              <a:t> </a:t>
            </a:r>
            <a:r>
              <a:rPr lang="en-US" sz="2800" b="1" dirty="0" smtClean="0"/>
              <a:t> </a:t>
            </a:r>
            <a:r>
              <a:rPr lang="ru-RU" sz="2800" b="1" dirty="0" err="1"/>
              <a:t>деп</a:t>
            </a:r>
            <a:r>
              <a:rPr lang="ru-RU" sz="2800" b="1" dirty="0"/>
              <a:t> </a:t>
            </a:r>
            <a:r>
              <a:rPr lang="ru-RU" sz="2800" b="1" dirty="0" err="1"/>
              <a:t>аталады</a:t>
            </a:r>
            <a:r>
              <a:rPr lang="en-US" sz="2800" b="1" dirty="0"/>
              <a:t>.</a:t>
            </a:r>
            <a:endParaRPr lang="ru-RU" sz="2800" b="1" dirty="0"/>
          </a:p>
          <a:p>
            <a:pPr lvl="0"/>
            <a:r>
              <a:rPr lang="ru-RU" sz="2800" b="1" dirty="0" err="1"/>
              <a:t>Жүректен</a:t>
            </a:r>
            <a:r>
              <a:rPr lang="ru-RU" sz="2800" b="1" dirty="0"/>
              <a:t> </a:t>
            </a:r>
            <a:r>
              <a:rPr lang="ru-RU" sz="2800" b="1" dirty="0" err="1"/>
              <a:t>қанды</a:t>
            </a:r>
            <a:r>
              <a:rPr lang="ru-RU" sz="2800" b="1" dirty="0"/>
              <a:t> </a:t>
            </a:r>
            <a:r>
              <a:rPr lang="ru-RU" sz="2800" b="1" dirty="0" err="1"/>
              <a:t>әкететін</a:t>
            </a:r>
            <a:r>
              <a:rPr lang="ru-RU" sz="2800" b="1" dirty="0"/>
              <a:t> </a:t>
            </a:r>
            <a:r>
              <a:rPr lang="ru-RU" sz="2800" b="1" dirty="0" err="1"/>
              <a:t>қантамырлар</a:t>
            </a:r>
            <a:r>
              <a:rPr lang="en-US" sz="2800" b="1" dirty="0"/>
              <a:t> </a:t>
            </a:r>
            <a:r>
              <a:rPr lang="kk-K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артерия</a:t>
            </a:r>
            <a:r>
              <a:rPr lang="kk-KZ" sz="2800" b="1" dirty="0" smtClean="0"/>
              <a:t> </a:t>
            </a:r>
            <a:r>
              <a:rPr lang="ru-RU" sz="2800" b="1" dirty="0" err="1" smtClean="0"/>
              <a:t>деп</a:t>
            </a:r>
            <a:r>
              <a:rPr lang="ru-RU" sz="2800" b="1" dirty="0" smtClean="0"/>
              <a:t> </a:t>
            </a:r>
            <a:r>
              <a:rPr lang="ru-RU" sz="2800" b="1" dirty="0" err="1"/>
              <a:t>аталады</a:t>
            </a:r>
            <a:r>
              <a:rPr lang="en-US" sz="2800" b="1" dirty="0"/>
              <a:t>.</a:t>
            </a:r>
            <a:endParaRPr lang="ru-RU" sz="2800" b="1" dirty="0"/>
          </a:p>
          <a:p>
            <a:pPr lvl="0"/>
            <a:r>
              <a:rPr lang="en-US" sz="2800" b="1" dirty="0"/>
              <a:t> 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Жүрек</a:t>
            </a:r>
            <a:r>
              <a:rPr lang="ru-RU" sz="2800" b="1" dirty="0" smtClean="0"/>
              <a:t> </a:t>
            </a:r>
            <a:r>
              <a:rPr lang="ru-RU" sz="2800" b="1" dirty="0" err="1"/>
              <a:t>қанайналым</a:t>
            </a:r>
            <a:r>
              <a:rPr lang="ru-RU" sz="2800" b="1" dirty="0"/>
              <a:t> </a:t>
            </a:r>
            <a:r>
              <a:rPr lang="ru-RU" sz="2800" b="1" dirty="0" err="1"/>
              <a:t>жүйесінің</a:t>
            </a:r>
            <a:r>
              <a:rPr lang="ru-RU" sz="2800" b="1" dirty="0"/>
              <a:t> </a:t>
            </a:r>
            <a:r>
              <a:rPr lang="ru-RU" sz="2800" b="1" dirty="0" err="1"/>
              <a:t>орталық</a:t>
            </a:r>
            <a:r>
              <a:rPr lang="ru-RU" sz="2800" b="1" dirty="0"/>
              <a:t> </a:t>
            </a:r>
            <a:r>
              <a:rPr lang="ru-RU" sz="2800" b="1" dirty="0" err="1"/>
              <a:t>мүшесі</a:t>
            </a:r>
            <a:r>
              <a:rPr lang="ru-RU" sz="2800" b="1" dirty="0"/>
              <a:t>.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Heart</a:t>
            </a:r>
            <a:r>
              <a:rPr lang="en-IE" sz="2800" b="1" dirty="0" smtClean="0"/>
              <a:t>, </a:t>
            </a:r>
            <a:r>
              <a:rPr lang="en-I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Blood</a:t>
            </a:r>
            <a:r>
              <a:rPr lang="en-IE" sz="2800" b="1" dirty="0" smtClean="0"/>
              <a:t> and </a:t>
            </a:r>
            <a:r>
              <a:rPr lang="en-I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Blood vessels </a:t>
            </a:r>
            <a:r>
              <a:rPr lang="en-IE" sz="2800" b="1" dirty="0" smtClean="0"/>
              <a:t>are </a:t>
            </a:r>
            <a:r>
              <a:rPr lang="en-IE" sz="2800" b="1" dirty="0"/>
              <a:t>the components of the closed circulatory system of humans:</a:t>
            </a:r>
            <a:endParaRPr lang="ru-RU" sz="2800" b="1" dirty="0"/>
          </a:p>
          <a:p>
            <a:pPr lvl="0"/>
            <a:r>
              <a:rPr lang="en-US" sz="2800" b="1" dirty="0"/>
              <a:t>Branches of arteries are called as </a:t>
            </a:r>
            <a:r>
              <a:rPr lang="en-US" sz="2800" b="1" dirty="0" smtClean="0"/>
              <a:t>arteriole.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Capillaries</a:t>
            </a:r>
            <a:r>
              <a:rPr lang="en-US" sz="2800" b="1" dirty="0" smtClean="0"/>
              <a:t> connect </a:t>
            </a:r>
            <a:r>
              <a:rPr lang="en-US" sz="2800" b="1" dirty="0"/>
              <a:t>arteries to the </a:t>
            </a:r>
            <a:r>
              <a:rPr lang="en-US" sz="2800" b="1" dirty="0" smtClean="0"/>
              <a:t>veins</a:t>
            </a: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4008922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Kahoot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6840760" cy="51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Картинки по запросу 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968" y="23069"/>
            <a:ext cx="1533722" cy="15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501643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1158992"/>
              </p:ext>
            </p:extLst>
          </p:nvPr>
        </p:nvGraphicFramePr>
        <p:xfrm>
          <a:off x="1043608" y="1052736"/>
          <a:ext cx="6912768" cy="330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Score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Mark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4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37-45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 –excellent</a:t>
                      </a:r>
                      <a:endParaRPr lang="ru-RU" sz="3200" dirty="0"/>
                    </a:p>
                  </a:txBody>
                  <a:tcPr/>
                </a:tc>
              </a:tr>
              <a:tr h="8404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27-36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 good</a:t>
                      </a:r>
                      <a:endParaRPr lang="ru-RU" sz="3200" dirty="0"/>
                    </a:p>
                  </a:txBody>
                  <a:tcPr/>
                </a:tc>
              </a:tr>
              <a:tr h="8289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17-26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3- not bad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726376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3" y="260648"/>
            <a:ext cx="885698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Homework:</a:t>
            </a:r>
          </a:p>
          <a:p>
            <a:pPr algn="ctr"/>
            <a:r>
              <a:rPr lang="kk-KZ" sz="4000" dirty="0"/>
              <a:t>Қанайналым мүшелері. Жүректің құрылысы тақырып </a:t>
            </a:r>
            <a:r>
              <a:rPr lang="kk-KZ" sz="4000" dirty="0" smtClean="0"/>
              <a:t>бойынша </a:t>
            </a:r>
            <a:r>
              <a:rPr lang="kk-KZ" sz="4000" dirty="0"/>
              <a:t>ғылыми – ақпараттану, термин сөздермен жұмыс.  </a:t>
            </a:r>
            <a:endParaRPr lang="ru-RU" sz="4000" dirty="0"/>
          </a:p>
          <a:p>
            <a:pPr algn="ctr"/>
            <a:r>
              <a:rPr lang="kk-KZ" sz="4000" dirty="0"/>
              <a:t>Жұмыс дәптеріндегі  тапсырмаларды орындау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Картинки по запросу good b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628291"/>
            <a:ext cx="32289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610699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2090172"/>
            <a:ext cx="90132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 attention!!!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76909"/>
      </p:ext>
    </p:extLst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98981"/>
            <a:ext cx="1482277" cy="148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azi\Desktop\1-hRJF5CNRG6tB-SkwVU5bCw (1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5527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HUMAN CIRCULATORY SYSTEM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807180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30936773"/>
              </p:ext>
            </p:extLst>
          </p:nvPr>
        </p:nvGraphicFramePr>
        <p:xfrm>
          <a:off x="755576" y="260648"/>
          <a:ext cx="746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Қазақша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Ағылшынша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Адам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Circulatory 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Қанайналым жүйесі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vessels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Қантамырлар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Жүрек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Atria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Құлақша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Ventricle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Қарынша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Қақпақша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Bicuspid</a:t>
                      </a:r>
                      <a:r>
                        <a:rPr lang="en-US" baseline="0" dirty="0" smtClean="0"/>
                        <a:t> valve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Қосжақтаулы</a:t>
                      </a:r>
                      <a:r>
                        <a:rPr lang="kk-KZ" baseline="0" dirty="0" smtClean="0"/>
                        <a:t> қақпақша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Tricuspid valve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Үшжақтаулы қақпақша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Capillaries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Қылтамыр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Oxygenated Blood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Оттегінен қаныққан қан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Deoxygenated Blood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Көмірқыл газынан</a:t>
                      </a:r>
                      <a:r>
                        <a:rPr lang="kk-KZ" baseline="0" dirty="0" smtClean="0"/>
                        <a:t> қаныққан қан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Arteries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Салатамыр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Veins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Көктамыр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muscle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Жүрек бүлшық еті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Қуыс</a:t>
                      </a:r>
                      <a:r>
                        <a:rPr lang="kk-KZ" baseline="0" dirty="0" smtClean="0"/>
                        <a:t> немесе камера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122" y="5375723"/>
            <a:ext cx="1482277" cy="148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634790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9" descr="38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318" y="1428735"/>
            <a:ext cx="2470150" cy="533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755650" y="19891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28596" y="1142984"/>
            <a:ext cx="62865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human circulatory  system functions like a network of highways. It </a:t>
            </a:r>
            <a:r>
              <a:rPr lang="en-GB" sz="2400" dirty="0">
                <a:latin typeface="+mj-lt"/>
              </a:rPr>
              <a:t>transports </a:t>
            </a:r>
            <a:r>
              <a:rPr lang="en-GB" sz="2400" dirty="0" smtClean="0">
                <a:latin typeface="+mj-lt"/>
              </a:rPr>
              <a:t>materials around </a:t>
            </a:r>
            <a:r>
              <a:rPr lang="en-GB" sz="2400" dirty="0">
                <a:latin typeface="+mj-lt"/>
              </a:rPr>
              <a:t>the body.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 dirty="0">
                <a:latin typeface="+mj-lt"/>
              </a:rPr>
              <a:t>SOME TRANSPORTED </a:t>
            </a:r>
            <a:r>
              <a:rPr lang="en-GB" sz="2400" b="1" dirty="0" smtClean="0">
                <a:latin typeface="+mj-lt"/>
              </a:rPr>
              <a:t>MATERIALS </a:t>
            </a:r>
            <a:endParaRPr lang="en-GB" sz="2400" b="1" dirty="0">
              <a:latin typeface="+mj-lt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GB" sz="2400" dirty="0">
                <a:latin typeface="+mj-lt"/>
              </a:rPr>
              <a:t>Oxygen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GB" sz="2400" dirty="0">
                <a:latin typeface="+mj-lt"/>
              </a:rPr>
              <a:t>Carbon dioxide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GB" sz="2400" dirty="0">
                <a:latin typeface="+mj-lt"/>
              </a:rPr>
              <a:t>Digested food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GB" sz="2400" dirty="0">
                <a:latin typeface="+mj-lt"/>
              </a:rPr>
              <a:t>Hormones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GB" sz="2400" dirty="0">
                <a:latin typeface="+mj-lt"/>
              </a:rPr>
              <a:t>Waste chemicals - urea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GB" sz="2400" dirty="0">
                <a:latin typeface="+mj-lt"/>
              </a:rPr>
              <a:t>Heat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8387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Functions of human circulatory system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804" y="30480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66CC"/>
                </a:solidFill>
                <a:latin typeface="Comic Sans MS" pitchFamily="66" charset="0"/>
              </a:rPr>
              <a:t>The Circulatory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104" y="1600200"/>
            <a:ext cx="4876800" cy="5257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The circulatory, or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cardiovascular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system is made up of the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heart, blood vessels, and blood</a:t>
            </a:r>
            <a:r>
              <a:rPr lang="en-US" sz="3200" u="sng" dirty="0">
                <a:solidFill>
                  <a:srgbClr val="33CCFF"/>
                </a:solidFill>
                <a:latin typeface="Comic Sans MS" pitchFamily="66" charset="0"/>
              </a:rPr>
              <a:t>.</a:t>
            </a:r>
            <a:endParaRPr lang="en-US" sz="3200" dirty="0">
              <a:solidFill>
                <a:srgbClr val="33CCFF"/>
              </a:solidFill>
              <a:latin typeface="Comic Sans MS" pitchFamily="66" charset="0"/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In one day, human hearts beat about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100,000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times and pump around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1,500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gallons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of blood!</a:t>
            </a:r>
          </a:p>
        </p:txBody>
      </p:sp>
      <p:pic>
        <p:nvPicPr>
          <p:cNvPr id="4115" name="Picture 1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304" y="30480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04" y="30480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BonesMS_D9_Organs1_sx5322b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104" y="2054225"/>
            <a:ext cx="325437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5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24" name="Picture 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9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25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3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26" name="Picture 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7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27" name="Picture 3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1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28" name="Picture 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29" name="Picture 3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9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0" name="Picture 3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3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1" name="Picture 3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7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2" name="Picture 3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1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3" name="Picture 3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5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4" name="Picture 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9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5" name="Picture 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3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6" name="Picture 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7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7" name="Picture 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1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8" name="Picture 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5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39" name="Picture 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9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0" name="Picture 4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3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1" name="Picture 4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7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2" name="Picture 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1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3" name="Picture 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5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4" name="Picture 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9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5" name="Picture 4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304" y="5486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6" name="Picture 5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5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7" name="Picture 5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9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8" name="Picture 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3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49" name="Picture 5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7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0" name="Picture 5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1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1" name="Picture 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2" name="Picture 5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9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3" name="Picture 5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3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4" name="Picture 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7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5" name="Picture 5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1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6" name="Picture 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5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7" name="Picture 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9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8" name="Picture 6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3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59" name="Picture 6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7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0" name="Picture 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1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1" name="Picture 6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5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2" name="Picture 6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9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3" name="Picture 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3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4" name="Picture 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7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5" name="Picture 6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1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6" name="Picture 7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5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7" name="Picture 7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9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8" name="Picture 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304" y="43434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69" name="Picture 7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5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0" name="Picture 7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9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1" name="Picture 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3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2" name="Picture 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7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3" name="Picture 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1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4" name="Picture 7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5" name="Picture 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9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6" name="Picture 8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3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7" name="Picture 8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7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8" name="Picture 8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1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79" name="Picture 8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5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0" name="Picture 8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9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1" name="Picture 8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3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2" name="Picture 8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7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3" name="Picture 8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1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4" name="Picture 8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5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5" name="Picture 8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9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6" name="Picture 9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3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7" name="Picture 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7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8" name="Picture 9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1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89" name="Picture 9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5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0" name="Picture 9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9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1" name="Picture 9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304" y="3238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2" name="Picture 9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5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3" name="Picture 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9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4" name="Picture 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3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5" name="Picture 9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7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6" name="Picture 1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1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7" name="Picture 1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8" name="Picture 1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9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199" name="Picture 10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3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0" name="Picture 1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7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1" name="Picture 1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1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2" name="Picture 10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5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3" name="Picture 10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9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4" name="Picture 1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3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5" name="Picture 10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7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6" name="Picture 1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1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7" name="Picture 1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5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8" name="Picture 1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9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09" name="Picture 11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3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10" name="Picture 11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7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11" name="Picture 11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1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12" name="Picture 1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5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13" name="Picture 1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9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14" name="Picture 11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304" y="2095500"/>
            <a:ext cx="838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</p:pic>
      <p:pic>
        <p:nvPicPr>
          <p:cNvPr id="4219" name="Picture 1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504" y="3341688"/>
            <a:ext cx="3048000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20" name="AutoShape 124"/>
          <p:cNvSpPr>
            <a:spLocks noChangeArrowheads="1"/>
          </p:cNvSpPr>
          <p:nvPr/>
        </p:nvSpPr>
        <p:spPr bwMode="auto">
          <a:xfrm flipH="1">
            <a:off x="5069904" y="1981200"/>
            <a:ext cx="2133600" cy="1524000"/>
          </a:xfrm>
          <a:prstGeom prst="cloudCallout">
            <a:avLst>
              <a:gd name="adj1" fmla="val -11611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Whew! I’m tired!</a:t>
            </a:r>
          </a:p>
        </p:txBody>
      </p:sp>
    </p:spTree>
    <p:extLst>
      <p:ext uri="{BB962C8B-B14F-4D97-AF65-F5344CB8AC3E}">
        <p14:creationId xmlns:p14="http://schemas.microsoft.com/office/powerpoint/2010/main" xmlns="" val="103297688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2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2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2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2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2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2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2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2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400" fill="hold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400" fill="hold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2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2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2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2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2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2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2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2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2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2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3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8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500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500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8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5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5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8" dur="500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3" dur="500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500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8" dur="500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500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5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8" dur="500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3" dur="500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500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5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3" dur="500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500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0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5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8" dur="500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3" dur="500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/>
                                        <p:tgtEl>
                                          <p:spTgt spid="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5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0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3" dur="500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8" dur="500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5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8" dur="500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3" dur="500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500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8" dur="500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500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8" dur="500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3" dur="500"/>
                                        <p:tgtEl>
                                          <p:spTgt spid="4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/>
                                        <p:tgtEl>
                                          <p:spTgt spid="4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5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8" dur="500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500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8" dur="500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0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3" dur="500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500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5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500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 nodeType="clickPar">
                      <p:stCondLst>
                        <p:cond delay="indefinite"/>
                      </p:stCondLst>
                      <p:childTnLst>
                        <p:par>
                          <p:cTn id="8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643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E" sz="3600" b="1" dirty="0">
                <a:latin typeface="Berlin Sans FB" pitchFamily="34" charset="0"/>
              </a:rPr>
              <a:t>Circulatory Systems</a:t>
            </a:r>
          </a:p>
          <a:p>
            <a:pPr algn="ctr"/>
            <a:endParaRPr lang="en-IE" sz="2000" b="1" dirty="0">
              <a:latin typeface="Berlin Sans FB" pitchFamily="34" charset="0"/>
            </a:endParaRPr>
          </a:p>
          <a:p>
            <a:r>
              <a:rPr lang="en-IE" sz="2800" b="1" u="sng" dirty="0">
                <a:latin typeface="Times New Roman" pitchFamily="18" charset="0"/>
                <a:cs typeface="Times New Roman" pitchFamily="18" charset="0"/>
              </a:rPr>
              <a:t>Components of the closed circulatory system of humans:</a:t>
            </a:r>
          </a:p>
        </p:txBody>
      </p:sp>
      <p:pic>
        <p:nvPicPr>
          <p:cNvPr id="5123" name="Picture 2" descr="Blood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6607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Heart 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429000"/>
            <a:ext cx="3214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lood vessels 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85938"/>
            <a:ext cx="28876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85750" y="5143500"/>
            <a:ext cx="2928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E" sz="3600" b="1"/>
              <a:t> 1. Blood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643313" y="2571750"/>
            <a:ext cx="264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E" sz="3600" b="1"/>
              <a:t>3. The Heart 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7000875" y="5143500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E" sz="3600" b="1"/>
              <a:t>2. Blood Vessels</a:t>
            </a:r>
          </a:p>
        </p:txBody>
      </p:sp>
    </p:spTree>
    <p:extLst>
      <p:ext uri="{BB962C8B-B14F-4D97-AF65-F5344CB8AC3E}">
        <p14:creationId xmlns:p14="http://schemas.microsoft.com/office/powerpoint/2010/main" xmlns="" val="3411943569"/>
      </p:ext>
    </p:extLst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  <a:effectLst/>
              </a:rPr>
              <a:t>BLOOD VESSELS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357298"/>
            <a:ext cx="8001056" cy="4857784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000400"/>
                </a:solidFill>
                <a:effectLst/>
              </a:rPr>
              <a:t>There are 3 types of vessels in our body.</a:t>
            </a:r>
            <a:endParaRPr lang="tr-TR" sz="4000" b="1" dirty="0" smtClean="0">
              <a:solidFill>
                <a:srgbClr val="000400"/>
              </a:solidFill>
              <a:effectLst/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400"/>
                </a:solidFill>
                <a:effectLst/>
              </a:rPr>
              <a:t>These</a:t>
            </a:r>
            <a:r>
              <a:rPr lang="tr-TR" sz="4000" b="1" dirty="0" smtClean="0">
                <a:solidFill>
                  <a:srgbClr val="000400"/>
                </a:solidFill>
                <a:effectLst/>
              </a:rPr>
              <a:t> </a:t>
            </a:r>
            <a:r>
              <a:rPr lang="en-US" sz="4000" b="1" dirty="0" smtClean="0">
                <a:solidFill>
                  <a:srgbClr val="000400"/>
                </a:solidFill>
                <a:effectLst/>
              </a:rPr>
              <a:t>are</a:t>
            </a:r>
            <a:r>
              <a:rPr lang="tr-TR" sz="4000" b="1" dirty="0" smtClean="0">
                <a:solidFill>
                  <a:srgbClr val="000400"/>
                </a:solidFill>
                <a:effectLst/>
              </a:rPr>
              <a:t>;</a:t>
            </a:r>
            <a:endParaRPr lang="en-US" sz="4000" b="1" dirty="0" smtClean="0">
              <a:solidFill>
                <a:srgbClr val="000400"/>
              </a:solidFill>
              <a:effectLst/>
            </a:endParaRPr>
          </a:p>
          <a:p>
            <a:r>
              <a:rPr lang="tr-TR" sz="6000" b="1" dirty="0" smtClean="0">
                <a:solidFill>
                  <a:srgbClr val="FF0000"/>
                </a:solidFill>
                <a:effectLst/>
              </a:rPr>
              <a:t>ARTERIES</a:t>
            </a:r>
          </a:p>
          <a:p>
            <a:r>
              <a:rPr lang="tr-TR" sz="6000" b="1" dirty="0" smtClean="0">
                <a:solidFill>
                  <a:srgbClr val="0066FF"/>
                </a:solidFill>
                <a:effectLst/>
              </a:rPr>
              <a:t>VEINS</a:t>
            </a:r>
          </a:p>
          <a:p>
            <a:r>
              <a:rPr lang="tr-TR" sz="6000" b="1" dirty="0" smtClean="0">
                <a:solidFill>
                  <a:srgbClr val="7030A0"/>
                </a:solidFill>
                <a:effectLst/>
              </a:rPr>
              <a:t>CAPILLARIES</a:t>
            </a:r>
          </a:p>
        </p:txBody>
      </p:sp>
      <p:pic>
        <p:nvPicPr>
          <p:cNvPr id="4" name="Picture 3" descr="C:\Users\Jazi\Desktop\431925adae96b8ebab0016776213c6db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255" y="475333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072416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od vesse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3069</TotalTime>
  <Words>701</Words>
  <Application>Microsoft Office PowerPoint</Application>
  <PresentationFormat>Экран (4:3)</PresentationFormat>
  <Paragraphs>146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Oriel</vt:lpstr>
      <vt:lpstr>Қанайналым жүйесі HUMAN CIRCULATORY SYSTEM </vt:lpstr>
      <vt:lpstr>Сабақтың мақсаты:</vt:lpstr>
      <vt:lpstr> Үй тапсырмасы: Homework:</vt:lpstr>
      <vt:lpstr>Слайд 4</vt:lpstr>
      <vt:lpstr>Слайд 5</vt:lpstr>
      <vt:lpstr>Слайд 6</vt:lpstr>
      <vt:lpstr>The Circulatory System</vt:lpstr>
      <vt:lpstr>Слайд 8</vt:lpstr>
      <vt:lpstr>BLOOD VESSELS</vt:lpstr>
      <vt:lpstr>Слайд 10</vt:lpstr>
      <vt:lpstr>What carries the blood?</vt:lpstr>
      <vt:lpstr>What carries the blood?</vt:lpstr>
      <vt:lpstr>What carries the blood?</vt:lpstr>
      <vt:lpstr>Слайд 14</vt:lpstr>
      <vt:lpstr>Слайд 15</vt:lpstr>
      <vt:lpstr>Слайд 16</vt:lpstr>
      <vt:lpstr>Слайд 17</vt:lpstr>
      <vt:lpstr>The Heart</vt:lpstr>
      <vt:lpstr>HEART FACTS:</vt:lpstr>
      <vt:lpstr>Where the Heart is located</vt:lpstr>
      <vt:lpstr>Main structure of the heart</vt:lpstr>
      <vt:lpstr>External Structure</vt:lpstr>
      <vt:lpstr>Internal Structure Of The Heart</vt:lpstr>
      <vt:lpstr>Parts of the Circulatory System</vt:lpstr>
      <vt:lpstr>VALVES</vt:lpstr>
      <vt:lpstr>Слайд 26</vt:lpstr>
      <vt:lpstr>Слайд 27</vt:lpstr>
      <vt:lpstr>Слайд 28</vt:lpstr>
      <vt:lpstr> Fill in the blanks:</vt:lpstr>
      <vt:lpstr>answers:</vt:lpstr>
      <vt:lpstr>Слайд 31</vt:lpstr>
      <vt:lpstr>Слайд 32</vt:lpstr>
      <vt:lpstr>Слайд 33</vt:lpstr>
      <vt:lpstr>Слайд 34</vt:lpstr>
    </vt:vector>
  </TitlesOfParts>
  <Company>LUMINA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- II</dc:title>
  <dc:subject>zumre 2008</dc:subject>
  <dc:creator>mustafataskin20@hotmail.com</dc:creator>
  <cp:lastModifiedBy>User</cp:lastModifiedBy>
  <cp:revision>198</cp:revision>
  <dcterms:created xsi:type="dcterms:W3CDTF">2002-11-24T19:11:53Z</dcterms:created>
  <dcterms:modified xsi:type="dcterms:W3CDTF">2021-04-04T22:12:48Z</dcterms:modified>
</cp:coreProperties>
</file>