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E1235-0D99-4BA1-A86B-B0278E553CEE}" type="datetimeFigureOut">
              <a:rPr lang="ru-RU" smtClean="0"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7AF2-FBEB-4297-85EE-829BE98FD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E1235-0D99-4BA1-A86B-B0278E553CEE}" type="datetimeFigureOut">
              <a:rPr lang="ru-RU" smtClean="0"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7AF2-FBEB-4297-85EE-829BE98FD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E1235-0D99-4BA1-A86B-B0278E553CEE}" type="datetimeFigureOut">
              <a:rPr lang="ru-RU" smtClean="0"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7AF2-FBEB-4297-85EE-829BE98FD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E1235-0D99-4BA1-A86B-B0278E553CEE}" type="datetimeFigureOut">
              <a:rPr lang="ru-RU" smtClean="0"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7AF2-FBEB-4297-85EE-829BE98FD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E1235-0D99-4BA1-A86B-B0278E553CEE}" type="datetimeFigureOut">
              <a:rPr lang="ru-RU" smtClean="0"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7AF2-FBEB-4297-85EE-829BE98FD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E1235-0D99-4BA1-A86B-B0278E553CEE}" type="datetimeFigureOut">
              <a:rPr lang="ru-RU" smtClean="0"/>
              <a:t>01.01.2007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7AF2-FBEB-4297-85EE-829BE98FD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E1235-0D99-4BA1-A86B-B0278E553CEE}" type="datetimeFigureOut">
              <a:rPr lang="ru-RU" smtClean="0"/>
              <a:t>01.01.2007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7AF2-FBEB-4297-85EE-829BE98FD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E1235-0D99-4BA1-A86B-B0278E553CEE}" type="datetimeFigureOut">
              <a:rPr lang="ru-RU" smtClean="0"/>
              <a:t>01.01.2007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7AF2-FBEB-4297-85EE-829BE98FD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E1235-0D99-4BA1-A86B-B0278E553CEE}" type="datetimeFigureOut">
              <a:rPr lang="ru-RU" smtClean="0"/>
              <a:t>01.01.2007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7AF2-FBEB-4297-85EE-829BE98FD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E1235-0D99-4BA1-A86B-B0278E553CEE}" type="datetimeFigureOut">
              <a:rPr lang="ru-RU" smtClean="0"/>
              <a:t>01.01.2007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7AF2-FBEB-4297-85EE-829BE98FD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E1235-0D99-4BA1-A86B-B0278E553CEE}" type="datetimeFigureOut">
              <a:rPr lang="ru-RU" smtClean="0"/>
              <a:t>01.01.2007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7AF2-FBEB-4297-85EE-829BE98FD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E1235-0D99-4BA1-A86B-B0278E553CEE}" type="datetimeFigureOut">
              <a:rPr lang="ru-RU" smtClean="0"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F7AF2-FBEB-4297-85EE-829BE98FDF3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Көрнекіліктер\FB_IMG_153761463417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357289" y="-1000156"/>
            <a:ext cx="6500860" cy="8786876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000100" y="857232"/>
            <a:ext cx="7286676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Жиынтық бағалау тапсырмалары және нәтиже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көрсеткішін дамыту жолдары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Жиынтық бағалау - белгілі бір оқу кезеңі (тоқсан, триместр, оқу жылы, орта білім беру деңгейі) аяқталғанда  оқу бағдарламасындағы бөлімдер/ортақ тақырыптар бойынша балл  және баға қою арқылы өткізіледі.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Бағалаудың аталған рәсімдерін ұйымдастыру, жоспарлау кезінде жиынтық бағалауға арналған әдістемелік ұсыныста берілген тапсырмалар үлгілері бар тоқсандық жиынтық бағалаудың спецификациясы қолданылады</a:t>
            </a:r>
            <a:r>
              <a:rPr kumimoji="0" lang="kk-KZ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Әр мектептің ұсынылған үлгілерді қолдануына немесе өз бетінше тапсырмалар құрастыруына мүмкіндігі бар. Тоқсандық жиынтық бағалау тапсырмаларын құрастыру спецификацияға сәйкес бір параллельдегі барлық сыныптарда бірыңғай талаптар негізінде жүзеге асырылады.</a:t>
            </a: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endParaRPr kumimoji="0" lang="kk-K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Көрнекіліктер\FB_IMG_153761463417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357289" y="-1000156"/>
            <a:ext cx="6500860" cy="8786876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857224" y="928670"/>
            <a:ext cx="721523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Тапсырма сабақ тақырыбына емес, оқу мақсатына сәйкес беріледі!!!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Тапсырмалар құрастыру үшін мұғалімге: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-оқу бағдарламасымен, оқу жоспарымен танысу, оқыту мақсаттарына талдау жасау;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-оқу бағдарламасына сәйкес оқу мақсаттары негізінде бағалау критерийлерін құрастыру;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-тапсырма құрастыру кезінде бағалау критерийлерін  ойлау дағдыларының деңгейлеріне бөлу;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-бағалау критерийлері мен ойлау дағдылары деңгейлеріне сәйкес тапсырмалар құрастыру;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-әр тапсырмаға оның орындалу кезеңдерін сипаттайтын дескрипторлар құрастыру ұсынылады.  </a:t>
            </a:r>
            <a:endParaRPr kumimoji="0" lang="kk-K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Көрнекіліктер\FB_IMG_153761463417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357290" y="-1000156"/>
            <a:ext cx="6500860" cy="8786876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571736" y="2357430"/>
            <a:ext cx="342902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Тапсырманы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жоспарлап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оқушыларға ұсыну үшін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алдымен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мына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мәселелерге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назар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аудару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қажет!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785786" y="3714752"/>
            <a:ext cx="12144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Мақсаты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785918" y="4214818"/>
            <a:ext cx="11430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Деңгейі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28926" y="4714884"/>
            <a:ext cx="11430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Уақыт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429124" y="4357694"/>
            <a:ext cx="171451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Қалай орындалады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(Нұсқаулық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6357950" y="3214686"/>
            <a:ext cx="207170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Қалай бағаланады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критерийлер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бағалау шәкілі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43636" y="1357298"/>
            <a:ext cx="235743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b="1" i="1" dirty="0" err="1" smtClean="0">
                <a:latin typeface="Times New Roman" pitchFamily="18" charset="0"/>
                <a:cs typeface="Times New Roman" pitchFamily="18" charset="0"/>
              </a:rPr>
              <a:t>Тапсырманы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400" b="1" i="1" dirty="0" err="1" smtClean="0">
                <a:latin typeface="Times New Roman" pitchFamily="18" charset="0"/>
                <a:cs typeface="Times New Roman" pitchFamily="18" charset="0"/>
              </a:rPr>
              <a:t>түсінгендігін </a:t>
            </a:r>
            <a:r>
              <a:rPr lang="ru-RU" sz="1400" b="1" i="1" dirty="0" err="1">
                <a:latin typeface="Times New Roman" pitchFamily="18" charset="0"/>
                <a:cs typeface="Times New Roman" pitchFamily="18" charset="0"/>
              </a:rPr>
              <a:t>анықтау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i="1" dirty="0" err="1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b="1" i="1" dirty="0" err="1">
                <a:latin typeface="Times New Roman" pitchFamily="18" charset="0"/>
                <a:cs typeface="Times New Roman" pitchFamily="18" charset="0"/>
              </a:rPr>
              <a:t>қайта сұрау, қайталату, топта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latin typeface="Times New Roman" pitchFamily="18" charset="0"/>
                <a:cs typeface="Times New Roman" pitchFamily="18" charset="0"/>
              </a:rPr>
              <a:t>талқылау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sz="1400" b="1" dirty="0"/>
              <a:t/>
            </a:r>
            <a:br>
              <a:rPr lang="ru-RU" sz="1400" b="1" dirty="0"/>
            </a:b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43438" y="1000108"/>
            <a:ext cx="13573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Топ/жұп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құрамында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орындау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071802" y="928670"/>
            <a:ext cx="12858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Жариялау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785918" y="1285860"/>
            <a:ext cx="12858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Кері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байланыс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42910" y="2143116"/>
            <a:ext cx="1861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Қорытындылау</a:t>
            </a:r>
            <a:r>
              <a:rPr lang="ru-RU" b="1" i="1" dirty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4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10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10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10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0"/>
                            </p:stCondLst>
                            <p:childTnLst>
                              <p:par>
                                <p:cTn id="5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1000"/>
                            </p:stCondLst>
                            <p:childTnLst>
                              <p:par>
                                <p:cTn id="5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2000"/>
                            </p:stCondLst>
                            <p:childTnLst>
                              <p:par>
                                <p:cTn id="6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3000"/>
                            </p:stCondLst>
                            <p:childTnLst>
                              <p:par>
                                <p:cTn id="6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10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4000"/>
                            </p:stCondLst>
                            <p:childTnLst>
                              <p:par>
                                <p:cTn id="7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1000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0"/>
                            </p:stCondLst>
                            <p:childTnLst>
                              <p:par>
                                <p:cTn id="7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Көрнекіліктер\FB_IMG_153761463417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357289" y="-1000156"/>
            <a:ext cx="6500860" cy="8786876"/>
          </a:xfrm>
          <a:prstGeom prst="rect">
            <a:avLst/>
          </a:prstGeom>
          <a:noFill/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785786" y="714356"/>
            <a:ext cx="757242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Мақсаты.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Мұғалім «Бұл тапсырманы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мен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сіздерге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үшін беріп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отырмын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?»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деген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сұраққа жауап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береді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немесе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оқушыларға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Бұл тапсырманы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үшін бердім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?»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деген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сұрақты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топ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ішінде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талқыл</a:t>
            </a: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уды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ұсынады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Мұғалім «Оның нәтижесі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болады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?»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деген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сұрақты оқушыларға айтып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немесе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талқылауды ұйымдастырады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Мақсат тақырыптан туындайды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сабақтың негізгі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ұғымы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Ал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барлық тапсырмалар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сабақ мақсатын ашуға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мақсатты жүзеге асыруға бағытталады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Мақсатты талқылау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осы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идеялар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ауқымында өткені дұрыс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Тапсырманың мақсаты тақтаға жазылып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немесе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әр топқа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әр оқушыға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таратылса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болады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857224" y="3500438"/>
            <a:ext cx="728664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Деңгейі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Тапсырма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күрделілігі Блум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таксономиясының жоғары деңгейлеріне сәйкес болғаны орынды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Оқулықты қайталайтын тапсырма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ұсынбай, оның ауқымынан тыс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шығып, материалды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дамыту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тереңдету немесе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оның негізінде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жаңа ақпарат, ұғым құрастыруды талап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ететін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тапсырма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берген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жөн.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Басқаша сөзбен айтқанда, тапсырма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Білу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және «Түсіну» деңгейлерінде болмай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«Қолдану»,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Талдау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«Жинақтау», «Бағалау» деңгейлерінде болғаны дұрыс.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Мұндай деңгейлердегі тапсырмаларды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орындау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оқушылар үшін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Білу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 мен «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Түсінуді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міндетті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етеді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Көрнекіліктер\FB_IMG_153761463417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357289" y="-1000156"/>
            <a:ext cx="6500860" cy="8786876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857224" y="642918"/>
            <a:ext cx="75724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Уақыт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Тапсырманы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орындау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үшін берілетін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уақытты нақты белгілеу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Жұмыстың аяқталу мерзімін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тақтаға жазып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қойған орынды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Дәл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осы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уақытта жұмыс тоқтатылып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жасалған өнімдер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постерлер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слайдтар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т.б.)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жиналып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алатындығы ескертіледі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928662" y="2143116"/>
            <a:ext cx="764386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Қалай орындалады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(Нұсқаулық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Мұғалім тапсырманы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қалай орындау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керектігін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түсіндіреді, немесе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жұмыс жасау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реті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алгоритмі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тақтада көрсетіледі, немесе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әр топқа (әр оқушыға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таратылады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Тапсырма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бойынша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жасау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керектігін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немесе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нұсқаулықты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30 секунд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немесе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минут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уақытта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топ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ішінде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талқылау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орынды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болар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928662" y="3571876"/>
            <a:ext cx="77153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Қалай бағаланады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критерийлер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бағалау шәкілі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Бағалау критерийлері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мен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шәкілі тақтада көрсетіледі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немесе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әр топқа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әр оқушыға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таратылады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857224" y="4429132"/>
            <a:ext cx="778674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Тапсырманы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дұрыс түсінгендігін анықтау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(қайта сұрау, қайталату, топта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талқылау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Оқушылардың тапсырманы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дұрыс түсінгендігін айқындау мақсатында олардың біреуінен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қандай тапсырма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берілгенін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қайталап айтуды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сұрау.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Тапсырманы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түсіну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оны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табысты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орындаудың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50%»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деп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бекер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айтпайтын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да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болар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Көрнекіліктер\FB_IMG_153761463417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357289" y="-1000156"/>
            <a:ext cx="6500860" cy="8786876"/>
          </a:xfrm>
          <a:prstGeom prst="rect">
            <a:avLst/>
          </a:prstGeom>
          <a:noFill/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642910" y="785794"/>
            <a:ext cx="771530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Топ/жұп құрамында орындау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Берілген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тапсырманы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топ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немесе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жұп құрамында орындау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қажет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Оқушылардың бұл жұмысты таңдап алған рөлдер ауқымында жүзеге асырғандығы дұрыс.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Мұнда топтағы өзара позитивті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тәуелділікті тудыру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үшін әр топтың спикерін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көрші топтың таңдағаны орынды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Бұл спикерді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топтың өзі тағайындаудан әлдеқайда тиімді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болады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өйткені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топ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мүшелері топ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намысын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бермеу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үшін барлық оқушылардың талқылауға белсенді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қатысып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спикер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болатындай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дәрежеге шығуға тырысады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714348" y="2357430"/>
            <a:ext cx="785818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Жариялау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Оқушылар өз жұмыстарын сыныпқа таныстыру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қорғау үшін қанша уақыт берілгенін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айту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керек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(мұғалімнің шешімі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бойынша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мысалы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1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немесе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2, 3 минут).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Жариялау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барысындағы ең маңызды сұрақ: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Бір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топ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қорғағанда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немесе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бір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оқушы сөйлегенде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қалған оқушылар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істеп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отырады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?»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Қалған оқушылар бекер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отырмау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үшін олар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бір-біріне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кері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байланыс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беруге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дайындалып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отыруы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керек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үшін жариялаумен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таныса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отырып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(тыңдап, қарап отырып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бір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шағын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топ (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немесе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бір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оқушы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сұрақтар қоюға дайындалса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сұрақ мөлшері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1-2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аспауы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керек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екінші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топ (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немесе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оқушы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«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жұлдыздар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беруге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таныстырылымның ұтымды жақтарына тоқтау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ал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үшінші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топ (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немесе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оқушы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таныстырылымды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жұмысты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қалай жақсартуға болатындығы туралы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ұсыныс жасауға дайындалады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Егер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төртінші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топ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болса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немесе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төртінші оқушы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онда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оларға таныстырылымды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қорытындылау тапсырмасы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беріледі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яғни оқушылар бұның оларға жасаған әсері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көмегі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маңызы туралы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өз ойларымен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бөліседі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Осылайша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оқушылар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тек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мұғалімге жауап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бермей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өз таныстырылымдарын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бүкіл сыныпқа бағыттайды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Қалған оқушылар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өздерінің жұмыстарымен әлек болмай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назарларын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жарияланып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жатқан жұмысқа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немесе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айтылып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жатқан жауапқа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аударады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C:\Users\User\Desktop\Көрнекіліктер\FB_IMG_153761463417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143001" y="-1143001"/>
            <a:ext cx="6858000" cy="9144001"/>
          </a:xfrm>
          <a:prstGeom prst="rect">
            <a:avLst/>
          </a:prstGeom>
          <a:noFill/>
        </p:spPr>
      </p:pic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42910" y="571480"/>
            <a:ext cx="7929618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Кері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байланыс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Жариялау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таныстырылым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аяқталған соң оқушылар оның сапасы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туралы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өз ойларын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ортаға салып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жағымды жақтарына тоқталады және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оны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жақсарту туралы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ұсыныстар жасайды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Әрине, мұнда кері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байланыстың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сыншыл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ұғымы ауқымынан шықпағаны дұрыс.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Сонымен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бірге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кері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байланыс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жариялау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жасаған оқушыларға пайдалы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болып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оларды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ынталандыруы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және қанаттандыруы керек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Мұнда бұл оқушылардан кері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байланысты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қалай қабылдағандығы туралы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сұраған орынды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кері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байланысқа қайтадан кері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байланыс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жасатқан іспетті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42910" y="2428868"/>
            <a:ext cx="8001056" cy="357020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Қорытындылау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Тапсырма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бойынша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белсенді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әрекеттер аяқталды.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Енді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оқушылар рефлексиялық ой-толғанысқа ден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қойып,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аз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уақытта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(1-2 минут) топ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ішінде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немесе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бүкіл сыныппен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тапсырманың нәтижелерін талқылағаны орынды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Олар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бұл талдауда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Тапсырманы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қалай орындадық?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Орындаудың плюстері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мен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минустары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қандай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Неліктен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олай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болды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Тапсырманы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орындау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бізге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берді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Оның нәтижелері қандай?» секілді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сұрақтарға жауап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беруге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тырысуы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керек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Мұғалімнің мұнда тағы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олардан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сандық қатынастарды талап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етуі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ыңғайлы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Мысалы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жалпылама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Тапсырма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орындау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барысында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үйрендік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?»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сұрағының орнына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Тапсырма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орындау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барысында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үйренген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нәрсені көрсетіңіз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тапсырмасын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берген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жөн болар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Мұғалімнің оқушылардың жауаптарын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2-4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сөйлем арқылы тұжырымдауы дұрыс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Немесе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бұл жұмысты жеке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оқушыға берген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абзал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Мұндай қорытындылау тапсырмасын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әуелден берген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орынды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ол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үшін мұғалім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Балалар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біз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қазір мынандай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тапсырма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орындаймыз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Ал,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Серік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мен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сізге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сабақ соңында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минут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беремін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сіз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сол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уақытта тапсырманы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орындау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барысында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үйренгендігіміз туралы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өз ойыңызды келтіріп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тапсырманы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қорытындылайсыз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!»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деп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оқушыға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ескертеді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kk-K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524</Words>
  <Application>Microsoft Office PowerPoint</Application>
  <PresentationFormat>Экран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38</cp:revision>
  <dcterms:created xsi:type="dcterms:W3CDTF">2006-12-31T22:00:25Z</dcterms:created>
  <dcterms:modified xsi:type="dcterms:W3CDTF">2006-12-31T23:00:24Z</dcterms:modified>
</cp:coreProperties>
</file>