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85" r:id="rId18"/>
    <p:sldId id="274" r:id="rId19"/>
    <p:sldId id="276" r:id="rId20"/>
    <p:sldId id="277" r:id="rId21"/>
    <p:sldId id="281" r:id="rId22"/>
    <p:sldId id="282" r:id="rId23"/>
    <p:sldId id="283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916CF-468D-4C55-93C5-7FB7FA0A5DE7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64B64-444E-4775-B213-DFA06106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47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4B64-444E-4775-B213-DFA06106F28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91264" cy="487659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Алгебра </a:t>
            </a:r>
            <a:r>
              <a:rPr lang="ru-RU" b="1" dirty="0" err="1" smtClean="0"/>
              <a:t>және</a:t>
            </a:r>
            <a:r>
              <a:rPr lang="ru-RU" b="1" dirty="0" smtClean="0"/>
              <a:t> анализ </a:t>
            </a:r>
            <a:r>
              <a:rPr lang="ru-RU" b="1" dirty="0" err="1" smtClean="0"/>
              <a:t>бастамалары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11 </a:t>
            </a:r>
            <a:r>
              <a:rPr lang="ru-RU" b="1" dirty="0" err="1" smtClean="0"/>
              <a:t>сынып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(</a:t>
            </a:r>
            <a:r>
              <a:rPr lang="ru-RU" b="1" dirty="0" err="1" smtClean="0"/>
              <a:t>жаратылыстану</a:t>
            </a:r>
            <a:r>
              <a:rPr lang="ru-RU" b="1" dirty="0" smtClean="0"/>
              <a:t> –математика </a:t>
            </a:r>
            <a:r>
              <a:rPr lang="ru-RU" b="1" dirty="0" err="1" smtClean="0"/>
              <a:t>бағыты</a:t>
            </a:r>
            <a:r>
              <a:rPr lang="ru-RU" b="1" dirty="0" smtClean="0"/>
              <a:t>)</a:t>
            </a:r>
          </a:p>
          <a:p>
            <a:pPr marL="0" indent="0" algn="ctr">
              <a:buNone/>
            </a:pPr>
            <a:r>
              <a:rPr lang="ru-RU" b="1" dirty="0" smtClean="0"/>
              <a:t>1 </a:t>
            </a:r>
            <a:r>
              <a:rPr lang="ru-RU" b="1" dirty="0" err="1" smtClean="0"/>
              <a:t>тоқсан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Бөлім: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Алғашқы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функция және анықталмаған интеграл. Анықталмаған интеграл қасиеттері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/>
              <a:t> № 3 </a:t>
            </a:r>
            <a:r>
              <a:rPr lang="ru-RU" b="1" dirty="0" err="1" smtClean="0"/>
              <a:t>сабақ</a:t>
            </a:r>
            <a:endParaRPr lang="ru-RU" b="1" dirty="0" smtClean="0"/>
          </a:p>
          <a:p>
            <a:pPr marL="0" indent="0" algn="ctr">
              <a:buNone/>
            </a:pPr>
            <a:r>
              <a:rPr lang="ru-RU" sz="3000" b="1" dirty="0" err="1" smtClean="0"/>
              <a:t>Сабақ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тақырыбы</a:t>
            </a:r>
            <a:r>
              <a:rPr lang="ru-RU" sz="3000" b="1" dirty="0" smtClean="0"/>
              <a:t>:</a:t>
            </a:r>
            <a:br>
              <a:rPr lang="ru-RU" sz="3000" b="1" dirty="0" smtClean="0"/>
            </a:br>
            <a:r>
              <a:rPr lang="ru-RU" sz="3000" b="1" dirty="0" err="1" smtClean="0"/>
              <a:t>Алғашқы</a:t>
            </a:r>
            <a:r>
              <a:rPr lang="ru-RU" sz="3000" b="1" dirty="0" smtClean="0"/>
              <a:t> функция </a:t>
            </a:r>
            <a:r>
              <a:rPr lang="ru-RU" sz="3000" b="1" dirty="0" err="1" smtClean="0"/>
              <a:t>анықтамасы</a:t>
            </a:r>
            <a:endParaRPr lang="ru-RU" sz="4800" dirty="0" smtClean="0"/>
          </a:p>
          <a:p>
            <a:pPr marL="0" indent="0" algn="ctr">
              <a:buNone/>
            </a:pPr>
            <a:r>
              <a:rPr lang="kk-KZ" sz="2400" dirty="0" smtClean="0"/>
              <a:t>Орал қаласындағы физика-математика бағытындағы НЗМ математика пәні мұғалімі: Алденбаева Л.Х.</a:t>
            </a: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91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88640"/>
                <a:ext cx="8363272" cy="593752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b="1" dirty="0"/>
                  <a:t>2) </a:t>
                </a:r>
                <a:r>
                  <a:rPr lang="kk-KZ" b="1" u="sng" dirty="0"/>
                  <a:t>Негізгі </a:t>
                </a:r>
                <a:r>
                  <a:rPr lang="kk-KZ" b="1" u="sng" dirty="0" smtClean="0"/>
                  <a:t>бөлім</a:t>
                </a:r>
                <a:endParaRPr lang="ru-RU" b="1" u="sng" dirty="0"/>
              </a:p>
              <a:p>
                <a:pPr marL="0" indent="0">
                  <a:buNone/>
                </a:pPr>
                <a:r>
                  <a:rPr lang="ru-RU" b="1" dirty="0" smtClean="0"/>
                  <a:t> </a:t>
                </a:r>
                <a:r>
                  <a:rPr lang="kk-KZ" b="1" dirty="0"/>
                  <a:t>Есептер шығарайық</a:t>
                </a:r>
                <a:r>
                  <a:rPr lang="ru-RU" b="1" dirty="0"/>
                  <a:t>:</a:t>
                </a:r>
                <a:endParaRPr lang="ru-RU" dirty="0"/>
              </a:p>
              <a:p>
                <a:pPr marL="0" lvl="0" indent="0">
                  <a:buNone/>
                </a:pPr>
                <a:r>
                  <a:rPr lang="ru-RU" i="1" dirty="0"/>
                  <a:t> </a:t>
                </a:r>
                <a:r>
                  <a:rPr lang="en-US" i="1" dirty="0"/>
                  <a:t>F</a:t>
                </a:r>
                <a:r>
                  <a:rPr lang="ru-RU" i="1" dirty="0"/>
                  <a:t>(</a:t>
                </a:r>
                <a:r>
                  <a:rPr lang="en-US" i="1" dirty="0"/>
                  <a:t>x</a:t>
                </a:r>
                <a:r>
                  <a:rPr lang="kk-KZ" i="1" dirty="0"/>
                  <a:t>)</a:t>
                </a:r>
                <a:r>
                  <a:rPr lang="kk-KZ" dirty="0"/>
                  <a:t> функциясы </a:t>
                </a:r>
                <a:r>
                  <a:rPr lang="en-US" i="1" dirty="0"/>
                  <a:t>f</a:t>
                </a:r>
                <a:r>
                  <a:rPr lang="ru-RU" i="1" dirty="0"/>
                  <a:t>(</a:t>
                </a:r>
                <a:r>
                  <a:rPr lang="en-US" i="1" dirty="0"/>
                  <a:t>x</a:t>
                </a:r>
                <a:r>
                  <a:rPr lang="ru-RU" i="1" dirty="0"/>
                  <a:t>)</a:t>
                </a:r>
                <a:r>
                  <a:rPr lang="ru-RU" dirty="0"/>
                  <a:t> </a:t>
                </a:r>
                <a:r>
                  <a:rPr lang="kk-KZ" dirty="0"/>
                  <a:t>үшін алғашқы функция болатындығын дәлелде: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b="1" dirty="0"/>
                  <a:t> 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+3</m:t>
                    </m:r>
                    <m:r>
                      <a:rPr lang="ru-RU" i="1">
                        <a:latin typeface="Cambria Math"/>
                      </a:rPr>
                      <m:t>𝑠𝑖𝑛𝑥</m:t>
                    </m:r>
                    <m:r>
                      <a:rPr lang="ru-RU" i="1">
                        <a:latin typeface="Cambria Math"/>
                      </a:rPr>
                      <m:t>,           </m:t>
                    </m:r>
                    <m:r>
                      <a:rPr lang="ru-RU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−3</m:t>
                    </m:r>
                    <m:r>
                      <a:rPr lang="ru-RU" i="1">
                        <a:latin typeface="Cambria Math"/>
                      </a:rPr>
                      <m:t>𝑐𝑜𝑠𝑥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    </a:t>
                </a:r>
                <a:r>
                  <a:rPr lang="kk-KZ" dirty="0"/>
                  <a:t>Дәлелдеуі</a:t>
                </a:r>
                <a:r>
                  <a:rPr lang="ru-RU" dirty="0"/>
                  <a:t>: </a:t>
                </a:r>
                <a:r>
                  <a:rPr lang="en-US" i="1" dirty="0"/>
                  <a:t>F</a:t>
                </a:r>
                <a:r>
                  <a:rPr lang="ru-RU" i="1" dirty="0"/>
                  <a:t>(</a:t>
                </a:r>
                <a:r>
                  <a:rPr lang="en-US" i="1" dirty="0"/>
                  <a:t>x</a:t>
                </a:r>
                <a:r>
                  <a:rPr lang="ru-RU" i="1" dirty="0"/>
                  <a:t>)</a:t>
                </a:r>
                <a:r>
                  <a:rPr lang="ru-RU" dirty="0"/>
                  <a:t> </a:t>
                </a:r>
                <a:r>
                  <a:rPr lang="kk-KZ" dirty="0"/>
                  <a:t>функциясы </a:t>
                </a:r>
                <a:r>
                  <a:rPr lang="en-US" i="1" dirty="0"/>
                  <a:t>f</a:t>
                </a:r>
                <a:r>
                  <a:rPr lang="ru-RU" i="1" dirty="0"/>
                  <a:t>(</a:t>
                </a:r>
                <a:r>
                  <a:rPr lang="en-US" i="1" dirty="0"/>
                  <a:t>x</a:t>
                </a:r>
                <a:r>
                  <a:rPr lang="ru-RU" i="1" dirty="0"/>
                  <a:t>)</a:t>
                </a:r>
                <a:r>
                  <a:rPr lang="kk-KZ" i="1" dirty="0"/>
                  <a:t> функциясы үшін алғашқы функция</a:t>
                </a:r>
                <a:r>
                  <a:rPr lang="ru-RU" dirty="0"/>
                  <a:t>, е</a:t>
                </a:r>
                <a:r>
                  <a:rPr lang="kk-KZ" dirty="0"/>
                  <a:t>гер</a:t>
                </a:r>
                <a:r>
                  <a:rPr lang="ru-RU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𝑓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.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−3</m:t>
                            </m:r>
                            <m:r>
                              <a:rPr lang="ru-RU" i="1">
                                <a:latin typeface="Cambria Math"/>
                              </a:rPr>
                              <m:t>𝑐𝑜𝑠𝑥</m:t>
                            </m:r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−3</m:t>
                        </m:r>
                        <m:r>
                          <a:rPr lang="ru-RU" i="1">
                            <a:latin typeface="Cambria Math"/>
                          </a:rPr>
                          <m:t>𝑠𝑖𝑛𝑥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+3</m:t>
                    </m:r>
                    <m:r>
                      <a:rPr lang="ru-RU" i="1">
                        <a:latin typeface="Cambria Math"/>
                      </a:rPr>
                      <m:t>𝑠𝑖𝑛𝑥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𝑓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    </m:t>
                        </m:r>
                        <m:r>
                          <a:rPr lang="ru-RU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⇒  </m:t>
                    </m:r>
                  </m:oMath>
                </a14:m>
                <a:r>
                  <a:rPr lang="ru-RU" dirty="0"/>
                  <a:t> </a:t>
                </a:r>
                <a:r>
                  <a:rPr lang="en-US" i="1" dirty="0"/>
                  <a:t>F</a:t>
                </a:r>
                <a:r>
                  <a:rPr lang="ru-RU" i="1" dirty="0"/>
                  <a:t>(</a:t>
                </a:r>
                <a:r>
                  <a:rPr lang="en-US" i="1" dirty="0"/>
                  <a:t>x</a:t>
                </a:r>
                <a:r>
                  <a:rPr lang="ru-RU" i="1" dirty="0"/>
                  <a:t>)</a:t>
                </a:r>
                <a:r>
                  <a:rPr lang="ru-RU" dirty="0"/>
                  <a:t> - </a:t>
                </a:r>
                <a:r>
                  <a:rPr lang="kk-KZ" dirty="0"/>
                  <a:t>функциясы </a:t>
                </a:r>
                <a:r>
                  <a:rPr lang="en-US" i="1" dirty="0"/>
                  <a:t>f</a:t>
                </a:r>
                <a:r>
                  <a:rPr lang="ru-RU" i="1" dirty="0"/>
                  <a:t>(</a:t>
                </a:r>
                <a:r>
                  <a:rPr lang="en-US" i="1" dirty="0"/>
                  <a:t>x</a:t>
                </a:r>
                <a:r>
                  <a:rPr lang="ru-RU" i="1" dirty="0"/>
                  <a:t>)</a:t>
                </a:r>
                <a:r>
                  <a:rPr lang="kk-KZ" i="1" dirty="0"/>
                  <a:t> үшін алғашқы функция.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88640"/>
                <a:ext cx="8363272" cy="5937523"/>
              </a:xfrm>
              <a:blipFill rotWithShape="1">
                <a:blip r:embed="rId3" cstate="print"/>
                <a:stretch>
                  <a:fillRect l="-1676" t="-2053" r="-13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934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3600" dirty="0"/>
              <a:t/>
            </a:r>
            <a:br>
              <a:rPr lang="ru-RU" sz="3600" dirty="0"/>
            </a:br>
            <a:r>
              <a:rPr lang="ru-RU" sz="2800" b="1" dirty="0" smtClean="0"/>
              <a:t>1.</a:t>
            </a:r>
            <a:r>
              <a:rPr lang="en-US" sz="2800" i="1" dirty="0"/>
              <a:t> </a:t>
            </a:r>
            <a:r>
              <a:rPr lang="en-US" sz="2800" b="1" i="1" dirty="0"/>
              <a:t>F</a:t>
            </a:r>
            <a:r>
              <a:rPr lang="ru-RU" sz="2800" b="1" i="1" dirty="0"/>
              <a:t>(</a:t>
            </a:r>
            <a:r>
              <a:rPr lang="en-US" sz="2800" b="1" i="1" dirty="0"/>
              <a:t>x</a:t>
            </a:r>
            <a:r>
              <a:rPr lang="kk-KZ" sz="2800" b="1" i="1" dirty="0"/>
              <a:t>)</a:t>
            </a:r>
            <a:r>
              <a:rPr lang="kk-KZ" sz="2800" b="1" dirty="0"/>
              <a:t> функциясы </a:t>
            </a:r>
            <a:r>
              <a:rPr lang="en-US" sz="2800" b="1" i="1" dirty="0"/>
              <a:t>f</a:t>
            </a:r>
            <a:r>
              <a:rPr lang="ru-RU" sz="2800" b="1" i="1" dirty="0"/>
              <a:t>(</a:t>
            </a:r>
            <a:r>
              <a:rPr lang="en-US" sz="2800" b="1" i="1" dirty="0"/>
              <a:t>x</a:t>
            </a:r>
            <a:r>
              <a:rPr lang="ru-RU" sz="2800" b="1" i="1" dirty="0"/>
              <a:t>)</a:t>
            </a:r>
            <a:r>
              <a:rPr lang="ru-RU" sz="2800" b="1" dirty="0"/>
              <a:t> </a:t>
            </a:r>
            <a:r>
              <a:rPr lang="kk-KZ" sz="2800" b="1" dirty="0"/>
              <a:t>үшін алғашқы функция болатындығын дәлелде: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363272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б)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+4</m:t>
                    </m:r>
                    <m:r>
                      <a:rPr lang="ru-RU" sz="2800" i="1">
                        <a:latin typeface="Cambria Math"/>
                      </a:rPr>
                      <m:t>𝑐𝑜𝑠𝑥</m:t>
                    </m:r>
                    <m:r>
                      <a:rPr lang="ru-RU" sz="2800" i="1">
                        <a:latin typeface="Cambria Math"/>
                      </a:rPr>
                      <m:t>,           </m:t>
                    </m:r>
                    <m:r>
                      <a:rPr lang="ru-RU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0,2</m:t>
                        </m:r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+4</m:t>
                    </m:r>
                    <m:r>
                      <a:rPr lang="ru-RU" sz="2800" i="1">
                        <a:latin typeface="Cambria Math"/>
                      </a:rPr>
                      <m:t>𝑠𝑖𝑛𝑥</m:t>
                    </m:r>
                  </m:oMath>
                </a14:m>
                <a:endParaRPr lang="ru-RU" sz="2800" dirty="0"/>
              </a:p>
              <a:p>
                <a:pPr marL="0" indent="0">
                  <a:buNone/>
                </a:pPr>
                <a:r>
                  <a:rPr lang="ru-RU" sz="2800" dirty="0"/>
                  <a:t>   </a:t>
                </a:r>
                <a:r>
                  <a:rPr lang="kk-KZ" sz="2800" dirty="0"/>
                  <a:t>Дәлелдеуі</a:t>
                </a:r>
                <a:r>
                  <a:rPr lang="ru-RU" sz="2800" dirty="0"/>
                  <a:t>: </a:t>
                </a:r>
                <a:r>
                  <a:rPr lang="en-US" sz="2800" i="1" dirty="0"/>
                  <a:t>F</a:t>
                </a:r>
                <a:r>
                  <a:rPr lang="ru-RU" sz="2800" i="1" dirty="0"/>
                  <a:t>(</a:t>
                </a:r>
                <a:r>
                  <a:rPr lang="en-US" sz="2800" i="1" dirty="0"/>
                  <a:t>x</a:t>
                </a:r>
                <a:r>
                  <a:rPr lang="ru-RU" sz="2800" i="1" dirty="0"/>
                  <a:t>)</a:t>
                </a:r>
                <a:r>
                  <a:rPr lang="ru-RU" sz="2800" dirty="0"/>
                  <a:t> </a:t>
                </a:r>
                <a:r>
                  <a:rPr lang="kk-KZ" sz="2800" dirty="0"/>
                  <a:t>функциясы </a:t>
                </a:r>
                <a:r>
                  <a:rPr lang="en-US" sz="2800" i="1" dirty="0"/>
                  <a:t>f</a:t>
                </a:r>
                <a:r>
                  <a:rPr lang="ru-RU" sz="2800" i="1" dirty="0"/>
                  <a:t>(</a:t>
                </a:r>
                <a:r>
                  <a:rPr lang="en-US" sz="2800" i="1" dirty="0"/>
                  <a:t>x</a:t>
                </a:r>
                <a:r>
                  <a:rPr lang="ru-RU" sz="2800" i="1" dirty="0"/>
                  <a:t>)</a:t>
                </a:r>
                <a:r>
                  <a:rPr lang="kk-KZ" sz="2800" i="1" dirty="0"/>
                  <a:t> үшін алғашқы функция</a:t>
                </a:r>
                <a:r>
                  <a:rPr lang="ru-RU" sz="2800" dirty="0"/>
                  <a:t>, е</a:t>
                </a:r>
                <a:r>
                  <a:rPr lang="kk-KZ" sz="2800" dirty="0"/>
                  <a:t>гер</a:t>
                </a:r>
                <a:r>
                  <a:rPr lang="ru-RU" sz="28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ru-RU" sz="2800" i="1">
                        <a:latin typeface="Cambria Math"/>
                      </a:rPr>
                      <m:t>𝑓</m:t>
                    </m:r>
                    <m:r>
                      <a:rPr lang="ru-RU" sz="2800" i="1">
                        <a:latin typeface="Cambria Math"/>
                      </a:rPr>
                      <m:t>(</m:t>
                    </m:r>
                    <m:r>
                      <a:rPr lang="ru-RU" sz="2800" i="1">
                        <a:latin typeface="Cambria Math"/>
                      </a:rPr>
                      <m:t>𝑥</m:t>
                    </m:r>
                    <m:r>
                      <a:rPr lang="ru-RU" sz="2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:pPr marL="0" indent="0">
                  <a:buNone/>
                </a:pPr>
                <a:r>
                  <a:rPr lang="ru-RU" sz="28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0,2</m:t>
                                </m:r>
                                <m:r>
                                  <a:rPr lang="ru-RU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ru-RU" sz="2800" i="1">
                                <a:latin typeface="Cambria Math"/>
                              </a:rPr>
                              <m:t>+4</m:t>
                            </m:r>
                            <m:r>
                              <a:rPr lang="ru-RU" sz="2800" i="1">
                                <a:latin typeface="Cambria Math"/>
                              </a:rPr>
                              <m:t>𝑠𝑖𝑛𝑥</m:t>
                            </m:r>
                          </m:e>
                        </m:d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=0,2∙5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+4</m:t>
                    </m:r>
                    <m:r>
                      <a:rPr lang="ru-RU" sz="2800" i="1">
                        <a:latin typeface="Cambria Math"/>
                      </a:rPr>
                      <m:t>𝑐𝑜𝑠𝑥</m:t>
                    </m:r>
                    <m:r>
                      <a:rPr lang="ru-RU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+4</m:t>
                    </m:r>
                    <m:r>
                      <a:rPr lang="ru-RU" sz="2800" i="1">
                        <a:latin typeface="Cambria Math"/>
                      </a:rPr>
                      <m:t>𝑐𝑜𝑠𝑥</m:t>
                    </m:r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ru-RU" sz="2800" i="1">
                        <a:latin typeface="Cambria Math"/>
                      </a:rPr>
                      <m:t>𝑓</m:t>
                    </m:r>
                    <m:r>
                      <a:rPr lang="ru-RU" sz="2800" i="1">
                        <a:latin typeface="Cambria Math"/>
                      </a:rPr>
                      <m:t>(</m:t>
                    </m:r>
                    <m:r>
                      <a:rPr lang="ru-RU" sz="2800" i="1">
                        <a:latin typeface="Cambria Math"/>
                      </a:rPr>
                      <m:t>𝑥</m:t>
                    </m:r>
                    <m:r>
                      <a:rPr lang="ru-RU" sz="2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8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    </m:t>
                        </m:r>
                        <m:r>
                          <a:rPr lang="ru-RU" sz="28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ru-RU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⇒  </m:t>
                    </m:r>
                  </m:oMath>
                </a14:m>
                <a:r>
                  <a:rPr lang="ru-RU" sz="2800" dirty="0"/>
                  <a:t> </a:t>
                </a:r>
                <a:r>
                  <a:rPr lang="en-US" sz="2800" i="1" dirty="0"/>
                  <a:t>F</a:t>
                </a:r>
                <a:r>
                  <a:rPr lang="ru-RU" sz="2800" i="1" dirty="0"/>
                  <a:t>(</a:t>
                </a:r>
                <a:r>
                  <a:rPr lang="en-US" sz="2800" i="1" dirty="0"/>
                  <a:t>x</a:t>
                </a:r>
                <a:r>
                  <a:rPr lang="ru-RU" sz="2800" i="1" dirty="0"/>
                  <a:t>)</a:t>
                </a:r>
                <a:r>
                  <a:rPr lang="ru-RU" sz="2800" dirty="0"/>
                  <a:t> - </a:t>
                </a:r>
                <a:r>
                  <a:rPr lang="kk-KZ" sz="2800" dirty="0"/>
                  <a:t>функциясы </a:t>
                </a:r>
                <a:r>
                  <a:rPr lang="en-US" sz="2800" i="1" dirty="0"/>
                  <a:t>f</a:t>
                </a:r>
                <a:r>
                  <a:rPr lang="ru-RU" sz="2800" i="1" dirty="0"/>
                  <a:t>(</a:t>
                </a:r>
                <a:r>
                  <a:rPr lang="en-US" sz="2800" i="1" dirty="0"/>
                  <a:t>x</a:t>
                </a:r>
                <a:r>
                  <a:rPr lang="ru-RU" sz="2800" i="1" dirty="0"/>
                  <a:t>)</a:t>
                </a:r>
                <a:r>
                  <a:rPr lang="kk-KZ" sz="2800" i="1" dirty="0"/>
                  <a:t> үшін алғашқы функция</a:t>
                </a:r>
                <a:r>
                  <a:rPr lang="kk-KZ" sz="2800" dirty="0" smtClean="0"/>
                  <a:t>.</a:t>
                </a:r>
                <a:r>
                  <a:rPr lang="ru-RU" sz="2800" dirty="0" smtClean="0"/>
                  <a:t>                                  </a:t>
                </a:r>
              </a:p>
              <a:p>
                <a:pPr marL="0" indent="0">
                  <a:buNone/>
                </a:pPr>
                <a:r>
                  <a:rPr lang="ru-RU" sz="2800" dirty="0"/>
                  <a:t> </a:t>
                </a:r>
                <a:r>
                  <a:rPr lang="ru-RU" sz="2800" dirty="0" smtClean="0"/>
                  <a:t>          </a:t>
                </a:r>
                <a:r>
                  <a:rPr lang="kk-KZ" sz="2800" dirty="0" smtClean="0"/>
                  <a:t>дәлелденді</a:t>
                </a:r>
                <a:r>
                  <a:rPr lang="kk-KZ" sz="2800" dirty="0"/>
                  <a:t>.</a:t>
                </a:r>
                <a:endParaRPr lang="ru-RU" sz="2800" dirty="0"/>
              </a:p>
              <a:p>
                <a:endParaRPr lang="ru-RU" sz="2800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363272" cy="4525963"/>
              </a:xfrm>
              <a:blipFill rotWithShape="1">
                <a:blip r:embed="rId2" cstate="print"/>
                <a:stretch>
                  <a:fillRect l="-1458" t="-135" r="-2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258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800" b="1" dirty="0"/>
              <a:t>2</a:t>
            </a:r>
            <a:r>
              <a:rPr lang="ru-RU" sz="2800" b="1" dirty="0" smtClean="0"/>
              <a:t>. </a:t>
            </a:r>
            <a:r>
              <a:rPr lang="kk-KZ" sz="2800" b="1" i="1" dirty="0"/>
              <a:t>F(x) </a:t>
            </a:r>
            <a:r>
              <a:rPr lang="kk-KZ" sz="2800" b="1" dirty="0"/>
              <a:t>функциясы</a:t>
            </a:r>
            <a:r>
              <a:rPr lang="kk-KZ" sz="2800" b="1" i="1" dirty="0"/>
              <a:t> f(x)</a:t>
            </a:r>
            <a:r>
              <a:rPr lang="kk-KZ" sz="2800" b="1" dirty="0"/>
              <a:t> үшін көрсетілген аралықта алғашқы функция бола ма: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а</a:t>
                </a:r>
                <a:r>
                  <a:rPr lang="ru-RU" sz="2800" dirty="0" smtClean="0"/>
                  <a:t>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=3−</m:t>
                    </m:r>
                    <m:r>
                      <a:rPr lang="ru-RU" sz="2800" i="1">
                        <a:latin typeface="Cambria Math"/>
                      </a:rPr>
                      <m:t>𝑠𝑖𝑛</m:t>
                    </m:r>
                    <m:r>
                      <a:rPr lang="ru-RU" sz="2800" i="1">
                        <a:latin typeface="Cambria Math"/>
                      </a:rPr>
                      <m:t>х,     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𝑐𝑜𝑠𝑥</m:t>
                    </m:r>
                    <m:r>
                      <a:rPr lang="en-US" sz="2800" i="1">
                        <a:latin typeface="Cambria Math"/>
                      </a:rPr>
                      <m:t>,     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∈(−∞;+∞)</m:t>
                    </m:r>
                  </m:oMath>
                </a14:m>
                <a:endParaRPr lang="ru-RU" sz="2800" dirty="0"/>
              </a:p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:r>
                  <a:rPr lang="kk-KZ" sz="2800" dirty="0"/>
                  <a:t>Шешуі</a:t>
                </a:r>
                <a:r>
                  <a:rPr lang="ru-RU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800" i="1">
                                <a:latin typeface="Cambria Math"/>
                              </a:rPr>
                              <m:t>3−</m:t>
                            </m:r>
                            <m:r>
                              <a:rPr lang="ru-RU" sz="2800" i="1">
                                <a:latin typeface="Cambria Math"/>
                              </a:rPr>
                              <m:t>𝑠𝑖𝑛𝑥</m:t>
                            </m:r>
                          </m:e>
                        </m:d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=−</m:t>
                    </m:r>
                    <m:r>
                      <a:rPr lang="ru-RU" sz="2800" i="1">
                        <a:latin typeface="Cambria Math"/>
                      </a:rPr>
                      <m:t>𝑐𝑜𝑠𝑥</m:t>
                    </m:r>
                  </m:oMath>
                </a14:m>
                <a:endParaRPr lang="ru-RU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      </m:t>
                        </m:r>
                        <m:r>
                          <a:rPr lang="ru-RU" sz="28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≠</m:t>
                    </m:r>
                    <m:r>
                      <a:rPr lang="ru-RU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⇒  </m:t>
                    </m:r>
                  </m:oMath>
                </a14:m>
                <a:r>
                  <a:rPr lang="ru-RU" sz="2800" dirty="0"/>
                  <a:t> </a:t>
                </a:r>
                <a:r>
                  <a:rPr lang="en-US" sz="2800" i="1" dirty="0"/>
                  <a:t>F</a:t>
                </a:r>
                <a:r>
                  <a:rPr lang="ru-RU" sz="2800" i="1" dirty="0"/>
                  <a:t>(</a:t>
                </a:r>
                <a:r>
                  <a:rPr lang="en-US" sz="2800" i="1" dirty="0"/>
                  <a:t>x</a:t>
                </a:r>
                <a:r>
                  <a:rPr lang="ru-RU" sz="2800" i="1" dirty="0"/>
                  <a:t>)</a:t>
                </a:r>
                <a:r>
                  <a:rPr lang="ru-RU" sz="2800" dirty="0"/>
                  <a:t> –</a:t>
                </a:r>
                <a:r>
                  <a:rPr lang="kk-KZ" sz="2800" dirty="0"/>
                  <a:t>функциясы </a:t>
                </a:r>
                <a:r>
                  <a:rPr lang="en-US" sz="2800" i="1" dirty="0"/>
                  <a:t>f</a:t>
                </a:r>
                <a:r>
                  <a:rPr lang="ru-RU" sz="2800" i="1" dirty="0"/>
                  <a:t>(</a:t>
                </a:r>
                <a:r>
                  <a:rPr lang="en-US" sz="2800" i="1" dirty="0"/>
                  <a:t>x</a:t>
                </a:r>
                <a:r>
                  <a:rPr lang="ru-RU" sz="2800" i="1" dirty="0"/>
                  <a:t>)</a:t>
                </a:r>
                <a:r>
                  <a:rPr lang="kk-KZ" sz="2800" i="1" dirty="0"/>
                  <a:t> үшін алғашқы функция болмайды</a:t>
                </a:r>
                <a:r>
                  <a:rPr lang="ru-RU" sz="2800" i="1" dirty="0"/>
                  <a:t>.</a:t>
                </a:r>
                <a:endParaRPr lang="ru-RU" sz="2800" dirty="0"/>
              </a:p>
              <a:p>
                <a:pPr marL="0" indent="0">
                  <a:buNone/>
                </a:pP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1">
                <a:blip r:embed="rId2" cstate="print"/>
                <a:stretch>
                  <a:fillRect l="-182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798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б</a:t>
                </a:r>
                <a:r>
                  <a:rPr lang="ru-RU" dirty="0"/>
                  <a:t>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+2,     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ru-RU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∈(0;+∞)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kk-KZ" dirty="0"/>
                  <a:t>Шешуі</a:t>
                </a:r>
                <a:r>
                  <a:rPr lang="ru-RU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      </m:t>
                        </m:r>
                        <m:r>
                          <a:rPr lang="ru-RU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≠</m:t>
                    </m:r>
                    <m:r>
                      <a:rPr lang="ru-RU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⇒  </m:t>
                    </m:r>
                  </m:oMath>
                </a14:m>
                <a:r>
                  <a:rPr lang="ru-RU" dirty="0"/>
                  <a:t> </a:t>
                </a:r>
                <a:r>
                  <a:rPr lang="en-US" i="1" dirty="0"/>
                  <a:t>F</a:t>
                </a:r>
                <a:r>
                  <a:rPr lang="ru-RU" i="1" dirty="0"/>
                  <a:t>(</a:t>
                </a:r>
                <a:r>
                  <a:rPr lang="en-US" i="1" dirty="0"/>
                  <a:t>x</a:t>
                </a:r>
                <a:r>
                  <a:rPr lang="ru-RU" i="1" dirty="0"/>
                  <a:t>)</a:t>
                </a:r>
                <a:r>
                  <a:rPr lang="ru-RU" dirty="0"/>
                  <a:t> – </a:t>
                </a:r>
                <a:r>
                  <a:rPr lang="kk-KZ" dirty="0"/>
                  <a:t>функциясы </a:t>
                </a:r>
                <a:r>
                  <a:rPr lang="en-US" i="1" dirty="0"/>
                  <a:t>f</a:t>
                </a:r>
                <a:r>
                  <a:rPr lang="ru-RU" i="1" dirty="0"/>
                  <a:t>(</a:t>
                </a:r>
                <a:r>
                  <a:rPr lang="en-US" i="1" dirty="0"/>
                  <a:t>x</a:t>
                </a:r>
                <a:r>
                  <a:rPr lang="ru-RU" i="1" dirty="0"/>
                  <a:t>)</a:t>
                </a:r>
                <a:r>
                  <a:rPr lang="kk-KZ" i="1" dirty="0"/>
                  <a:t> үшін алғашқы функция болмайды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2. </a:t>
            </a:r>
            <a:r>
              <a:rPr lang="kk-KZ" sz="2800" b="1" i="1" dirty="0" smtClean="0"/>
              <a:t>F(x) </a:t>
            </a:r>
            <a:r>
              <a:rPr lang="kk-KZ" sz="2800" b="1" dirty="0" smtClean="0"/>
              <a:t>функциясы</a:t>
            </a:r>
            <a:r>
              <a:rPr lang="kk-KZ" sz="2800" b="1" i="1" dirty="0" smtClean="0"/>
              <a:t> f(x)</a:t>
            </a:r>
            <a:r>
              <a:rPr lang="kk-KZ" sz="2800" b="1" dirty="0" smtClean="0"/>
              <a:t> үшін көрсетілген аралықта алғашқы функция бола ма: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5416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700808"/>
                <a:ext cx="8229600" cy="41373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в)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4−</m:t>
                        </m:r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800" i="1">
                        <a:latin typeface="Cambria Math"/>
                      </a:rPr>
                      <m:t>,     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ru-RU" sz="2800" i="1">
                        <a:latin typeface="Cambria Math"/>
                      </a:rPr>
                      <m:t>,    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ru-RU" sz="2800" i="1">
                        <a:latin typeface="Cambria Math"/>
                      </a:rPr>
                      <m:t>∈(−2;2)</m:t>
                    </m:r>
                  </m:oMath>
                </a14:m>
                <a:r>
                  <a:rPr lang="ru-RU" sz="2800" dirty="0" smtClean="0"/>
                  <a:t>    </a:t>
                </a:r>
                <a:r>
                  <a:rPr lang="kk-KZ" sz="2800" dirty="0"/>
                  <a:t>Шешуі</a:t>
                </a:r>
                <a:r>
                  <a:rPr lang="ru-RU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ru-RU" sz="2800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800" i="1">
                                <a:latin typeface="Cambria Math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−2</m:t>
                        </m:r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ru-RU" sz="28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ru-RU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      </m:t>
                        </m:r>
                        <m:r>
                          <a:rPr lang="ru-RU" sz="28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ru-RU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⇒  </m:t>
                    </m:r>
                  </m:oMath>
                </a14:m>
                <a:r>
                  <a:rPr lang="ru-RU" sz="2800" dirty="0"/>
                  <a:t> </a:t>
                </a:r>
                <a:r>
                  <a:rPr lang="en-US" sz="2800" i="1" dirty="0"/>
                  <a:t>F</a:t>
                </a:r>
                <a:r>
                  <a:rPr lang="ru-RU" sz="2800" i="1" dirty="0"/>
                  <a:t>(</a:t>
                </a:r>
                <a:r>
                  <a:rPr lang="en-US" sz="2800" i="1" dirty="0"/>
                  <a:t>x</a:t>
                </a:r>
                <a:r>
                  <a:rPr lang="ru-RU" sz="2800" i="1" dirty="0"/>
                  <a:t>)</a:t>
                </a:r>
                <a:r>
                  <a:rPr lang="ru-RU" sz="2800" dirty="0"/>
                  <a:t> –  </a:t>
                </a:r>
                <a:r>
                  <a:rPr lang="kk-KZ" sz="2800" dirty="0"/>
                  <a:t>функциясы </a:t>
                </a:r>
                <a:r>
                  <a:rPr lang="en-US" sz="2800" i="1" dirty="0"/>
                  <a:t>f</a:t>
                </a:r>
                <a:r>
                  <a:rPr lang="ru-RU" sz="2800" i="1" dirty="0"/>
                  <a:t>(</a:t>
                </a:r>
                <a:r>
                  <a:rPr lang="en-US" sz="2800" i="1" dirty="0"/>
                  <a:t>x</a:t>
                </a:r>
                <a:r>
                  <a:rPr lang="ru-RU" sz="2800" i="1" dirty="0"/>
                  <a:t>)</a:t>
                </a:r>
                <a:r>
                  <a:rPr lang="kk-KZ" sz="2800" i="1" dirty="0"/>
                  <a:t> үшін алғашқы функция болады</a:t>
                </a:r>
                <a:r>
                  <a:rPr lang="ru-RU" sz="2800" i="1" dirty="0"/>
                  <a:t>.</a:t>
                </a:r>
                <a:endParaRPr lang="ru-RU" sz="28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8229600" cy="4137323"/>
              </a:xfrm>
              <a:blipFill rotWithShape="1">
                <a:blip r:embed="rId2" cstate="print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/>
              <a:t>2. </a:t>
            </a:r>
            <a:r>
              <a:rPr lang="kk-KZ" sz="2800" b="1" i="1" dirty="0"/>
              <a:t>F(x) </a:t>
            </a:r>
            <a:r>
              <a:rPr lang="kk-KZ" sz="2800" b="1" dirty="0"/>
              <a:t>функциясы</a:t>
            </a:r>
            <a:r>
              <a:rPr lang="kk-KZ" sz="2800" b="1" i="1" dirty="0"/>
              <a:t> f(x)</a:t>
            </a:r>
            <a:r>
              <a:rPr lang="kk-KZ" sz="2800" b="1" dirty="0"/>
              <a:t> үшін көрсетілген аралықта алғашқы функция бола ма</a:t>
            </a:r>
            <a:r>
              <a:rPr lang="kk-KZ" sz="2800" b="1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7642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/>
              <a:t>3. </a:t>
            </a:r>
            <a:r>
              <a:rPr lang="kk-KZ" sz="2800" b="1" dirty="0"/>
              <a:t>R жиынында f функциясы үшін алғашқы функциялардың бірін </a:t>
            </a:r>
            <a:r>
              <a:rPr lang="kk-KZ" sz="2800" b="1" dirty="0" smtClean="0"/>
              <a:t>тап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а) </a:t>
                </a:r>
                <a:r>
                  <a:rPr lang="en-US" i="1" dirty="0"/>
                  <a:t>f(x) = 5</a:t>
                </a:r>
                <a:endParaRPr lang="ru-RU" dirty="0"/>
              </a:p>
              <a:p>
                <a:pPr marL="0" indent="0">
                  <a:buNone/>
                </a:pPr>
                <a:r>
                  <a:rPr lang="kk-KZ" dirty="0"/>
                  <a:t>Шешуі</a:t>
                </a:r>
                <a:r>
                  <a:rPr lang="ru-RU" dirty="0"/>
                  <a:t>:  </a:t>
                </a:r>
                <a:r>
                  <a:rPr lang="en-US" i="1" dirty="0"/>
                  <a:t>F</a:t>
                </a:r>
                <a:r>
                  <a:rPr lang="ru-RU" i="1" dirty="0"/>
                  <a:t>(</a:t>
                </a:r>
                <a:r>
                  <a:rPr lang="en-US" i="1" dirty="0"/>
                  <a:t>x</a:t>
                </a:r>
                <a:r>
                  <a:rPr lang="ru-RU" i="1" dirty="0"/>
                  <a:t>) = 5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ru-RU" dirty="0"/>
                  <a:t>,  </a:t>
                </a:r>
                <a:r>
                  <a:rPr lang="kk-KZ" dirty="0"/>
                  <a:t>себебі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   </m:t>
                        </m:r>
                        <m:r>
                          <a:rPr lang="ru-RU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=5=</m:t>
                    </m:r>
                    <m:r>
                      <a:rPr lang="ru-RU" i="1">
                        <a:latin typeface="Cambria Math"/>
                      </a:rPr>
                      <m:t>𝑓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) 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:r>
                  <a:rPr lang="ru-RU" dirty="0"/>
                  <a:t>   </a:t>
                </a:r>
                <a:r>
                  <a:rPr lang="ru-RU" dirty="0" smtClean="0"/>
                  <a:t> </a:t>
                </a:r>
                <a:r>
                  <a:rPr lang="kk-KZ" dirty="0"/>
                  <a:t>Жауабы</a:t>
                </a:r>
                <a:r>
                  <a:rPr lang="ru-RU" dirty="0"/>
                  <a:t>: </a:t>
                </a:r>
                <a:r>
                  <a:rPr lang="en-US" i="1" dirty="0"/>
                  <a:t>F</a:t>
                </a:r>
                <a:r>
                  <a:rPr lang="ru-RU" i="1" dirty="0"/>
                  <a:t>(</a:t>
                </a:r>
                <a:r>
                  <a:rPr lang="en-US" i="1" dirty="0"/>
                  <a:t>x</a:t>
                </a:r>
                <a:r>
                  <a:rPr lang="ru-RU" i="1" dirty="0"/>
                  <a:t>) = 5</a:t>
                </a:r>
                <a:r>
                  <a:rPr lang="en-US" i="1" dirty="0"/>
                  <a:t>x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355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/>
              <a:t>3. </a:t>
            </a:r>
            <a:r>
              <a:rPr lang="kk-KZ" sz="2800" b="1" dirty="0"/>
              <a:t>R жиынында f функциясы үшін алғашқы функциялардың бірін тап</a:t>
            </a:r>
            <a:r>
              <a:rPr lang="ru-RU" sz="2800" b="1" dirty="0"/>
              <a:t>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б)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kk-KZ" dirty="0" smtClean="0"/>
              <a:t>Шешуі</a:t>
            </a:r>
            <a:r>
              <a:rPr lang="ru-RU" dirty="0" smtClean="0"/>
              <a:t>:  </a:t>
            </a:r>
            <a:r>
              <a:rPr lang="en-US" i="1" dirty="0" smtClean="0"/>
              <a:t>F</a:t>
            </a:r>
            <a:r>
              <a:rPr lang="ru-RU" i="1" dirty="0" smtClean="0"/>
              <a:t>(</a:t>
            </a:r>
            <a:r>
              <a:rPr lang="en-US" i="1" dirty="0" smtClean="0"/>
              <a:t>x</a:t>
            </a:r>
            <a:r>
              <a:rPr lang="ru-RU" i="1" dirty="0" smtClean="0"/>
              <a:t>) = </a:t>
            </a:r>
            <a:r>
              <a:rPr lang="en-US" i="1" dirty="0" err="1" smtClean="0"/>
              <a:t>tg</a:t>
            </a:r>
            <a:r>
              <a:rPr lang="en-US" i="1" dirty="0" smtClean="0"/>
              <a:t> x</a:t>
            </a:r>
            <a:r>
              <a:rPr lang="en-US" dirty="0" smtClean="0"/>
              <a:t> </a:t>
            </a:r>
            <a:r>
              <a:rPr lang="ru-RU" dirty="0" smtClean="0"/>
              <a:t>,  </a:t>
            </a:r>
            <a:r>
              <a:rPr lang="kk-KZ" dirty="0" smtClean="0"/>
              <a:t>себебі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kk-KZ" dirty="0" smtClean="0"/>
              <a:t>Жауабы</a:t>
            </a:r>
            <a:r>
              <a:rPr lang="en-US" dirty="0" smtClean="0"/>
              <a:t>: </a:t>
            </a:r>
            <a:r>
              <a:rPr lang="en-US" i="1" dirty="0" smtClean="0"/>
              <a:t>F(x) = </a:t>
            </a:r>
            <a:r>
              <a:rPr lang="en-US" i="1" dirty="0" err="1" smtClean="0"/>
              <a:t>tg</a:t>
            </a:r>
            <a:r>
              <a:rPr lang="en-US" i="1" dirty="0" smtClean="0"/>
              <a:t> x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996952"/>
            <a:ext cx="2952328" cy="576064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412776"/>
            <a:ext cx="1656184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13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/>
              <a:t>3. </a:t>
            </a:r>
            <a:r>
              <a:rPr lang="kk-KZ" sz="2800" b="1" dirty="0"/>
              <a:t>R жиынында f функциясы үшін алғашқы функциялардың бірін тап</a:t>
            </a:r>
            <a:r>
              <a:rPr lang="ru-RU" sz="2800" b="1" dirty="0"/>
              <a:t>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в)</a:t>
            </a:r>
            <a:r>
              <a:rPr lang="en-US" i="1" dirty="0" smtClean="0"/>
              <a:t> f(x) = sin</a:t>
            </a:r>
            <a:r>
              <a:rPr lang="en-US" i="1" baseline="30000" dirty="0" smtClean="0"/>
              <a:t>2</a:t>
            </a:r>
            <a:r>
              <a:rPr lang="en-US" i="1" dirty="0" smtClean="0"/>
              <a:t>x+cos</a:t>
            </a:r>
            <a:r>
              <a:rPr lang="en-US" i="1" baseline="30000" dirty="0" smtClean="0"/>
              <a:t>2</a:t>
            </a:r>
            <a:r>
              <a:rPr lang="en-US" i="1" dirty="0" smtClean="0"/>
              <a:t>x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kk-KZ" dirty="0" smtClean="0"/>
              <a:t>Шешуі</a:t>
            </a:r>
            <a:r>
              <a:rPr lang="ru-RU" dirty="0" smtClean="0"/>
              <a:t>:  </a:t>
            </a:r>
          </a:p>
          <a:p>
            <a:pPr>
              <a:buNone/>
            </a:pPr>
            <a:r>
              <a:rPr lang="ru-RU" i="1" dirty="0" smtClean="0"/>
              <a:t>                 </a:t>
            </a:r>
            <a:r>
              <a:rPr lang="en-US" i="1" dirty="0" smtClean="0"/>
              <a:t>f(x) = sin</a:t>
            </a:r>
            <a:r>
              <a:rPr lang="en-US" i="1" baseline="30000" dirty="0" smtClean="0"/>
              <a:t>2</a:t>
            </a:r>
            <a:r>
              <a:rPr lang="en-US" i="1" dirty="0" smtClean="0"/>
              <a:t>x+cos</a:t>
            </a:r>
            <a:r>
              <a:rPr lang="en-US" i="1" baseline="30000" dirty="0" smtClean="0"/>
              <a:t>2</a:t>
            </a:r>
            <a:r>
              <a:rPr lang="en-US" i="1" dirty="0" smtClean="0"/>
              <a:t>x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</a:t>
            </a:r>
            <a:r>
              <a:rPr lang="en-US" i="1" dirty="0" smtClean="0"/>
              <a:t>                       f</a:t>
            </a:r>
            <a:r>
              <a:rPr lang="ru-RU" i="1" dirty="0" smtClean="0"/>
              <a:t>(</a:t>
            </a:r>
            <a:r>
              <a:rPr lang="en-US" i="1" dirty="0" smtClean="0"/>
              <a:t>x</a:t>
            </a:r>
            <a:r>
              <a:rPr lang="ru-RU" i="1" dirty="0" smtClean="0"/>
              <a:t>) = 1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en-US" i="1" dirty="0" smtClean="0"/>
              <a:t>F</a:t>
            </a:r>
            <a:r>
              <a:rPr lang="ru-RU" i="1" dirty="0" smtClean="0"/>
              <a:t>(</a:t>
            </a:r>
            <a:r>
              <a:rPr lang="en-US" i="1" dirty="0" smtClean="0"/>
              <a:t>x</a:t>
            </a:r>
            <a:r>
              <a:rPr lang="ru-RU" i="1" dirty="0" smtClean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ru-RU" dirty="0" smtClean="0"/>
              <a:t>,  </a:t>
            </a:r>
            <a:r>
              <a:rPr lang="kk-KZ" dirty="0" smtClean="0"/>
              <a:t>себебі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kk-KZ" dirty="0" smtClean="0"/>
              <a:t>Жауабы</a:t>
            </a:r>
            <a:r>
              <a:rPr lang="ru-RU" dirty="0" smtClean="0"/>
              <a:t>: </a:t>
            </a:r>
            <a:r>
              <a:rPr lang="en-US" i="1" dirty="0" smtClean="0"/>
              <a:t>F</a:t>
            </a:r>
            <a:r>
              <a:rPr lang="ru-RU" i="1" dirty="0" smtClean="0"/>
              <a:t>(</a:t>
            </a:r>
            <a:r>
              <a:rPr lang="en-US" i="1" dirty="0" smtClean="0"/>
              <a:t>x</a:t>
            </a:r>
            <a:r>
              <a:rPr lang="ru-RU" i="1" dirty="0" smtClean="0"/>
              <a:t>) = </a:t>
            </a:r>
            <a:r>
              <a:rPr lang="en-US" i="1" dirty="0" smtClean="0"/>
              <a:t>x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861048"/>
            <a:ext cx="244827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13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86210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4. </a:t>
            </a:r>
            <a:r>
              <a:rPr lang="kk-KZ" sz="2800" b="1" dirty="0"/>
              <a:t>Берілген үш функцияның қайсысы үшін қалған екеуі сәйкесінше туынды және алғашқы функция болып табылатынын көрсет: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7525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         а</a:t>
                </a:r>
                <a:r>
                  <a:rPr lang="ru-RU" sz="2800" dirty="0"/>
                  <a:t>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=1,     </m:t>
                    </m:r>
                    <m:r>
                      <a:rPr lang="ru-RU" sz="28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ru-RU" sz="2800" i="1">
                        <a:latin typeface="Cambria Math"/>
                      </a:rPr>
                      <m:t>𝑥</m:t>
                    </m:r>
                    <m:r>
                      <a:rPr lang="ru-RU" sz="2800" i="1">
                        <a:latin typeface="Cambria Math"/>
                      </a:rPr>
                      <m:t>+2,     </m:t>
                    </m:r>
                    <m:r>
                      <a:rPr lang="ru-RU" sz="28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800" i="1">
                        <a:latin typeface="Cambria Math"/>
                      </a:rPr>
                      <m:t>+2</m:t>
                    </m:r>
                    <m:r>
                      <a:rPr lang="ru-RU" sz="2800" i="1">
                        <a:latin typeface="Cambria Math"/>
                      </a:rPr>
                      <m:t>𝑥</m:t>
                    </m:r>
                  </m:oMath>
                </a14:m>
                <a:endParaRPr lang="ru-RU" sz="2800" dirty="0"/>
              </a:p>
              <a:p>
                <a:r>
                  <a:rPr lang="kk-KZ" sz="2800" dirty="0">
                    <a:latin typeface="Times New Roman"/>
                    <a:ea typeface="Times New Roman"/>
                    <a:cs typeface="Times New Roman"/>
                  </a:rPr>
                  <a:t>Шешуі</a:t>
                </a:r>
                <a:r>
                  <a:rPr lang="ru-RU" sz="2800" dirty="0">
                    <a:effectLst/>
                    <a:latin typeface="Times New Roman"/>
                    <a:ea typeface="Times New Roman"/>
                    <a:cs typeface="Times New Roman"/>
                  </a:rPr>
                  <a:t>: 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ru-RU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+2</m:t>
                            </m:r>
                            <m:r>
                              <a:rPr lang="ru-RU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+2=</m:t>
                    </m:r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𝑔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=1=</m:t>
                    </m:r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ru-RU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𝒉</m:t>
                    </m:r>
                    <m:d>
                      <m:dPr>
                        <m:ctrlPr>
                          <a:rPr lang="ru-RU" sz="2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sz="2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ru-RU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→ </m:t>
                    </m:r>
                    <m:r>
                      <a:rPr lang="ru-RU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𝒈</m:t>
                    </m:r>
                    <m:d>
                      <m:dPr>
                        <m:ctrlPr>
                          <a:rPr lang="ru-RU" sz="2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sz="2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ru-RU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→  </m:t>
                    </m:r>
                    <m:r>
                      <a:rPr lang="ru-RU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𝒇</m:t>
                    </m:r>
                    <m:r>
                      <a:rPr lang="ru-RU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ru-RU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ru-RU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kk-KZ" sz="2800" dirty="0">
                    <a:effectLst/>
                    <a:latin typeface="Times New Roman"/>
                    <a:ea typeface="Times New Roman"/>
                    <a:cs typeface="Times New Roman"/>
                  </a:rPr>
                  <a:t>Сонымен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:  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g(x)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– </a:t>
                </a:r>
                <a:r>
                  <a:rPr lang="ru-RU" sz="2800" dirty="0">
                    <a:effectLst/>
                    <a:latin typeface="Times New Roman"/>
                    <a:ea typeface="Times New Roman"/>
                    <a:cs typeface="Times New Roman"/>
                  </a:rPr>
                  <a:t>функция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:r>
                  <a:rPr lang="en-U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h(x) – </a:t>
                </a:r>
                <a:r>
                  <a:rPr lang="kk-KZ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алғашқы функция </a:t>
                </a:r>
                <a:r>
                  <a:rPr lang="en-U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g(x)</a:t>
                </a:r>
                <a:r>
                  <a:rPr lang="kk-KZ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 функциясына</a:t>
                </a:r>
                <a:r>
                  <a:rPr lang="en-U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,   f(x)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– </a:t>
                </a:r>
                <a:r>
                  <a:rPr lang="kk-KZ" sz="2800" dirty="0">
                    <a:effectLst/>
                    <a:latin typeface="Times New Roman"/>
                    <a:ea typeface="Times New Roman"/>
                    <a:cs typeface="Times New Roman"/>
                  </a:rPr>
                  <a:t>туынды </a:t>
                </a:r>
                <a:r>
                  <a:rPr lang="en-U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g(x)</a:t>
                </a:r>
                <a:r>
                  <a:rPr lang="kk-KZ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 функциясына</a:t>
                </a:r>
                <a:r>
                  <a:rPr lang="en-U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2000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752528"/>
              </a:xfrm>
              <a:blipFill rotWithShape="1">
                <a:blip r:embed="rId2" cstate="print"/>
                <a:stretch>
                  <a:fillRect l="-1556" b="-7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737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3. </a:t>
            </a:r>
            <a:r>
              <a:rPr lang="kk-KZ" sz="2800" b="1" u="sng" dirty="0"/>
              <a:t>Өзіндік жұмысқа арналған тапсырмалар</a:t>
            </a:r>
            <a:r>
              <a:rPr lang="en-US" sz="2800" b="1" u="sng" dirty="0" smtClean="0"/>
              <a:t>:</a:t>
            </a:r>
            <a:r>
              <a:rPr lang="ru-RU" sz="2800" b="1" u="sng" dirty="0"/>
              <a:t/>
            </a:r>
            <a:br>
              <a:rPr lang="ru-RU" sz="2800" b="1" u="sng" dirty="0"/>
            </a:br>
            <a:endParaRPr lang="ru-RU" sz="2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kk-KZ" dirty="0"/>
              <a:t>Алғашқы функцияның анықтамасын жаттаңыз</a:t>
            </a:r>
            <a:r>
              <a:rPr lang="ru-RU" dirty="0"/>
              <a:t>.</a:t>
            </a:r>
          </a:p>
          <a:p>
            <a:pPr marL="0" lvl="0" indent="0">
              <a:buNone/>
            </a:pPr>
            <a:r>
              <a:rPr lang="ru-RU" dirty="0" smtClean="0"/>
              <a:t>2. №</a:t>
            </a:r>
            <a:r>
              <a:rPr lang="ru-RU" dirty="0"/>
              <a:t>1-№4</a:t>
            </a:r>
            <a:r>
              <a:rPr lang="kk-KZ" dirty="0"/>
              <a:t> есептерді шығарыңыз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33634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/>
              <a:t>Сабақтың</a:t>
            </a:r>
            <a:r>
              <a:rPr lang="ru-RU" b="1" dirty="0" smtClean="0"/>
              <a:t> </a:t>
            </a:r>
            <a:r>
              <a:rPr lang="ru-RU" b="1" dirty="0" err="1" smtClean="0"/>
              <a:t>мақсаты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686800" cy="4525963"/>
          </a:xfrm>
        </p:spPr>
        <p:txBody>
          <a:bodyPr/>
          <a:lstStyle/>
          <a:p>
            <a:r>
              <a:rPr lang="kk-KZ" sz="3600" dirty="0" smtClean="0"/>
              <a:t> алғашқы функция ұғымын және белгіленуін білесіз;</a:t>
            </a:r>
            <a:endParaRPr lang="ru-RU" sz="3600" dirty="0" smtClean="0"/>
          </a:p>
          <a:p>
            <a:r>
              <a:rPr lang="kk-KZ" sz="3600" dirty="0" smtClean="0"/>
              <a:t>алғашқы функция анықтамасын есептер шығаруда қолдануды үйренесіз.</a:t>
            </a:r>
            <a:endParaRPr lang="ru-RU" sz="36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34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33" t="22906" r="28531" b="43683"/>
          <a:stretch>
            <a:fillRect/>
          </a:stretch>
        </p:blipFill>
        <p:spPr bwMode="auto">
          <a:xfrm>
            <a:off x="45784" y="1052736"/>
            <a:ext cx="90524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94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32" t="30861" r="24059" b="35728"/>
          <a:stretch>
            <a:fillRect/>
          </a:stretch>
        </p:blipFill>
        <p:spPr bwMode="auto">
          <a:xfrm>
            <a:off x="199070" y="836712"/>
            <a:ext cx="8944930" cy="354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32" t="30861" r="26743" b="43683"/>
          <a:stretch>
            <a:fillRect/>
          </a:stretch>
        </p:blipFill>
        <p:spPr bwMode="auto">
          <a:xfrm>
            <a:off x="0" y="908720"/>
            <a:ext cx="9001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32" t="57908" r="24713" b="14988"/>
          <a:stretch>
            <a:fillRect/>
          </a:stretch>
        </p:blipFill>
        <p:spPr bwMode="auto">
          <a:xfrm>
            <a:off x="0" y="404664"/>
            <a:ext cx="905827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k-KZ" b="1" dirty="0"/>
              <a:t>Өзіндік жұмыс орындауда табыс тілеймін! </a:t>
            </a:r>
            <a:endParaRPr lang="kk-KZ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kk-KZ" b="1" dirty="0"/>
              <a:t>Назарларыңызға рахмет!</a:t>
            </a:r>
            <a:endParaRPr lang="ru-RU" b="1" dirty="0"/>
          </a:p>
        </p:txBody>
      </p:sp>
      <p:pic>
        <p:nvPicPr>
          <p:cNvPr id="4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68100" y="3933056"/>
            <a:ext cx="1584220" cy="1584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135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/>
              <a:t>1. </a:t>
            </a:r>
            <a:r>
              <a:rPr lang="ru-RU" sz="2800" b="1" u="sng" dirty="0" err="1" smtClean="0"/>
              <a:t>Жаңа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тақырыпты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меңгеру</a:t>
            </a:r>
            <a:endParaRPr lang="ru-RU" sz="2800" b="1" u="sng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Мысал</a:t>
                </a:r>
                <a:r>
                  <a:rPr lang="ru-RU" dirty="0"/>
                  <a:t>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=6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/>
                  <a:t>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672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47253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err="1" smtClean="0"/>
                  <a:t>Мысалы</a:t>
                </a:r>
                <a:r>
                  <a:rPr lang="ru-RU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⇒</m:t>
                      </m:r>
                      <m:r>
                        <a:rPr lang="ru-RU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ru-RU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⋯</m:t>
                              </m:r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ru-RU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ru-RU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47253"/>
                <a:ext cx="8229600" cy="4525963"/>
              </a:xfrm>
              <a:blipFill rotWithShape="1">
                <a:blip r:embed="rId2" cstate="print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595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u="sng" dirty="0" err="1" smtClean="0"/>
              <a:t>Анықтама</a:t>
            </a:r>
            <a:r>
              <a:rPr lang="ru-RU" b="1" u="sng" dirty="0" smtClean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kk-KZ" b="1" dirty="0"/>
                  <a:t>Егер берілген аралықтағы барлық х үшін</a:t>
                </a:r>
                <a:endParaRPr lang="ru-R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kk-KZ" b="1" i="1">
                            <a:latin typeface="Cambria Math"/>
                          </a:rPr>
                          <m:t>𝐅</m:t>
                        </m:r>
                      </m:e>
                      <m:sup>
                        <m:r>
                          <a:rPr lang="kk-KZ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b="1" i="1">
                            <a:latin typeface="Cambria Math"/>
                          </a:rPr>
                        </m:ctrlPr>
                      </m:dPr>
                      <m:e>
                        <m:r>
                          <a:rPr lang="kk-KZ" b="1" i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kk-KZ" b="1">
                        <a:latin typeface="Cambria Math"/>
                      </a:rPr>
                      <m:t>=</m:t>
                    </m:r>
                    <m:r>
                      <a:rPr lang="kk-KZ" b="1" i="1">
                        <a:latin typeface="Cambria Math"/>
                      </a:rPr>
                      <m:t>𝐟</m:t>
                    </m:r>
                    <m:r>
                      <a:rPr lang="kk-KZ" b="1">
                        <a:latin typeface="Cambria Math"/>
                      </a:rPr>
                      <m:t>(</m:t>
                    </m:r>
                    <m:r>
                      <a:rPr lang="kk-KZ" b="1" i="1">
                        <a:latin typeface="Cambria Math"/>
                      </a:rPr>
                      <m:t>𝐱</m:t>
                    </m:r>
                    <m:r>
                      <a:rPr lang="kk-KZ" b="1">
                        <a:latin typeface="Cambria Math"/>
                      </a:rPr>
                      <m:t>)</m:t>
                    </m:r>
                  </m:oMath>
                </a14:m>
                <a:r>
                  <a:rPr lang="kk-KZ" b="1" dirty="0"/>
                  <a:t> </a:t>
                </a:r>
                <a:endParaRPr lang="ru-RU" dirty="0"/>
              </a:p>
              <a:p>
                <a:pPr marL="0" indent="0" algn="ctr">
                  <a:buNone/>
                </a:pPr>
                <a:r>
                  <a:rPr lang="kk-KZ" b="1" dirty="0"/>
                  <a:t>болса, онда сол аралықта F(x) функциясын f(x</a:t>
                </a:r>
                <a:r>
                  <a:rPr lang="kk-KZ" b="1" dirty="0" smtClean="0"/>
                  <a:t>) функция </a:t>
                </a:r>
                <a:r>
                  <a:rPr lang="kk-KZ" b="1" dirty="0"/>
                  <a:t>үшін </a:t>
                </a:r>
                <a:r>
                  <a:rPr lang="kk-KZ" b="1" dirty="0">
                    <a:solidFill>
                      <a:srgbClr val="FF0000"/>
                    </a:solidFill>
                  </a:rPr>
                  <a:t>алғашқы функция </a:t>
                </a:r>
                <a:r>
                  <a:rPr lang="kk-KZ" b="1" dirty="0" smtClean="0"/>
                  <a:t>деп атайды</a:t>
                </a:r>
                <a:r>
                  <a:rPr lang="kk-KZ" b="1" dirty="0"/>
                  <a:t>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  <a:blipFill rotWithShape="1">
                <a:blip r:embed="rId2" cstate="print"/>
                <a:stretch>
                  <a:fillRect t="-1750" r="-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716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b="1" dirty="0" err="1" smtClean="0"/>
                  <a:t>Мысал</a:t>
                </a:r>
                <a:r>
                  <a:rPr lang="ru-RU" b="1" dirty="0" smtClean="0"/>
                  <a:t> </a:t>
                </a:r>
                <a:r>
                  <a:rPr lang="ru-RU" b="1" dirty="0"/>
                  <a:t>1</a:t>
                </a:r>
                <a:r>
                  <a:rPr lang="ru-RU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kk-KZ" dirty="0" smtClean="0"/>
                  <a:t>  Барлық </a:t>
                </a:r>
                <a:r>
                  <a:rPr lang="kk-KZ" dirty="0"/>
                  <a:t>нақты сандар жиынында </a:t>
                </a:r>
                <a14:m>
                  <m:oMath xmlns:m="http://schemas.openxmlformats.org/officeDocument/2006/math">
                    <m:r>
                      <a:rPr lang="kk-K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kk-K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kk-K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k-KZ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kk-KZ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kk-KZ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kk-KZ" i="1" dirty="0"/>
                  <a:t> </a:t>
                </a:r>
                <a:r>
                  <a:rPr lang="kk-KZ" dirty="0"/>
                  <a:t>функциясы </a:t>
                </a:r>
                <a:endParaRPr lang="ru-RU" dirty="0"/>
              </a:p>
              <a:p>
                <a:pPr marL="0" indent="0">
                  <a:buNone/>
                </a:pPr>
                <a:r>
                  <a:rPr lang="kk-KZ" dirty="0" smtClean="0"/>
                  <a:t> </a:t>
                </a:r>
                <a14:m>
                  <m:oMath xmlns:m="http://schemas.openxmlformats.org/officeDocument/2006/math">
                    <m:r>
                      <a:rPr lang="kk-K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kk-K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kk-K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kk-KZ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kk-K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kk-KZ" i="1" dirty="0"/>
                  <a:t> </a:t>
                </a:r>
                <a:r>
                  <a:rPr lang="kk-KZ" dirty="0"/>
                  <a:t>функциясы үшiн алғашқы функция болады, өйткенi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kk-KZ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kk-KZ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kk-K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kk-K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kk-KZ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kk-KZ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kk-KZ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kk-K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kk-K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kk-KZ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kk-K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kk-KZ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kk-KZ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kk-K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kk-K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kk-KZ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kk-KZ" i="1">
                        <a:latin typeface="Cambria Math"/>
                      </a:rPr>
                      <m:t>∙3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kk-KZ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kk-K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kk-K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kk-KZ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kk-K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kk-KZ" i="1">
                        <a:latin typeface="Cambria Math"/>
                      </a:rPr>
                      <m:t>=</m:t>
                    </m:r>
                    <m:r>
                      <a:rPr lang="kk-K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kk-KZ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kk-KZ" dirty="0"/>
                  <a:t>, мұндағы </a:t>
                </a:r>
                <a:r>
                  <a:rPr lang="kk-KZ" i="1" dirty="0"/>
                  <a:t>х</a:t>
                </a:r>
                <a:r>
                  <a:rPr lang="kk-KZ" dirty="0"/>
                  <a:t>∈ (–∞; +∞).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4525963"/>
              </a:xfrm>
              <a:blipFill rotWithShape="1">
                <a:blip r:embed="rId2" cstate="print"/>
                <a:stretch>
                  <a:fillRect l="-1852" t="-2830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039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0872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Мысал 2</a:t>
                </a:r>
                <a:r>
                  <a:rPr lang="ru-RU" b="1" dirty="0"/>
                  <a:t>.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kk-KZ" dirty="0"/>
                  <a:t>(0; +∞) интервалында </a:t>
                </a:r>
                <a14:m>
                  <m:oMath xmlns:m="http://schemas.openxmlformats.org/officeDocument/2006/math">
                    <m:r>
                      <a:rPr lang="kk-K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kk-KZ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kk-KZ" dirty="0"/>
                  <a:t> функциясы 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kk-K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kk-K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kk-K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kk-KZ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kk-KZ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kk-KZ" i="1">
                        <a:latin typeface="Cambria Math"/>
                      </a:rPr>
                      <m:t> </m:t>
                    </m:r>
                  </m:oMath>
                </a14:m>
                <a:r>
                  <a:rPr lang="kk-KZ" dirty="0"/>
                  <a:t>функциясы үшiн алғашқы функция болады, себебi 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kk-KZ" i="1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kk-KZ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kk-KZ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kk-KZ" i="1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kk-KZ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kk-KZ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kk-KZ" i="1">
                          <a:latin typeface="Cambria Math"/>
                        </a:rPr>
                        <m:t>=2∙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k-K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kk-KZ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kk-K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k-K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kk-KZ" i="1">
                          <a:latin typeface="Cambria Math"/>
                        </a:rPr>
                        <m:t>=</m:t>
                      </m:r>
                      <m:r>
                        <a:rPr lang="kk-KZ" i="1">
                          <a:latin typeface="Cambria Math"/>
                        </a:rPr>
                        <m:t>𝑓</m:t>
                      </m:r>
                      <m:r>
                        <a:rPr lang="kk-KZ">
                          <a:latin typeface="Cambria Math"/>
                        </a:rPr>
                        <m:t>(</m:t>
                      </m:r>
                      <m:r>
                        <a:rPr lang="kk-KZ" i="1">
                          <a:latin typeface="Cambria Math"/>
                        </a:rPr>
                        <m:t>х</m:t>
                      </m:r>
                      <m:r>
                        <a:rPr lang="kk-KZ">
                          <a:latin typeface="Cambria Math"/>
                        </a:rPr>
                        <m:t>)</m:t>
                      </m:r>
                      <m:r>
                        <a:rPr lang="kk-KZ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08720"/>
                <a:ext cx="8229600" cy="4525963"/>
              </a:xfrm>
              <a:blipFill rotWithShape="1">
                <a:blip r:embed="rId2" cstate="print"/>
                <a:stretch>
                  <a:fillRect l="-1926" t="-1750" r="-1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733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703237"/>
                <a:ext cx="8784976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/>
                  <a:t>Мысал </a:t>
                </a:r>
                <a:r>
                  <a:rPr lang="ru-RU" b="1" dirty="0"/>
                  <a:t>3</a:t>
                </a:r>
                <a:r>
                  <a:rPr lang="ru-RU" b="1" dirty="0" smtClean="0"/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kk-KZ" dirty="0" smtClean="0">
                    <a:latin typeface="Times New Roman"/>
                    <a:ea typeface="SchoolBookKza"/>
                    <a:cs typeface="Times New Roman"/>
                  </a:rPr>
                  <a:t>  Барлық </a:t>
                </a:r>
                <a:r>
                  <a:rPr lang="kk-KZ" dirty="0">
                    <a:latin typeface="Times New Roman"/>
                    <a:ea typeface="SchoolBookKza"/>
                    <a:cs typeface="Times New Roman"/>
                  </a:rPr>
                  <a:t>нақты сандар жиынында </a:t>
                </a:r>
                <a:r>
                  <a:rPr lang="kk-KZ" i="1" dirty="0">
                    <a:effectLst/>
                    <a:latin typeface="Times New Roman"/>
                    <a:ea typeface="SchoolBookKza-Italic"/>
                    <a:cs typeface="Times New Roman"/>
                  </a:rPr>
                  <a:t>F</a:t>
                </a:r>
                <a:r>
                  <a:rPr lang="kk-KZ" dirty="0">
                    <a:effectLst/>
                    <a:latin typeface="Times New Roman"/>
                    <a:ea typeface="SchoolBookKza"/>
                    <a:cs typeface="Times New Roman"/>
                  </a:rPr>
                  <a:t>(</a:t>
                </a:r>
                <a:r>
                  <a:rPr lang="kk-KZ" i="1" dirty="0">
                    <a:effectLst/>
                    <a:latin typeface="Times New Roman"/>
                    <a:ea typeface="SchoolBookKza-Italic"/>
                    <a:cs typeface="Times New Roman"/>
                  </a:rPr>
                  <a:t>x</a:t>
                </a:r>
                <a:r>
                  <a:rPr lang="kk-KZ" dirty="0">
                    <a:effectLst/>
                    <a:latin typeface="Times New Roman"/>
                    <a:ea typeface="SchoolBookKza"/>
                    <a:cs typeface="Times New Roman"/>
                  </a:rPr>
                  <a:t>) = cos5</a:t>
                </a:r>
                <a:r>
                  <a:rPr lang="kk-KZ" i="1" dirty="0">
                    <a:effectLst/>
                    <a:latin typeface="Times New Roman"/>
                    <a:ea typeface="SchoolBookKza-Italic"/>
                    <a:cs typeface="Times New Roman"/>
                  </a:rPr>
                  <a:t>х </a:t>
                </a:r>
                <a:r>
                  <a:rPr lang="kk-KZ" dirty="0">
                    <a:effectLst/>
                    <a:latin typeface="Times New Roman"/>
                    <a:ea typeface="SchoolBookKza"/>
                    <a:cs typeface="Times New Roman"/>
                  </a:rPr>
                  <a:t>функциясы </a:t>
                </a:r>
                <a:endParaRPr lang="ru-RU" sz="24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kk-KZ" i="1" dirty="0" smtClean="0">
                    <a:effectLst/>
                    <a:latin typeface="Times New Roman"/>
                    <a:ea typeface="SchoolBookKza-Italic"/>
                    <a:cs typeface="Times New Roman"/>
                  </a:rPr>
                  <a:t>  f</a:t>
                </a:r>
                <a:r>
                  <a:rPr lang="kk-KZ" dirty="0" smtClean="0">
                    <a:effectLst/>
                    <a:latin typeface="Times New Roman"/>
                    <a:ea typeface="SchoolBookKza"/>
                    <a:cs typeface="Times New Roman"/>
                  </a:rPr>
                  <a:t>(</a:t>
                </a:r>
                <a:r>
                  <a:rPr lang="kk-KZ" i="1" dirty="0" smtClean="0">
                    <a:effectLst/>
                    <a:latin typeface="Times New Roman"/>
                    <a:ea typeface="SchoolBookKza-Italic"/>
                    <a:cs typeface="Times New Roman"/>
                  </a:rPr>
                  <a:t>х</a:t>
                </a:r>
                <a:r>
                  <a:rPr lang="kk-KZ" dirty="0">
                    <a:effectLst/>
                    <a:latin typeface="Times New Roman"/>
                    <a:ea typeface="SchoolBookKza"/>
                    <a:cs typeface="Times New Roman"/>
                  </a:rPr>
                  <a:t>) = –5sin5</a:t>
                </a:r>
                <a:r>
                  <a:rPr lang="kk-KZ" i="1" dirty="0">
                    <a:effectLst/>
                    <a:latin typeface="Times New Roman"/>
                    <a:ea typeface="SchoolBookKza-Italic"/>
                    <a:cs typeface="Times New Roman"/>
                  </a:rPr>
                  <a:t>x </a:t>
                </a:r>
                <a:r>
                  <a:rPr lang="kk-KZ" dirty="0">
                    <a:effectLst/>
                    <a:latin typeface="Times New Roman"/>
                    <a:ea typeface="SchoolBookKza"/>
                    <a:cs typeface="Times New Roman"/>
                  </a:rPr>
                  <a:t>функциясы үшiн алғашқы функция болады, өйткенi </a:t>
                </a:r>
                <a:endParaRPr lang="ru-RU" sz="24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ru-RU" dirty="0" smtClean="0">
                    <a:effectLst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kk-K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𝐹</m:t>
                        </m:r>
                      </m:e>
                      <m:sup>
                        <m:r>
                          <a:rPr lang="kk-K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kk-K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kk-K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𝑐𝑜𝑠</m:t>
                            </m:r>
                            <m:r>
                              <a:rPr lang="kk-K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  <m:r>
                              <a:rPr lang="kk-K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kk-K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5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kk-K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  <m:r>
                              <a:rPr lang="kk-K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kk-K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=−5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5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kk-K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kk-KZ" dirty="0">
                    <a:effectLst/>
                    <a:latin typeface="Times New Roman"/>
                    <a:ea typeface="SchoolBookKza"/>
                    <a:cs typeface="Times New Roman"/>
                  </a:rPr>
                  <a:t>, мұндағы </a:t>
                </a:r>
                <a:r>
                  <a:rPr lang="kk-KZ" i="1" dirty="0">
                    <a:effectLst/>
                    <a:latin typeface="Times New Roman"/>
                    <a:ea typeface="SchoolBookKza-Italic"/>
                    <a:cs typeface="Times New Roman"/>
                  </a:rPr>
                  <a:t>х</a:t>
                </a:r>
                <a:r>
                  <a:rPr lang="kk-KZ" dirty="0">
                    <a:effectLst/>
                    <a:latin typeface="Cambria Math"/>
                    <a:ea typeface="SymbolMT"/>
                    <a:cs typeface="Cambria Math"/>
                  </a:rPr>
                  <a:t>∈</a:t>
                </a:r>
                <a:r>
                  <a:rPr lang="kk-KZ" dirty="0">
                    <a:effectLst/>
                    <a:latin typeface="Times New Roman"/>
                    <a:ea typeface="SymbolMT"/>
                    <a:cs typeface="Times New Roman"/>
                  </a:rPr>
                  <a:t> </a:t>
                </a:r>
                <a:r>
                  <a:rPr lang="kk-KZ" dirty="0">
                    <a:effectLst/>
                    <a:latin typeface="Times New Roman"/>
                    <a:ea typeface="SchoolBookKza"/>
                    <a:cs typeface="Times New Roman"/>
                  </a:rPr>
                  <a:t>(–</a:t>
                </a:r>
                <a:r>
                  <a:rPr lang="kk-KZ" dirty="0">
                    <a:effectLst/>
                    <a:latin typeface="Times New Roman"/>
                    <a:ea typeface="SymbolMT"/>
                    <a:cs typeface="Times New Roman"/>
                  </a:rPr>
                  <a:t>∞</a:t>
                </a:r>
                <a:r>
                  <a:rPr lang="kk-KZ" dirty="0">
                    <a:effectLst/>
                    <a:latin typeface="Times New Roman"/>
                    <a:ea typeface="SchoolBookKza"/>
                    <a:cs typeface="Times New Roman"/>
                  </a:rPr>
                  <a:t>; +</a:t>
                </a:r>
                <a:r>
                  <a:rPr lang="kk-KZ" dirty="0">
                    <a:effectLst/>
                    <a:latin typeface="Times New Roman"/>
                    <a:ea typeface="SymbolMT"/>
                    <a:cs typeface="Times New Roman"/>
                  </a:rPr>
                  <a:t>∞</a:t>
                </a:r>
                <a:r>
                  <a:rPr lang="kk-KZ" dirty="0">
                    <a:effectLst/>
                    <a:latin typeface="Times New Roman"/>
                    <a:ea typeface="SchoolBookKza"/>
                    <a:cs typeface="Times New Roman"/>
                  </a:rPr>
                  <a:t>).</a:t>
                </a:r>
                <a:endParaRPr lang="ru-RU" sz="2400" dirty="0"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703237"/>
                <a:ext cx="8784976" cy="4525963"/>
              </a:xfrm>
              <a:blipFill rotWithShape="1">
                <a:blip r:embed="rId2" cstate="print"/>
                <a:stretch>
                  <a:fillRect l="-1735" t="-1750" r="-1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356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kk-KZ" b="1" dirty="0" smtClean="0"/>
                  <a:t> Ескерту</a:t>
                </a:r>
                <a:r>
                  <a:rPr lang="kk-KZ" b="1" dirty="0"/>
                  <a:t>:</a:t>
                </a:r>
                <a:r>
                  <a:rPr lang="kk-KZ" dirty="0"/>
                  <a:t> </a:t>
                </a:r>
                <a:endParaRPr lang="ru-RU" dirty="0"/>
              </a:p>
              <a:p>
                <a:pPr marL="0" indent="0">
                  <a:buNone/>
                </a:pPr>
                <a:r>
                  <a:rPr lang="kk-KZ" dirty="0" smtClean="0"/>
                  <a:t>        </a:t>
                </a:r>
                <a:r>
                  <a:rPr lang="kk-KZ" dirty="0"/>
                  <a:t>Қарастырылған мысалдар негізінде келесі тізбекті жазуға болады: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kk-KZ" i="1">
                        <a:latin typeface="Cambria Math"/>
                      </a:rPr>
                      <m:t>     </m:t>
                    </m:r>
                    <m:r>
                      <a:rPr lang="ru-RU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ru-RU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/>
                      </a:rPr>
                      <m:t>               →        </m:t>
                    </m:r>
                    <m:r>
                      <a:rPr lang="ru-RU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ru-RU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/>
                      </a:rPr>
                      <m:t>         →        </m:t>
                    </m:r>
                    <m:r>
                      <a:rPr lang="ru-RU" b="1" i="1">
                        <a:latin typeface="Cambria Math"/>
                      </a:rPr>
                      <m:t>𝒇</m:t>
                    </m:r>
                    <m:r>
                      <a:rPr lang="ru-RU" b="1" i="1">
                        <a:latin typeface="Cambria Math"/>
                      </a:rPr>
                      <m:t>′(</m:t>
                    </m:r>
                    <m:r>
                      <a:rPr lang="ru-RU" b="1" i="1">
                        <a:latin typeface="Cambria Math"/>
                      </a:rPr>
                      <m:t>𝒙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kk-KZ" dirty="0"/>
                  <a:t>Алғашқы функция</a:t>
                </a:r>
                <a:r>
                  <a:rPr lang="ru-RU" dirty="0"/>
                  <a:t>           Функция          </a:t>
                </a:r>
                <a:r>
                  <a:rPr lang="kk-KZ" dirty="0"/>
                  <a:t>Туынды</a:t>
                </a:r>
                <a:r>
                  <a:rPr lang="ru-RU" dirty="0"/>
                  <a:t>  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4525963"/>
              </a:xfrm>
              <a:blipFill rotWithShape="1">
                <a:blip r:embed="rId2" cstate="print"/>
                <a:stretch>
                  <a:fillRect l="-1852" t="-1750" r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38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254</Words>
  <Application>Microsoft Office PowerPoint</Application>
  <PresentationFormat>Экран (4:3)</PresentationFormat>
  <Paragraphs>54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Сабақтың мақсаты:</vt:lpstr>
      <vt:lpstr>1. Жаңа тақырыпты меңгеру</vt:lpstr>
      <vt:lpstr>Слайд 4</vt:lpstr>
      <vt:lpstr>Анықтама:  </vt:lpstr>
      <vt:lpstr>Слайд 6</vt:lpstr>
      <vt:lpstr>Слайд 7</vt:lpstr>
      <vt:lpstr>Слайд 8</vt:lpstr>
      <vt:lpstr>Слайд 9</vt:lpstr>
      <vt:lpstr>Слайд 10</vt:lpstr>
      <vt:lpstr> 1. F(x) функциясы f(x) үшін алғашқы функция болатындығын дәлелде: </vt:lpstr>
      <vt:lpstr>2. F(x) функциясы f(x) үшін көрсетілген аралықта алғашқы функция бола ма: </vt:lpstr>
      <vt:lpstr>  </vt:lpstr>
      <vt:lpstr>2. F(x) функциясы f(x) үшін көрсетілген аралықта алғашқы функция бола ма:</vt:lpstr>
      <vt:lpstr>3. R жиынында f функциясы үшін алғашқы функциялардың бірін тап:</vt:lpstr>
      <vt:lpstr>3. R жиынында f функциясы үшін алғашқы функциялардың бірін тап:</vt:lpstr>
      <vt:lpstr>3. R жиынында f функциясы үшін алғашқы функциялардың бірін тап:</vt:lpstr>
      <vt:lpstr>4. Берілген үш функцияның қайсысы үшін қалған екеуі сәйкесінше туынды және алғашқы функция болып табылатынын көрсет: </vt:lpstr>
      <vt:lpstr>3. Өзіндік жұмысқа арналған тапсырмалар: 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первообразной</dc:title>
  <dc:creator>fora</dc:creator>
  <cp:lastModifiedBy>Admin</cp:lastModifiedBy>
  <cp:revision>32</cp:revision>
  <dcterms:created xsi:type="dcterms:W3CDTF">2020-06-17T21:48:38Z</dcterms:created>
  <dcterms:modified xsi:type="dcterms:W3CDTF">2020-06-22T04:55:48Z</dcterms:modified>
</cp:coreProperties>
</file>