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7" r:id="rId2"/>
    <p:sldId id="268" r:id="rId3"/>
    <p:sldId id="270" r:id="rId4"/>
    <p:sldId id="269" r:id="rId5"/>
    <p:sldId id="259" r:id="rId6"/>
    <p:sldId id="263" r:id="rId7"/>
    <p:sldId id="267" r:id="rId8"/>
    <p:sldId id="272" r:id="rId9"/>
    <p:sldId id="27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6" autoAdjust="0"/>
    <p:restoredTop sz="94633" autoAdjust="0"/>
  </p:normalViewPr>
  <p:slideViewPr>
    <p:cSldViewPr>
      <p:cViewPr>
        <p:scale>
          <a:sx n="42" d="100"/>
          <a:sy n="42" d="100"/>
        </p:scale>
        <p:origin x="-1416" y="-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1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005A3-A316-4C40-BF3E-5E0B8791BE58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04B61-6682-49AC-B4E0-39D4F1151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21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79D50FB-45AF-45D2-8136-D315DEB7E61C}" type="slidenum">
              <a:rPr lang="ru-RU" altLang="ru-RU">
                <a:latin typeface="Arial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ru-RU" altLang="ru-RU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4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jpe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2.png"/><Relationship Id="rId15" Type="http://schemas.openxmlformats.org/officeDocument/2006/relationships/oleObject" Target="../embeddings/oleObject5.bin"/><Relationship Id="rId10" Type="http://schemas.openxmlformats.org/officeDocument/2006/relationships/image" Target="../media/image10.wmf"/><Relationship Id="rId4" Type="http://schemas.openxmlformats.org/officeDocument/2006/relationships/image" Target="../media/image4.jpe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99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740" y="-99392"/>
            <a:ext cx="9144000" cy="685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-205589" y="1916832"/>
            <a:ext cx="9490284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6600" b="1" i="1" dirty="0" smtClean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«Тригонометрия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6600" b="1" i="1" dirty="0" smtClean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әлемі» </a:t>
            </a:r>
            <a:endParaRPr lang="kk-KZ" sz="4000" b="1" i="1" dirty="0">
              <a:ln w="10541" cmpd="sng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атты </a:t>
            </a:r>
            <a:endParaRPr lang="kk-KZ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Интеллектуалдық (онлаин)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сайыс сабақ</a:t>
            </a:r>
            <a:endParaRPr lang="kk-KZ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7544" y="5996529"/>
            <a:ext cx="74401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kk-KZ" altLang="ru-RU" sz="3200" dirty="0">
                <a:solidFill>
                  <a:schemeClr val="tx1"/>
                </a:solidFill>
                <a:latin typeface="Times New Roman" pitchFamily="18" charset="0"/>
              </a:rPr>
              <a:t>Математика пәні </a:t>
            </a:r>
            <a:r>
              <a:rPr lang="kk-KZ" altLang="ru-RU" sz="3200" dirty="0" smtClean="0">
                <a:solidFill>
                  <a:schemeClr val="tx1"/>
                </a:solidFill>
                <a:latin typeface="Times New Roman" pitchFamily="18" charset="0"/>
              </a:rPr>
              <a:t>мұғалімі: Керімбек С.А.</a:t>
            </a:r>
            <a:endParaRPr lang="kk-KZ" altLang="ru-RU" sz="3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046162" y="244004"/>
            <a:ext cx="70516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kk-KZ" altLang="ru-RU" sz="3200" dirty="0">
                <a:solidFill>
                  <a:schemeClr val="tx1"/>
                </a:solidFill>
                <a:latin typeface="Times New Roman" pitchFamily="18" charset="0"/>
              </a:rPr>
              <a:t>№131 жалпы орта білім беретін мектеп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32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673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50"/>
            <a:ext cx="9144000" cy="685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074" name="TextBox 33"/>
          <p:cNvSpPr>
            <a:spLocks noGrp="1" noChangeArrowheads="1"/>
          </p:cNvSpPr>
          <p:nvPr>
            <p:ph type="title"/>
          </p:nvPr>
        </p:nvSpPr>
        <p:spPr>
          <a:xfrm>
            <a:off x="-468560" y="986088"/>
            <a:ext cx="8229600" cy="830263"/>
          </a:xfrm>
        </p:spPr>
        <p:txBody>
          <a:bodyPr>
            <a:spAutoFit/>
          </a:bodyPr>
          <a:lstStyle/>
          <a:p>
            <a:pPr eaLnBrk="1" hangingPunct="1"/>
            <a:r>
              <a:rPr lang="kk-KZ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Сабақтың мақсаты: </a:t>
            </a:r>
            <a:endParaRPr lang="ru-RU" sz="4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7"/>
          <p:cNvSpPr>
            <a:spLocks noGrp="1" noChangeArrowheads="1"/>
          </p:cNvSpPr>
          <p:nvPr>
            <p:ph idx="4294967295"/>
          </p:nvPr>
        </p:nvSpPr>
        <p:spPr>
          <a:xfrm>
            <a:off x="500034" y="2023465"/>
            <a:ext cx="8215370" cy="3000821"/>
          </a:xfrm>
          <a:prstGeom prst="rect">
            <a:avLst/>
          </a:prstGeom>
        </p:spPr>
        <p:txBody>
          <a:bodyPr rtlCol="0" anchor="ctr">
            <a:spAutoFit/>
          </a:bodyPr>
          <a:lstStyle/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kk-KZ" sz="23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Оқушылардыңдің білім – білік дағдыларын  байқау, олардың  қабілетін ашу, алған білімдерін өмірде қолдана білу шеберліктерін арттыру. 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kk-KZ" sz="23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Оқушыларға ана тілінде еркін, таза математикалық тілде көркем сөйлеуге, жылдам ойын қорытып жауап беруге жаттықтыру, логикалық математикалық тілді дамыту,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kk-KZ" sz="23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математиканы оқып үйретуге қызығушылықты арттыру,  дәстүрін және мәдениетін құрметтеу.</a:t>
            </a:r>
            <a:endParaRPr lang="kk-KZ" sz="2300" b="1" dirty="0" smtClean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20" descr="звезды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3875" y="6137275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0" descr="звезды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357188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20" descr="звезды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3875" y="285750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20" descr="звезды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37275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4646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Gradient_al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331913" y="476250"/>
            <a:ext cx="72009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altLang="ru-RU" sz="4800" b="1" i="1">
                <a:solidFill>
                  <a:srgbClr val="003300"/>
                </a:solidFill>
              </a:rPr>
              <a:t>Сабақтың мақсаты</a:t>
            </a:r>
            <a:endParaRPr lang="ru-RU" altLang="ru-RU" sz="4800" b="1" i="1">
              <a:solidFill>
                <a:srgbClr val="003300"/>
              </a:solidFill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539750" y="1628775"/>
            <a:ext cx="8064500" cy="42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altLang="ru-RU" sz="3000" b="1" i="1">
                <a:solidFill>
                  <a:srgbClr val="FF0000"/>
                </a:solidFill>
              </a:rPr>
              <a:t>Білімділік: </a:t>
            </a:r>
            <a:r>
              <a:rPr lang="kk-KZ" altLang="ru-RU" sz="3000">
                <a:solidFill>
                  <a:srgbClr val="6600CC"/>
                </a:solidFill>
              </a:rPr>
              <a:t>Оқушылардың    теңдеулер  мен  олардың  жүйелерін  шешу тәсілдерін  қандай  деңгейде  меңгергендіктерін  байқау</a:t>
            </a:r>
            <a:endParaRPr lang="ru-RU" altLang="ru-RU" sz="3000">
              <a:solidFill>
                <a:srgbClr val="6600CC"/>
              </a:solidFill>
            </a:endParaRPr>
          </a:p>
          <a:p>
            <a:pPr eaLnBrk="1" hangingPunct="1"/>
            <a:r>
              <a:rPr lang="kk-KZ" altLang="ru-RU" sz="3000" b="1" i="1">
                <a:solidFill>
                  <a:srgbClr val="FF0000"/>
                </a:solidFill>
              </a:rPr>
              <a:t>Дамытушылық: </a:t>
            </a:r>
            <a:r>
              <a:rPr lang="kk-KZ" altLang="ru-RU" sz="3000">
                <a:solidFill>
                  <a:srgbClr val="6600CC"/>
                </a:solidFill>
              </a:rPr>
              <a:t>Оқушылардың  өзіндік  іс-әрекет  дағдылары  мен  шығармашылықпен  жұмыс  жасауына  ықпал  ету. </a:t>
            </a:r>
          </a:p>
          <a:p>
            <a:pPr eaLnBrk="1" hangingPunct="1"/>
            <a:r>
              <a:rPr lang="kk-KZ" altLang="ru-RU" sz="3000" b="1" i="1">
                <a:solidFill>
                  <a:srgbClr val="FF0000"/>
                </a:solidFill>
              </a:rPr>
              <a:t>Тәрбиелік: </a:t>
            </a:r>
            <a:r>
              <a:rPr lang="kk-KZ" altLang="ru-RU" sz="3000">
                <a:solidFill>
                  <a:srgbClr val="6600CC"/>
                </a:solidFill>
              </a:rPr>
              <a:t>Азаматтыққа  тәрбиелеу</a:t>
            </a:r>
            <a:endParaRPr lang="ru-RU" altLang="ru-RU" sz="3000">
              <a:solidFill>
                <a:srgbClr val="6600CC"/>
              </a:solidFill>
            </a:endParaRPr>
          </a:p>
        </p:txBody>
      </p:sp>
      <p:pic>
        <p:nvPicPr>
          <p:cNvPr id="5" name="Picture 4" descr="C:\Documents and Settings\Admin\Мои документы\Мои рисунки\123362563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91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1740" y="-99392"/>
            <a:ext cx="9144000" cy="685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0201"/>
            <a:ext cx="8229600" cy="3556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k-KZ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І. Топтардың таныстырылымы.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kk-KZ" sz="14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k-KZ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ІІ. Сұраққа -жауап.</a:t>
            </a:r>
            <a:endParaRPr lang="kk-KZ" sz="4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kk-KZ" sz="16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k-KZ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ІІІ. Ұяшық астындағы сурет</a:t>
            </a:r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51520" y="316706"/>
            <a:ext cx="864096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kk-KZ" sz="4800" b="1" i="1" dirty="0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Сайыс үш бөлімнен тұрады: 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750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3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-14288"/>
            <a:ext cx="9467850" cy="7115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98770" y="1180692"/>
            <a:ext cx="6893234" cy="53276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kk-KZ" altLang="ru-RU" sz="13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І-кезең</a:t>
            </a:r>
          </a:p>
          <a:p>
            <a:pPr algn="ctr">
              <a:lnSpc>
                <a:spcPct val="90000"/>
              </a:lnSpc>
            </a:pPr>
            <a:endParaRPr lang="kk-KZ" altLang="ru-RU" sz="6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kk-KZ" sz="6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Топтардың</a:t>
            </a:r>
          </a:p>
          <a:p>
            <a:pPr algn="ctr">
              <a:lnSpc>
                <a:spcPct val="90000"/>
              </a:lnSpc>
            </a:pPr>
            <a:r>
              <a:rPr lang="kk-KZ" sz="6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6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таныстырылымы.</a:t>
            </a:r>
          </a:p>
          <a:p>
            <a:pPr algn="ctr">
              <a:lnSpc>
                <a:spcPct val="90000"/>
              </a:lnSpc>
            </a:pPr>
            <a:endParaRPr lang="ru-RU" altLang="ru-RU" sz="6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881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0_1b2a7_393756ea_L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1112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5753" y="1180692"/>
            <a:ext cx="6219267" cy="3665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kk-KZ" altLang="ru-RU" sz="13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ІІ-кезең</a:t>
            </a:r>
          </a:p>
          <a:p>
            <a:pPr algn="ctr">
              <a:lnSpc>
                <a:spcPct val="90000"/>
              </a:lnSpc>
            </a:pPr>
            <a:endParaRPr lang="kk-KZ" sz="6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kk-KZ" sz="6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Сұраққа </a:t>
            </a:r>
            <a:r>
              <a:rPr lang="kk-KZ" sz="6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-жауап</a:t>
            </a:r>
            <a:endParaRPr lang="kk-KZ" altLang="ru-RU" sz="6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872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0804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91108" y="1180692"/>
            <a:ext cx="6908558" cy="44966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kk-KZ" altLang="ru-RU" sz="13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ІІІ-кезең</a:t>
            </a:r>
          </a:p>
          <a:p>
            <a:pPr algn="ctr">
              <a:lnSpc>
                <a:spcPct val="90000"/>
              </a:lnSpc>
            </a:pPr>
            <a:endParaRPr lang="kk-KZ" altLang="ru-RU" sz="6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kk-KZ" altLang="ru-RU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Ұяшықтар </a:t>
            </a:r>
          </a:p>
          <a:p>
            <a:pPr algn="ctr">
              <a:lnSpc>
                <a:spcPct val="90000"/>
              </a:lnSpc>
            </a:pPr>
            <a:r>
              <a:rPr lang="kk-KZ" altLang="ru-RU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астында сурет</a:t>
            </a:r>
            <a:endParaRPr lang="ru-RU" altLang="ru-RU" sz="6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740" y="-99392"/>
            <a:ext cx="9144000" cy="685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1109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4" descr="Gradient_al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756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52535" y="0"/>
            <a:ext cx="9649072" cy="756745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grpSp>
        <p:nvGrpSpPr>
          <p:cNvPr id="17417" name="Group 19"/>
          <p:cNvGrpSpPr>
            <a:grpSpLocks/>
          </p:cNvGrpSpPr>
          <p:nvPr/>
        </p:nvGrpSpPr>
        <p:grpSpPr bwMode="auto">
          <a:xfrm>
            <a:off x="579000" y="2040903"/>
            <a:ext cx="3671887" cy="4080669"/>
            <a:chOff x="385" y="618"/>
            <a:chExt cx="2313" cy="2313"/>
          </a:xfrm>
        </p:grpSpPr>
        <p:sp>
          <p:nvSpPr>
            <p:cNvPr id="17459" name="Rectangle 20"/>
            <p:cNvSpPr>
              <a:spLocks noChangeArrowheads="1"/>
            </p:cNvSpPr>
            <p:nvPr/>
          </p:nvSpPr>
          <p:spPr bwMode="auto">
            <a:xfrm>
              <a:off x="1156" y="618"/>
              <a:ext cx="771" cy="77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 b="1" i="1">
                <a:solidFill>
                  <a:srgbClr val="0000CC"/>
                </a:solidFill>
                <a:ea typeface="ＭＳ ゴシック" pitchFamily="49" charset="-128"/>
              </a:endParaRPr>
            </a:p>
          </p:txBody>
        </p:sp>
        <p:sp>
          <p:nvSpPr>
            <p:cNvPr id="17460" name="Rectangle 21"/>
            <p:cNvSpPr>
              <a:spLocks noChangeArrowheads="1"/>
            </p:cNvSpPr>
            <p:nvPr/>
          </p:nvSpPr>
          <p:spPr bwMode="auto">
            <a:xfrm>
              <a:off x="1156" y="1389"/>
              <a:ext cx="771" cy="771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000" b="1" i="1">
                <a:solidFill>
                  <a:srgbClr val="33CC33"/>
                </a:solidFill>
                <a:ea typeface="ＭＳ ゴシック" pitchFamily="49" charset="-128"/>
              </a:endParaRPr>
            </a:p>
          </p:txBody>
        </p:sp>
        <p:sp>
          <p:nvSpPr>
            <p:cNvPr id="17461" name="Rectangle 22"/>
            <p:cNvSpPr>
              <a:spLocks noChangeArrowheads="1"/>
            </p:cNvSpPr>
            <p:nvPr/>
          </p:nvSpPr>
          <p:spPr bwMode="auto">
            <a:xfrm>
              <a:off x="1927" y="618"/>
              <a:ext cx="771" cy="771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 b="1" i="1">
                <a:solidFill>
                  <a:srgbClr val="FF0066"/>
                </a:solidFill>
                <a:ea typeface="ＭＳ ゴシック" pitchFamily="49" charset="-128"/>
              </a:endParaRPr>
            </a:p>
          </p:txBody>
        </p:sp>
        <p:sp>
          <p:nvSpPr>
            <p:cNvPr id="17462" name="Rectangle 23"/>
            <p:cNvSpPr>
              <a:spLocks noChangeArrowheads="1"/>
            </p:cNvSpPr>
            <p:nvPr/>
          </p:nvSpPr>
          <p:spPr bwMode="auto">
            <a:xfrm>
              <a:off x="1927" y="1389"/>
              <a:ext cx="771" cy="77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000" b="1" i="1" dirty="0">
                <a:solidFill>
                  <a:schemeClr val="accent2"/>
                </a:solidFill>
                <a:ea typeface="ＭＳ ゴシック" pitchFamily="49" charset="-128"/>
              </a:endParaRPr>
            </a:p>
          </p:txBody>
        </p:sp>
        <p:sp>
          <p:nvSpPr>
            <p:cNvPr id="17463" name="Rectangle 24"/>
            <p:cNvSpPr>
              <a:spLocks noChangeArrowheads="1"/>
            </p:cNvSpPr>
            <p:nvPr/>
          </p:nvSpPr>
          <p:spPr bwMode="auto">
            <a:xfrm>
              <a:off x="385" y="1389"/>
              <a:ext cx="771" cy="77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300" b="1" i="1">
                <a:solidFill>
                  <a:srgbClr val="006666"/>
                </a:solidFill>
                <a:ea typeface="ＭＳ ゴシック" pitchFamily="49" charset="-128"/>
              </a:endParaRPr>
            </a:p>
          </p:txBody>
        </p:sp>
        <p:sp>
          <p:nvSpPr>
            <p:cNvPr id="17464" name="Rectangle 25"/>
            <p:cNvSpPr>
              <a:spLocks noChangeArrowheads="1"/>
            </p:cNvSpPr>
            <p:nvPr/>
          </p:nvSpPr>
          <p:spPr bwMode="auto">
            <a:xfrm>
              <a:off x="385" y="2160"/>
              <a:ext cx="771" cy="771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 b="1" i="1">
                <a:solidFill>
                  <a:schemeClr val="accent2"/>
                </a:solidFill>
                <a:ea typeface="ＭＳ ゴシック" pitchFamily="49" charset="-128"/>
              </a:endParaRPr>
            </a:p>
          </p:txBody>
        </p:sp>
        <p:sp>
          <p:nvSpPr>
            <p:cNvPr id="17465" name="Rectangle 26"/>
            <p:cNvSpPr>
              <a:spLocks noChangeArrowheads="1"/>
            </p:cNvSpPr>
            <p:nvPr/>
          </p:nvSpPr>
          <p:spPr bwMode="auto">
            <a:xfrm>
              <a:off x="1156" y="2160"/>
              <a:ext cx="771" cy="77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 b="1" i="1">
                <a:solidFill>
                  <a:srgbClr val="FF0066"/>
                </a:solidFill>
                <a:ea typeface="ＭＳ ゴシック" pitchFamily="49" charset="-128"/>
              </a:endParaRPr>
            </a:p>
          </p:txBody>
        </p:sp>
        <p:sp>
          <p:nvSpPr>
            <p:cNvPr id="17466" name="Rectangle 27"/>
            <p:cNvSpPr>
              <a:spLocks noChangeArrowheads="1"/>
            </p:cNvSpPr>
            <p:nvPr/>
          </p:nvSpPr>
          <p:spPr bwMode="auto">
            <a:xfrm>
              <a:off x="1927" y="2160"/>
              <a:ext cx="771" cy="771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 b="1" i="1">
                <a:solidFill>
                  <a:srgbClr val="990000"/>
                </a:solidFill>
                <a:ea typeface="ＭＳ ゴシック" pitchFamily="49" charset="-128"/>
              </a:endParaRPr>
            </a:p>
          </p:txBody>
        </p:sp>
        <p:sp>
          <p:nvSpPr>
            <p:cNvPr id="17467" name="Rectangle 29"/>
            <p:cNvSpPr>
              <a:spLocks noChangeArrowheads="1"/>
            </p:cNvSpPr>
            <p:nvPr/>
          </p:nvSpPr>
          <p:spPr bwMode="auto">
            <a:xfrm>
              <a:off x="385" y="618"/>
              <a:ext cx="771" cy="771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000" b="1" i="1">
                <a:solidFill>
                  <a:srgbClr val="660033"/>
                </a:solidFill>
                <a:ea typeface="ＭＳ ゴシック" pitchFamily="49" charset="-128"/>
              </a:endParaRPr>
            </a:p>
          </p:txBody>
        </p:sp>
      </p:grpSp>
      <p:sp>
        <p:nvSpPr>
          <p:cNvPr id="17418" name="Text Box 75"/>
          <p:cNvSpPr txBox="1">
            <a:spLocks noChangeArrowheads="1"/>
          </p:cNvSpPr>
          <p:nvPr/>
        </p:nvSpPr>
        <p:spPr bwMode="auto">
          <a:xfrm>
            <a:off x="599135" y="6139677"/>
            <a:ext cx="2881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ru-RU" altLang="ru-RU" sz="2400" b="1" dirty="0">
                <a:latin typeface="Century" pitchFamily="18" charset="0"/>
                <a:ea typeface="ＭＳ ゴシック" pitchFamily="49" charset="-128"/>
              </a:rPr>
              <a:t>1.            2.           3.</a:t>
            </a:r>
          </a:p>
        </p:txBody>
      </p:sp>
      <p:sp>
        <p:nvSpPr>
          <p:cNvPr id="81" name="Овал 80"/>
          <p:cNvSpPr/>
          <p:nvPr/>
        </p:nvSpPr>
        <p:spPr>
          <a:xfrm>
            <a:off x="4860032" y="2363346"/>
            <a:ext cx="285750" cy="3571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800000"/>
                </a:solidFill>
              </a:rPr>
              <a:t>2</a:t>
            </a:r>
          </a:p>
        </p:txBody>
      </p:sp>
      <p:sp>
        <p:nvSpPr>
          <p:cNvPr id="82" name="Овал 81"/>
          <p:cNvSpPr/>
          <p:nvPr/>
        </p:nvSpPr>
        <p:spPr>
          <a:xfrm>
            <a:off x="4612218" y="3630785"/>
            <a:ext cx="285750" cy="3571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800000"/>
                </a:solidFill>
              </a:rPr>
              <a:t>3</a:t>
            </a:r>
          </a:p>
        </p:txBody>
      </p:sp>
      <p:sp>
        <p:nvSpPr>
          <p:cNvPr id="85" name="Овал 84"/>
          <p:cNvSpPr/>
          <p:nvPr/>
        </p:nvSpPr>
        <p:spPr>
          <a:xfrm>
            <a:off x="6643688" y="928688"/>
            <a:ext cx="285750" cy="3571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800000"/>
                </a:solidFill>
              </a:rPr>
              <a:t>4</a:t>
            </a:r>
          </a:p>
        </p:txBody>
      </p:sp>
      <p:sp>
        <p:nvSpPr>
          <p:cNvPr id="87" name="Овал 86"/>
          <p:cNvSpPr/>
          <p:nvPr/>
        </p:nvSpPr>
        <p:spPr>
          <a:xfrm>
            <a:off x="6643688" y="2214563"/>
            <a:ext cx="285750" cy="3571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800000"/>
                </a:solidFill>
              </a:rPr>
              <a:t>5</a:t>
            </a:r>
          </a:p>
        </p:txBody>
      </p:sp>
      <p:sp>
        <p:nvSpPr>
          <p:cNvPr id="89" name="Овал 88"/>
          <p:cNvSpPr/>
          <p:nvPr/>
        </p:nvSpPr>
        <p:spPr>
          <a:xfrm>
            <a:off x="6553200" y="3352800"/>
            <a:ext cx="285750" cy="3571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800000"/>
                </a:solidFill>
              </a:rPr>
              <a:t>6</a:t>
            </a:r>
          </a:p>
        </p:txBody>
      </p:sp>
      <p:sp>
        <p:nvSpPr>
          <p:cNvPr id="91" name="Овал 90"/>
          <p:cNvSpPr/>
          <p:nvPr/>
        </p:nvSpPr>
        <p:spPr>
          <a:xfrm>
            <a:off x="4546874" y="4786313"/>
            <a:ext cx="285750" cy="3571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800000"/>
                </a:solidFill>
              </a:rPr>
              <a:t>7</a:t>
            </a:r>
          </a:p>
        </p:txBody>
      </p:sp>
      <p:sp>
        <p:nvSpPr>
          <p:cNvPr id="92" name="Овал 91"/>
          <p:cNvSpPr/>
          <p:nvPr/>
        </p:nvSpPr>
        <p:spPr>
          <a:xfrm>
            <a:off x="6643688" y="4889924"/>
            <a:ext cx="285750" cy="3571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800000"/>
                </a:solidFill>
              </a:rPr>
              <a:t>8</a:t>
            </a:r>
          </a:p>
        </p:txBody>
      </p:sp>
      <p:sp>
        <p:nvSpPr>
          <p:cNvPr id="93" name="Овал 92"/>
          <p:cNvSpPr/>
          <p:nvPr/>
        </p:nvSpPr>
        <p:spPr>
          <a:xfrm>
            <a:off x="7884368" y="4962631"/>
            <a:ext cx="285750" cy="3571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800000"/>
                </a:solidFill>
              </a:rPr>
              <a:t>9</a:t>
            </a:r>
          </a:p>
        </p:txBody>
      </p:sp>
      <p:pic>
        <p:nvPicPr>
          <p:cNvPr id="1044" name="Picture 20" descr="C:\Users\Admin\Desktop\ашық сабақтар 2020 мамыр\6090b957-b067-480a-8706-0157878346c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80" b="71045"/>
          <a:stretch/>
        </p:blipFill>
        <p:spPr bwMode="auto">
          <a:xfrm>
            <a:off x="7119300" y="3531394"/>
            <a:ext cx="1118538" cy="109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Users\Admin\Desktop\ашық сабақтар 2020 мамыр\6090b957-b067-480a-8706-0157878346c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9770" b="71045"/>
          <a:stretch/>
        </p:blipFill>
        <p:spPr bwMode="auto">
          <a:xfrm>
            <a:off x="5290044" y="565487"/>
            <a:ext cx="1146783" cy="122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:\Users\Admin\Desktop\ашық сабақтар 2020 мамыр\6090b957-b067-480a-8706-0157878346c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75" t="-1112" r="232" b="72373"/>
          <a:stretch/>
        </p:blipFill>
        <p:spPr bwMode="auto">
          <a:xfrm>
            <a:off x="7119300" y="450046"/>
            <a:ext cx="1343109" cy="122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C:\Users\Admin\Desktop\ашық сабақтар 2020 мамыр\6090b957-b067-480a-8706-0157878346c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" t="28719" r="64421" b="36700"/>
          <a:stretch/>
        </p:blipFill>
        <p:spPr bwMode="auto">
          <a:xfrm>
            <a:off x="7442352" y="1949909"/>
            <a:ext cx="1169781" cy="118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C:\Users\Admin\Desktop\ашық сабақтар 2020 мамыр\6090b957-b067-480a-8706-0157878346c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0" t="26521" r="28244" b="32917"/>
          <a:stretch/>
        </p:blipFill>
        <p:spPr bwMode="auto">
          <a:xfrm>
            <a:off x="5205299" y="3438183"/>
            <a:ext cx="1195914" cy="115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43" descr="C:\Users\Admin\Desktop\ашық сабақтар 2020 мамыр\6090b957-b067-480a-8706-0157878346c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1" t="33620" r="962" b="28700"/>
          <a:stretch/>
        </p:blipFill>
        <p:spPr bwMode="auto">
          <a:xfrm>
            <a:off x="5349086" y="2001858"/>
            <a:ext cx="1204114" cy="113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C:\Users\Admin\Desktop\ашық сабақтар 2020 мамыр\6090b957-b067-480a-8706-0157878346c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" t="65880" r="68430" b="1041"/>
          <a:stretch/>
        </p:blipFill>
        <p:spPr bwMode="auto">
          <a:xfrm>
            <a:off x="6275704" y="5371536"/>
            <a:ext cx="1166648" cy="121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45" descr="C:\Users\Admin\Desktop\ашық сабақтар 2020 мамыр\6090b957-b067-480a-8706-0157878346c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8" t="61916" r="32745" b="460"/>
          <a:stretch/>
        </p:blipFill>
        <p:spPr bwMode="auto">
          <a:xfrm>
            <a:off x="4994734" y="4718116"/>
            <a:ext cx="1120494" cy="110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C:\Users\Admin\Desktop\ашық сабақтар 2020 мамыр\6090b957-b067-480a-8706-0157878346c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13" t="71132"/>
          <a:stretch/>
        </p:blipFill>
        <p:spPr bwMode="auto">
          <a:xfrm>
            <a:off x="7884368" y="5371536"/>
            <a:ext cx="1151112" cy="106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9" name="Picture 65" descr="C:\Users\Admin\Desktop\ашық сабақтар 2020 мамыр\6090b957-b067-480a-8706-0157878346c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0" t="22115" b="21821"/>
          <a:stretch/>
        </p:blipFill>
        <p:spPr bwMode="auto">
          <a:xfrm>
            <a:off x="642179" y="2040067"/>
            <a:ext cx="3671887" cy="408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4717032" y="-315416"/>
            <a:ext cx="792088" cy="76546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-4564632" y="-163016"/>
            <a:ext cx="792088" cy="765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5407212" y="3636401"/>
            <a:ext cx="792088" cy="76546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8066366" y="5618108"/>
            <a:ext cx="792088" cy="765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7282834" y="3718087"/>
            <a:ext cx="792088" cy="765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6533394" y="5538791"/>
            <a:ext cx="792088" cy="76546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5131061" y="4962631"/>
            <a:ext cx="792088" cy="765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7658965" y="2100309"/>
            <a:ext cx="792088" cy="76546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7409902" y="751384"/>
            <a:ext cx="792088" cy="765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5555099" y="2240023"/>
            <a:ext cx="792088" cy="765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5378719" y="672436"/>
            <a:ext cx="969435" cy="92335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3385815"/>
              </p:ext>
            </p:extLst>
          </p:nvPr>
        </p:nvGraphicFramePr>
        <p:xfrm>
          <a:off x="1826067" y="2541940"/>
          <a:ext cx="1080120" cy="20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" name="Формула" r:id="rId7" imgW="1091726" imgH="203112" progId="Equation.3">
                  <p:embed/>
                </p:oleObj>
              </mc:Choice>
              <mc:Fallback>
                <p:oleObj name="Формула" r:id="rId7" imgW="1091726" imgH="203112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6067" y="2541940"/>
                        <a:ext cx="1080120" cy="204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4206514"/>
              </p:ext>
            </p:extLst>
          </p:nvPr>
        </p:nvGraphicFramePr>
        <p:xfrm>
          <a:off x="722841" y="5197671"/>
          <a:ext cx="1080121" cy="299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" name="Формула" r:id="rId9" imgW="812447" imgH="203112" progId="Equation.3">
                  <p:embed/>
                </p:oleObj>
              </mc:Choice>
              <mc:Fallback>
                <p:oleObj name="Формула" r:id="rId9" imgW="812447" imgH="203112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841" y="5197671"/>
                        <a:ext cx="1080121" cy="2999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885816"/>
              </p:ext>
            </p:extLst>
          </p:nvPr>
        </p:nvGraphicFramePr>
        <p:xfrm>
          <a:off x="3203848" y="5037655"/>
          <a:ext cx="687172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" name="Формула" r:id="rId11" imgW="520560" imgH="393480" progId="Equation.3">
                  <p:embed/>
                </p:oleObj>
              </mc:Choice>
              <mc:Fallback>
                <p:oleObj name="Формула" r:id="rId11" imgW="52056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5037655"/>
                        <a:ext cx="687172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053691" y="2506124"/>
            <a:ext cx="1212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charset="0"/>
              </a:rPr>
              <a:t>Cos </a:t>
            </a:r>
            <a:r>
              <a:rPr lang="en-US" dirty="0" smtClean="0">
                <a:latin typeface="Arial" charset="0"/>
              </a:rPr>
              <a:t>60</a:t>
            </a:r>
            <a:r>
              <a:rPr lang="en-US" baseline="30000" dirty="0" smtClean="0">
                <a:latin typeface="Arial" charset="0"/>
              </a:rPr>
              <a:t>0</a:t>
            </a:r>
            <a:r>
              <a:rPr lang="ru-RU" baseline="30000" dirty="0">
                <a:latin typeface="Arial" charset="0"/>
              </a:rPr>
              <a:t> </a:t>
            </a:r>
            <a:r>
              <a:rPr lang="ru-RU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686696"/>
              </p:ext>
            </p:extLst>
          </p:nvPr>
        </p:nvGraphicFramePr>
        <p:xfrm>
          <a:off x="669088" y="2438975"/>
          <a:ext cx="1076763" cy="257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" name="Формула" r:id="rId13" imgW="1320480" imgH="393480" progId="Equation.3">
                  <p:embed/>
                </p:oleObj>
              </mc:Choice>
              <mc:Fallback>
                <p:oleObj name="Формула" r:id="rId13" imgW="132048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088" y="2438975"/>
                        <a:ext cx="1076763" cy="2578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1494733" y="3324883"/>
            <a:ext cx="18404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kk-KZ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 тригонометриялық функцияларды</a:t>
            </a:r>
          </a:p>
          <a:p>
            <a:pPr algn="ctr">
              <a:spcBef>
                <a:spcPct val="0"/>
              </a:spcBef>
            </a:pPr>
            <a:r>
              <a:rPr lang="kk-KZ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жұп функциялар қайсысын </a:t>
            </a:r>
          </a:p>
          <a:p>
            <a:pPr algn="ctr">
              <a:spcBef>
                <a:spcPct val="0"/>
              </a:spcBef>
            </a:pPr>
            <a:r>
              <a:rPr lang="kk-KZ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тақ функциялар деп атаймыз?</a:t>
            </a:r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02457"/>
              </p:ext>
            </p:extLst>
          </p:nvPr>
        </p:nvGraphicFramePr>
        <p:xfrm>
          <a:off x="664373" y="3809378"/>
          <a:ext cx="955299" cy="476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5" name="Формула" r:id="rId15" imgW="1066337" imgH="393529" progId="Equation.3">
                  <p:embed/>
                </p:oleObj>
              </mc:Choice>
              <mc:Fallback>
                <p:oleObj name="Формула" r:id="rId15" imgW="1066337" imgH="39352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373" y="3809378"/>
                        <a:ext cx="955299" cy="476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2910116" y="3591013"/>
            <a:ext cx="14596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altLang="ru-RU" i="1" dirty="0">
                <a:latin typeface="Baltica KK EK" pitchFamily="34" charset="0"/>
                <a:cs typeface="Times New Roman" pitchFamily="18" charset="0"/>
              </a:rPr>
              <a:t>Пифагор </a:t>
            </a:r>
            <a:endParaRPr lang="kk-KZ" altLang="ru-RU" i="1" dirty="0" smtClean="0">
              <a:latin typeface="Baltica KK EK" pitchFamily="34" charset="0"/>
              <a:cs typeface="Times New Roman" pitchFamily="18" charset="0"/>
            </a:endParaRPr>
          </a:p>
          <a:p>
            <a:r>
              <a:rPr lang="kk-KZ" altLang="ru-RU" i="1" dirty="0" smtClean="0">
                <a:latin typeface="Baltica KK EK" pitchFamily="34" charset="0"/>
                <a:cs typeface="Times New Roman" pitchFamily="18" charset="0"/>
              </a:rPr>
              <a:t>теоремасы</a:t>
            </a:r>
            <a:endParaRPr lang="ru-RU" dirty="0"/>
          </a:p>
        </p:txBody>
      </p:sp>
      <p:sp>
        <p:nvSpPr>
          <p:cNvPr id="94" name="Овал 93"/>
          <p:cNvSpPr/>
          <p:nvPr/>
        </p:nvSpPr>
        <p:spPr>
          <a:xfrm>
            <a:off x="2414942" y="5643652"/>
            <a:ext cx="285750" cy="3571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800000"/>
                </a:solidFill>
              </a:rPr>
              <a:t>7</a:t>
            </a:r>
          </a:p>
        </p:txBody>
      </p:sp>
      <p:sp>
        <p:nvSpPr>
          <p:cNvPr id="96" name="Овал 95"/>
          <p:cNvSpPr/>
          <p:nvPr/>
        </p:nvSpPr>
        <p:spPr>
          <a:xfrm>
            <a:off x="1230038" y="2924671"/>
            <a:ext cx="285750" cy="3571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800000"/>
                </a:solidFill>
              </a:rPr>
              <a:t>6</a:t>
            </a:r>
          </a:p>
        </p:txBody>
      </p:sp>
      <p:sp>
        <p:nvSpPr>
          <p:cNvPr id="97" name="Овал 96"/>
          <p:cNvSpPr/>
          <p:nvPr/>
        </p:nvSpPr>
        <p:spPr>
          <a:xfrm>
            <a:off x="3836690" y="4365253"/>
            <a:ext cx="285750" cy="3571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800000"/>
                </a:solidFill>
              </a:rPr>
              <a:t>2</a:t>
            </a:r>
          </a:p>
        </p:txBody>
      </p:sp>
      <p:sp>
        <p:nvSpPr>
          <p:cNvPr id="98" name="Овал 97"/>
          <p:cNvSpPr/>
          <p:nvPr/>
        </p:nvSpPr>
        <p:spPr>
          <a:xfrm>
            <a:off x="1409318" y="5602066"/>
            <a:ext cx="285750" cy="3571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800000"/>
                </a:solidFill>
              </a:rPr>
              <a:t>8</a:t>
            </a:r>
          </a:p>
        </p:txBody>
      </p:sp>
      <p:sp>
        <p:nvSpPr>
          <p:cNvPr id="99" name="Овал 98"/>
          <p:cNvSpPr/>
          <p:nvPr/>
        </p:nvSpPr>
        <p:spPr>
          <a:xfrm>
            <a:off x="3836690" y="3043938"/>
            <a:ext cx="285750" cy="3571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800000"/>
                </a:solidFill>
              </a:rPr>
              <a:t>4</a:t>
            </a:r>
          </a:p>
        </p:txBody>
      </p:sp>
      <p:sp>
        <p:nvSpPr>
          <p:cNvPr id="100" name="Овал 99"/>
          <p:cNvSpPr/>
          <p:nvPr/>
        </p:nvSpPr>
        <p:spPr>
          <a:xfrm>
            <a:off x="2741175" y="4417982"/>
            <a:ext cx="285750" cy="3571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800000"/>
                </a:solidFill>
              </a:rPr>
              <a:t>3</a:t>
            </a:r>
          </a:p>
        </p:txBody>
      </p:sp>
      <p:sp>
        <p:nvSpPr>
          <p:cNvPr id="101" name="Овал 100"/>
          <p:cNvSpPr/>
          <p:nvPr/>
        </p:nvSpPr>
        <p:spPr>
          <a:xfrm>
            <a:off x="1351858" y="4281492"/>
            <a:ext cx="285750" cy="3571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800000"/>
                </a:solidFill>
              </a:rPr>
              <a:t>5</a:t>
            </a:r>
          </a:p>
        </p:txBody>
      </p:sp>
      <p:sp>
        <p:nvSpPr>
          <p:cNvPr id="102" name="Овал 101"/>
          <p:cNvSpPr/>
          <p:nvPr/>
        </p:nvSpPr>
        <p:spPr>
          <a:xfrm>
            <a:off x="2478123" y="2865771"/>
            <a:ext cx="285750" cy="3571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103" name="Овал 102"/>
          <p:cNvSpPr/>
          <p:nvPr/>
        </p:nvSpPr>
        <p:spPr>
          <a:xfrm>
            <a:off x="3728716" y="5649412"/>
            <a:ext cx="285750" cy="3571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800000"/>
                </a:solidFill>
              </a:rPr>
              <a:t>9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753982" y="4892473"/>
            <a:ext cx="137499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kk-KZ" altLang="ru-RU" sz="1600" i="1" dirty="0" smtClean="0">
                <a:latin typeface="Baltica KK EK" pitchFamily="34" charset="0"/>
                <a:cs typeface="Times New Roman" pitchFamily="18" charset="0"/>
              </a:rPr>
              <a:t>Косинустар</a:t>
            </a:r>
          </a:p>
          <a:p>
            <a:pPr algn="just">
              <a:lnSpc>
                <a:spcPct val="90000"/>
              </a:lnSpc>
            </a:pPr>
            <a:r>
              <a:rPr lang="kk-KZ" altLang="ru-RU" sz="1600" i="1" dirty="0" smtClean="0">
                <a:latin typeface="Baltica KK EK" pitchFamily="34" charset="0"/>
                <a:cs typeface="Times New Roman" pitchFamily="18" charset="0"/>
              </a:rPr>
              <a:t> </a:t>
            </a:r>
            <a:r>
              <a:rPr lang="kk-KZ" altLang="ru-RU" sz="1600" i="1" dirty="0">
                <a:latin typeface="Baltica KK EK" pitchFamily="34" charset="0"/>
                <a:cs typeface="Times New Roman" pitchFamily="18" charset="0"/>
              </a:rPr>
              <a:t>теоремасы</a:t>
            </a:r>
            <a:endParaRPr lang="ru-RU" altLang="ru-RU" sz="1600" i="1" dirty="0">
              <a:cs typeface="Times New Roman" pitchFamily="18" charset="0"/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5720560" y="822378"/>
            <a:ext cx="285750" cy="3571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8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36702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0751E-6 L -0.36945 0.2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72" y="1165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1709E-6 L -0.44878 0.2408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48" y="120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09827E-6 L -0.36285 -0.001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42" y="-9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46821E-7 L -0.6941 -0.1891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05" y="-945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6185E-6 L -0.73212 0.2097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15" y="1047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83237E-6 L -0.2533 0.2305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74" y="1151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2.31214E-6 L -0.33854 -0.002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26" y="-13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6.46651E-7 L -0.60452 -0.1006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26" y="-503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65896E-6 L -0.51198 -0.0675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08" y="-33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16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85" grpId="0" animBg="1"/>
      <p:bldP spid="87" grpId="0" animBg="1"/>
      <p:bldP spid="89" grpId="0" animBg="1"/>
      <p:bldP spid="91" grpId="0" animBg="1"/>
      <p:bldP spid="92" grpId="0" animBg="1"/>
      <p:bldP spid="9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3" grpId="0" animBg="1"/>
      <p:bldP spid="84" grpId="0" animBg="1"/>
      <p:bldP spid="86" grpId="0" animBg="1"/>
      <p:bldP spid="8" grpId="0"/>
      <p:bldP spid="19" grpId="0"/>
      <p:bldP spid="21" grpId="0"/>
      <p:bldP spid="94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22" grpId="0"/>
      <p:bldP spid="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Мои рисунки\4_19_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6E280B-550E-4BBF-8839-F881DBAA5CE2}" type="slidenum">
              <a:rPr lang="kk-KZ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kk-KZ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714375" y="357188"/>
            <a:ext cx="7643813" cy="6000750"/>
          </a:xfrm>
          <a:prstGeom prst="horizontalScroll">
            <a:avLst>
              <a:gd name="adj" fmla="val 8798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/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2357430"/>
            <a:ext cx="6784230" cy="206210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isometricOffAxis2Lef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Poster" pitchFamily="2" charset="0"/>
              </a:rPr>
              <a:t>Көңіл бөліп бұл кешке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Poster" pitchFamily="2" charset="0"/>
              </a:rPr>
              <a:t>Келгендерге көп рахмет.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Poster" pitchFamily="2" charset="0"/>
              </a:rPr>
              <a:t>Шын сезінген көрерменге,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Poster" pitchFamily="2" charset="0"/>
              </a:rPr>
              <a:t>Мың рахмет, мың рахмет!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740" y="-99392"/>
            <a:ext cx="9144000" cy="685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7217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99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521CD5-D65D-4513-BDD1-584A9451330C}" type="slidenum">
              <a:rPr lang="kk-KZ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kk-KZ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740" y="-99392"/>
            <a:ext cx="9144000" cy="685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35233" y="1412776"/>
            <a:ext cx="7822783" cy="32162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Сау</a:t>
            </a:r>
            <a:endParaRPr lang="ru-RU" sz="96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болыңыздар</a:t>
            </a:r>
            <a:r>
              <a:rPr lang="ru-RU" sz="9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44712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372</TotalTime>
  <Words>216</Words>
  <Application>Microsoft Office PowerPoint</Application>
  <PresentationFormat>Экран (4:3)</PresentationFormat>
  <Paragraphs>70</Paragraphs>
  <Slides>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Воздушный поток</vt:lpstr>
      <vt:lpstr>Формула</vt:lpstr>
      <vt:lpstr>Microsoft Equation 3.0</vt:lpstr>
      <vt:lpstr>Презентация PowerPoint</vt:lpstr>
      <vt:lpstr>Сабақтың мақсаты: </vt:lpstr>
      <vt:lpstr>Сайыс үш бөлімнен тұрады: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24</cp:revision>
  <dcterms:created xsi:type="dcterms:W3CDTF">2020-05-17T21:22:37Z</dcterms:created>
  <dcterms:modified xsi:type="dcterms:W3CDTF">2020-06-10T11:22:38Z</dcterms:modified>
</cp:coreProperties>
</file>