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8" r:id="rId5"/>
    <p:sldId id="301" r:id="rId6"/>
    <p:sldId id="271" r:id="rId7"/>
    <p:sldId id="295" r:id="rId8"/>
    <p:sldId id="297" r:id="rId9"/>
    <p:sldId id="298" r:id="rId10"/>
    <p:sldId id="302" r:id="rId11"/>
    <p:sldId id="300" r:id="rId12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ьютор Карагандинская область №1" initials="ТКо№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2D9"/>
    <a:srgbClr val="9DB7C3"/>
    <a:srgbClr val="818181"/>
    <a:srgbClr val="153A4B"/>
    <a:srgbClr val="8CABB9"/>
    <a:srgbClr val="763020"/>
    <a:srgbClr val="764E20"/>
    <a:srgbClr val="DBAEA3"/>
    <a:srgbClr val="DBC0A3"/>
    <a:srgbClr val="9DC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696" autoAdjust="0"/>
    <p:restoredTop sz="86517" autoAdjust="0"/>
  </p:normalViewPr>
  <p:slideViewPr>
    <p:cSldViewPr snapToGrid="0">
      <p:cViewPr>
        <p:scale>
          <a:sx n="75" d="100"/>
          <a:sy n="75" d="100"/>
        </p:scale>
        <p:origin x="-972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notesMaster" Target="notesMasters/notesMaster1.xml" /><Relationship Id="rId18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presProps" Target="presProps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commentAuthors" Target="commentAuthor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40D0-4D24-43E2-BFE5-AFD07AE57E80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FD2B3-EA32-457B-A65D-7F106D943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5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D2B3-EA32-457B-A65D-7F106D94386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3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D2B3-EA32-457B-A65D-7F106D94386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8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D2B3-EA32-457B-A65D-7F106D94386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8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E9B-48F9-461A-B2E1-F29419BD030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A8FD-5A9B-4C4B-9F18-355FDB2F0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66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E9B-48F9-461A-B2E1-F29419BD030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A8FD-5A9B-4C4B-9F18-355FDB2F0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4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E9B-48F9-461A-B2E1-F29419BD030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A8FD-5A9B-4C4B-9F18-355FDB2F0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7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E9B-48F9-461A-B2E1-F29419BD030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A8FD-5A9B-4C4B-9F18-355FDB2F0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4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E9B-48F9-461A-B2E1-F29419BD030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A8FD-5A9B-4C4B-9F18-355FDB2F0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3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E9B-48F9-461A-B2E1-F29419BD030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A8FD-5A9B-4C4B-9F18-355FDB2F0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6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E9B-48F9-461A-B2E1-F29419BD030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A8FD-5A9B-4C4B-9F18-355FDB2F0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4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E9B-48F9-461A-B2E1-F29419BD030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A8FD-5A9B-4C4B-9F18-355FDB2F0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6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E9B-48F9-461A-B2E1-F29419BD030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A8FD-5A9B-4C4B-9F18-355FDB2F0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50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E9B-48F9-461A-B2E1-F29419BD030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A8FD-5A9B-4C4B-9F18-355FDB2F0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3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E9B-48F9-461A-B2E1-F29419BD030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2A8FD-5A9B-4C4B-9F18-355FDB2F0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1E9B-48F9-461A-B2E1-F29419BD030F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2A8FD-5A9B-4C4B-9F18-355FDB2F0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3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_owvhx9b9hy-/ph/" TargetMode="Externa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910" y="132400"/>
            <a:ext cx="8827910" cy="522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ru-RU" sz="2400" b="1" dirty="0">
                <a:solidFill>
                  <a:schemeClr val="tx1"/>
                </a:solidFill>
                <a:latin typeface="Calibri"/>
              </a:rPr>
              <a:t>Биология</a:t>
            </a:r>
          </a:p>
        </p:txBody>
      </p:sp>
      <p:sp>
        <p:nvSpPr>
          <p:cNvPr id="4" name="Shape 1757"/>
          <p:cNvSpPr/>
          <p:nvPr/>
        </p:nvSpPr>
        <p:spPr>
          <a:xfrm>
            <a:off x="459764" y="2328950"/>
            <a:ext cx="8224473" cy="485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ctr" defTabSz="914378"/>
            <a:endParaRPr lang="ru-RU" sz="2800" b="1" dirty="0">
              <a:solidFill>
                <a:srgbClr val="818181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909" y="513241"/>
            <a:ext cx="8708971" cy="517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ru-RU" sz="2400" b="1" dirty="0">
                <a:solidFill>
                  <a:schemeClr val="tx1"/>
                </a:solidFill>
                <a:latin typeface="Calibri"/>
              </a:rPr>
              <a:t>10 </a:t>
            </a:r>
            <a:r>
              <a:rPr lang="ru-RU" sz="2400" b="1" dirty="0" err="1">
                <a:solidFill>
                  <a:schemeClr val="tx1"/>
                </a:solidFill>
                <a:latin typeface="Calibri"/>
              </a:rPr>
              <a:t>сынып</a:t>
            </a:r>
            <a:endParaRPr lang="ru-RU" sz="2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909" y="891622"/>
            <a:ext cx="8827910" cy="576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endParaRPr lang="ru-RU" sz="1050" b="1" dirty="0">
              <a:solidFill>
                <a:schemeClr val="tx1"/>
              </a:solidFill>
              <a:latin typeface="Calibri"/>
            </a:endParaRPr>
          </a:p>
          <a:p>
            <a:pPr defTabSz="914378"/>
            <a:r>
              <a:rPr lang="ru-RU" sz="2400" b="1" dirty="0">
                <a:solidFill>
                  <a:schemeClr val="tx1"/>
                </a:solidFill>
                <a:latin typeface="Calibri"/>
              </a:rPr>
              <a:t>Б</a:t>
            </a:r>
            <a:r>
              <a:rPr lang="kk-KZ" sz="2400" b="1" dirty="0">
                <a:solidFill>
                  <a:schemeClr val="tx1"/>
                </a:solidFill>
                <a:latin typeface="Calibri"/>
              </a:rPr>
              <a:t>өлім: </a:t>
            </a:r>
            <a:r>
              <a:rPr lang="kk-KZ" sz="2400" dirty="0">
                <a:solidFill>
                  <a:schemeClr val="tx1"/>
                </a:solidFill>
                <a:latin typeface="Calibri"/>
              </a:rPr>
              <a:t>Қоректену</a:t>
            </a:r>
            <a:br>
              <a:rPr lang="kk-KZ" altLang="ru-RU" sz="2400" dirty="0">
                <a:solidFill>
                  <a:schemeClr val="tx1"/>
                </a:solidFill>
                <a:latin typeface="Calibri"/>
              </a:rPr>
            </a:br>
            <a:r>
              <a:rPr lang="kk-KZ" sz="2400" b="1" dirty="0">
                <a:solidFill>
                  <a:schemeClr val="tx1"/>
                </a:solidFill>
                <a:latin typeface="Calibri"/>
              </a:rPr>
              <a:t> </a:t>
            </a:r>
            <a:endParaRPr lang="ru-RU" sz="2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910" y="1468148"/>
            <a:ext cx="8827910" cy="6502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8"/>
            <a:r>
              <a:rPr lang="kk-KZ" sz="2400" b="1" dirty="0">
                <a:solidFill>
                  <a:schemeClr val="tx1"/>
                </a:solidFill>
                <a:latin typeface="Calibri"/>
              </a:rPr>
              <a:t>Сабақтың тақырыбы: </a:t>
            </a:r>
            <a:r>
              <a:rPr lang="kk-KZ" sz="2400" dirty="0">
                <a:solidFill>
                  <a:schemeClr val="tx1"/>
                </a:solidFill>
              </a:rPr>
              <a:t>Ферменттер белсенділігіне әсер етуші факторлар мен жағдайлар</a:t>
            </a:r>
            <a:endParaRPr lang="kk-KZ" altLang="ru-RU" sz="2000" dirty="0">
              <a:solidFill>
                <a:schemeClr val="tx1"/>
              </a:solidFill>
              <a:latin typeface="Calibri"/>
            </a:endParaRPr>
          </a:p>
          <a:p>
            <a:pPr algn="just" defTabSz="914378"/>
            <a:endParaRPr lang="ru-RU" sz="2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090" y="2828160"/>
            <a:ext cx="8584790" cy="129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8"/>
            <a:endParaRPr lang="kk-KZ" sz="2400" b="1" dirty="0">
              <a:solidFill>
                <a:schemeClr val="tx1"/>
              </a:solidFill>
              <a:latin typeface="Calibri"/>
            </a:endParaRPr>
          </a:p>
          <a:p>
            <a:pPr algn="just" defTabSz="914378"/>
            <a:r>
              <a:rPr lang="kk-KZ" sz="2400" b="1" dirty="0">
                <a:solidFill>
                  <a:schemeClr val="tx1"/>
                </a:solidFill>
                <a:latin typeface="Calibri"/>
              </a:rPr>
              <a:t>Бұл  сабақта: </a:t>
            </a:r>
          </a:p>
          <a:p>
            <a:pPr marL="342900" indent="-342900" algn="just" defTabSz="914378">
              <a:buFont typeface="Arial" pitchFamily="34" charset="0"/>
              <a:buChar char="•"/>
            </a:pPr>
            <a:r>
              <a:rPr lang="kk-KZ" sz="2400" dirty="0">
                <a:solidFill>
                  <a:schemeClr val="tx1"/>
                </a:solidFill>
                <a:latin typeface="Calibri"/>
              </a:rPr>
              <a:t>ферменттер белсенділігіне әсер етуші факторлар мен жағдайларды: рН, температура, субстрат концентрациясы, фермент, ингибитор және активаторларды оқып-үйренесіңдер;</a:t>
            </a:r>
          </a:p>
          <a:p>
            <a:pPr marL="342900" indent="-342900" algn="just" defTabSz="914378">
              <a:buFont typeface="Arial" pitchFamily="34" charset="0"/>
              <a:buChar char="•"/>
            </a:pPr>
            <a:r>
              <a:rPr lang="kk-KZ" sz="2400" dirty="0">
                <a:solidFill>
                  <a:schemeClr val="tx1"/>
                </a:solidFill>
                <a:latin typeface="Calibri"/>
              </a:rPr>
              <a:t>әртүрлі жағдайлардың (температура, рН, субстрат пен ингибитор концентрациясы) ферменттер белсенділігіне әсерән білетін боласындар.</a:t>
            </a:r>
          </a:p>
          <a:p>
            <a:pPr algn="just" defTabSz="914378"/>
            <a:r>
              <a:rPr lang="kk-KZ" sz="2400" dirty="0">
                <a:solidFill>
                  <a:schemeClr val="tx1"/>
                </a:solidFill>
                <a:latin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52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114" y="29153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kk-KZ" dirty="0"/>
              <a:t>Ферменттер  - барлық тірі организмдер құрамына кіретін арнайы аққуыздар.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4" y="1668970"/>
            <a:ext cx="5714999" cy="288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00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57">
            <a:extLst>
              <a:ext uri="{FF2B5EF4-FFF2-40B4-BE49-F238E27FC236}">
                <a16:creationId xmlns:a16="http://schemas.microsoft.com/office/drawing/2014/main" id="{2FF65C95-B15E-4A32-BF1F-1549E345E352}"/>
              </a:ext>
            </a:extLst>
          </p:cNvPr>
          <p:cNvSpPr/>
          <p:nvPr/>
        </p:nvSpPr>
        <p:spPr>
          <a:xfrm>
            <a:off x="7566596" y="83452"/>
            <a:ext cx="54779" cy="239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ctr" defTabSz="914378"/>
            <a:endParaRPr lang="ru-RU" sz="1200" b="1" dirty="0">
              <a:solidFill>
                <a:srgbClr val="818181"/>
              </a:solidFill>
              <a:latin typeface="Calibri"/>
            </a:endParaRPr>
          </a:p>
        </p:txBody>
      </p:sp>
      <p:sp>
        <p:nvSpPr>
          <p:cNvPr id="11" name="Прямоугольник: скругленные углы 25">
            <a:extLst>
              <a:ext uri="{FF2B5EF4-FFF2-40B4-BE49-F238E27FC236}">
                <a16:creationId xmlns:a16="http://schemas.microsoft.com/office/drawing/2014/main" id="{28973891-06DA-488C-BC08-F9B1A452CBF6}"/>
              </a:ext>
            </a:extLst>
          </p:cNvPr>
          <p:cNvSpPr/>
          <p:nvPr/>
        </p:nvSpPr>
        <p:spPr>
          <a:xfrm>
            <a:off x="959225" y="83452"/>
            <a:ext cx="7402687" cy="64027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kk-KZ" altLang="ru-RU" sz="2400" b="1" dirty="0">
                <a:solidFill>
                  <a:schemeClr val="tx1"/>
                </a:solidFill>
              </a:rPr>
              <a:t>Ферменттер белсенділігіне рН-тың әсері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8800" y="2159479"/>
            <a:ext cx="5291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prstClr val="black"/>
                </a:solidFill>
              </a:rPr>
              <a:t>   </a:t>
            </a:r>
            <a:endParaRPr lang="ru-RU" dirty="0"/>
          </a:p>
        </p:txBody>
      </p:sp>
      <p:pic>
        <p:nvPicPr>
          <p:cNvPr id="1026" name="Picture 2" descr="C:\Users\User\Desktop\фермен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0" y="1554723"/>
            <a:ext cx="8087152" cy="33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9786" y="723726"/>
            <a:ext cx="635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Ферменттердің көпшілігі рН-тың бейтарап мәндерінде белсенділігін арттырады.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21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57">
            <a:extLst>
              <a:ext uri="{FF2B5EF4-FFF2-40B4-BE49-F238E27FC236}">
                <a16:creationId xmlns:a16="http://schemas.microsoft.com/office/drawing/2014/main" id="{2FF65C95-B15E-4A32-BF1F-1549E345E352}"/>
              </a:ext>
            </a:extLst>
          </p:cNvPr>
          <p:cNvSpPr/>
          <p:nvPr/>
        </p:nvSpPr>
        <p:spPr>
          <a:xfrm>
            <a:off x="7566596" y="83452"/>
            <a:ext cx="54779" cy="239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ctr" defTabSz="914378"/>
            <a:endParaRPr lang="ru-RU" sz="1200" b="1" dirty="0">
              <a:solidFill>
                <a:srgbClr val="818181"/>
              </a:solidFill>
              <a:latin typeface="Calibri"/>
            </a:endParaRPr>
          </a:p>
        </p:txBody>
      </p:sp>
      <p:pic>
        <p:nvPicPr>
          <p:cNvPr id="2050" name="Picture 2" descr="C:\Users\User\Desktop\температура дұры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03472"/>
            <a:ext cx="7416800" cy="34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600" y="203142"/>
            <a:ext cx="824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dirty="0"/>
              <a:t>Температура ферментке түрлі әсер тигізе алады. Температура артса ферменттің  белсенділігі кемиді.  Ал кейбір мәндерінде (оптималды) ол фермент –субстрат реакциясына әсер етеді, яғни реакцияны жылдамдатады.  50 -60 С температурада фермент  өзінің белсенділігін мүлдем жоғалтады.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924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57">
            <a:extLst>
              <a:ext uri="{FF2B5EF4-FFF2-40B4-BE49-F238E27FC236}">
                <a16:creationId xmlns:a16="http://schemas.microsoft.com/office/drawing/2014/main" id="{2FF65C95-B15E-4A32-BF1F-1549E345E352}"/>
              </a:ext>
            </a:extLst>
          </p:cNvPr>
          <p:cNvSpPr/>
          <p:nvPr/>
        </p:nvSpPr>
        <p:spPr>
          <a:xfrm>
            <a:off x="7566596" y="83452"/>
            <a:ext cx="54779" cy="239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ctr" defTabSz="914378"/>
            <a:endParaRPr lang="ru-RU" sz="1200" b="1" dirty="0">
              <a:solidFill>
                <a:srgbClr val="818181"/>
              </a:solidFill>
              <a:latin typeface="Calibri"/>
            </a:endParaRPr>
          </a:p>
        </p:txBody>
      </p:sp>
      <p:pic>
        <p:nvPicPr>
          <p:cNvPr id="1026" name="Picture 2" descr="C:\Users\User\Desktop\img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53515"/>
            <a:ext cx="5148943" cy="49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9914" y="32283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50971" y="360278"/>
            <a:ext cx="39946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800" dirty="0"/>
              <a:t>Ферменттер белсенділігіне әсер етуші </a:t>
            </a:r>
          </a:p>
          <a:p>
            <a:r>
              <a:rPr lang="kk-KZ" sz="1800" dirty="0"/>
              <a:t>заттарды </a:t>
            </a:r>
            <a:r>
              <a:rPr lang="kk-KZ" sz="1800" dirty="0">
                <a:solidFill>
                  <a:srgbClr val="FF0000"/>
                </a:solidFill>
              </a:rPr>
              <a:t>эффекторлар </a:t>
            </a:r>
            <a:r>
              <a:rPr lang="kk-KZ" sz="1800" dirty="0"/>
              <a:t>деп атайды. </a:t>
            </a:r>
          </a:p>
          <a:p>
            <a:r>
              <a:rPr lang="kk-KZ" sz="1800" dirty="0"/>
              <a:t>Бұл катализдік процестерді тежейтін </a:t>
            </a:r>
          </a:p>
          <a:p>
            <a:r>
              <a:rPr lang="kk-KZ" sz="1800" dirty="0"/>
              <a:t>қосылыстар - </a:t>
            </a:r>
            <a:r>
              <a:rPr lang="kk-KZ" sz="1800" dirty="0">
                <a:solidFill>
                  <a:srgbClr val="FF0000"/>
                </a:solidFill>
              </a:rPr>
              <a:t>ингибиторлар</a:t>
            </a:r>
            <a:r>
              <a:rPr lang="kk-KZ" sz="1800" dirty="0"/>
              <a:t> немесе </a:t>
            </a:r>
          </a:p>
          <a:p>
            <a:r>
              <a:rPr lang="kk-KZ" sz="1800" dirty="0"/>
              <a:t>осы процесті жылдамдататын </a:t>
            </a:r>
          </a:p>
          <a:p>
            <a:r>
              <a:rPr lang="kk-KZ" sz="1800" dirty="0"/>
              <a:t>заттар –</a:t>
            </a:r>
            <a:r>
              <a:rPr lang="kk-KZ" sz="1800" dirty="0">
                <a:solidFill>
                  <a:srgbClr val="FF0000"/>
                </a:solidFill>
              </a:rPr>
              <a:t>активаторлар</a:t>
            </a:r>
            <a:r>
              <a:rPr lang="kk-KZ" sz="1800" dirty="0"/>
              <a:t> болуы мүмкін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170217" y="2399574"/>
            <a:ext cx="487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800" dirty="0"/>
              <a:t>Ингибиторларды әрекет ету типіне байланысты</a:t>
            </a:r>
            <a:endParaRPr lang="ru-RU" sz="1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399316" y="2732310"/>
            <a:ext cx="261256" cy="489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28857" y="2688769"/>
            <a:ext cx="175548" cy="478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91617" y="3213643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800" dirty="0"/>
              <a:t>қайтымды</a:t>
            </a:r>
            <a:endParaRPr lang="ru-RU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7566596" y="322217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800" dirty="0"/>
              <a:t>қайтымсыз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308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57">
            <a:extLst>
              <a:ext uri="{FF2B5EF4-FFF2-40B4-BE49-F238E27FC236}">
                <a16:creationId xmlns:a16="http://schemas.microsoft.com/office/drawing/2014/main" id="{2FF65C95-B15E-4A32-BF1F-1549E345E352}"/>
              </a:ext>
            </a:extLst>
          </p:cNvPr>
          <p:cNvSpPr/>
          <p:nvPr/>
        </p:nvSpPr>
        <p:spPr>
          <a:xfrm>
            <a:off x="7566596" y="83452"/>
            <a:ext cx="54779" cy="239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ctr" defTabSz="914378"/>
            <a:endParaRPr lang="ru-RU" sz="1200" b="1" dirty="0">
              <a:solidFill>
                <a:srgbClr val="818181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6415" y="92000"/>
            <a:ext cx="2202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/>
            <a:r>
              <a:rPr lang="kk-KZ" altLang="ru-RU" sz="2400" b="1" dirty="0">
                <a:solidFill>
                  <a:prstClr val="black"/>
                </a:solidFill>
              </a:rPr>
              <a:t>ӨЗІҢДІ ТЕКСЕР </a:t>
            </a:r>
            <a:endParaRPr lang="kk-KZ" alt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39257"/>
              </p:ext>
            </p:extLst>
          </p:nvPr>
        </p:nvGraphicFramePr>
        <p:xfrm>
          <a:off x="4681182" y="2155371"/>
          <a:ext cx="4343401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595">
                <a:tc>
                  <a:txBody>
                    <a:bodyPr/>
                    <a:lstStyle/>
                    <a:p>
                      <a:pPr marL="0" marR="0" indent="0" algn="just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/>
                        <a:t>Дескриптор: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384">
                <a:tc>
                  <a:txBody>
                    <a:bodyPr/>
                    <a:lstStyle/>
                    <a:p>
                      <a:pPr marL="0" marR="0" indent="0" algn="just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+mn-lt"/>
                        </a:rPr>
                        <a:t>- ферменттер белсенділігіне әсер етуші факторлар мен жағдайларды: рН, температура, субстрат концентрациясы, фермент, ингибитор және активаторларды оқып-үйренді;</a:t>
                      </a:r>
                    </a:p>
                    <a:p>
                      <a:pPr marL="0" marR="0" indent="0" algn="just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384">
                <a:tc>
                  <a:txBody>
                    <a:bodyPr/>
                    <a:lstStyle/>
                    <a:p>
                      <a:pPr marL="0" indent="0" algn="just" defTabSz="914378">
                        <a:buFont typeface="Arial" pitchFamily="34" charset="0"/>
                        <a:buNone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+mn-lt"/>
                        </a:rPr>
                        <a:t>- әртүрлі жағдайлардың (температура, рН, субстрат пен ингибитор концентрациясы) ферменттер белсенділігіне әсерән білетін болды.</a:t>
                      </a:r>
                    </a:p>
                    <a:p>
                      <a:pPr algn="just" defTabSz="914378"/>
                      <a:r>
                        <a:rPr lang="kk-KZ" sz="1400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</a:p>
                    <a:p>
                      <a:pPr marL="0" marR="0" indent="0" algn="just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alt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18556" y="172791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800" b="1" i="1" dirty="0"/>
              <a:t>«Сөйлемді аяқта»</a:t>
            </a:r>
            <a:endParaRPr lang="ru-RU" sz="1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39701" y="554823"/>
            <a:ext cx="871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1800" dirty="0"/>
              <a:t>Ферменттер, жалпы айтқанда, рН-тың белгілі интервалында ғана белсенді және көпшілік жағдайда әрбір ферменттің әрекеті үшін..........</a:t>
            </a:r>
          </a:p>
          <a:p>
            <a:pPr marL="342900" indent="-342900">
              <a:buAutoNum type="arabicPeriod" startAt="2"/>
            </a:pPr>
            <a:r>
              <a:rPr lang="kk-KZ" sz="1800" dirty="0"/>
              <a:t>Ферменттер белсенділігіне әсер етуші заттарды.......</a:t>
            </a:r>
          </a:p>
          <a:p>
            <a:pPr marL="342900" indent="-342900">
              <a:buAutoNum type="arabicPeriod" startAt="2"/>
            </a:pPr>
            <a:r>
              <a:rPr lang="kk-KZ" sz="1800" dirty="0"/>
              <a:t>Ингибиторларды әрекет ету типіне байланысты .......... және ......... деп екіге бөлуге болады.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542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500" y="361950"/>
            <a:ext cx="6400800" cy="1314450"/>
          </a:xfrm>
        </p:spPr>
        <p:txBody>
          <a:bodyPr>
            <a:noAutofit/>
          </a:bodyPr>
          <a:lstStyle/>
          <a:p>
            <a:r>
              <a:rPr lang="kk-KZ" sz="2400" b="1" i="1" dirty="0"/>
              <a:t>Жауаптарымызды тексерейік:</a:t>
            </a:r>
          </a:p>
          <a:p>
            <a:pPr lvl="0" algn="l" defTabSz="685800">
              <a:spcBef>
                <a:spcPts val="0"/>
              </a:spcBef>
            </a:pPr>
            <a:r>
              <a:rPr lang="kk-KZ" sz="2000" dirty="0"/>
              <a:t>1. </a:t>
            </a:r>
            <a:r>
              <a:rPr lang="kk-KZ" sz="2000" dirty="0">
                <a:solidFill>
                  <a:prstClr val="black"/>
                </a:solidFill>
              </a:rPr>
              <a:t>Ферменттер, жалпы айтқанда, рН-тың белгілі интервалында ғана белсенді және көпшілік жағдайда </a:t>
            </a:r>
          </a:p>
          <a:p>
            <a:pPr lvl="0" algn="l" defTabSz="685800">
              <a:spcBef>
                <a:spcPts val="0"/>
              </a:spcBef>
            </a:pPr>
            <a:r>
              <a:rPr lang="kk-KZ" sz="2000" dirty="0">
                <a:solidFill>
                  <a:prstClr val="black"/>
                </a:solidFill>
              </a:rPr>
              <a:t>әрбір ферменттің әрекеті үшін белгілі бір рН оптимумы (ең жақсы жағдайлар жиынтығы) болады.</a:t>
            </a:r>
          </a:p>
          <a:p>
            <a:pPr lvl="0" algn="l" defTabSz="685800">
              <a:spcBef>
                <a:spcPts val="0"/>
              </a:spcBef>
            </a:pPr>
            <a:r>
              <a:rPr lang="kk-KZ" sz="2000" dirty="0">
                <a:solidFill>
                  <a:prstClr val="black"/>
                </a:solidFill>
              </a:rPr>
              <a:t>2. Ферменттер белсенділігіне әсер етуші заттарды эффекторлар деп атайды.</a:t>
            </a:r>
          </a:p>
          <a:p>
            <a:pPr lvl="0" algn="l" defTabSz="685800">
              <a:spcBef>
                <a:spcPts val="0"/>
              </a:spcBef>
            </a:pPr>
            <a:r>
              <a:rPr lang="kk-KZ" sz="2000" dirty="0">
                <a:solidFill>
                  <a:prstClr val="black"/>
                </a:solidFill>
              </a:rPr>
              <a:t>3. Ингибиторларды әрекет ету типіне байланысты қайтымды және қайтымсыз деп екіге бөлуге болады.</a:t>
            </a:r>
            <a:endParaRPr lang="ru-RU" sz="2000" dirty="0">
              <a:solidFill>
                <a:prstClr val="black"/>
              </a:solidFill>
            </a:endParaRPr>
          </a:p>
          <a:p>
            <a:pPr algn="l"/>
            <a:r>
              <a:rPr lang="kk-KZ" sz="2000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39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123" y="1047138"/>
            <a:ext cx="6819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https://prezi.com/_owvhx9b9hy-/ph/</a:t>
            </a:r>
            <a:endParaRPr lang="kk-KZ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kk-KZ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Е.А.Очкур,  Ж.Ж.Құрманғалиева,  М.А.Нуртаева , Алматы «Мектеп», 2019</a:t>
            </a:r>
          </a:p>
          <a:p>
            <a:pPr marL="342900" indent="-342900">
              <a:buAutoNum type="arabicPeriod"/>
            </a:pP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http://lib.kstu.kz:8300/tb/books/2019/HiHT/Kabylbekova%20i%20dr/</a:t>
            </a:r>
            <a:r>
              <a:rPr lang="kk-KZ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Теория/</a:t>
            </a:r>
            <a:r>
              <a:rPr lang="en-US" b="1" u="sng">
                <a:solidFill>
                  <a:schemeClr val="tx2">
                    <a:lumMod val="60000"/>
                    <a:lumOff val="40000"/>
                  </a:schemeClr>
                </a:solidFill>
              </a:rPr>
              <a:t>lek5.htm</a:t>
            </a:r>
            <a:endParaRPr lang="kk-KZ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kk-KZ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1370" y="330016"/>
            <a:ext cx="1393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/>
              <a:t>РЕСУРС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9636958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1D2E487F71BAB4D9200D32DBBD6AA68" ma:contentTypeVersion="2" ma:contentTypeDescription="Создание документа." ma:contentTypeScope="" ma:versionID="855fb3b3715d67285727fc93f442cf1b">
  <xsd:schema xmlns:xsd="http://www.w3.org/2001/XMLSchema" xmlns:xs="http://www.w3.org/2001/XMLSchema" xmlns:p="http://schemas.microsoft.com/office/2006/metadata/properties" xmlns:ns3="1b5cb150-ffec-468f-a6bd-3563b7dc00a2" targetNamespace="http://schemas.microsoft.com/office/2006/metadata/properties" ma:root="true" ma:fieldsID="75328e0703723f3aee2546d31f94788c" ns3:_="">
    <xsd:import namespace="1b5cb150-ffec-468f-a6bd-3563b7dc00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cb150-ffec-468f-a6bd-3563b7dc0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65DEAA-783E-4A17-B1EB-F1DAA19AD77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b5cb150-ffec-468f-a6bd-3563b7dc00a2"/>
  </ds:schemaRefs>
</ds:datastoreItem>
</file>

<file path=customXml/itemProps2.xml><?xml version="1.0" encoding="utf-8"?>
<ds:datastoreItem xmlns:ds="http://schemas.openxmlformats.org/officeDocument/2006/customXml" ds:itemID="{8270F174-9DEB-4C4B-9EEF-F40A80DEC2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898D62-1D24-4189-8C0A-4B8468EA3D35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335</Words>
  <Application>Microsoft Office PowerPoint</Application>
  <PresentationFormat>Экран (16:9)</PresentationFormat>
  <Paragraphs>46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Презентация PowerPoint</vt:lpstr>
      <vt:lpstr>Ферменттер  - барлық тірі организмдер құрамына кіретін арнайы аққуыздар.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77471731694</cp:lastModifiedBy>
  <cp:revision>1</cp:revision>
  <dcterms:created xsi:type="dcterms:W3CDTF">2019-05-24T05:13:43Z</dcterms:created>
  <dcterms:modified xsi:type="dcterms:W3CDTF">2020-10-07T17:12:33Z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0x01010051D2E487F71BAB4D9200D32DBBD6AA68</vt:lpwstr>
  </property>
</Properties>
</file>