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slides/slide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s/slide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rtl="0" algn="l" eaLnBrk="1" latinLnBrk="1" hangingPunct="1" marL="0" indent="0" defTabSz="914400">
      <a:lnSpc>
        <a:spcPct val="100000"/>
      </a:lnSpc>
      <a:defRPr lang="ru-RU" altLang="en-US" smtClean="0" b="0" i="0" strike="noStrike" u="none" sz="1800" kern="1200">
        <a:solidFill>
          <a:schemeClr val="tx1"/>
        </a:solidFill>
        <a:latin typeface="+mn-lt"/>
        <a:ea typeface="+mn-ea"/>
        <a:cs typeface="+mn-cs"/>
      </a:defRPr>
    </a:lvl1pPr>
    <a:lvl2pPr lvl="1" rtl="0" algn="l" eaLnBrk="1" latinLnBrk="1" hangingPunct="1" marL="457200" indent="0" defTabSz="914400">
      <a:lnSpc>
        <a:spcPct val="100000"/>
      </a:lnSpc>
      <a:defRPr lang="ru-RU" altLang="en-US" smtClean="0" b="0" i="0" strike="noStrike" u="none" sz="1800" kern="1200">
        <a:solidFill>
          <a:schemeClr val="tx1"/>
        </a:solidFill>
        <a:latin typeface="+mn-lt"/>
        <a:ea typeface="+mn-ea"/>
        <a:cs typeface="+mn-cs"/>
      </a:defRPr>
    </a:lvl2pPr>
    <a:lvl3pPr lvl="2" rtl="0" algn="l" eaLnBrk="1" latinLnBrk="1" hangingPunct="1" marL="914400" indent="0" defTabSz="914400">
      <a:lnSpc>
        <a:spcPct val="100000"/>
      </a:lnSpc>
      <a:defRPr lang="ru-RU" altLang="en-US" smtClean="0" b="0" i="0" strike="noStrike" u="none" sz="1800" kern="1200">
        <a:solidFill>
          <a:schemeClr val="tx1"/>
        </a:solidFill>
        <a:latin typeface="+mn-lt"/>
        <a:ea typeface="+mn-ea"/>
        <a:cs typeface="+mn-cs"/>
      </a:defRPr>
    </a:lvl3pPr>
    <a:lvl4pPr lvl="3" rtl="0" algn="l" eaLnBrk="1" latinLnBrk="1" hangingPunct="1" marL="1371600" indent="0" defTabSz="914400">
      <a:lnSpc>
        <a:spcPct val="100000"/>
      </a:lnSpc>
      <a:defRPr lang="ru-RU" altLang="en-US" smtClean="0" b="0" i="0" strike="noStrike" u="none" sz="1800" kern="1200">
        <a:solidFill>
          <a:schemeClr val="tx1"/>
        </a:solidFill>
        <a:latin typeface="+mn-lt"/>
        <a:ea typeface="+mn-ea"/>
        <a:cs typeface="+mn-cs"/>
      </a:defRPr>
    </a:lvl4pPr>
    <a:lvl5pPr lvl="4" rtl="0" algn="l" eaLnBrk="1" latinLnBrk="1" hangingPunct="1" marL="1828800" indent="0" defTabSz="914400">
      <a:lnSpc>
        <a:spcPct val="100000"/>
      </a:lnSpc>
      <a:defRPr lang="ru-RU" altLang="en-US" smtClean="0" b="0" i="0" strike="noStrike" u="none" sz="1800" kern="1200">
        <a:solidFill>
          <a:schemeClr val="tx1"/>
        </a:solidFill>
        <a:latin typeface="+mn-lt"/>
        <a:ea typeface="+mn-ea"/>
        <a:cs typeface="+mn-cs"/>
      </a:defRPr>
    </a:lvl5pPr>
    <a:lvl6pPr lvl="5" rtl="0" algn="l" eaLnBrk="1" latinLnBrk="1" hangingPunct="1" marL="2286000" indent="0" defTabSz="914400">
      <a:lnSpc>
        <a:spcPct val="100000"/>
      </a:lnSpc>
      <a:defRPr lang="ru-RU" altLang="en-US" smtClean="0" b="0" i="0" strike="noStrike" u="none" sz="1800" kern="1200">
        <a:solidFill>
          <a:schemeClr val="tx1"/>
        </a:solidFill>
        <a:latin typeface="+mn-lt"/>
        <a:ea typeface="+mn-ea"/>
        <a:cs typeface="+mn-cs"/>
      </a:defRPr>
    </a:lvl6pPr>
    <a:lvl7pPr lvl="6" rtl="0" algn="l" eaLnBrk="1" latinLnBrk="1" hangingPunct="1" marL="2743200" indent="0" defTabSz="914400">
      <a:lnSpc>
        <a:spcPct val="100000"/>
      </a:lnSpc>
      <a:defRPr lang="ru-RU" altLang="en-US" smtClean="0" b="0" i="0" strike="noStrike" u="none" sz="1800" kern="1200">
        <a:solidFill>
          <a:schemeClr val="tx1"/>
        </a:solidFill>
        <a:latin typeface="+mn-lt"/>
        <a:ea typeface="+mn-ea"/>
        <a:cs typeface="+mn-cs"/>
      </a:defRPr>
    </a:lvl7pPr>
    <a:lvl8pPr lvl="7" rtl="0" algn="l" eaLnBrk="1" latinLnBrk="1" hangingPunct="1" marL="3200400" indent="0" defTabSz="914400">
      <a:lnSpc>
        <a:spcPct val="100000"/>
      </a:lnSpc>
      <a:defRPr lang="ru-RU" altLang="en-US" smtClean="0" b="0" i="0" strike="noStrike" u="none" sz="1800" kern="1200">
        <a:solidFill>
          <a:schemeClr val="tx1"/>
        </a:solidFill>
        <a:latin typeface="+mn-lt"/>
        <a:ea typeface="+mn-ea"/>
        <a:cs typeface="+mn-cs"/>
      </a:defRPr>
    </a:lvl8pPr>
    <a:lvl9pPr lvl="8" rtl="0" algn="l" eaLnBrk="1" latinLnBrk="1" hangingPunct="1" marL="3657600" indent="0" defTabSz="914400">
      <a:lnSpc>
        <a:spcPct val="100000"/>
      </a:lnSpc>
      <a:defRPr lang="ru-RU" altLang="en-US" smtClean="0" b="0" i="0" strike="noStrike" u="none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03" autoAdjust="0"/>
  </p:normalViewPr>
  <p:slideViewPr>
    <p:cSldViewPr>
      <p:cViewPr varScale="1">
        <p:scale>
          <a:sx n="67" d="100"/>
          <a:sy n="67" d="100"/>
        </p:scale>
        <p:origin x="-146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 ?><Relationships xmlns="http://schemas.openxmlformats.org/package/2006/relationships"><Relationship Id="rId1" Type="http://schemas.openxmlformats.org/officeDocument/2006/relationships/slideMaster" Target="slideMasters/slideMaster1.xml" TargetMode="Internal" /><Relationship Id="rId2" Type="http://schemas.openxmlformats.org/officeDocument/2006/relationships/slide" Target="slides/slide1.xml" TargetMode="Internal" /><Relationship Id="rId3" Type="http://schemas.openxmlformats.org/officeDocument/2006/relationships/slide" Target="slides/slide2.xml" TargetMode="Internal" /><Relationship Id="rId4" Type="http://schemas.openxmlformats.org/officeDocument/2006/relationships/slide" Target="slides/slide3.xml" TargetMode="Internal" /><Relationship Id="rId11" Type="http://schemas.openxmlformats.org/officeDocument/2006/relationships/tableStyles" Target="tableStyles.xml" TargetMode="Internal" /><Relationship Id="rId10" Type="http://schemas.openxmlformats.org/officeDocument/2006/relationships/theme" Target="theme/theme1.xml" TargetMode="Internal" /><Relationship Id="rId9" Type="http://schemas.openxmlformats.org/officeDocument/2006/relationships/viewProps" Target="viewProps.xml" TargetMode="Internal" /><Relationship Id="rId5" Type="http://schemas.openxmlformats.org/officeDocument/2006/relationships/slide" Target="slides/slide4.xml" TargetMode="Internal" /><Relationship Id="rId6" Type="http://schemas.openxmlformats.org/officeDocument/2006/relationships/slide" Target="slides/slide5.xml" TargetMode="Internal" /><Relationship Id="rId7" Type="http://schemas.openxmlformats.org/officeDocument/2006/relationships/slide" Target="slides/slide6.xml" TargetMode="Internal" /><Relationship Id="rId8" Type="http://schemas.openxmlformats.org/officeDocument/2006/relationships/presProps" Target="presProps.xml" TargetMode="Interna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0344647-5881-47C0-827A-FBCDDC55E03B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A5D8BFB-DA1F-4B7F-BA81-4DB4DA815D6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4647-5881-47C0-827A-FBCDDC55E03B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8BFB-DA1F-4B7F-BA81-4DB4DA815D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4647-5881-47C0-827A-FBCDDC55E03B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8BFB-DA1F-4B7F-BA81-4DB4DA815D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344647-5881-47C0-827A-FBCDDC55E03B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A5D8BFB-DA1F-4B7F-BA81-4DB4DA815D6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0344647-5881-47C0-827A-FBCDDC55E03B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A5D8BFB-DA1F-4B7F-BA81-4DB4DA815D6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4647-5881-47C0-827A-FBCDDC55E03B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8BFB-DA1F-4B7F-BA81-4DB4DA815D6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4647-5881-47C0-827A-FBCDDC55E03B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8BFB-DA1F-4B7F-BA81-4DB4DA815D6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344647-5881-47C0-827A-FBCDDC55E03B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A5D8BFB-DA1F-4B7F-BA81-4DB4DA815D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4647-5881-47C0-827A-FBCDDC55E03B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8BFB-DA1F-4B7F-BA81-4DB4DA815D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344647-5881-47C0-827A-FBCDDC55E03B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A5D8BFB-DA1F-4B7F-BA81-4DB4DA815D6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344647-5881-47C0-827A-FBCDDC55E03B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A5D8BFB-DA1F-4B7F-BA81-4DB4DA815D6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344647-5881-47C0-827A-FBCDDC55E03B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A5D8BFB-DA1F-4B7F-BA81-4DB4DA815D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 ?><Relationships xmlns="http://schemas.openxmlformats.org/package/2006/relationships"><Relationship Id="rId1" Type="http://schemas.openxmlformats.org/officeDocument/2006/relationships/slideLayout" Target="../slideLayouts/slideLayout1.xml" TargetMode="Internal" /><Relationship Id="rId2" Type="http://schemas.openxmlformats.org/officeDocument/2006/relationships/image" Target="../media/image2.png" TargetMode="Interna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c="http://schemas.openxmlformats.org/drawingml/2006/chart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"/>
          <p:cNvSpPr/>
          <p:nvPr>
            <p:ph type="ctrTitle"/>
          </p:nvPr>
        </p:nvSpPr>
        <p:spPr>
          <a:xfrm>
            <a:off x="2428240" y="2642870"/>
            <a:ext cx="6172835" cy="1894840"/>
          </a:xfrm>
          <a:prstGeom prst="rect">
            <a:avLst/>
          </a:prstGeom>
        </p:spPr>
        <p:txBody>
          <a:bodyPr>
            <a:noAutofit/>
          </a:bodyPr>
          <a:lstStyle/>
          <a:p>
            <a:pPr/>
            <a:endParaRPr lang="ru-RU" altLang="en-US" smtClean="0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7" name="Shape"/>
          <p:cNvSpPr/>
          <p:nvPr>
            <p:ph type="subTitle" idx="1"/>
          </p:nvPr>
        </p:nvSpPr>
        <p:spPr>
          <a:xfrm>
            <a:off x="2971800" y="5286375"/>
            <a:ext cx="6172200" cy="1372235"/>
          </a:xfrm>
          <a:prstGeom prst="rect">
            <a:avLst/>
          </a:prstGeom>
        </p:spPr>
        <p:txBody>
          <a:bodyPr/>
          <a:lstStyle/>
          <a:p>
            <a:pPr/>
            <a:endParaRPr lang="ru-RU" altLang="en-US" smtClean="0" dirty="0"/>
          </a:p>
        </p:txBody>
      </p:sp>
      <p:pic>
        <p:nvPicPr>
          <p:cNvPr id="1028" name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5" y="-7620"/>
            <a:ext cx="9144635" cy="685863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29" name="Shape"/>
          <p:cNvSpPr/>
          <p:nvPr/>
        </p:nvSpPr>
        <p:spPr>
          <a:xfrm>
            <a:off x="2525395" y="1052195"/>
            <a:ext cx="4968875" cy="4249420"/>
          </a:xfrm>
          <a:prstGeom prst="horizontalScroll">
            <a:avLst>
              <a:gd name="adj" fmla="val 12500"/>
            </a:avLst>
          </a:prstGeom>
          <a:effectLst>
            <a:outerShdw dist="25000" dir="5400000" sx="100000" sy="100000" kx="0" ky="0" algn="b" rotWithShape="1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kk-KZ" altLang="en-US" smtClean="0" b="1" sz="3200" dirty="0">
                <a:solidFill>
                  <a:schemeClr val="bg1"/>
                </a:solidFill>
                <a:effectLst>
                  <a:outerShdw blurRad="38100" dist="38100" dir="2700000" sx="100000" sy="100000" kx="0" ky="0" algn="tl" rotWithShape="1">
                    <a:srgbClr val="000000">
                      <a:alpha val="42745"/>
                    </a:srgbClr>
                  </a:outerShdw>
                </a:effectLst>
              </a:rPr>
              <a:t>2</a:t>
            </a:r>
            <a:r>
              <a:rPr lang="kk-KZ" altLang="en-US" smtClean="0" b="1" sz="3200" dirty="0">
                <a:solidFill>
                  <a:schemeClr val="bg1"/>
                </a:solidFill>
                <a:effectLst>
                  <a:outerShdw blurRad="38100" dist="38100" dir="2700000" sx="100000" sy="100000" kx="0" ky="0" algn="tl" rotWithShape="1">
                    <a:srgbClr val="000000">
                      <a:alpha val="42745"/>
                      <a:alpha val="42745"/>
                    </a:srgbClr>
                  </a:outerShdw>
                </a:effectLst>
              </a:rPr>
              <a:t>-</a:t>
            </a:r>
            <a:r>
              <a:rPr lang="kk-KZ" altLang="en-US" smtClean="0" b="1" sz="3200" dirty="0">
                <a:solidFill>
                  <a:schemeClr val="bg1"/>
                </a:solidFill>
                <a:effectLst>
                  <a:outerShdw blurRad="38100" dist="38100" dir="2700000" sx="100000" sy="100000" kx="0" ky="0" algn="tl" rotWithShape="1">
                    <a:srgbClr val="000000">
                      <a:alpha val="42745"/>
                      <a:alpha val="42745"/>
                      <a:alpha val="42745"/>
                    </a:srgbClr>
                  </a:outerShdw>
                </a:effectLst>
              </a:rPr>
              <a:t>сынып</a:t>
            </a:r>
          </a:p>
          <a:p>
            <a:pPr algn="ctr"/>
            <a:r>
              <a:rPr lang="kk-KZ" altLang="en-US" smtClean="0" b="1" sz="3200" dirty="0">
                <a:solidFill>
                  <a:schemeClr val="bg1"/>
                </a:solidFill>
                <a:effectLst>
                  <a:outerShdw blurRad="38100" dist="38100" dir="2700000" sx="100000" sy="100000" kx="0" ky="0" algn="tl" rotWithShape="1">
                    <a:srgbClr val="000000">
                      <a:alpha val="42745"/>
                      <a:alpha val="42745"/>
                      <a:alpha val="42745"/>
                      <a:alpha val="42745"/>
                    </a:srgbClr>
                  </a:outerShdw>
                </a:effectLst>
              </a:rPr>
              <a:t>«Мектеп</a:t>
            </a:r>
            <a:r>
              <a:rPr lang="kk-KZ" altLang="en-US" smtClean="0" b="1" sz="3200" dirty="0">
                <a:solidFill>
                  <a:schemeClr val="bg1"/>
                </a:solidFill>
                <a:effectLst>
                  <a:outerShdw blurRad="38100" dist="38100" dir="2700000" sx="100000" sy="100000" kx="0" ky="0" algn="tl" rotWithShape="1">
                    <a:srgbClr val="000000">
                      <a:alpha val="42745"/>
                      <a:alpha val="42745"/>
                      <a:alpha val="42745"/>
                      <a:alpha val="42745"/>
                      <a:alpha val="42745"/>
                    </a:srgbClr>
                  </a:outerShdw>
                </a:effectLst>
              </a:rPr>
              <a:t>-</a:t>
            </a:r>
            <a:r>
              <a:rPr lang="kk-KZ" altLang="en-US" smtClean="0" b="1" sz="3200" dirty="0">
                <a:solidFill>
                  <a:schemeClr val="bg1"/>
                </a:solidFill>
                <a:effectLst>
                  <a:outerShdw blurRad="38100" dist="38100" dir="2700000" sx="100000" sy="100000" kx="0" ky="0" algn="tl" rotWithShape="1">
                    <a:srgbClr val="000000">
                      <a:alpha val="42745"/>
                      <a:alpha val="42745"/>
                      <a:alpha val="42745"/>
                      <a:alpha val="42745"/>
                      <a:alpha val="42745"/>
                      <a:alpha val="42745"/>
                    </a:srgbClr>
                  </a:outerShdw>
                </a:effectLst>
              </a:rPr>
              <a:t>біздің</a:t>
            </a:r>
            <a:r>
              <a:rPr lang="kk-KZ" altLang="en-US" smtClean="0" b="1" sz="3200" dirty="0">
                <a:solidFill>
                  <a:schemeClr val="bg1"/>
                </a:solidFill>
                <a:effectLst>
                  <a:outerShdw blurRad="38100" dist="38100" dir="2700000" sx="100000" sy="100000" kx="0" ky="0" algn="tl" rotWithShape="1">
                    <a:srgbClr val="000000">
                      <a:alpha val="42745"/>
                      <a:alpha val="42745"/>
                      <a:alpha val="42745"/>
                      <a:alpha val="42745"/>
                      <a:alpha val="42745"/>
                      <a:alpha val="42745"/>
                      <a:alpha val="42745"/>
                    </a:srgbClr>
                  </a:outerShdw>
                </a:effectLst>
              </a:rPr>
              <a:t> </a:t>
            </a:r>
            <a:r>
              <a:rPr lang="kk-KZ" altLang="en-US" smtClean="0" b="1" sz="3200" dirty="0">
                <a:solidFill>
                  <a:schemeClr val="bg1"/>
                </a:solidFill>
                <a:effectLst>
                  <a:outerShdw blurRad="38100" dist="38100" dir="2700000" sx="100000" sy="100000" kx="0" ky="0" algn="tl" rotWithShape="1">
                    <a:srgbClr val="000000">
                      <a:alpha val="42745"/>
                      <a:alpha val="42745"/>
                      <a:alpha val="42745"/>
                      <a:alpha val="42745"/>
                      <a:alpha val="42745"/>
                      <a:alpha val="42745"/>
                      <a:alpha val="42745"/>
                      <a:alpha val="42745"/>
                    </a:srgbClr>
                  </a:outerShdw>
                </a:effectLst>
              </a:rPr>
              <a:t>ортақ</a:t>
            </a:r>
            <a:r>
              <a:rPr lang="kk-KZ" altLang="en-US" smtClean="0" b="1" sz="3200" dirty="0">
                <a:solidFill>
                  <a:schemeClr val="bg1"/>
                </a:solidFill>
                <a:effectLst>
                  <a:outerShdw blurRad="38100" dist="38100" dir="2700000" sx="100000" sy="100000" kx="0" ky="0" algn="tl" rotWithShape="1">
                    <a:srgbClr val="000000">
                      <a:alpha val="42745"/>
                      <a:alpha val="42745"/>
                      <a:alpha val="42745"/>
                      <a:alpha val="42745"/>
                      <a:alpha val="42745"/>
                      <a:alpha val="42745"/>
                      <a:alpha val="42745"/>
                      <a:alpha val="42745"/>
                      <a:alpha val="42745"/>
                    </a:srgbClr>
                  </a:outerShdw>
                </a:effectLst>
              </a:rPr>
              <a:t> </a:t>
            </a:r>
            <a:r>
              <a:rPr lang="kk-KZ" altLang="en-US" smtClean="0" b="1" sz="3200" dirty="0">
                <a:solidFill>
                  <a:schemeClr val="bg1"/>
                </a:solidFill>
                <a:effectLst>
                  <a:outerShdw blurRad="38100" dist="38100" dir="2700000" sx="100000" sy="100000" kx="0" ky="0" algn="tl" rotWithShape="1">
                    <a:srgbClr val="000000">
                      <a:alpha val="42745"/>
                      <a:alpha val="42745"/>
                      <a:alpha val="42745"/>
                      <a:alpha val="42745"/>
                      <a:alpha val="42745"/>
                      <a:alpha val="42745"/>
                      <a:alpha val="42745"/>
                      <a:alpha val="42745"/>
                      <a:alpha val="42745"/>
                      <a:alpha val="42745"/>
                    </a:srgbClr>
                  </a:outerShdw>
                </a:effectLst>
              </a:rPr>
              <a:t>үйіміз</a:t>
            </a:r>
            <a:r>
              <a:rPr lang="kk-KZ" altLang="en-US" smtClean="0" b="1" sz="3200" dirty="0">
                <a:solidFill>
                  <a:schemeClr val="bg1"/>
                </a:solidFill>
                <a:effectLst>
                  <a:outerShdw blurRad="38100" dist="38100" dir="2700000" sx="100000" sy="100000" kx="0" ky="0" algn="tl" rotWithShape="1">
                    <a:srgbClr val="000000">
                      <a:alpha val="42745"/>
                      <a:alpha val="42745"/>
                      <a:alpha val="42745"/>
                      <a:alpha val="42745"/>
                      <a:alpha val="42745"/>
                      <a:alpha val="42745"/>
                      <a:alpha val="42745"/>
                      <a:alpha val="42745"/>
                      <a:alpha val="42745"/>
                      <a:alpha val="42745"/>
                      <a:alpha val="42745"/>
                    </a:srgbClr>
                  </a:outerShdw>
                </a:effectLst>
              </a:rPr>
              <a:t>»</a:t>
            </a:r>
          </a:p>
          <a:p>
            <a:pPr algn="ctr"/>
            <a:endParaRPr lang="kk-KZ" altLang="en-US" smtClean="0" b="1" sz="3200" dirty="0">
              <a:solidFill>
                <a:schemeClr val="bg1"/>
              </a:solidFill>
            </a:endParaRPr>
          </a:p>
          <a:p>
            <a:pPr algn="ctr"/>
            <a:r>
              <a:rPr lang="en-US" smtClean="0" b="1" sz="2800" dirty="0">
                <a:solidFill>
                  <a:schemeClr val="bg1"/>
                </a:solidFill>
                <a:effectLst>
                  <a:outerShdw blurRad="38100" dist="38100" dir="2700000" sx="100000" sy="100000" kx="0" ky="0" algn="tl" rotWithShape="1">
                    <a:srgbClr val="000000">
                      <a:alpha val="42745"/>
                    </a:srgbClr>
                  </a:outerShdw>
                </a:effectLst>
              </a:rPr>
              <a:t>Оспанова </a:t>
            </a:r>
            <a:r>
              <a:rPr lang="en-US" smtClean="0" b="1" sz="2800" dirty="0">
                <a:solidFill>
                  <a:schemeClr val="bg1"/>
                </a:solidFill>
                <a:effectLst>
                  <a:outerShdw blurRad="38100" dist="38100" dir="2700000" sx="100000" sy="100000" kx="0" ky="0" algn="tl" rotWithShape="1">
                    <a:srgbClr val="000000">
                      <a:alpha val="42745"/>
                      <a:alpha val="42745"/>
                    </a:srgbClr>
                  </a:outerShdw>
                </a:effectLst>
              </a:rPr>
              <a:t>Сара</a:t>
            </a:r>
            <a:endParaRPr lang="kk-KZ" altLang="en-US" smtClean="0" b="1" sz="2800" dirty="0">
              <a:solidFill>
                <a:schemeClr val="bg1"/>
              </a:solidFill>
              <a:effectLst>
                <a:outerShdw blurRad="38100" dist="38100" dir="2700000" sx="100000" sy="100000" kx="0" ky="0" algn="tl" rotWithShape="1">
                  <a:srgbClr val="000000">
                    <a:alpha val="42745"/>
                    <a:alpha val="42745"/>
                    <a:alpha val="42745"/>
                  </a:srgbClr>
                </a:outerShdw>
              </a:effectLst>
            </a:endParaRPr>
          </a:p>
          <a:p>
            <a:pPr algn="ctr"/>
            <a:r>
              <a:rPr lang="ru-RU" altLang="en-US" smtClean="0" sz="2800" dirty="0">
                <a:solidFill>
                  <a:srgbClr val="000000"/>
                </a:solidFill>
              </a:rPr>
              <a:t/>
            </a:r>
          </a:p>
        </p:txBody>
      </p:sp>
      <p:sp>
        <p:nvSpPr>
          <p:cNvPr id="1030" name="Shape"/>
          <p:cNvSpPr/>
          <p:nvPr/>
        </p:nvSpPr>
        <p:spPr>
          <a:xfrm>
            <a:off x="1907540" y="36830"/>
            <a:ext cx="5761355" cy="708660"/>
          </a:xfrm>
          <a:prstGeom prst="rect">
            <a:avLst/>
          </a:prstGeom>
          <a:noFill/>
          <a:ln>
            <a:noFill/>
          </a:ln>
        </p:spPr>
        <p:txBody>
          <a:bodyPr anchor="t">
            <a:spAutoFit/>
          </a:bodyPr>
          <a:lstStyle/>
          <a:p>
            <a:pPr algn="ctr" fontAlgn="base" marL="342900" indent="-342900">
              <a:spcBef>
                <a:spcPct val="20000"/>
              </a:spcBef>
            </a:pPr>
            <a:r>
              <a:rPr lang="kk-KZ" altLang="en-US" smtClean="0" b="1" sz="2000" kern="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Қ</a:t>
            </a:r>
            <a:r>
              <a:rPr lang="kk-KZ" altLang="en-US" smtClean="0" b="1" sz="2000" kern="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kk-KZ" altLang="en-US" smtClean="0" b="1" sz="2000" kern="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Сәтбаев</a:t>
            </a:r>
            <a:r>
              <a:rPr lang="kk-KZ" altLang="en-US" smtClean="0" b="1" sz="2000" kern="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kk-KZ" altLang="en-US" smtClean="0" b="1" sz="2000" kern="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атындағы</a:t>
            </a:r>
            <a:r>
              <a:rPr lang="kk-KZ" altLang="en-US" smtClean="0" b="1" sz="2000" kern="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kk-KZ" altLang="en-US" smtClean="0" b="1" sz="2000" kern="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№</a:t>
            </a:r>
            <a:r>
              <a:rPr lang="kk-KZ" altLang="en-US" smtClean="0" b="1" sz="2000" kern="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6</a:t>
            </a:r>
            <a:r>
              <a:rPr lang="kk-KZ" altLang="en-US" smtClean="0" b="1" sz="2000" kern="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kk-KZ" altLang="en-US" smtClean="0" b="1" sz="2000" kern="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жалпы</a:t>
            </a:r>
            <a:r>
              <a:rPr lang="kk-KZ" altLang="en-US" smtClean="0" b="1" sz="2000" kern="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kk-KZ" altLang="en-US" smtClean="0" b="1" sz="2000" kern="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орта</a:t>
            </a:r>
            <a:r>
              <a:rPr lang="kk-KZ" altLang="en-US" smtClean="0" b="1" sz="2000" kern="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kk-KZ" altLang="en-US" smtClean="0" b="1" sz="2000" kern="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мектебі»</a:t>
            </a:r>
            <a:r>
              <a:rPr lang="ru-RU" altLang="en-US" smtClean="0" b="1" sz="2000" kern="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altLang="en-US" smtClean="0" b="1" sz="2000" kern="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altLang="en-US" smtClean="0" b="1" sz="2000" kern="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altLang="en-US" smtClean="0" b="1" sz="2000" kern="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altLang="en-US" smtClean="0" b="1" sz="2000" kern="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altLang="en-US" smtClean="0" b="1" sz="2000" kern="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altLang="en-US" smtClean="0" b="1" sz="2000" kern="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altLang="en-US" smtClean="0" b="1" sz="2000" kern="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altLang="en-US" smtClean="0" b="1" sz="2000" kern="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altLang="en-US" smtClean="0" b="1" sz="2000" kern="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altLang="en-US" smtClean="0" b="1" sz="2000" kern="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altLang="en-US" smtClean="0" b="1" sz="2000" kern="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altLang="en-US" smtClean="0" b="1" sz="2000" kern="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altLang="en-US" smtClean="0" b="1" sz="2000" kern="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altLang="en-US" smtClean="0" b="1" sz="2000" kern="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altLang="en-US" smtClean="0" b="1" sz="2000" kern="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altLang="en-US" smtClean="0" b="1" sz="2000" kern="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altLang="en-US" smtClean="0" b="1" sz="2000" kern="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altLang="en-US" smtClean="0" b="1" sz="2000" kern="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altLang="en-US" smtClean="0" b="1" sz="2000" kern="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altLang="en-US" smtClean="0" b="1" sz="2000" kern="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altLang="en-US" smtClean="0" b="1" sz="2000" kern="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altLang="en-US" smtClean="0" b="1" sz="2000" kern="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altLang="en-US" smtClean="0" b="1" sz="2000" kern="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altLang="en-US" smtClean="0" b="1" sz="2000" kern="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altLang="en-US" smtClean="0" b="1" sz="2000" kern="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altLang="en-US" smtClean="0" b="1" sz="2000" kern="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altLang="en-US" smtClean="0" b="1" sz="2000" kern="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kk-KZ" altLang="en-US" smtClean="0" b="1" sz="2000" kern="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коммуналдық</a:t>
            </a:r>
            <a:r>
              <a:rPr lang="kk-KZ" altLang="en-US" smtClean="0" b="1" sz="2000" kern="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kk-KZ" altLang="en-US" smtClean="0" b="1" sz="2000" kern="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мемлекеттік</a:t>
            </a:r>
            <a:r>
              <a:rPr lang="kk-KZ" altLang="en-US" smtClean="0" b="1" sz="2000" kern="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kk-KZ" altLang="en-US" smtClean="0" b="1" sz="2000" kern="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мекемесі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1500174"/>
            <a:ext cx="7786742" cy="13573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6799" y="332176"/>
            <a:ext cx="63771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sz="2400" i="1" dirty="0" smtClean="0">
                <a:latin typeface="Times New Roman"/>
                <a:ea typeface="Times New Roman"/>
                <a:cs typeface="Times New Roman"/>
              </a:rPr>
              <a:t>Сабақ </a:t>
            </a:r>
            <a:r>
              <a:rPr lang="kk-KZ" sz="2400" i="1" dirty="0">
                <a:latin typeface="Times New Roman"/>
                <a:ea typeface="Times New Roman"/>
                <a:cs typeface="Times New Roman"/>
              </a:rPr>
              <a:t>мақсаты: оқушылардың мектепті ортақ </a:t>
            </a:r>
            <a:r>
              <a:rPr lang="kk-KZ" sz="2400" i="1" dirty="0" smtClean="0">
                <a:latin typeface="Times New Roman"/>
                <a:ea typeface="Times New Roman"/>
                <a:cs typeface="Times New Roman"/>
              </a:rPr>
              <a:t>үйі </a:t>
            </a:r>
            <a:r>
              <a:rPr lang="kk-KZ" sz="2400" i="1" dirty="0">
                <a:latin typeface="Times New Roman"/>
                <a:ea typeface="Times New Roman"/>
                <a:cs typeface="Times New Roman"/>
              </a:rPr>
              <a:t>ретіндегі көзқарастарын қалыптастыра </a:t>
            </a:r>
            <a:r>
              <a:rPr lang="kk-KZ" sz="2400" i="1" dirty="0" smtClean="0">
                <a:latin typeface="Times New Roman"/>
                <a:ea typeface="Times New Roman"/>
                <a:cs typeface="Times New Roman"/>
              </a:rPr>
              <a:t>отырып,дұрыс </a:t>
            </a:r>
            <a:r>
              <a:rPr lang="kk-KZ" sz="2400" i="1" dirty="0">
                <a:latin typeface="Times New Roman"/>
                <a:ea typeface="Times New Roman"/>
                <a:cs typeface="Times New Roman"/>
              </a:rPr>
              <a:t>әрекет </a:t>
            </a:r>
            <a:endParaRPr lang="kk-KZ" sz="2400" i="1" dirty="0" smtClean="0">
              <a:latin typeface="Times New Roman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kk-KZ" sz="2400" i="1" dirty="0">
              <a:latin typeface="Times New Roman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kk-KZ" sz="2400" i="1" dirty="0" smtClean="0">
                <a:latin typeface="Times New Roman"/>
                <a:ea typeface="Times New Roman"/>
                <a:cs typeface="Times New Roman"/>
              </a:rPr>
              <a:t>құндылығының </a:t>
            </a:r>
            <a:r>
              <a:rPr lang="kk-KZ" sz="2400" i="1" dirty="0">
                <a:latin typeface="Times New Roman"/>
                <a:ea typeface="Times New Roman"/>
                <a:cs typeface="Times New Roman"/>
              </a:rPr>
              <a:t>мәнін </a:t>
            </a:r>
            <a:r>
              <a:rPr lang="kk-KZ" sz="2400" i="1" dirty="0" smtClean="0">
                <a:latin typeface="Times New Roman"/>
                <a:ea typeface="Times New Roman"/>
                <a:cs typeface="Times New Roman"/>
              </a:rPr>
              <a:t>ашу.</a:t>
            </a:r>
            <a:endParaRPr lang="ru-RU" sz="2400" i="1" dirty="0" smtClean="0"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kk-KZ" sz="2400" i="1" dirty="0" smtClean="0">
                <a:latin typeface="Times New Roman"/>
                <a:ea typeface="Times New Roman"/>
                <a:cs typeface="Times New Roman"/>
              </a:rPr>
              <a:t>Міндеттері:</a:t>
            </a:r>
            <a:endParaRPr lang="ru-RU" sz="2400" i="1" dirty="0" smtClean="0"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kk-KZ" sz="2400" i="1" spc="-30" dirty="0" smtClean="0">
              <a:latin typeface="Times New Roman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kk-KZ" sz="2400" i="1" spc="-30" dirty="0" smtClean="0">
                <a:latin typeface="Times New Roman"/>
                <a:ea typeface="Times New Roman"/>
                <a:cs typeface="Times New Roman"/>
              </a:rPr>
              <a:t>-</a:t>
            </a:r>
            <a:r>
              <a:rPr lang="kk-KZ" sz="2400" i="1" spc="-30" dirty="0">
                <a:latin typeface="Times New Roman"/>
                <a:ea typeface="Times New Roman"/>
                <a:cs typeface="Times New Roman"/>
              </a:rPr>
              <a:t>мектептегі мінез-құлық ережесінің мәнін дұрыс </a:t>
            </a:r>
            <a:endParaRPr lang="kk-KZ" sz="2400" i="1" spc="-30" dirty="0" smtClean="0">
              <a:latin typeface="Times New Roman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kk-KZ" sz="2400" i="1" spc="-30" dirty="0">
              <a:latin typeface="Times New Roman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kk-KZ" sz="2400" i="1" spc="-30" dirty="0" smtClean="0">
                <a:latin typeface="Times New Roman"/>
                <a:ea typeface="Times New Roman"/>
                <a:cs typeface="Times New Roman"/>
              </a:rPr>
              <a:t>әрекет </a:t>
            </a:r>
            <a:r>
              <a:rPr lang="kk-KZ" sz="2400" i="1" spc="-30" dirty="0">
                <a:latin typeface="Times New Roman"/>
                <a:ea typeface="Times New Roman"/>
                <a:cs typeface="Times New Roman"/>
              </a:rPr>
              <a:t>құндылығымен байланыстыра отырып, ұғындыру</a:t>
            </a:r>
            <a:r>
              <a:rPr lang="kk-KZ" sz="2400" i="1" spc="-30" dirty="0" smtClean="0">
                <a:latin typeface="Times New Roman"/>
                <a:ea typeface="Times New Roman"/>
                <a:cs typeface="Times New Roman"/>
              </a:rPr>
              <a:t>;</a:t>
            </a:r>
            <a:endParaRPr lang="ru-RU" sz="2400" i="1" dirty="0"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kk-KZ" sz="2400" i="1" spc="-30" dirty="0">
                <a:latin typeface="Times New Roman"/>
                <a:ea typeface="Times New Roman"/>
                <a:cs typeface="Times New Roman"/>
              </a:rPr>
              <a:t>-</a:t>
            </a:r>
            <a:r>
              <a:rPr lang="kk-KZ" sz="2400" i="1" dirty="0">
                <a:latin typeface="Times New Roman"/>
                <a:ea typeface="Times New Roman"/>
                <a:cs typeface="Times New Roman"/>
              </a:rPr>
              <a:t> ұқыптылық, жауапкершілі қасиеттерін дамыту,</a:t>
            </a:r>
            <a:r>
              <a:rPr lang="kk-KZ" sz="2400" i="1" spc="-30" dirty="0">
                <a:latin typeface="Times New Roman"/>
                <a:ea typeface="Times New Roman"/>
                <a:cs typeface="Times New Roman"/>
              </a:rPr>
              <a:t>;</a:t>
            </a:r>
            <a:endParaRPr lang="ru-RU" sz="2400" i="1" dirty="0">
              <a:latin typeface="Calibri"/>
              <a:ea typeface="Times New Roman"/>
              <a:cs typeface="Times New Roman"/>
            </a:endParaRPr>
          </a:p>
          <a:p>
            <a:r>
              <a:rPr lang="kk-KZ" sz="2400" i="1" dirty="0">
                <a:latin typeface="Times New Roman"/>
                <a:ea typeface="Calibri"/>
              </a:rPr>
              <a:t>-</a:t>
            </a:r>
            <a:r>
              <a:rPr lang="kk-KZ" sz="2400" i="1" spc="-30" dirty="0">
                <a:latin typeface="Times New Roman"/>
                <a:ea typeface="Calibri"/>
              </a:rPr>
              <a:t> </a:t>
            </a:r>
            <a:r>
              <a:rPr lang="kk-KZ" sz="2400" i="1" dirty="0">
                <a:latin typeface="Times New Roman"/>
                <a:ea typeface="Calibri"/>
              </a:rPr>
              <a:t>ұқыптылыққа, жауапкершілікке, құрметтей білуге тәрбиелеу.</a:t>
            </a:r>
            <a:endParaRPr lang="ru-RU" sz="24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428604"/>
            <a:ext cx="7000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91" r="-123855" b="59083"/>
          <a:stretch/>
        </p:blipFill>
        <p:spPr bwMode="auto">
          <a:xfrm>
            <a:off x="58057" y="2452914"/>
            <a:ext cx="20230193" cy="420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9" y="428605"/>
            <a:ext cx="5602803" cy="242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4" t="17859" r="11572"/>
          <a:stretch/>
        </p:blipFill>
        <p:spPr bwMode="auto">
          <a:xfrm>
            <a:off x="24215" y="2542471"/>
            <a:ext cx="8618399" cy="403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8" r="13235" b="-4227"/>
          <a:stretch/>
        </p:blipFill>
        <p:spPr bwMode="auto">
          <a:xfrm>
            <a:off x="179512" y="-31403"/>
            <a:ext cx="8640960" cy="403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8" t="13726" r="33109" b="20307"/>
          <a:stretch/>
        </p:blipFill>
        <p:spPr bwMode="auto">
          <a:xfrm>
            <a:off x="213314" y="1285971"/>
            <a:ext cx="2843808" cy="207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5" t="16786" r="25820"/>
          <a:stretch/>
        </p:blipFill>
        <p:spPr bwMode="auto">
          <a:xfrm>
            <a:off x="0" y="3356992"/>
            <a:ext cx="882047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9" t="14767" r="29152" b="19049"/>
          <a:stretch/>
        </p:blipFill>
        <p:spPr bwMode="auto">
          <a:xfrm>
            <a:off x="6261508" y="1430593"/>
            <a:ext cx="2565003" cy="192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062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16977"/>
          <a:stretch/>
        </p:blipFill>
        <p:spPr bwMode="auto">
          <a:xfrm>
            <a:off x="251520" y="260648"/>
            <a:ext cx="8712968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514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7" y="-34280"/>
            <a:ext cx="8830766" cy="705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13285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kk-KZ" sz="2800" dirty="0">
                <a:latin typeface="Times New Roman"/>
                <a:ea typeface="Times New Roman"/>
                <a:cs typeface="Times New Roman"/>
              </a:rPr>
              <a:t>Үй тапсырмасы.</a:t>
            </a:r>
            <a:endParaRPr lang="ru-RU" sz="2800" dirty="0"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kk-KZ" sz="2800" dirty="0">
                <a:latin typeface="Times New Roman"/>
                <a:ea typeface="Times New Roman"/>
                <a:cs typeface="Times New Roman"/>
              </a:rPr>
              <a:t>"Біріміз бәріміз үшін,</a:t>
            </a:r>
            <a:endParaRPr lang="ru-RU" sz="2800" dirty="0">
              <a:latin typeface="Calibri"/>
              <a:ea typeface="Times New Roman"/>
              <a:cs typeface="Times New Roman"/>
            </a:endParaRPr>
          </a:p>
          <a:p>
            <a:r>
              <a:rPr lang="kk-KZ" sz="2800" dirty="0">
                <a:latin typeface="Times New Roman"/>
                <a:ea typeface="Calibri"/>
              </a:rPr>
              <a:t>Бәріміз біріміз үшін"  мәтінін оқу. 29-30-бет</a:t>
            </a:r>
            <a:r>
              <a:rPr lang="kk-KZ" dirty="0">
                <a:latin typeface="Times New Roman"/>
                <a:ea typeface="Calibri"/>
              </a:rPr>
              <a:t>.</a:t>
            </a:r>
            <a:endParaRPr lang="ru-RU" dirty="0"/>
          </a:p>
        </p:txBody>
      </p:sp>
      <p:pic>
        <p:nvPicPr>
          <p:cNvPr id="4" name="Рисунок 3" descr="звоно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66365"/>
            <a:ext cx="315689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855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51</Words>
  <Application>ThinkFree Show</Application>
  <PresentationFormat>Экран</PresentationFormat>
  <Paragraphs>11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0</vt:i4>
      </vt:variant>
      <vt:variant>
        <vt:lpstr>슬라이드 제목</vt:lpstr>
      </vt:variant>
      <vt:variant>
        <vt:i4>6</vt:i4>
      </vt:variant>
    </vt:vector>
  </HeadingPairs>
  <TitlesOfParts>
    <vt:vector size="6" baseType="lpstr">
      <vt:lpstr>Slide 0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06.0000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по математике во 2 «Г» классе  На тему :  « Устное сложение и вычитание в пределах 100» </dc:title>
  <dc:creator>Larisa</dc:creator>
  <cp:lastModifiedBy/>
  <cp:revision>8</cp:revision>
  <dcterms:created xsi:type="dcterms:W3CDTF">2020-10-11T11:30:03Z</dcterms:created>
  <dcterms:modified xsi:type="dcterms:W3CDTF">2020-11-11T15:11:07Z</dcterms:modified>
</cp:coreProperties>
</file>