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sldIdLst>
    <p:sldId id="320" r:id="rId3"/>
    <p:sldId id="260" r:id="rId4"/>
    <p:sldId id="261" r:id="rId5"/>
    <p:sldId id="283" r:id="rId6"/>
    <p:sldId id="294" r:id="rId7"/>
    <p:sldId id="296" r:id="rId8"/>
    <p:sldId id="298" r:id="rId9"/>
    <p:sldId id="293" r:id="rId10"/>
    <p:sldId id="291" r:id="rId11"/>
    <p:sldId id="275" r:id="rId12"/>
    <p:sldId id="279" r:id="rId13"/>
    <p:sldId id="315" r:id="rId14"/>
    <p:sldId id="321" r:id="rId15"/>
    <p:sldId id="310" r:id="rId16"/>
    <p:sldId id="311" r:id="rId17"/>
    <p:sldId id="319" r:id="rId18"/>
    <p:sldId id="318" r:id="rId19"/>
    <p:sldId id="316" r:id="rId20"/>
    <p:sldId id="308" r:id="rId21"/>
    <p:sldId id="31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65" d="100"/>
          <a:sy n="65" d="100"/>
        </p:scale>
        <p:origin x="-127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4003-894F-40B1-A4D7-61D3B592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3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1C74-DDD0-449F-8266-1EB069B4719A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ECF6-DE7C-4A0C-B048-7CF10E46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Базик\Рабочий стол\фон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988840"/>
            <a:ext cx="5688632" cy="226010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14525" algn="l"/>
              </a:tabLst>
            </a:pPr>
            <a:r>
              <a:rPr lang="kk-K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Бибиткали Зульфия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14525" algn="l"/>
              </a:tabLst>
            </a:pPr>
            <a:r>
              <a:rPr lang="kk-K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7 сынып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14525" algn="l"/>
              </a:tabLst>
            </a:pPr>
            <a:r>
              <a:rPr lang="kk-K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алгебра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5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0"/>
            <a:ext cx="7028033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еке</a:t>
            </a:r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ұмыс</a:t>
            </a:r>
          </a:p>
          <a:p>
            <a:r>
              <a:rPr lang="kk-KZ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Өрнекті ықшамдап,</a:t>
            </a:r>
          </a:p>
          <a:p>
            <a:r>
              <a:rPr lang="kk-KZ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жауабын сәйкестендір</a:t>
            </a:r>
          </a:p>
          <a:p>
            <a:pPr algn="ctr"/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357430"/>
          <a:ext cx="6357982" cy="680085"/>
        </p:xfrm>
        <a:graphic>
          <a:graphicData uri="http://schemas.openxmlformats.org/drawingml/2006/table">
            <a:tbl>
              <a:tblPr/>
              <a:tblGrid>
                <a:gridCol w="635798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(2a+1</a:t>
                      </a:r>
                      <a:r>
                        <a:rPr lang="en-US" sz="44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)·(2a-1)+(a-7)·(a+7)=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3357562"/>
          <a:ext cx="4357718" cy="680085"/>
        </p:xfrm>
        <a:graphic>
          <a:graphicData uri="http://schemas.openxmlformats.org/drawingml/2006/table">
            <a:tbl>
              <a:tblPr/>
              <a:tblGrid>
                <a:gridCol w="435771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(-2a-9c)·(2a-9c</a:t>
                      </a:r>
                      <a:r>
                        <a:rPr lang="en-US" sz="44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44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en-US" sz="44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4357694"/>
          <a:ext cx="5715040" cy="680085"/>
        </p:xfrm>
        <a:graphic>
          <a:graphicData uri="http://schemas.openxmlformats.org/drawingml/2006/table">
            <a:tbl>
              <a:tblPr/>
              <a:tblGrid>
                <a:gridCol w="571504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44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8a-b)²-64a²=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5286388"/>
          <a:ext cx="4714908" cy="680085"/>
        </p:xfrm>
        <a:graphic>
          <a:graphicData uri="http://schemas.openxmlformats.org/drawingml/2006/table">
            <a:tbl>
              <a:tblPr/>
              <a:tblGrid>
                <a:gridCol w="471490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(x-5)²+(x-5)·(x+5)=</a:t>
                      </a:r>
                      <a:endParaRPr lang="en-US" sz="44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072330" y="1571612"/>
          <a:ext cx="1662122" cy="619125"/>
        </p:xfrm>
        <a:graphic>
          <a:graphicData uri="http://schemas.openxmlformats.org/drawingml/2006/table">
            <a:tbl>
              <a:tblPr/>
              <a:tblGrid>
                <a:gridCol w="166212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5a²-50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643702" y="5000636"/>
            <a:ext cx="2412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-4a²+81c²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000892" y="2357430"/>
          <a:ext cx="1857388" cy="680085"/>
        </p:xfrm>
        <a:graphic>
          <a:graphicData uri="http://schemas.openxmlformats.org/drawingml/2006/table">
            <a:tbl>
              <a:tblPr/>
              <a:tblGrid>
                <a:gridCol w="18573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b²-16ab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000892" y="4071942"/>
            <a:ext cx="19527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2x²-10x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16" y="3214686"/>
            <a:ext cx="2090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4a²-18c²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5929330"/>
            <a:ext cx="1670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3a²-48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йко\Desktop\Фоны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28605"/>
            <a:ext cx="7028033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Жеке ж</a:t>
            </a:r>
            <a:r>
              <a:rPr lang="kk-KZ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ұмыс</a:t>
            </a:r>
          </a:p>
          <a:p>
            <a:pPr algn="ctr"/>
            <a:r>
              <a:rPr lang="kk-KZ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Өрнекті ықшамдап,</a:t>
            </a:r>
          </a:p>
          <a:p>
            <a:pPr algn="ctr"/>
            <a:r>
              <a:rPr lang="kk-KZ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жауабын сәйкестендір</a:t>
            </a:r>
          </a:p>
          <a:p>
            <a:pPr algn="ctr"/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2357430"/>
          <a:ext cx="5429288" cy="436245"/>
        </p:xfrm>
        <a:graphic>
          <a:graphicData uri="http://schemas.openxmlformats.org/drawingml/2006/table">
            <a:tbl>
              <a:tblPr/>
              <a:tblGrid>
                <a:gridCol w="54292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(2a+1</a:t>
                      </a:r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)·(2a-1)+(a-7)·(a+7)=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2928934"/>
          <a:ext cx="3786214" cy="436245"/>
        </p:xfrm>
        <a:graphic>
          <a:graphicData uri="http://schemas.openxmlformats.org/drawingml/2006/table">
            <a:tbl>
              <a:tblPr/>
              <a:tblGrid>
                <a:gridCol w="378621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(-2a-9c)·(2a-9c</a:t>
                      </a:r>
                      <a:r>
                        <a:rPr lang="en-US" sz="28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8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en-US" sz="28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3500438"/>
          <a:ext cx="5715040" cy="436245"/>
        </p:xfrm>
        <a:graphic>
          <a:graphicData uri="http://schemas.openxmlformats.org/drawingml/2006/table">
            <a:tbl>
              <a:tblPr/>
              <a:tblGrid>
                <a:gridCol w="571504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8a-b)²-64a²=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4071942"/>
          <a:ext cx="4714908" cy="436245"/>
        </p:xfrm>
        <a:graphic>
          <a:graphicData uri="http://schemas.openxmlformats.org/drawingml/2006/table">
            <a:tbl>
              <a:tblPr/>
              <a:tblGrid>
                <a:gridCol w="471490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(x-5)²+(x-5)·(x+5)=</a:t>
                      </a:r>
                      <a:endParaRPr lang="en-US" sz="28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57950" y="4572008"/>
          <a:ext cx="1662122" cy="436245"/>
        </p:xfrm>
        <a:graphic>
          <a:graphicData uri="http://schemas.openxmlformats.org/drawingml/2006/table">
            <a:tbl>
              <a:tblPr/>
              <a:tblGrid>
                <a:gridCol w="166212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5a²-50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15074" y="4000504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-4a²+81c²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286512" y="2428868"/>
          <a:ext cx="1500198" cy="436245"/>
        </p:xfrm>
        <a:graphic>
          <a:graphicData uri="http://schemas.openxmlformats.org/drawingml/2006/table">
            <a:tbl>
              <a:tblPr/>
              <a:tblGrid>
                <a:gridCol w="150019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b²-16ab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215074" y="3429000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2x²-10x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2928934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4a²-18c²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5072074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3a²-48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4500562" y="2928934"/>
            <a:ext cx="2000264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1"/>
          </p:cNvCxnSpPr>
          <p:nvPr/>
        </p:nvCxnSpPr>
        <p:spPr>
          <a:xfrm>
            <a:off x="3214678" y="3214686"/>
            <a:ext cx="3000396" cy="1047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928926" y="2786058"/>
            <a:ext cx="335758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2" idx="1"/>
          </p:cNvCxnSpPr>
          <p:nvPr/>
        </p:nvCxnSpPr>
        <p:spPr>
          <a:xfrm flipV="1">
            <a:off x="3571868" y="3690610"/>
            <a:ext cx="2643206" cy="667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3723" y="2276872"/>
            <a:ext cx="60771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Топпен</a:t>
            </a:r>
            <a:r>
              <a:rPr lang="ru-RU" sz="6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6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214545" cy="24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263" t="3414" r="3765" b="3219"/>
          <a:stretch/>
        </p:blipFill>
        <p:spPr>
          <a:xfrm>
            <a:off x="755576" y="476672"/>
            <a:ext cx="777686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йко\Desktop\sk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857232"/>
            <a:ext cx="5907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 бекітуге</a:t>
            </a:r>
          </a:p>
          <a:p>
            <a:pPr algn="ctr"/>
            <a:r>
              <a:rPr lang="kk-KZ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арналған тест: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6600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atbel.ucoz.ru/rannee/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71604" y="714356"/>
            <a:ext cx="730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1.Дұрыс емес теңдікті анықтаңдар.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(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3b-c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)(3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b+c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   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В) (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+4)(4-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x)=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–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 36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-49=(6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+7)(7-6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       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Д)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-25=(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-5)(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+5);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Теңдеуді шешіңдер:  х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– 16 = 0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16;   - 16          В) 0          С) 4;   - 4    Д)16;    4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3.Көбейткіштерге жіктеңдер:  25х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– у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(5х – у)(5х + у)        В) (5х – у)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 С) (5х + у)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4.a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16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kk-KZ" sz="2400" b="1" i="0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өрнегін көбейткіштерге жіктеңдер.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4c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                   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+4c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-4c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)(a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+4c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      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Д)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+4c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)(4c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-a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1" i="1" u="none" strike="noStrike" cap="none" normalizeH="0" baseline="3000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5.4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25=0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теңдеуін шешіңдер.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2,5;         В)  -2,5;         С) -2,5; 2,5;         Д) -10; 10; 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-214338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3836" y="1412776"/>
            <a:ext cx="6912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Жауаптары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</a:t>
            </a:r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656184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4600"/>
            <a:ext cx="329882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4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Pictures\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48008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Бүгінгі сабақ туралары оқушылардың пікірі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o4.imgsmail.ru/imgpreview?key=http%3A//cs9231.vkontakte.ru/u7232138/-1/x_c02b6c5e.jpg&amp;mb=imgdb_preview_6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2661550" cy="272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2.imgsmail.ru/imgpreview?key=http%3A//s46.radikal.ru/i113/1008/5a/fc1513f340f7.png&amp;mb=imgdb_preview_116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3"/>
          <a:stretch/>
        </p:blipFill>
        <p:spPr bwMode="auto">
          <a:xfrm>
            <a:off x="1691680" y="1988840"/>
            <a:ext cx="2448272" cy="30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h5.googleusercontent.com/O-Xbk7Ky51pY1wRo8eTZ4QQjaSbxPprmYbjHWydS7cP7jyGMiDjcLvYZdMpK1xGF-YMvA2dOdpOf41eChct6zDmgggXjj3qnJY4rAfOOG-MQdhvAMmGIFZPHTPB2V2DTSY2ibmeSB0o"/>
          <p:cNvPicPr/>
          <p:nvPr/>
        </p:nvPicPr>
        <p:blipFill>
          <a:blip r:embed="rId2" cstate="print"/>
          <a:srcRect b="10168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k-K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Желкенді кеме”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185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йко\Desktop\Фоны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714488"/>
            <a:ext cx="6874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  тапсырмасы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 б</a:t>
            </a: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өлімнің есептерін аяқтау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928670"/>
            <a:ext cx="423910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Әрбір сабақ:</a:t>
            </a:r>
          </a:p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ҮЙРЕНУ,</a:t>
            </a:r>
          </a:p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ҰҒЫНУ,</a:t>
            </a:r>
          </a:p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ҰЛАҒАТ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3"/>
          <p:cNvPicPr>
            <a:picLocks noGrp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933575" y="1841500"/>
            <a:ext cx="5276850" cy="2717800"/>
          </a:xfrm>
          <a:noFill/>
        </p:spPr>
      </p:pic>
      <p:pic>
        <p:nvPicPr>
          <p:cNvPr id="27651" name="Picture 10" descr="04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9600" y="304800"/>
            <a:ext cx="3352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04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857750" y="357188"/>
            <a:ext cx="33528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04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5857875"/>
            <a:ext cx="3352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04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5857875"/>
            <a:ext cx="3352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Resim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838200"/>
            <a:ext cx="39624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375426" flipH="1" flipV="1">
            <a:off x="38100" y="39688"/>
            <a:ext cx="13239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2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976611">
            <a:off x="3295650" y="141288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375426" flipH="1" flipV="1">
            <a:off x="4324350" y="111126"/>
            <a:ext cx="13239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2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976611">
            <a:off x="7624763" y="284163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811285" flipH="1" flipV="1">
            <a:off x="455613" y="5299075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2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968097">
            <a:off x="3532982" y="5198268"/>
            <a:ext cx="14605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2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968097">
            <a:off x="7427119" y="5198269"/>
            <a:ext cx="14605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2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811285" flipH="1" flipV="1">
            <a:off x="4527550" y="5299075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6" descr="D:\АЙЖАН_ШКОЛА\Мероприятия\картинки к внеклассному\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6" descr="D:\АЙЖАН_ШКОЛА\Мероприятия\картинки к внеклассному\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69075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6" descr="D:\АЙЖАН_ШКОЛА\Мероприятия\картинки к внеклассному\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3284537" y="3284537"/>
            <a:ext cx="685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6" descr="D:\АЙЖАН_ШКОЛА\Мероприятия\картинки к внеклассному\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570538" y="3427412"/>
            <a:ext cx="685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ы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000108"/>
            <a:ext cx="668953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algn="ctr"/>
            <a:r>
              <a:rPr lang="kk-KZ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Қысқаша көбейту формулаларын пайдаланып өрнектерді теңбе-тең түрлендіру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62830" y="1484784"/>
            <a:ext cx="74295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/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 marL="400050" indent="-400050">
              <a:buFont typeface="Wingdings" pitchFamily="2" charset="2"/>
              <a:buChar char="ü"/>
            </a:pP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7.1.2.14 тиімді есептеу үшін қысқаша көбейту формулаларын қолдану;</a:t>
            </a:r>
          </a:p>
          <a:p>
            <a:pPr marL="400050" indent="-400050">
              <a:buFont typeface="Wingdings" pitchFamily="2" charset="2"/>
              <a:buChar char="ü"/>
            </a:pP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7.2.1.15 Қысқаша көбейту формулалары арқылы алгебралық өрнектерді тепе-тең түрлендірулерді орындау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egalbookmakers.com/wp-content/uploads/2016/09/iStock_000014948645XLarge_basket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1357298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“Математикалық </a:t>
            </a:r>
          </a:p>
          <a:p>
            <a:pPr algn="ctr"/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баскетбол” ойыны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olesnikovalud.ucoz.ru/_ph/4/2/99746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428604"/>
            <a:ext cx="50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Ауызша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есептеу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14422"/>
            <a:ext cx="2603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m²-n²= 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142984"/>
            <a:ext cx="43011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(m-n)·(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/>
              </a:rPr>
              <a:t>m+n</a:t>
            </a:r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)</a:t>
            </a:r>
            <a:endParaRPr lang="en-US" sz="6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3116"/>
            <a:ext cx="28424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49x²-4=</a:t>
            </a:r>
            <a:r>
              <a:rPr lang="kk-KZ" sz="6000" b="1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143116"/>
            <a:ext cx="46634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kk-KZ" sz="6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(7x-2)·(7x+2)</a:t>
            </a:r>
            <a:endParaRPr lang="en-US" sz="6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071810"/>
            <a:ext cx="30139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(3a-b)²=</a:t>
            </a:r>
            <a:r>
              <a:rPr lang="kk-KZ" sz="6000" b="1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071810"/>
            <a:ext cx="39292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kk-KZ" sz="6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9a²-6ab+b²</a:t>
            </a:r>
            <a:endParaRPr lang="en-US" sz="6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4000504"/>
            <a:ext cx="27687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(2+a)³=</a:t>
            </a:r>
            <a:r>
              <a:rPr lang="kk-KZ" sz="6000" b="1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ru-RU" sz="6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4000504"/>
            <a:ext cx="46570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8+12a+6a²+a³</a:t>
            </a:r>
            <a:endParaRPr lang="en-US" sz="6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4929198"/>
            <a:ext cx="25859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(x-2)³=</a:t>
            </a:r>
            <a:r>
              <a:rPr lang="kk-KZ" sz="6000" b="1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ru-RU" sz="6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4929198"/>
            <a:ext cx="42915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x³-6x²+12x-8</a:t>
            </a:r>
            <a:endParaRPr lang="en-US" sz="6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5842337"/>
            <a:ext cx="23086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1-8b³=</a:t>
            </a:r>
            <a:endParaRPr lang="ru-RU" sz="6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5842337"/>
            <a:ext cx="60404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6000" b="1" dirty="0" smtClean="0">
                <a:solidFill>
                  <a:srgbClr val="FF0000"/>
                </a:solidFill>
                <a:latin typeface="Times New Roman"/>
              </a:rPr>
              <a:t>(1-2b)·(1+2b+4b²)</a:t>
            </a:r>
            <a:endParaRPr lang="en-US" sz="6000" b="1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357166"/>
            <a:ext cx="49572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Қатені тап?!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00240"/>
          <a:ext cx="8715436" cy="1847850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63103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0" b="1" i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(5c-9x)²=25c²-45cx+81x²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03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0" b="1" i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(2a-b)³=8a³-12a²b+6ab+b³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3786190"/>
            <a:ext cx="782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-(3c-2d)²=-9c²-12cd²-4d³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4714884"/>
          <a:ext cx="9572660" cy="923925"/>
        </p:xfrm>
        <a:graphic>
          <a:graphicData uri="http://schemas.openxmlformats.org/drawingml/2006/table">
            <a:tbl>
              <a:tblPr/>
              <a:tblGrid>
                <a:gridCol w="95726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kk-KZ" sz="60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6000" b="1" i="1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n²-49</a:t>
                      </a:r>
                      <a:r>
                        <a:rPr lang="en-US" sz="60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kk-KZ" sz="60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(6</a:t>
                      </a:r>
                      <a:r>
                        <a:rPr lang="en-US" sz="60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n+7</a:t>
                      </a:r>
                      <a:r>
                        <a:rPr lang="kk-KZ" sz="60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)·(</a:t>
                      </a:r>
                      <a:r>
                        <a:rPr lang="en-US" sz="60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7-6n</a:t>
                      </a:r>
                      <a:r>
                        <a:rPr lang="kk-KZ" sz="60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60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8840052" cy="1252728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орнына 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теңдік орындалғандай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етіп </a:t>
            </a: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толтырыңыздар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3837" y="5085184"/>
            <a:ext cx="6980531" cy="1297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(5а+*)</a:t>
            </a:r>
            <a:r>
              <a:rPr lang="ru-RU" sz="5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2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=*+*+81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ru-RU" sz="5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kk-KZ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(*-2у)</a:t>
            </a:r>
            <a:r>
              <a:rPr lang="ru-RU" sz="5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2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=9х</a:t>
            </a:r>
            <a:r>
              <a:rPr lang="ru-RU" sz="5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-*+* 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kk-KZ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(*-10а)(*+*)=9с</a:t>
            </a:r>
            <a:r>
              <a:rPr lang="ru-RU" sz="5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-*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kk-KZ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27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5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-*=(*-4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)(*+12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ab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+16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ru-RU" sz="5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(*+*)</a:t>
            </a:r>
            <a:r>
              <a:rPr lang="ru-RU" sz="5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=8+*+6х</a:t>
            </a:r>
            <a:r>
              <a:rPr lang="ru-RU" sz="5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+*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(*-*)</a:t>
            </a:r>
            <a:r>
              <a:rPr lang="ru-RU" sz="5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=*-225х</a:t>
            </a:r>
            <a:r>
              <a:rPr lang="ru-RU" sz="5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у+*-27у</a:t>
            </a:r>
            <a:r>
              <a:rPr lang="ru-RU" sz="5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60"/>
            <a:ext cx="89297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(5а+9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kk-KZ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=25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+90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+81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kk-KZ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-2у)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=9х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3c</a:t>
            </a:r>
            <a:r>
              <a:rPr lang="kk-KZ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-10а)(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3c</a:t>
            </a:r>
            <a:r>
              <a:rPr lang="kk-KZ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10a</a:t>
            </a:r>
            <a:r>
              <a:rPr lang="kk-KZ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)=9с</a:t>
            </a:r>
            <a:r>
              <a:rPr lang="en-US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-100a</a:t>
            </a:r>
            <a:r>
              <a:rPr lang="en-US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-4b=(3a-4b)(9a</a:t>
            </a:r>
            <a:r>
              <a:rPr lang="en-US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+12ab+16b</a:t>
            </a:r>
            <a:r>
              <a:rPr lang="en-US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(2+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=8+12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+6х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=125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-225х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у+135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-27у</a:t>
            </a:r>
            <a:r>
              <a:rPr lang="ru-RU" sz="4400" b="1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14290"/>
            <a:ext cx="57331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Дұрыс жауабы:</a:t>
            </a:r>
            <a:endParaRPr lang="ru-RU" sz="6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1482</TotalTime>
  <Words>397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* орнына  осы теңдік орындалғандай  етіп толтырыңыздар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Бүгінгі сабақ туралары оқушылардың пікірі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161</cp:revision>
  <dcterms:created xsi:type="dcterms:W3CDTF">2018-02-15T14:05:48Z</dcterms:created>
  <dcterms:modified xsi:type="dcterms:W3CDTF">2019-02-20T05:05:03Z</dcterms:modified>
</cp:coreProperties>
</file>