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Gill Sans"/>
      <p:regular r:id="rId31"/>
      <p:bold r:id="rId32"/>
    </p:embeddedFont>
    <p:embeddedFont>
      <p:font typeface="Cambria Math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5126D3C-BDCA-4865-A700-221A6A90CDCA}">
  <a:tblStyle styleId="{35126D3C-BDCA-4865-A700-221A6A90CDC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GillSans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CambriaMath-regular.fntdata"/><Relationship Id="rId10" Type="http://schemas.openxmlformats.org/officeDocument/2006/relationships/slide" Target="slides/slide4.xml"/><Relationship Id="rId32" Type="http://schemas.openxmlformats.org/officeDocument/2006/relationships/font" Target="fonts/Gill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/>
          <p:nvPr>
            <p:ph type="ctrTitle"/>
          </p:nvPr>
        </p:nvSpPr>
        <p:spPr>
          <a:xfrm>
            <a:off x="1432560" y="359898"/>
            <a:ext cx="7406640" cy="14721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" type="subTitle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80"/>
              <a:buNone/>
              <a:defRPr sz="2600">
                <a:solidFill>
                  <a:srgbClr val="341108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784348" y="99060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 rot="5400000">
            <a:off x="4846637" y="2286002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 rot="5400000">
            <a:off x="9985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showMasterSp="0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⚫"/>
              <a:defRPr/>
            </a:lvl1pPr>
            <a:lvl2pPr indent="-3429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2578392" y="2600325"/>
            <a:ext cx="6400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000"/>
              <a:buFont typeface="Gill Sans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2578392" y="1066800"/>
            <a:ext cx="64008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34110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2286000" y="0"/>
            <a:ext cx="76200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F8DA4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cap="rnd" cmpd="sng" w="12700">
            <a:solidFill>
              <a:srgbClr val="317F92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2" type="body"/>
          </p:nvPr>
        </p:nvSpPr>
        <p:spPr>
          <a:xfrm>
            <a:off x="5276088" y="1524000"/>
            <a:ext cx="365760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7084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⚫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showMasterSp="0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457200" y="51603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500"/>
              <a:buFont typeface="Gill Sans"/>
              <a:buNone/>
              <a:defRPr b="1" sz="45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" type="body"/>
          </p:nvPr>
        </p:nvSpPr>
        <p:spPr>
          <a:xfrm>
            <a:off x="45720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2" type="body"/>
          </p:nvPr>
        </p:nvSpPr>
        <p:spPr>
          <a:xfrm>
            <a:off x="4663440" y="328278"/>
            <a:ext cx="4023360" cy="64008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520"/>
              <a:buNone/>
              <a:defRPr b="0" sz="19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3" type="body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4" type="body"/>
          </p:nvPr>
        </p:nvSpPr>
        <p:spPr>
          <a:xfrm>
            <a:off x="4663440" y="969336"/>
            <a:ext cx="4023360" cy="41148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052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20"/>
              <a:buChar char="⚫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216778"/>
            <a:ext cx="38100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200"/>
              <a:buFont typeface="Gill Sans"/>
              <a:buNone/>
              <a:defRPr b="1" sz="2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57200" y="1406964"/>
            <a:ext cx="3810000" cy="6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457200" y="2133600"/>
            <a:ext cx="8153400" cy="399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60"/>
              <a:buChar char="⚫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5886896" y="1066800"/>
            <a:ext cx="274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2100"/>
              <a:buFont typeface="Gill Sans"/>
              <a:buNone/>
              <a:defRPr b="1"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4" name="Google Shape;84;p10"/>
          <p:cNvSpPr/>
          <p:nvPr>
            <p:ph idx="2" type="pic"/>
          </p:nvPr>
        </p:nvSpPr>
        <p:spPr>
          <a:xfrm>
            <a:off x="838200" y="1143003"/>
            <a:ext cx="4419600" cy="3514531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2743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5" name="Google Shape;85;p10"/>
          <p:cNvSpPr/>
          <p:nvPr/>
        </p:nvSpPr>
        <p:spPr>
          <a:xfrm rot="-2131329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EAD8B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6" name="Google Shape;86;p10"/>
          <p:cNvSpPr/>
          <p:nvPr/>
        </p:nvSpPr>
        <p:spPr>
          <a:xfrm flipH="1" rot="2103354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7" name="Google Shape;87;p10"/>
          <p:cNvSpPr txBox="1"/>
          <p:nvPr>
            <p:ph idx="1" type="body"/>
          </p:nvPr>
        </p:nvSpPr>
        <p:spPr>
          <a:xfrm>
            <a:off x="838200" y="4800600"/>
            <a:ext cx="441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777777"/>
                </a:solidFill>
              </a:defRPr>
            </a:lvl1pPr>
            <a:lvl2pPr indent="-304800" lvl="1" marL="914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EF9F3">
              <a:alpha val="32941"/>
            </a:srgbClr>
          </a:solidFill>
          <a:ln cap="rnd" cmpd="sng" w="9525">
            <a:solidFill>
              <a:srgbClr val="D1C19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cap="rnd" cmpd="sng" w="27300">
            <a:solidFill>
              <a:srgbClr val="FFF5DB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ADA48C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Google Shape;12;p1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C5B39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564E4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562214"/>
              </a:buClr>
              <a:buSzPts val="4300"/>
              <a:buFont typeface="Gill Sans"/>
              <a:buNone/>
              <a:defRPr b="0" i="0" sz="4300" u="none" cap="none" strike="noStrike">
                <a:solidFill>
                  <a:srgbClr val="56221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1"/>
          <p:cNvSpPr txBox="1"/>
          <p:nvPr>
            <p:ph idx="1" type="body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⚫"/>
              <a:defRPr b="0" i="0" sz="32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2" type="sldNum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B3A787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1014984" y="-54"/>
            <a:ext cx="73152" cy="685805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6F6A5F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1&amp;lr=21521&amp;rpt=simage&amp;uinfo=ww-991-wh-612-fw-766-fh-448-pd-1&amp;img_url=http://www.sunrise-tour.ru/uplimg/country/Kiprrrr/3.gif" TargetMode="External"/><Relationship Id="rId4" Type="http://schemas.openxmlformats.org/officeDocument/2006/relationships/image" Target="../media/image22.jpg"/><Relationship Id="rId5" Type="http://schemas.openxmlformats.org/officeDocument/2006/relationships/image" Target="../media/image15.jpg"/><Relationship Id="rId6" Type="http://schemas.openxmlformats.org/officeDocument/2006/relationships/image" Target="../media/image10.jpg"/><Relationship Id="rId7" Type="http://schemas.openxmlformats.org/officeDocument/2006/relationships/image" Target="../media/image20.jpg"/><Relationship Id="rId8" Type="http://schemas.openxmlformats.org/officeDocument/2006/relationships/image" Target="../media/image2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0&amp;lr=21521&amp;rpt=simage&amp;uinfo=ww-991-wh-612-fw-766-fh-448-pd-1&amp;img_url=http://www.turoboz.ru/cmsdb/article_images/images/Pedulas%20in%20Troodos,%20Cyprus.jpg" TargetMode="External"/><Relationship Id="rId4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2&amp;lr=21521&amp;rpt=simage&amp;uinfo=ww-991-wh-612-fw-766-fh-448-pd-1&amp;img_url=http://www.tourskidki.ru/images/.thumbs/f27476918ee640d58853aa77f2fb915c_500_0_0.jpg" TargetMode="External"/><Relationship Id="rId4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5&amp;lr=21521&amp;rpt=simage&amp;uinfo=ww-991-wh-612-fw-766-fh-448-pd-1&amp;img_url=http://img1.liveinternet.ru/images/attach/c/7/94/710/94710513_large_81.jpg" TargetMode="External"/><Relationship Id="rId4" Type="http://schemas.openxmlformats.org/officeDocument/2006/relationships/image" Target="../media/image23.jpg"/><Relationship Id="rId5" Type="http://schemas.openxmlformats.org/officeDocument/2006/relationships/hyperlink" Target="http://images.yandex.ru/yandsearch?p=4&amp;text=%D1%84%D0%BE%D1%82%D0%BE%D0%B3%D1%80%D0%B0%D1%84%D0%B8%D1%8F%20%D0%B0.%D1%84.%20%D0%B0%D0%BD%D0%B4%D1%80%D0%B5%D0%B5%D0%B2%D0%BE%D0%B9%20%D0%B6%D0%B5%D0%BD%D1%8B%20%D0%B3%D0%BE%D1%80%D1%8C%D0%BA%D0%BE%D0%B3%D0%BE&amp;fp=4&amp;pos=121&amp;uinfo=ww-991-wh-612-fw-766-fh-448-pd-1&amp;rpt=simage&amp;img_url=http://img1.liveinternet.ru/images/attach/b/4/103/760/103760645_272724.jpg" TargetMode="External"/><Relationship Id="rId6" Type="http://schemas.openxmlformats.org/officeDocument/2006/relationships/image" Target="../media/image38.jpg"/><Relationship Id="rId7" Type="http://schemas.openxmlformats.org/officeDocument/2006/relationships/hyperlink" Target="http://images.yandex.ru/yandsearch?text=%D0%BE%D0%B1%D0%BB%D0%BE%D0%B6%D0%BA%D0%B0%20%D0%BA%D0%BD%D0%B8%D0%B3%D0%B8%20%D1%81%D0%BA%D0%B0%D0%B7%D0%BA%D0%B8%20%D0%B3%D0%BE%D1%80%D1%8C%D0%BA%D0%BE%D0%B3%D0%BE%201912%D0%B3&amp;fp=0&amp;pos=1&amp;uinfo=ww-991-wh-612-fw-766-fh-448-pd-1&amp;rpt=simage&amp;img_url=http://feb-web.ru/feb/irl/pictures/ila-379.jpg" TargetMode="External"/><Relationship Id="rId8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8&amp;lr=21521&amp;rpt=simage&amp;uinfo=ww-991-wh-612-fw-766-fh-448-pd-1&amp;img_url=http://tourout.ru/file/w1etremk4lwg/130x/f9ysbmfwguum.jpg" TargetMode="External"/><Relationship Id="rId4" Type="http://schemas.openxmlformats.org/officeDocument/2006/relationships/image" Target="../media/image2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8%D0%BF%D1%80%20%D0%B8%D1%82%D0%B0%D0%BB%D0%B8%D1%8F&amp;noreask=1&amp;pos=6&amp;lr=21521&amp;rpt=simage&amp;uinfo=ww-991-wh-612-fw-766-fh-448-pd-1&amp;img_url=http://tourout.ru/file/kk8g7j09byxm/130x/vsq3485dx37y.jpg" TargetMode="External"/><Relationship Id="rId4" Type="http://schemas.openxmlformats.org/officeDocument/2006/relationships/image" Target="../media/image26.jpg"/><Relationship Id="rId5" Type="http://schemas.openxmlformats.org/officeDocument/2006/relationships/hyperlink" Target="http://images.yandex.ru/yandsearch?text=%D0%B8%D0%BB%D0%BB%D1%8E%D1%81%D1%82%D1%80%D0%B0%D1%86%D0%B8%D0%B8%20%D0%BA%20%D0%BF%D0%BE%D1%80%D1%82%D1%80%D0%B5%D1%82%D1%83%20%D1%85%D1%80%D0%BE%D0%BC%D0%BE%D0%B3%D0%BE%20%D1%82%D0%B0%D0%BC%D0%B5%D1%80%D0%BB%D0%B0%D0%BD%D0%B0&amp;fp=0&amp;pos=1&amp;uinfo=ww-991-wh-612-fw-766-fh-448-pd-1&amp;rpt=simage&amp;img_url=http://www.calend.ru/img/content_events/i0/438.jpg" TargetMode="External"/><Relationship Id="rId6" Type="http://schemas.openxmlformats.org/officeDocument/2006/relationships/image" Target="../media/image27.jpg"/><Relationship Id="rId7" Type="http://schemas.openxmlformats.org/officeDocument/2006/relationships/hyperlink" Target="http://images.yandex.ru/yandsearch?source=wiz&amp;fp=0&amp;img_url=http://www.best-animation.ru/lanim/religia/2.gif&amp;text=%D0%B2%D0%BE%D0%B8%D0%BD%D1%81%D1%82%D0%B2%D0%B5%D0%BD%D0%BD%D0%B0%D1%8F%20%D0%BC%D0%B0%D1%82%D1%8C%20%20%D1%81%20%D1%81%D1%8B%D0%BD%D0%BE%D0%BC%20%D0%BF%D0%B5%D1%80%D0%B5%D0%B4%20%D0%B2%D1%80%D0%B0%D0%B3%D0%B0%D0%BC%D0%B8%20%D0%B8%D0%BB%D0%BB%D1%8E%D1%81%D1%82%D1%80%D0%B0%D1%86%D0%B8%D0%B8&amp;noreask=1&amp;pos=19&amp;lr=21521&amp;rpt=simage" TargetMode="External"/><Relationship Id="rId8" Type="http://schemas.openxmlformats.org/officeDocument/2006/relationships/image" Target="../media/image2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images.yandex.ru/yandsearch?p=20&amp;text=%D0%B8%D0%BB%D0%BB%D1%8E%D1%81%D1%82%D1%80%D0%B0%D1%86%D0%B8%D0%B8%20%D0%BA%20%D0%BE%D0%B1%D1%80%D0%B0%D0%B7%D1%83%20%D0%BC%D0%B0%D1%82%D0%B5%D1%80%D0%B8&amp;fp=20&amp;pos=615&amp;uinfo=ww-991-wh-612-fw-766-fh-448-pd-1&amp;rpt=simage&amp;img_url=http://live-and-learn.ru/images/stories/new2/konkurs-rule1.jpg" TargetMode="External"/><Relationship Id="rId4" Type="http://schemas.openxmlformats.org/officeDocument/2006/relationships/image" Target="../media/image28.jpg"/><Relationship Id="rId5" Type="http://schemas.openxmlformats.org/officeDocument/2006/relationships/image" Target="../media/image3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images.yandex.ru/yandsearch?source=wiz&amp;fp=0&amp;text=%D0%B8%D0%BB%D0%BB%D1%8E%D1%81%D1%82%D1%80%D0%B0%D1%86%D0%B8%D0%B8%20%D0%BA%20%D0%B8%D1%81%D1%82%D0%BE%D1%80%D0%B8%D1%87%D0%B5%D1%81%D0%BA%D0%B8%D0%BC%20%D1%81%D0%BE%D0%B1%D1%8B%D1%82%D0%B8%D1%8F%D0%BC%20%D1%85%D1%80%D0%BE%D0%B8%D0%BE%D0%B9%20%D1%82%D0%B0%D0%BC%D0%B5%D1%80%D0%BB%D0%B0%D0%BD&amp;noreask=1&amp;pos=17&amp;lr=21521&amp;rpt=simage&amp;uinfo=ww-991-wh-612-fw-766-fh-448-pd-1&amp;img_url=http://s019.radikal.ru/i641/1204/8b/cd041625d400.jpg" TargetMode="External"/><Relationship Id="rId4" Type="http://schemas.openxmlformats.org/officeDocument/2006/relationships/image" Target="../media/image34.jpg"/><Relationship Id="rId5" Type="http://schemas.openxmlformats.org/officeDocument/2006/relationships/hyperlink" Target="http://images.yandex.ru/yandsearch?source=wiz&amp;fp=0&amp;text=%D0%B8%D0%BB%D0%BB%D1%8E%D1%81%D1%82%D1%80%D0%B0%D1%86%D0%B8%D0%B8%20%D0%BA%20%D0%B8%D1%81%D1%82%D0%BE%D1%80%D0%B8%D1%87%D0%B5%D1%81%D0%BA%D0%B8%D0%BC%20%D1%81%D0%BE%D0%B1%D1%8B%D1%82%D0%B8%D1%8F%D0%BC%20%D1%85%D1%80%D0%BE%D0%B8%D0%BE%D0%B9%20%D1%82%D0%B0%D0%BC%D0%B5%D1%80%D0%BB%D0%B0%D0%BD&amp;noreask=1&amp;pos=21&amp;lr=21521&amp;rpt=simage&amp;uinfo=ww-991-wh-612-fw-766-fh-448-pd-1&amp;img_url=http://www.vokrugsveta.ru/img/cmn/2006/08/20/039.jpg" TargetMode="External"/><Relationship Id="rId6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gif"/><Relationship Id="rId4" Type="http://schemas.openxmlformats.org/officeDocument/2006/relationships/image" Target="../media/image35.gif"/><Relationship Id="rId5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images.yandex.ru/yandsearch?source=wiz&amp;fp=1&amp;uinfo=ww-991-wh-612-fw-766-fh-448-pd-1&amp;p=1&amp;text=%D0%BA%D0%B0%D1%87%D0%B5%D1%81%D1%82%D0%B2%D0%B5%D0%BD%D0%BD%D1%8B%D0%B5%20%D1%84%D0%BE%D1%82%D0%BE%D0%B3%D1%80%D0%B0%D1%84%D0%B8%D0%B8%20%D0%BE%D1%81%D1%82%D1%80%D0%BE%D0%B2%D0%B0%20%D0%BA%D0%B8%D0%BF%D1%80%20%D0%B8%D1%82%D0%B0%D0%BB%D0%B8%D1%8F&amp;noreask=1&amp;pos=35&amp;rpt=simage&amp;lr=21521&amp;img_url=http://img1.liveinternet.ru/images/attach/c/4/78/880/78880447_4404913_1_0.jpg" TargetMode="External"/><Relationship Id="rId4" Type="http://schemas.openxmlformats.org/officeDocument/2006/relationships/image" Target="../media/image3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images.yandex.ru/yandsearch?source=wiz&amp;fp=1&amp;uinfo=ww-991-wh-612-fw-766-fh-448-pd-1&amp;p=1&amp;text=%D0%BA%D0%B0%D1%87%D0%B5%D1%81%D1%82%D0%B2%D0%B5%D0%BD%D0%BD%D1%8B%D0%B5%20%D1%84%D0%BE%D1%82%D0%BE%D0%B3%D1%80%D0%B0%D1%84%D0%B8%D0%B8%20%D0%BE%D1%81%D1%82%D1%80%D0%BE%D0%B2%D0%B0%20%D0%BA%D0%B8%D0%BF%D1%80%20%D0%B8%D1%82%D0%B0%D0%BB%D0%B8%D1%8F&amp;noreask=1&amp;pos=41&amp;rpt=simage&amp;lr=21521&amp;img_url=http://misto-market.com.ua/turizm/images/74/4361/smallP.jpg" TargetMode="External"/><Relationship Id="rId4" Type="http://schemas.openxmlformats.org/officeDocument/2006/relationships/image" Target="../media/image4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images.yandex.ru/yandsearch?source=wiz&amp;fp=1&amp;uinfo=ww-991-wh-612-fw-766-fh-448-pd-1&amp;p=1&amp;text=%D0%BA%D0%B0%D1%87%D0%B5%D1%81%D1%82%D0%B2%D0%B5%D0%BD%D0%BD%D1%8B%D0%B5%20%D1%84%D0%BE%D1%82%D0%BE%D0%B3%D1%80%D0%B0%D1%84%D0%B8%D0%B8%20%D0%BE%D1%81%D1%82%D1%80%D0%BE%D0%B2%D0%B0%20%D0%BA%D0%B8%D0%BF%D1%80%20%D0%B8%D1%82%D0%B0%D0%BB%D0%B8%D1%8F&amp;noreask=1&amp;pos=37&amp;rpt=simage&amp;lr=21521&amp;img_url=http://publishernews.ru/images/PressReleases/photo_press_r_512356AB-DA44-4F8C-B2E4-DDCA4D7DB8B0.jpg" TargetMode="External"/><Relationship Id="rId4" Type="http://schemas.openxmlformats.org/officeDocument/2006/relationships/image" Target="../media/image3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images.yandex.ru/yandsearch?p=13&amp;text=%D0%B8%D0%BB%D0%BB%D1%8E%D1%81%D1%82%D1%80%D0%B0%D1%86%D0%B8%D0%B8%20%D0%BA%20%D0%BE%D0%B1%D1%80%D0%B0%D0%B7%D1%83%20%D0%BC%D0%B0%D1%82%D0%B5%D1%80%D0%B8%20%D0%BF%D0%BE%20%D0%BF%D1%80%D0%BE%D0%B8%D0%B7%D0%B2%D0%B5%D0%B4%D0%B5%D0%BD%D0%B8%D1%8F%D0%BC%20%D1%80%D1%83%D1%81%D1%81%D0%BA%D0%B8%D1%85%20%D0%BF%D0%B8%D1%81%D0%B0%D1%82%D0%B5%D0%BB%D0%B5%D0%B9&amp;fp=13&amp;pos=417&amp;uinfo=ww-991-wh-612-fw-766-fh-448-pd-1&amp;rpt=simage&amp;img_url=http://cs11314.vkontakte.ru/u38133891/-1/x_1e760c73.jpg" TargetMode="External"/><Relationship Id="rId4" Type="http://schemas.openxmlformats.org/officeDocument/2006/relationships/image" Target="../media/image37.jpg"/><Relationship Id="rId5" Type="http://schemas.openxmlformats.org/officeDocument/2006/relationships/image" Target="../media/image32.gif"/><Relationship Id="rId6" Type="http://schemas.openxmlformats.org/officeDocument/2006/relationships/image" Target="../media/image4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images.yandex.ru/yandsearch?source=wiz&amp;fp=0&amp;text=%D0%BA%D0%B0%D1%87%D0%B5%D1%81%D1%82%D0%B2%D0%B5%D0%BD%D0%BD%D1%8B%D0%B5%20%D1%84%D0%BE%D1%82%D0%BE%D0%B3%D1%80%D0%B0%D1%84%D0%B8%D0%B8%20%D0%BE%D1%81%D1%82%D1%80%D0%BE%D0%B2%D0%B0%20%D0%BA%D0%B0%D0%BF%D1%80%D0%B8%20%D0%B8%D1%82%D0%B0%D0%BB%D0%B8%D1%8F&amp;noreask=1&amp;pos=12&amp;lr=21521&amp;rpt=simage&amp;uinfo=ww-991-wh-612-fw-766-fh-448-pd-1&amp;img_url=http://tophotels.ru/icache/hotel_photos/75/1064/40566/401224s_115x80.jpg" TargetMode="External"/><Relationship Id="rId4" Type="http://schemas.openxmlformats.org/officeDocument/2006/relationships/image" Target="../media/image40.jpg"/><Relationship Id="rId5" Type="http://schemas.openxmlformats.org/officeDocument/2006/relationships/hyperlink" Target="http://www.bookol.ru/proza-main/russkaya_klassicheskaya_proza/19894.htm" TargetMode="External"/><Relationship Id="rId6" Type="http://schemas.openxmlformats.org/officeDocument/2006/relationships/hyperlink" Target="http://images.yandex.ru/?lr=21521&amp;source=wiz" TargetMode="External"/><Relationship Id="rId7" Type="http://schemas.openxmlformats.org/officeDocument/2006/relationships/hyperlink" Target="http://images.yandex.ru/yandsearch?text=%D1%84%D0%BE%D1%82%D0%BE%D0%B3%D1%80%D0%B0%D1%84%D0%B8%D0%B8&amp;lr=21521&amp;noreask=1&amp;source=wiz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hyperlink" Target="http://ru.wikipedia.org/wiki/%D0%9E%D1%80%D0%B4%D0%B5%D0%BD_%D0%9B%D0%B5%D0%BD%D0%B8%D0%BD%D0%B0" TargetMode="External"/><Relationship Id="rId11" Type="http://schemas.openxmlformats.org/officeDocument/2006/relationships/hyperlink" Target="http://ru.wikipedia.org/wiki/%D0%9C%D0%BE%D1%81%D0%BA%D0%BE%D0%B2%D1%81%D0%BA%D0%B0%D1%8F_%D0%BE%D0%B1%D0%BB%D0%B0%D1%81%D1%82%D1%8C" TargetMode="External"/><Relationship Id="rId22" Type="http://schemas.openxmlformats.org/officeDocument/2006/relationships/image" Target="../media/image9.jpg"/><Relationship Id="rId10" Type="http://schemas.openxmlformats.org/officeDocument/2006/relationships/hyperlink" Target="http://ru.wikipedia.org/wiki/%D0%93%D0%BE%D1%80%D0%BA%D0%B8-10" TargetMode="External"/><Relationship Id="rId21" Type="http://schemas.openxmlformats.org/officeDocument/2006/relationships/image" Target="../media/image7.jpg"/><Relationship Id="rId13" Type="http://schemas.openxmlformats.org/officeDocument/2006/relationships/hyperlink" Target="http://ru.wikipedia.org/wiki/%D0%A1%D0%A1%D0%A1%D0%A0" TargetMode="External"/><Relationship Id="rId24" Type="http://schemas.openxmlformats.org/officeDocument/2006/relationships/image" Target="../media/image8.gif"/><Relationship Id="rId12" Type="http://schemas.openxmlformats.org/officeDocument/2006/relationships/hyperlink" Target="http://ru.wikipedia.org/wiki/%D0%A0%D0%A1%D0%A4%D0%A1%D0%A0" TargetMode="External"/><Relationship Id="rId23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ru.wikipedia.org/wiki/28_%D0%BC%D0%B0%D1%80%D1%82%D0%B0" TargetMode="External"/><Relationship Id="rId9" Type="http://schemas.openxmlformats.org/officeDocument/2006/relationships/hyperlink" Target="http://ru.wikipedia.org/wiki/1936_%D0%B3%D0%BE%D0%B4" TargetMode="External"/><Relationship Id="rId15" Type="http://schemas.openxmlformats.org/officeDocument/2006/relationships/hyperlink" Target="http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14" Type="http://schemas.openxmlformats.org/officeDocument/2006/relationships/hyperlink" Target="http://ru.wikipedia.org/wiki/%D0%A0%D0%BE%D1%81%D1%81%D0%B8%D0%B9%D1%81%D0%BA%D0%B0%D1%8F_%D0%B8%D0%BC%D0%BF%D0%B5%D1%80%D0%B8%D1%8F" TargetMode="External"/><Relationship Id="rId17" Type="http://schemas.openxmlformats.org/officeDocument/2006/relationships/hyperlink" Target="http://ru.wikipedia.org/wiki/%D0%94%D1%80%D0%B0%D0%BC%D0%B0%D1%82%D1%83%D1%80%D0%B3" TargetMode="External"/><Relationship Id="rId16" Type="http://schemas.openxmlformats.org/officeDocument/2006/relationships/hyperlink" Target="http://ru.wikipedia.org/wiki/%D0%9F%D0%B8%D1%81%D0%B0%D1%82%D0%B5%D0%BB%D1%8C" TargetMode="External"/><Relationship Id="rId5" Type="http://schemas.openxmlformats.org/officeDocument/2006/relationships/hyperlink" Target="http://ru.wikipedia.org/wiki/1868_%D0%B3%D0%BE%D0%B4" TargetMode="External"/><Relationship Id="rId19" Type="http://schemas.openxmlformats.org/officeDocument/2006/relationships/image" Target="../media/image6.png"/><Relationship Id="rId6" Type="http://schemas.openxmlformats.org/officeDocument/2006/relationships/hyperlink" Target="http://ru.wikipedia.org/wiki/%D0%9D%D0%B8%D0%B6%D0%BD%D0%B8%D0%B9_%D0%9D%D0%BE%D0%B2%D0%B3%D0%BE%D1%80%D0%BE%D0%B4" TargetMode="External"/><Relationship Id="rId18" Type="http://schemas.openxmlformats.org/officeDocument/2006/relationships/hyperlink" Target="http://commons.wikimedia.org/wiki/File:MaximGorkySignature.svg?uselang=ru" TargetMode="External"/><Relationship Id="rId7" Type="http://schemas.openxmlformats.org/officeDocument/2006/relationships/hyperlink" Target="http://ru.wikipedia.org/wiki/%D0%A0%D0%BE%D1%81%D1%81%D0%B8%D0%B9%D1%81%D0%BA%D0%B0%D1%8F_%D0%B8%D0%BC%D0%BF%D0%B5%D1%80%D0%B8%D1%8F" TargetMode="External"/><Relationship Id="rId8" Type="http://schemas.openxmlformats.org/officeDocument/2006/relationships/hyperlink" Target="http://ru.wikipedia.org/wiki/18_%D0%B8%D1%8E%D0%BD%D1%8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images.yandex.ru/yandsearch?source=wiz&amp;fp=0&amp;text=%D1%84%D0%BE%D1%82%D0%BE%D0%B3%D1%80%D0%B0%D1%84%D0%B8%D0%B8%20%D0%BD%D0%B8%D0%B6%D0%BD%D0%B5%D0%B3%D0%BE%20%D0%BD%D0%BE%D0%B2%D0%B3%D0%BE%D1%80%D0%BE%D0%B4%D0%B0&amp;noreask=1&amp;pos=12&amp;lr=21521&amp;rpt=simage&amp;uinfo=ww-991-wh-612-fw-766-fh-448-pd-1&amp;img_url=http://cs5303.userapi.com/u6175099/134300799/m_42e7add7.jpg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images.yandex.ru/yandsearch?source=wiz&amp;fp=0&amp;text=%D1%84%D0%BE%D1%82%D0%BE%D0%B3%D1%80%D0%B0%D1%84%D0%B8%D0%B8%20%D0%BD%D0%B8%D0%B6%D0%BD%D0%B5%D0%B3%D0%BE%20%D0%BD%D0%BE%D0%B2%D0%B3%D0%BE%D1%80%D0%BE%D0%B4%D0%B0&amp;noreask=1&amp;pos=1&amp;lr=21521&amp;rpt=simage&amp;uinfo=ww-991-wh-612-fw-766-fh-448-pd-1&amp;img_url=http://img-2006-06.photosight.ru/19/1496515.jpg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503.jpg" id="104" name="Google Shape;10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4211960" y="260648"/>
            <a:ext cx="4752528" cy="3046988"/>
          </a:xfrm>
          <a:prstGeom prst="rect">
            <a:avLst/>
          </a:prstGeom>
          <a:noFill/>
          <a:ln cap="flat" cmpd="sng" w="9525">
            <a:solidFill>
              <a:srgbClr val="637F26"/>
            </a:solidFill>
            <a:prstDash val="solid"/>
            <a:round/>
            <a:headEnd len="sm" w="sm" type="none"/>
            <a:tailEnd len="sm" w="sm" type="none"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МАКСИМ ГОРЬКИЙ.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8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СКАЗКИ ОБ ИТАЛИИ.</a:t>
            </a:r>
            <a:endParaRPr b="1" i="0" sz="48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4355976" y="5157192"/>
            <a:ext cx="4680520" cy="147732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27000" algn="ctr" dir="2700000" dist="38100">
              <a:srgbClr val="000000">
                <a:alpha val="4470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5D1D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Составитель: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5D1D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Мамаева Муминат Абдулвагабовна,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rgbClr val="F5D1D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учитель русского языка и литературы Уллубийаульской СОШ.</a:t>
            </a:r>
            <a:endParaRPr b="1" i="0" sz="1800" u="none" cap="none" strike="noStrike">
              <a:solidFill>
                <a:srgbClr val="F5D1D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0.liveinternet.ru/images/attach/c/1/50/325/50325609_23_file_foto.jpg" id="167" name="Google Shape;167;p2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0"/>
            <a:ext cx="8100392" cy="68505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0506s.jpg" id="168" name="Google Shape;16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56176" y="188640"/>
            <a:ext cx="2664296" cy="3059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321.jpg" id="169" name="Google Shape;169;p22"/>
          <p:cNvPicPr preferRelativeResize="0"/>
          <p:nvPr/>
        </p:nvPicPr>
        <p:blipFill rotWithShape="1">
          <a:blip r:embed="rId6">
            <a:alphaModFix/>
          </a:blip>
          <a:srcRect b="0" l="0" r="308" t="0"/>
          <a:stretch/>
        </p:blipFill>
        <p:spPr>
          <a:xfrm>
            <a:off x="6732240" y="3481760"/>
            <a:ext cx="1656184" cy="27384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AA907BA.jpg" id="170" name="Google Shape;170;p22"/>
          <p:cNvPicPr preferRelativeResize="0"/>
          <p:nvPr/>
        </p:nvPicPr>
        <p:blipFill rotWithShape="1">
          <a:blip r:embed="rId7">
            <a:alphaModFix/>
          </a:blip>
          <a:srcRect b="250" l="0" r="309" t="0"/>
          <a:stretch/>
        </p:blipFill>
        <p:spPr>
          <a:xfrm>
            <a:off x="3851920" y="2642914"/>
            <a:ext cx="1800200" cy="2850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A4YU0GV.jpg" id="171" name="Google Shape;171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51720" y="0"/>
            <a:ext cx="2088232" cy="279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press.ua/media/gallery/full/c/y/cyprus_5d333.jpg" id="176" name="Google Shape;176;p2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0"/>
            <a:ext cx="81110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/>
          <p:nvPr/>
        </p:nvSpPr>
        <p:spPr>
          <a:xfrm>
            <a:off x="1259632" y="144071"/>
            <a:ext cx="777686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«Прославим женщину – Мать, неиссякаемый источник всё побеждающей жизни.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–Прославим в мире Женщину-Мать, единую силу, перед которой покорно склоняется Смерть!»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Arial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Максим Горький.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7ero.ru/uploads/posts/2008-10/1225111870_7ero.ru_-24.jpg" id="182" name="Google Shape;182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7185" y="0"/>
            <a:ext cx="8136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1331640" y="612845"/>
            <a:ext cx="7560840" cy="60016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«Сказки об Италии» — цикл из 27 небольших рассказов Максима Горького. Цикл был создан в период 1911—1913гг., во время первой эмиграции писателя. Горький жил в Италии на острове Капри, но много путешествовал по другим городам страны. Впечатления от увиденного легли в основу «Сказок об Италии».</a:t>
            </a:r>
            <a:b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1906 году Максим Горький из-за туберкулеза уезжает в Италию. В октябре он прибывает на остров Капри, где проживет семь следующих лет. В 1911 году Горький начинает писать рассказы будущего цикла. В их основе -впечатления писателя от увиденного во время путешествия по Италии. Кроме того многие сюжеты были взяты из материалов рабочего движения Италии и из газетных сообщений о судебных процессах. 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ourblogger.ru/imgs/company_news/large/10272_5208.jpg" id="188" name="Google Shape;188;p2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46" y="0"/>
            <a:ext cx="81377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115616" y="188641"/>
            <a:ext cx="7776864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Сказки печатались в большевистских периодических изданиях по отдельности. Только в 1912 году в России выходит первое отдельное издание цикла под названием «Сказки».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Рассказы в</a:t>
            </a: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сборнике подверглись цензурным изъятиям и были поданы не в той последовательности, на которой настаивал Горький. На титульном листе был напечатан эпиграф из Андерсена: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«Нет сказок лучше тех, которые создает сама жизнь».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Книга была посвящена гражданской жене автора </a:t>
            </a: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М. Ф. Андреевой.</a:t>
            </a:r>
            <a:b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http://img1.liveinternet.ru/images/attach/b/4/103/760/103760645_272724.jpg" id="190" name="Google Shape;190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4248" y="4035284"/>
            <a:ext cx="2016224" cy="28227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feb-web.ru/feb/irl/pictures/ila-379.jpg" id="191" name="Google Shape;191;p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27784" y="4317415"/>
            <a:ext cx="1631454" cy="254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ps-static.videopublishing.com/kyproscom/Cyprus_Ammochostos_Konnos_Bay_lrg-gallery.jpg" id="196" name="Google Shape;196;p2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00" y="0"/>
            <a:ext cx="81646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1043608" y="404665"/>
            <a:ext cx="8100392" cy="4185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Кроме России, сказки получили распространение в Италии, Франции, Германии. В отличие от рабочей прессы, в буржуазной критике рассказы подверглись нападкам. Критиковалась тематика рассказов, также их заглавие. Горький продолжает работу над рассказами до своего возвращения в Россию в 1913 году.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После революции 1917 года сказки были опубликованы без цензуры и в последовательности Горького.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Своё название </a:t>
            </a:r>
            <a:r>
              <a:rPr b="1" lang="ru-RU" sz="32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«Сказки об Италии» </a:t>
            </a:r>
            <a:r>
              <a:rPr b="1" lang="ru-RU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цикл получил лишь в 1923 году.</a:t>
            </a:r>
            <a:b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ourout.ru/file/kk8g7j09byxm/600x/vsq3485dx37y.jpg" id="202" name="Google Shape;202;p2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1600" y="0"/>
            <a:ext cx="818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1187624" y="151180"/>
            <a:ext cx="7344816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Для Горького настоящими героями были те,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кто «творит жизнь вопреки смерти, кто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побеждает смерть». Глубокий философский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смысл приобретают те сказки, в которых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создан образ матери, иногда вырастающий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до олицетворения Родины.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Девятую сказку Горький начинает словами,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исполненными глубокого смысла: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«Прославим женщину — Мать, неиссякаемый источник всё побеждающей жизни!.. Прославим в мире женщину — Мать, единую силу, пред которой покорно склоняется Смерть!» </a:t>
            </a:r>
            <a:r>
              <a:rPr b="1" lang="ru-RU" sz="20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Перед Матерью преклонился даже «слуга и раб Смерти» — «железный Тамерлан, кровавый бич земли», от которого она потребовала вернуть ей сына. </a:t>
            </a:r>
            <a:endParaRPr sz="20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img12.nnm.ru/imagez/gallery/3/3/0/4/f/3304f328750c0796c3f9db5668d20d30_full.jpg" id="204" name="Google Shape;204;p2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48064" y="4725144"/>
            <a:ext cx="1738139" cy="2235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im6-tub-ru.yandex.net/i?id=78547945-28-72&amp;n=21" id="205" name="Google Shape;205;p27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0232" y="0"/>
            <a:ext cx="2215446" cy="279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beautyart.ucoz.ru/_si/0/s48008212.jpg" id="210" name="Google Shape;210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0"/>
            <a:ext cx="4608512" cy="69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/>
          <p:nvPr/>
        </p:nvSpPr>
        <p:spPr>
          <a:xfrm>
            <a:off x="4716016" y="116632"/>
            <a:ext cx="4320480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Образ матери в сказках Горького – олицетворение всего живого. Но, слагая гимн во славу женщины, Горький воспевает не инстинкт материнства, а творческую силу,  заложенную в любви матери, подарившей миру «великих» и «малых» её героев.</a:t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Но, чтобы подчеркнуть величие Матери, силу её, Горький во всей композиции произведения, в развитии сюжета всё время ставит рядом с ней, Матерью,  образ человека, покорившего многие земли,  прозванного жестоким завоевателем. Используя антитезу, Горький даёт нам в противопоставлении двух людей: женщину – Мать - неиссякаемый источник всё побеждающей жизни и  Железный  Тимур – олицетворение грозного разрушителя. Он же Тамерлан, он же Тимурленг, он же Хромой Барс.                </a:t>
            </a:r>
            <a:endParaRPr b="1" sz="1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:\0a15e56a8ccf2338f167ad6e8aee0555.jpg" id="212" name="Google Shape;21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0"/>
            <a:ext cx="1485900" cy="17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13" name="Google Shape;21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99792" y="2852936"/>
            <a:ext cx="1485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14" name="Google Shape;21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7624" y="2060848"/>
            <a:ext cx="148590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m.io.ua/img_aa/medium/1746/23/17462304.jpg" id="219" name="Google Shape;219;p29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4198" y="3933057"/>
            <a:ext cx="4789802" cy="29249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vokrugsveta.ru/img/cmn/2006/08/20/039.jpg" id="220" name="Google Shape;220;p2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3608" y="0"/>
            <a:ext cx="3867150" cy="256490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/>
          <p:nvPr/>
        </p:nvSpPr>
        <p:spPr>
          <a:xfrm>
            <a:off x="4788024" y="116632"/>
            <a:ext cx="4104456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Железная стопа его давила города и  государства. Это Кровавый бич земли. Сравнениями и метафорами Горький показывает железный характер жестокого завоевателя. 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1043608" y="2852936"/>
            <a:ext cx="338437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Но только Мать, отправившаяся  в  поиски своего сына, смогла  победить  непобедимого царя царей. </a:t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ина\Desktop\Pictures\animashki-knigi-118.gif" id="227" name="Google Shape;2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88640"/>
            <a:ext cx="4854392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ина\Desktop\Pictures\animashki-knigi-125.gif" id="228" name="Google Shape;2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6" y="3140968"/>
            <a:ext cx="3816424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ина\Desktop\Pictures\_k_ts-1110_cover_image.jpg" id="229" name="Google Shape;229;p30"/>
          <p:cNvPicPr preferRelativeResize="0"/>
          <p:nvPr/>
        </p:nvPicPr>
        <p:blipFill rotWithShape="1">
          <a:blip r:embed="rId5">
            <a:alphaModFix/>
          </a:blip>
          <a:srcRect b="75" l="0" r="16" t="0"/>
          <a:stretch/>
        </p:blipFill>
        <p:spPr>
          <a:xfrm>
            <a:off x="5436097" y="116632"/>
            <a:ext cx="3707903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/>
          <p:nvPr/>
        </p:nvSpPr>
        <p:spPr>
          <a:xfrm>
            <a:off x="5796136" y="116632"/>
            <a:ext cx="2448272" cy="4968552"/>
          </a:xfrm>
          <a:prstGeom prst="roundRect">
            <a:avLst>
              <a:gd fmla="val 16667" name="adj"/>
            </a:avLst>
          </a:prstGeom>
          <a:solidFill>
            <a:srgbClr val="E7F1D2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Отрывок из девятой сказки: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диалог между Тамерланом и Матерью.</a:t>
            </a:r>
            <a:endParaRPr b="1"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1.liveinternet.ru/images/attach/c/2/74/166/74166151_5973.jpg" id="235" name="Google Shape;235;p3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2924" y="0"/>
            <a:ext cx="81110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1"/>
          <p:cNvSpPr/>
          <p:nvPr/>
        </p:nvSpPr>
        <p:spPr>
          <a:xfrm>
            <a:off x="3203848" y="188640"/>
            <a:ext cx="532859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31"/>
          <p:cNvSpPr txBox="1"/>
          <p:nvPr/>
        </p:nvSpPr>
        <p:spPr>
          <a:xfrm>
            <a:off x="5508104" y="188640"/>
            <a:ext cx="3456384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1.Что вас удивило в сказке, а, может, и растревожило?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2.Почему писатель дал такое название рассказу?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3.Какова реакция Тимура на требование женщины? Почему?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4.Какой эпизод сказки кажется вам самым сильным? Аргументируйте свой ответ.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5.Какой урок вы извлекли из этого рассказа?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6.Каков язык рассказа?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7.Какие изобразительно-выразительные средства языка использовал автор в сказке?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8.Как  вы  видите, писатель оставил сказку незавершённой. Каким вы видите конец сказки?</a:t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1763688" y="332656"/>
            <a:ext cx="31683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Размышления:</a:t>
            </a:r>
            <a:endParaRPr sz="32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3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501.jpg" id="111" name="Google Shape;1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 txBox="1"/>
          <p:nvPr/>
        </p:nvSpPr>
        <p:spPr>
          <a:xfrm>
            <a:off x="2195736" y="116633"/>
            <a:ext cx="5832648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Цели урока: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1331640" y="548680"/>
            <a:ext cx="7812360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-познакомить учащихся с содержанием цикла «Сказки об Италии»;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-развивать интерес к судьбе человека;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-прививать чувство ответственности за ближнего;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-акцентировать внимание детей на исключительности чувств героев рассказа: человеческой гордости, независимости, несокрушимой отваги, отчаянной решимости (матери);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-показать оригинальность жанра;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-помочь увидеть в сказках главную мысль – Мать – неиссякаемый источник всё побеждающей жизни.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 txBox="1"/>
          <p:nvPr/>
        </p:nvSpPr>
        <p:spPr>
          <a:xfrm>
            <a:off x="2051720" y="620688"/>
            <a:ext cx="5472608" cy="4955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Итог урока.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 чём заставила задуматься  9 сказка М.Горького?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 проблемах добра и зла, о войне и мире, сострадании и милосердии, жизни и смерти, самопожертвовании, бескорыстной материнской любви.</a:t>
            </a:r>
            <a:endParaRPr b="1" sz="28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unway-travels.com/js/vertical.jquery/images/CYPRUS.jpg" id="248" name="Google Shape;248;p3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32" l="0" r="7" t="0"/>
          <a:stretch/>
        </p:blipFill>
        <p:spPr>
          <a:xfrm>
            <a:off x="1028275" y="0"/>
            <a:ext cx="81157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3"/>
          <p:cNvSpPr txBox="1"/>
          <p:nvPr/>
        </p:nvSpPr>
        <p:spPr>
          <a:xfrm>
            <a:off x="3491880" y="188640"/>
            <a:ext cx="29523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Капри.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yr74.ru/images/tur/big656390image5.jpg" id="254" name="Google Shape;254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4"/>
          <p:cNvSpPr/>
          <p:nvPr/>
        </p:nvSpPr>
        <p:spPr>
          <a:xfrm>
            <a:off x="3275857" y="1052736"/>
            <a:ext cx="17275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Капри.</a:t>
            </a:r>
            <a:endParaRPr b="1" sz="36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5"/>
          <p:cNvSpPr txBox="1"/>
          <p:nvPr/>
        </p:nvSpPr>
        <p:spPr>
          <a:xfrm>
            <a:off x="1115616" y="0"/>
            <a:ext cx="5832648" cy="5113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Что прекрасней песен о цветах и звёздах?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Всякий тотчас скажет: песни о любви!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Что прекрасней солнца в ясный полдень мая?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влюблённый скажет:  та, кого люблю!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Ах, прекрасны звёзды в небе полуночи - знаю!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прекрасно солнце в ясный полдень лета - знаю!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Очи моей милой всех цветов прекрасней - знаю!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её улыбка ласковее солнца –з наю!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Но ещё не спета песня всех прекрасней,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Песня о начале всех начал на свете,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Песнь о сердце мира, о волшебном сердце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Той, кого мы, люди, </a:t>
            </a:r>
            <a:r>
              <a:rPr b="1" lang="ru-RU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Матерью</a:t>
            </a:r>
            <a:r>
              <a:rPr b="1" lang="ru-RU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зовём!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http://cs11314.vkontakte.ru/u38133891/-1/x_1e760c73.jpg" id="261" name="Google Shape;261;p3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40" y="116632"/>
            <a:ext cx="2304256" cy="32530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2" name="Google Shape;26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32240" y="1556792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3" name="Google Shape;26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8144" y="116632"/>
            <a:ext cx="15841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4" name="Google Shape;264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36296" y="4941168"/>
            <a:ext cx="1700808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5" name="Google Shape;265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4288" y="3573016"/>
            <a:ext cx="1584176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6" name="Google Shape;26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8" y="2276872"/>
            <a:ext cx="172819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7" name="Google Shape;26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4088" y="4509120"/>
            <a:ext cx="187220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8" name="Google Shape;268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872" y="4581128"/>
            <a:ext cx="1944216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0a15e56a8ccf2338f167ad6e8aee0555.jpg" id="269" name="Google Shape;26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2120" y="3861048"/>
            <a:ext cx="1485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:\74285897_large_4a8f8a93951ab1c66c82693612c812af.gif" id="270" name="Google Shape;27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1600" y="4376936"/>
            <a:ext cx="2481064" cy="2481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260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yarche-zharche.ru/upload/iblock/3eb/3eb5b49330f42106cf7c1bdbd3b34765.jpg" id="275" name="Google Shape;275;p3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70" t="0"/>
          <a:stretch/>
        </p:blipFill>
        <p:spPr>
          <a:xfrm>
            <a:off x="971600" y="0"/>
            <a:ext cx="8172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>
            <a:off x="971600" y="0"/>
            <a:ext cx="5904656" cy="2215991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2869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Использованная литература и источники: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http://ru.wikipedia.org/wiki/Сказки_об_Италии</a:t>
            </a:r>
            <a:b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</a:br>
            <a:r>
              <a:rPr b="1" lang="ru-RU" sz="2000" u="sng">
                <a:solidFill>
                  <a:schemeClr val="hlink"/>
                </a:solidFill>
                <a:latin typeface="Cambria Math"/>
                <a:ea typeface="Cambria Math"/>
                <a:cs typeface="Cambria Math"/>
                <a:sym typeface="Cambria Math"/>
                <a:hlinkClick r:id="rId5"/>
              </a:rPr>
              <a:t>http://www.bookol.ru/proza-main/russkaya_klassicheskaya_proza/19894.htm</a:t>
            </a:r>
            <a:endParaRPr b="1" sz="20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Учебник-хрестоматия по русской литературе,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8 класс.</a:t>
            </a:r>
            <a:br>
              <a:rPr lang="ru-RU" sz="1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</a:b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1115617" y="1844824"/>
            <a:ext cx="3456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6"/>
              </a:rPr>
              <a:t>images.yandex.ru</a:t>
            </a:r>
            <a:r>
              <a:rPr lang="ru-RU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›</a:t>
            </a:r>
            <a:r>
              <a:rPr b="1" lang="ru-RU" sz="1800" u="sng">
                <a:solidFill>
                  <a:schemeClr val="hlink"/>
                </a:solidFill>
                <a:latin typeface="Cambria Math"/>
                <a:ea typeface="Cambria Math"/>
                <a:cs typeface="Cambria Math"/>
                <a:sym typeface="Cambria Math"/>
                <a:hlinkClick r:id="rId7"/>
              </a:rPr>
              <a:t>фотографии</a:t>
            </a:r>
            <a:endParaRPr sz="1800">
              <a:solidFill>
                <a:schemeClr val="dk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573.jpg" id="118" name="Google Shape;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/>
          <p:nvPr/>
        </p:nvSpPr>
        <p:spPr>
          <a:xfrm>
            <a:off x="1187624" y="2655303"/>
            <a:ext cx="7848872" cy="329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«Есть только две формы жизни: гниение и горение. Трусливые и жадные изберут первую, мужественные и щедрые - вторую».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mbria"/>
              <a:buNone/>
            </a:pPr>
            <a:r>
              <a:rPr b="1" i="0" lang="ru-RU" sz="2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«Искусство</a:t>
            </a:r>
            <a:r>
              <a:rPr b="1" i="0" lang="ru-RU" sz="2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ru-RU" sz="24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- это красота, которую талант мог создать даже под деспотическим игом».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t/>
            </a:r>
            <a:endParaRPr b="1" sz="32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Cambria"/>
              <a:buNone/>
            </a:pPr>
            <a:r>
              <a:rPr b="1" i="0" lang="ru-RU" sz="32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Максим</a:t>
            </a:r>
            <a:r>
              <a:rPr b="1" i="0" lang="ru-RU" sz="3200" u="none" cap="none" strike="noStrike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Горький.</a:t>
            </a:r>
            <a:endParaRPr b="1" i="0" sz="3200" u="none" cap="none" strike="noStrike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Мина\Desktop\Pictures\250px-Maxim_Gorky_authographed_portrait_1.jpg"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5616" y="188640"/>
            <a:ext cx="2606350" cy="3096344"/>
          </a:xfrm>
          <a:prstGeom prst="rect">
            <a:avLst/>
          </a:prstGeom>
          <a:solidFill>
            <a:srgbClr val="EAC9C1"/>
          </a:solidFill>
          <a:ln>
            <a:noFill/>
          </a:ln>
        </p:spPr>
      </p:pic>
      <p:graphicFrame>
        <p:nvGraphicFramePr>
          <p:cNvPr id="125" name="Google Shape;125;p16"/>
          <p:cNvGraphicFramePr/>
          <p:nvPr/>
        </p:nvGraphicFramePr>
        <p:xfrm>
          <a:off x="4572000" y="1166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{35126D3C-BDCA-4865-A700-221A6A90CDCA}</a:tableStyleId>
              </a:tblPr>
              <a:tblGrid>
                <a:gridCol w="2232250"/>
                <a:gridCol w="2232250"/>
              </a:tblGrid>
              <a:tr h="55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Имя при рождении: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Алексей Максимович Пешков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738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Псевдонимы: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Максим Горький,</a:t>
                      </a:r>
                      <a:b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Иегудиил Хламида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94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рождения: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4"/>
                        </a:rPr>
                        <a:t>16 (28) марта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5"/>
                        </a:rPr>
                        <a:t>1868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55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Место рождения: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6"/>
                        </a:rPr>
                        <a:t>Нижний Новгород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7"/>
                        </a:rPr>
                        <a:t>Российская империя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945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Дата смерти: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8"/>
                        </a:rPr>
                        <a:t>18 июня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9"/>
                        </a:rPr>
                        <a:t>1936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55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Место смерти: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0"/>
                        </a:rPr>
                        <a:t>Горки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1"/>
                        </a:rPr>
                        <a:t>Московская область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2"/>
                        </a:rPr>
                        <a:t>РСФСР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3"/>
                        </a:rPr>
                        <a:t>СССР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103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Гражданство: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     Российская         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     империя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4"/>
                        </a:rPr>
                        <a:t> 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b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</a:b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        СССР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5"/>
                        </a:rPr>
                        <a:t> 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 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44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Род деятельности: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6"/>
                        </a:rPr>
                        <a:t>писатель</a:t>
                      </a:r>
                      <a:r>
                        <a:rPr b="1" lang="ru-RU" sz="16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</a:t>
                      </a:r>
                      <a:r>
                        <a:rPr b="1" lang="ru-RU" sz="1600" u="sng" cap="none" strike="noStrike">
                          <a:solidFill>
                            <a:schemeClr val="hlink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  <a:hlinkClick r:id="rId17"/>
                        </a:rPr>
                        <a:t>драматург</a:t>
                      </a:r>
                      <a:endParaRPr sz="1600" u="none" cap="none" strike="noStrike">
                        <a:solidFill>
                          <a:srgbClr val="C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44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Награды: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  <a:tr h="443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600" u="none" cap="none" strike="noStrike">
                          <a:solidFill>
                            <a:srgbClr val="00206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Подпись:</a:t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38250" marB="38250" marR="38250" marL="382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0CD"/>
                    </a:solidFill>
                  </a:tcPr>
                </a:tc>
              </a:tr>
            </a:tbl>
          </a:graphicData>
        </a:graphic>
      </p:graphicFrame>
      <p:pic>
        <p:nvPicPr>
          <p:cNvPr descr="Подпись" id="126" name="Google Shape;126;p16">
            <a:hlinkClick r:id="rId18"/>
          </p:cNvPr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2915816" y="2636912"/>
            <a:ext cx="1219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Орден Ленина" id="127" name="Google Shape;127;p16">
            <a:hlinkClick r:id="rId20"/>
          </p:cNvPr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76256" y="6021288"/>
            <a:ext cx="652308" cy="2772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8px-MaximGorkySignature_svg.png" id="128" name="Google Shape;128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32240" y="6309320"/>
            <a:ext cx="12192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Мина\Desktop\Pictures\музей горького.jpg" id="129" name="Google Shape;129;p1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0" y="3068960"/>
            <a:ext cx="4587168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d9fc251bfb6691f195990a903c79d7" id="130" name="Google Shape;130;p1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6500826" y="4571504"/>
            <a:ext cx="642942" cy="4624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6fdcd09f13cb176bde1748eb3cf320f3" id="131" name="Google Shape;131;p1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6500826" y="5072074"/>
            <a:ext cx="636541" cy="428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506.jpg"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2123728" y="404664"/>
            <a:ext cx="374441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Нижний Новгород.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403.jpg" id="142" name="Google Shape;1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2411761" y="476672"/>
            <a:ext cx="40324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Нижний Новгород.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gorodgorky.ru/images/nn-0343.jpg"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115616" y="58847"/>
            <a:ext cx="7920880" cy="5755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Алексей Максимович Горький, вынужденный не по своей воле в 1905 году покинуть Россию, в письме из Италии к  Антону Павловичу Чехову однажды написал: «Право же, настало время нужды в героическом: все хотят необычного, яркого, такого, знаете, чтобы не было похоже на жизнь, а было выше её, лучше, красивее…Немножко прикрасить человека – не велик грех; людям слишком часто и назойливо говорят, что они плохи, почти совершенно забывая, что они, при желании своём, могут быть и лучше. Надо поучиться этому, ведь человек… всё-таки - самое великое на земле…».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Горький создаёт особый жанр произведений – романтические сказки - очерки, которые можно назвать настоящим гимном мужеству, смелости, героизму, самоотверженности.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Вспомните легенду о Данко.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s.pikabu.ru/images/big_size_comm/2011-11_2/13207495702699.jpg" id="154" name="Google Shape;154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29" t="0"/>
          <a:stretch/>
        </p:blipFill>
        <p:spPr>
          <a:xfrm>
            <a:off x="1043608" y="0"/>
            <a:ext cx="81003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1043608" y="188640"/>
            <a:ext cx="7992888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Романтизм –</a:t>
            </a:r>
            <a:r>
              <a:rPr b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стремление показать в ярких образах высокое назначение человека.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Романтика –</a:t>
            </a: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то, что создаёт эмоциональное, возвышенное отношение к чему-либо.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Романтик –</a:t>
            </a:r>
            <a:r>
              <a:rPr b="1" lang="ru-RU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тот, кто настроен романтически, склонен к мечтательности, к идеализации людей в жизни, кто проникнут романтикой, эмоционально возвышенно относится к чему – либо.</a:t>
            </a:r>
            <a:endParaRPr b="1"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akvarel.ru/img/photo_groups/g286_1802_89138e3e19db249772843a722cb49ef0.jpg" id="160" name="Google Shape;160;p2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6246" y="0"/>
            <a:ext cx="813775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>
            <a:off x="3707904" y="192908"/>
            <a:ext cx="5256584" cy="25545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b="1" i="0" lang="ru-RU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Всё прекрасное в человеке – от лучей солнца и от молока  Матери,- вот что насыщает нас любовью к жизни!</a:t>
            </a:r>
            <a:endParaRPr b="1" i="0" sz="2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</a:t>
            </a: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 Горький.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1403648" y="2828836"/>
            <a:ext cx="2880320" cy="3016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ru-RU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Нет сказок лучше тех, которые создаёт сама жизнь.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</a:t>
            </a:r>
            <a:r>
              <a:rPr b="1"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Андерсен. </a:t>
            </a:r>
            <a:endParaRPr sz="3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