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8" r:id="rId11"/>
    <p:sldId id="269" r:id="rId12"/>
    <p:sldId id="270" r:id="rId13"/>
    <p:sldId id="265" r:id="rId14"/>
    <p:sldId id="266" r:id="rId15"/>
    <p:sldId id="26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15.04.2020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15.04.2020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15.04.2020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pPr/>
              <a:t>15.04.2020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15.04.2020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pPr/>
              <a:t>15.04.2020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10135" y="500042"/>
            <a:ext cx="8568952" cy="6072230"/>
          </a:xfrm>
          <a:prstGeom prst="rect">
            <a:avLst/>
          </a:prstGeom>
        </p:spPr>
        <p:txBody>
          <a:bodyPr vert="horz" lIns="45720" tIns="0" rIns="45720" bIns="0" anchor="b" anchorCtr="0">
            <a:noAutofit/>
          </a:bodyPr>
          <a:lstStyle>
            <a:lvl1pPr algn="r" rtl="0" eaLnBrk="1" latinLnBrk="0" hangingPunct="1">
              <a:spcBef>
                <a:spcPct val="0"/>
              </a:spcBef>
              <a:buNone/>
              <a:defRPr kumimoji="0" sz="42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endParaRPr lang="ru-RU" sz="3200" dirty="0" smtClean="0">
              <a:latin typeface="Times New Roman" pitchFamily="18" charset="0"/>
              <a:cs typeface="Times New Roman" pitchFamily="18" charset="0"/>
            </a:endParaRPr>
          </a:p>
          <a:p>
            <a:pPr algn="ctr"/>
            <a:r>
              <a:rPr lang="ru-RU" sz="3200" dirty="0" err="1" smtClean="0">
                <a:solidFill>
                  <a:srgbClr val="C00000"/>
                </a:solidFill>
                <a:latin typeface="Times New Roman" pitchFamily="18" charset="0"/>
                <a:cs typeface="Times New Roman" pitchFamily="18" charset="0"/>
              </a:rPr>
              <a:t>Тарау</a:t>
            </a:r>
            <a:r>
              <a:rPr lang="ru-RU" sz="3200" dirty="0" smtClean="0">
                <a:solidFill>
                  <a:srgbClr val="C00000"/>
                </a:solidFill>
                <a:latin typeface="Times New Roman" pitchFamily="18" charset="0"/>
                <a:cs typeface="Times New Roman" pitchFamily="18" charset="0"/>
              </a:rPr>
              <a:t> </a:t>
            </a:r>
            <a:r>
              <a:rPr lang="ru-RU" sz="3200" dirty="0" err="1" smtClean="0">
                <a:solidFill>
                  <a:srgbClr val="C00000"/>
                </a:solidFill>
                <a:latin typeface="Times New Roman" pitchFamily="18" charset="0"/>
                <a:cs typeface="Times New Roman" pitchFamily="18" charset="0"/>
              </a:rPr>
              <a:t>атауы</a:t>
            </a:r>
            <a:r>
              <a:rPr lang="ru-RU" sz="3200" dirty="0" smtClean="0">
                <a:solidFill>
                  <a:srgbClr val="C00000"/>
                </a:solidFill>
                <a:latin typeface="Times New Roman" pitchFamily="18" charset="0"/>
                <a:cs typeface="Times New Roman" pitchFamily="18" charset="0"/>
              </a:rPr>
              <a:t>: </a:t>
            </a:r>
            <a:r>
              <a:rPr lang="kk-KZ" sz="2400" dirty="0" smtClean="0">
                <a:solidFill>
                  <a:sysClr val="windowText" lastClr="000000"/>
                </a:solidFill>
                <a:latin typeface="Times New Roman" pitchFamily="18" charset="0"/>
                <a:cs typeface="Times New Roman" pitchFamily="18" charset="0"/>
              </a:rPr>
              <a:t>Микробиология</a:t>
            </a:r>
          </a:p>
          <a:p>
            <a:pPr algn="ctr"/>
            <a:r>
              <a:rPr lang="kk-KZ" sz="2400" dirty="0" smtClean="0">
                <a:solidFill>
                  <a:sysClr val="windowText" lastClr="000000"/>
                </a:solidFill>
                <a:latin typeface="Times New Roman" pitchFamily="18" charset="0"/>
                <a:cs typeface="Times New Roman" pitchFamily="18" charset="0"/>
              </a:rPr>
              <a:t>және биотехнология</a:t>
            </a:r>
            <a:endParaRPr lang="ru-RU" sz="2400" dirty="0" smtClean="0">
              <a:solidFill>
                <a:sysClr val="windowText" lastClr="000000"/>
              </a:solidFill>
              <a:latin typeface="Times New Roman" pitchFamily="18" charset="0"/>
              <a:cs typeface="Times New Roman" pitchFamily="18" charset="0"/>
            </a:endParaRPr>
          </a:p>
          <a:p>
            <a:pPr algn="ctr"/>
            <a:r>
              <a:rPr lang="kk-KZ" sz="2800" dirty="0" smtClean="0">
                <a:solidFill>
                  <a:srgbClr val="FF0000"/>
                </a:solidFill>
                <a:latin typeface="Times New Roman" pitchFamily="18" charset="0"/>
                <a:cs typeface="Times New Roman" pitchFamily="18" charset="0"/>
              </a:rPr>
              <a:t>Сабақтың тақырыбы: </a:t>
            </a:r>
            <a:r>
              <a:rPr lang="kk-KZ" sz="2400" b="0" dirty="0" smtClean="0">
                <a:solidFill>
                  <a:schemeClr val="tx1"/>
                </a:solidFill>
                <a:latin typeface="Times New Roman" pitchFamily="18" charset="0"/>
                <a:cs typeface="Times New Roman" pitchFamily="18" charset="0"/>
              </a:rPr>
              <a:t>Бактериялардың </a:t>
            </a:r>
            <a:r>
              <a:rPr lang="kk-KZ" sz="2400" b="0" dirty="0" smtClean="0">
                <a:solidFill>
                  <a:schemeClr val="tx1"/>
                </a:solidFill>
                <a:latin typeface="Times New Roman" pitchFamily="18" charset="0"/>
                <a:cs typeface="Times New Roman" pitchFamily="18" charset="0"/>
              </a:rPr>
              <a:t>формаларының әртүрлілігі. Бактериялардың таралуы</a:t>
            </a:r>
            <a:r>
              <a:rPr lang="kk-KZ" sz="2400" b="0" dirty="0" smtClean="0">
                <a:solidFill>
                  <a:schemeClr val="tx1"/>
                </a:solidFill>
                <a:latin typeface="Times New Roman" pitchFamily="18" charset="0"/>
                <a:cs typeface="Times New Roman" pitchFamily="18" charset="0"/>
              </a:rPr>
              <a:t>.</a:t>
            </a:r>
            <a:r>
              <a:rPr lang="kk-KZ" sz="2400" b="0" dirty="0" smtClean="0">
                <a:solidFill>
                  <a:schemeClr val="tx1"/>
                </a:solidFill>
                <a:latin typeface="Times New Roman" pitchFamily="18" charset="0"/>
                <a:cs typeface="Times New Roman" pitchFamily="18" charset="0"/>
              </a:rPr>
              <a:t> Зертханалық жұмыс№12«Пішен таяқшасының сыртқы пішінін қарастыру»  Бұршақ тұқымдастардың тамырындағы түйнек бактериялары</a:t>
            </a:r>
            <a:r>
              <a:rPr lang="kk-KZ" sz="2400" b="0" dirty="0" smtClean="0">
                <a:solidFill>
                  <a:schemeClr val="tx1"/>
                </a:solidFill>
                <a:latin typeface="Times New Roman" pitchFamily="18" charset="0"/>
                <a:cs typeface="Times New Roman" pitchFamily="18" charset="0"/>
              </a:rPr>
              <a:t> </a:t>
            </a:r>
          </a:p>
          <a:p>
            <a:pPr algn="ctr"/>
            <a:endParaRPr lang="ru-RU" dirty="0"/>
          </a:p>
        </p:txBody>
      </p:sp>
      <p:sp>
        <p:nvSpPr>
          <p:cNvPr id="5" name="Подзаголовок 2"/>
          <p:cNvSpPr txBox="1">
            <a:spLocks/>
          </p:cNvSpPr>
          <p:nvPr/>
        </p:nvSpPr>
        <p:spPr>
          <a:xfrm>
            <a:off x="1263588" y="407546"/>
            <a:ext cx="6400800" cy="664000"/>
          </a:xfrm>
          <a:prstGeom prst="rect">
            <a:avLst/>
          </a:prstGeom>
        </p:spPr>
        <p:txBody>
          <a:bodyPr vert="horz" lIns="45720" tIns="0" rIns="45720" bIns="0">
            <a:normAutofit/>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pPr algn="ctr"/>
            <a:r>
              <a:rPr lang="ru-RU" sz="4000" b="1" dirty="0" smtClean="0">
                <a:solidFill>
                  <a:schemeClr val="tx1"/>
                </a:solidFill>
              </a:rPr>
              <a:t>                  Биология 7-сынып</a:t>
            </a:r>
            <a:endParaRPr lang="ru-RU" sz="4000" b="1" dirty="0">
              <a:solidFill>
                <a:schemeClr val="tx1"/>
              </a:solidFill>
            </a:endParaRPr>
          </a:p>
        </p:txBody>
      </p:sp>
      <p:pic>
        <p:nvPicPr>
          <p:cNvPr id="6"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0034" y="357166"/>
            <a:ext cx="2500330" cy="22860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44917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36912"/>
            <a:ext cx="8568952" cy="3417243"/>
          </a:xfrm>
        </p:spPr>
        <p:txBody>
          <a:bodyPr>
            <a:normAutofit/>
          </a:bodyPr>
          <a:lstStyle/>
          <a:p>
            <a:r>
              <a:rPr lang="kk-KZ" sz="3200" dirty="0" smtClean="0">
                <a:latin typeface="Times New Roman" panose="02020603050405020304" pitchFamily="18" charset="0"/>
                <a:cs typeface="Times New Roman" panose="02020603050405020304" pitchFamily="18" charset="0"/>
              </a:rPr>
              <a:t>Ұрықтың жатырда даму кезеңі жүктілік деп аталады. Ол </a:t>
            </a:r>
            <a:r>
              <a:rPr lang="ru-RU" sz="3200" dirty="0" smtClean="0">
                <a:latin typeface="Times New Roman" panose="02020603050405020304" pitchFamily="18" charset="0"/>
                <a:cs typeface="Times New Roman" panose="02020603050405020304" pitchFamily="18" charset="0"/>
              </a:rPr>
              <a:t>270-280 </a:t>
            </a:r>
            <a:r>
              <a:rPr lang="kk-KZ" sz="3200" dirty="0" smtClean="0">
                <a:latin typeface="Times New Roman" panose="02020603050405020304" pitchFamily="18" charset="0"/>
                <a:cs typeface="Times New Roman" panose="02020603050405020304" pitchFamily="18" charset="0"/>
              </a:rPr>
              <a:t>тәулікке созылады. Жүктіліктің алғашқы белгісі </a:t>
            </a:r>
            <a:r>
              <a:rPr lang="ru-RU" sz="3200" dirty="0" smtClean="0">
                <a:latin typeface="Times New Roman" panose="02020603050405020304" pitchFamily="18" charset="0"/>
                <a:cs typeface="Times New Roman" panose="02020603050405020304" pitchFamily="18" charset="0"/>
              </a:rPr>
              <a:t>– </a:t>
            </a:r>
            <a:r>
              <a:rPr lang="kk-KZ" sz="3200" dirty="0" smtClean="0">
                <a:latin typeface="Times New Roman" panose="02020603050405020304" pitchFamily="18" charset="0"/>
                <a:cs typeface="Times New Roman" panose="02020603050405020304" pitchFamily="18" charset="0"/>
              </a:rPr>
              <a:t>менструация циклінің тоқтауы. Жүктілік кезінде әйелдің басы айналып, жірегі айнуы мүмкін. Сүт бездері үлкейеді, ұйқышыл болады. </a:t>
            </a:r>
            <a:endParaRPr lang="ru-RU" sz="32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07786" y="193624"/>
            <a:ext cx="8279014" cy="1397432"/>
          </a:xfrm>
        </p:spPr>
        <p:txBody>
          <a:bodyPr/>
          <a:lstStyle/>
          <a:p>
            <a:r>
              <a:rPr lang="kk-KZ"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Жүкті әйел гигиенасы</a:t>
            </a:r>
            <a:endParaRPr lang="ru-RU"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823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2492896"/>
            <a:ext cx="7840381" cy="3378688"/>
          </a:xfrm>
        </p:spPr>
        <p:txBody>
          <a:bodyPr>
            <a:normAutofit/>
          </a:bodyPr>
          <a:lstStyle/>
          <a:p>
            <a:r>
              <a:rPr lang="kk-KZ" sz="3200" b="1" dirty="0" smtClean="0">
                <a:latin typeface="Times New Roman" panose="02020603050405020304" pitchFamily="18" charset="0"/>
                <a:cs typeface="Times New Roman" panose="02020603050405020304" pitchFamily="18" charset="0"/>
              </a:rPr>
              <a:t>Қатты шаршамау; биік өкшелі аяқ киім кимеу; толыққанды тамақтану; дәрігердің тағайындауынсыз ешқандай дәрі</a:t>
            </a:r>
            <a:r>
              <a:rPr lang="ru-RU" sz="3200" b="1" dirty="0" smtClean="0">
                <a:latin typeface="Times New Roman" panose="02020603050405020304" pitchFamily="18" charset="0"/>
                <a:cs typeface="Times New Roman" panose="02020603050405020304" pitchFamily="18" charset="0"/>
              </a:rPr>
              <a:t>-</a:t>
            </a:r>
            <a:r>
              <a:rPr lang="kk-KZ" sz="3200" b="1" dirty="0" smtClean="0">
                <a:latin typeface="Times New Roman" panose="02020603050405020304" pitchFamily="18" charset="0"/>
                <a:cs typeface="Times New Roman" panose="02020603050405020304" pitchFamily="18" charset="0"/>
              </a:rPr>
              <a:t>дәрмек қабылдамау; темекі шекпеу; алкогольді ішімдік ішпеу; көп қимылдау т.б.</a:t>
            </a:r>
            <a:endParaRPr lang="ru-RU" sz="3200" b="1"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fontScale="90000"/>
          </a:bodyPr>
          <a:lstStyle/>
          <a:p>
            <a:r>
              <a:rPr lang="kk-KZ" b="1" dirty="0" smtClean="0">
                <a:solidFill>
                  <a:srgbClr val="FF0000"/>
                </a:solidFill>
                <a:latin typeface="Times New Roman" panose="02020603050405020304" pitchFamily="18" charset="0"/>
                <a:cs typeface="Times New Roman" panose="02020603050405020304" pitchFamily="18" charset="0"/>
              </a:rPr>
              <a:t>Жүктілік кезінде қатаң түрде сақтау қажет ережелер:</a:t>
            </a:r>
            <a:endParaRPr lang="ru-RU"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2491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124744"/>
            <a:ext cx="8874465" cy="3450696"/>
          </a:xfrm>
        </p:spPr>
        <p:txBody>
          <a:bodyPr>
            <a:noAutofit/>
          </a:bodyPr>
          <a:lstStyle/>
          <a:p>
            <a:r>
              <a:rPr lang="kk-KZ" sz="3600" dirty="0" smtClean="0">
                <a:latin typeface="Times New Roman" panose="02020603050405020304" pitchFamily="18" charset="0"/>
                <a:cs typeface="Times New Roman" panose="02020603050405020304" pitchFamily="18" charset="0"/>
              </a:rPr>
              <a:t>Бұл ережелерді сақтамау түрлі кемшіліктерді тудыруы мүмкін. Мысалы, ата ана мас болса, ақауы бар бала тууы мүмкін. Темекі шегетін ата анадан да әртүрлі ауытқуы бар бала туады. Кейбір дәрілік препараттардың бір таблеткасының өзі ұрықтың дамуының бұзылуына апарып соғуы мүмкін. Вирустар да теріс әсер етуі ықтимал.</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9332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levinlaw.com/sites/default/files/images/pregnancy-opioid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947" y="5616"/>
            <a:ext cx="9160947" cy="68523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2339752" y="260648"/>
            <a:ext cx="4750296" cy="53265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kk-KZ" dirty="0" smtClean="0"/>
              <a:t/>
            </a:r>
            <a:br>
              <a:rPr lang="kk-KZ" dirty="0" smtClean="0"/>
            </a:br>
            <a:r>
              <a:rPr lang="kk-KZ" dirty="0" smtClean="0"/>
              <a:t>Тапсырма </a:t>
            </a:r>
            <a:r>
              <a:rPr lang="ru-RU" dirty="0"/>
              <a:t>1</a:t>
            </a:r>
          </a:p>
        </p:txBody>
      </p:sp>
      <p:sp>
        <p:nvSpPr>
          <p:cNvPr id="3" name="Подзаголовок 2"/>
          <p:cNvSpPr>
            <a:spLocks noGrp="1"/>
          </p:cNvSpPr>
          <p:nvPr>
            <p:ph type="subTitle" idx="1"/>
          </p:nvPr>
        </p:nvSpPr>
        <p:spPr>
          <a:xfrm>
            <a:off x="1187624" y="4725144"/>
            <a:ext cx="7088832" cy="1817215"/>
          </a:xfrm>
        </p:spPr>
        <p:style>
          <a:lnRef idx="1">
            <a:schemeClr val="accent5"/>
          </a:lnRef>
          <a:fillRef idx="3">
            <a:schemeClr val="accent5"/>
          </a:fillRef>
          <a:effectRef idx="2">
            <a:schemeClr val="accent5"/>
          </a:effectRef>
          <a:fontRef idx="minor">
            <a:schemeClr val="lt1"/>
          </a:fontRef>
        </p:style>
        <p:txBody>
          <a:bodyPr>
            <a:normAutofit/>
          </a:bodyPr>
          <a:lstStyle/>
          <a:p>
            <a:r>
              <a:rPr lang="ru-RU" sz="3200" dirty="0" smtClean="0">
                <a:solidFill>
                  <a:schemeClr val="tx1"/>
                </a:solidFill>
                <a:latin typeface="Times New Roman" panose="02020603050405020304" pitchFamily="18" charset="0"/>
                <a:cs typeface="Times New Roman" panose="02020603050405020304" pitchFamily="18" charset="0"/>
              </a:rPr>
              <a:t>О</a:t>
            </a:r>
            <a:r>
              <a:rPr lang="kk-KZ" sz="3200" dirty="0" smtClean="0">
                <a:solidFill>
                  <a:schemeClr val="tx1"/>
                </a:solidFill>
                <a:latin typeface="Times New Roman" panose="02020603050405020304" pitchFamily="18" charset="0"/>
                <a:cs typeface="Times New Roman" panose="02020603050405020304" pitchFamily="18" charset="0"/>
              </a:rPr>
              <a:t>қулықта берілген таұырыпты оқи отырып, жүкті әйел гигиенасы туралы дәптерге сипаттандар.</a:t>
            </a:r>
            <a:endParaRPr lang="ru-RU"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643674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netstorage-nur.akamaized.net/images/pogudx4nq60bjo88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53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Объект 1"/>
          <p:cNvSpPr>
            <a:spLocks noGrp="1"/>
          </p:cNvSpPr>
          <p:nvPr>
            <p:ph idx="1"/>
          </p:nvPr>
        </p:nvSpPr>
        <p:spPr>
          <a:xfrm>
            <a:off x="971600" y="5124325"/>
            <a:ext cx="7408333" cy="1473027"/>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kk-KZ" sz="3200" b="1" dirty="0" smtClean="0">
                <a:latin typeface="Times New Roman" panose="02020603050405020304" pitchFamily="18" charset="0"/>
                <a:cs typeface="Times New Roman" panose="02020603050405020304" pitchFamily="18" charset="0"/>
              </a:rPr>
              <a:t>Жүкті әйелге байлынысты қазақтың қандай ырымдарын білесіз.</a:t>
            </a:r>
            <a:endParaRPr lang="ru-RU" sz="3200" b="1"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2195736" y="260648"/>
            <a:ext cx="4978896" cy="64240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kk-KZ" dirty="0" smtClean="0"/>
              <a:t>Тапсырма 2</a:t>
            </a:r>
            <a:endParaRPr lang="ru-RU" dirty="0"/>
          </a:p>
        </p:txBody>
      </p:sp>
    </p:spTree>
    <p:extLst>
      <p:ext uri="{BB962C8B-B14F-4D97-AF65-F5344CB8AC3E}">
        <p14:creationId xmlns:p14="http://schemas.microsoft.com/office/powerpoint/2010/main" xmlns="" val="2161872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cf.ppt-online.org/files1/slide/n/n9QYzGjBLRcimDu7V1Mx35Oeb6IpAovdyqfa8Kw0l4/slide-2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9" y="0"/>
            <a:ext cx="9155922"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5995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43240" y="1643051"/>
            <a:ext cx="5429288" cy="2214577"/>
          </a:xfrm>
        </p:spPr>
        <p:txBody>
          <a:bodyPr>
            <a:normAutofit/>
          </a:bodyPr>
          <a:lstStyle/>
          <a:p>
            <a:r>
              <a:rPr lang="ru-RU" sz="3200" dirty="0" err="1" smtClean="0">
                <a:latin typeface="Times New Roman" pitchFamily="18" charset="0"/>
                <a:cs typeface="Times New Roman" pitchFamily="18" charset="0"/>
              </a:rPr>
              <a:t>бактериялар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формаларының әртүрлілігін сипаттау</a:t>
            </a:r>
            <a:endParaRPr lang="ru-RU" sz="3200" dirty="0" smtClean="0">
              <a:latin typeface="Times New Roman" pitchFamily="18" charset="0"/>
              <a:cs typeface="Times New Roman" pitchFamily="18" charset="0"/>
            </a:endParaRPr>
          </a:p>
          <a:p>
            <a:r>
              <a:rPr lang="ru-RU" dirty="0" err="1" smtClean="0">
                <a:solidFill>
                  <a:srgbClr val="002060"/>
                </a:solidFill>
                <a:latin typeface="Times New Roman" panose="02020603050405020304" pitchFamily="18" charset="0"/>
                <a:cs typeface="Times New Roman" panose="02020603050405020304" pitchFamily="18" charset="0"/>
              </a:rPr>
              <a:t>Бактериялардың түрлі формаларын</a:t>
            </a:r>
            <a:r>
              <a:rPr lang="ru-RU" dirty="0" smtClean="0">
                <a:solidFill>
                  <a:srgbClr val="002060"/>
                </a:solidFill>
                <a:latin typeface="Times New Roman" panose="02020603050405020304" pitchFamily="18" charset="0"/>
                <a:cs typeface="Times New Roman" panose="02020603050405020304" pitchFamily="18" charset="0"/>
              </a:rPr>
              <a:t> </a:t>
            </a:r>
            <a:r>
              <a:rPr lang="ru-RU" dirty="0" err="1" smtClean="0">
                <a:solidFill>
                  <a:srgbClr val="002060"/>
                </a:solidFill>
                <a:latin typeface="Times New Roman" panose="02020603050405020304" pitchFamily="18" charset="0"/>
                <a:cs typeface="Times New Roman" panose="02020603050405020304" pitchFamily="18" charset="0"/>
              </a:rPr>
              <a:t>зерттеу</a:t>
            </a:r>
            <a:r>
              <a:rPr lang="ru-RU" dirty="0" smtClean="0">
                <a:solidFill>
                  <a:srgbClr val="002060"/>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p:txBody>
          <a:bodyPr>
            <a:normAutofit/>
          </a:bodyPr>
          <a:lstStyle/>
          <a:p>
            <a:r>
              <a:rPr lang="ru-RU" sz="5400" b="1" dirty="0" smtClean="0">
                <a:solidFill>
                  <a:srgbClr val="FFFF00"/>
                </a:solidFill>
                <a:latin typeface="Times New Roman" panose="02020603050405020304" pitchFamily="18" charset="0"/>
                <a:cs typeface="Times New Roman" panose="02020603050405020304" pitchFamily="18" charset="0"/>
              </a:rPr>
              <a:t>О</a:t>
            </a:r>
            <a:r>
              <a:rPr lang="kk-KZ" sz="5400" b="1" dirty="0" smtClean="0">
                <a:solidFill>
                  <a:srgbClr val="FFFF00"/>
                </a:solidFill>
                <a:latin typeface="Times New Roman" panose="02020603050405020304" pitchFamily="18" charset="0"/>
                <a:cs typeface="Times New Roman" panose="02020603050405020304" pitchFamily="18" charset="0"/>
              </a:rPr>
              <a:t>қу мақсаты:</a:t>
            </a:r>
            <a:endParaRPr lang="ru-RU" sz="5400" b="1" dirty="0">
              <a:solidFill>
                <a:srgbClr val="FFFF00"/>
              </a:solidFill>
              <a:latin typeface="Times New Roman" panose="02020603050405020304" pitchFamily="18" charset="0"/>
              <a:cs typeface="Times New Roman" panose="02020603050405020304" pitchFamily="18" charset="0"/>
            </a:endParaRPr>
          </a:p>
        </p:txBody>
      </p:sp>
      <p:pic>
        <p:nvPicPr>
          <p:cNvPr id="5" name="Объект 6"/>
          <p:cNvPicPr>
            <a:picLocks noChangeAspect="1"/>
          </p:cNvPicPr>
          <p:nvPr/>
        </p:nvPicPr>
        <p:blipFill>
          <a:blip r:embed="rId2"/>
          <a:stretch>
            <a:fillRect/>
          </a:stretch>
        </p:blipFill>
        <p:spPr>
          <a:xfrm>
            <a:off x="285721" y="1571613"/>
            <a:ext cx="2714644" cy="2571768"/>
          </a:xfrm>
          <a:prstGeom prst="rect">
            <a:avLst/>
          </a:prstGeom>
        </p:spPr>
      </p:pic>
      <p:sp>
        <p:nvSpPr>
          <p:cNvPr id="7" name="Скругленный прямоугольник 6"/>
          <p:cNvSpPr/>
          <p:nvPr/>
        </p:nvSpPr>
        <p:spPr>
          <a:xfrm>
            <a:off x="4500562" y="4143380"/>
            <a:ext cx="4214842" cy="2500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0" name="Выноска со стрелкой вправо 9"/>
          <p:cNvSpPr/>
          <p:nvPr/>
        </p:nvSpPr>
        <p:spPr>
          <a:xfrm>
            <a:off x="357158" y="4357694"/>
            <a:ext cx="4071966" cy="214314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latin typeface="Times New Roman" pitchFamily="18" charset="0"/>
                <a:cs typeface="Times New Roman" pitchFamily="18" charset="0"/>
              </a:rPr>
              <a:t>Бағалау критерийлері</a:t>
            </a:r>
            <a:endParaRPr lang="ru-RU" sz="2800" dirty="0">
              <a:solidFill>
                <a:schemeClr val="tx1"/>
              </a:solidFill>
              <a:latin typeface="Times New Roman" pitchFamily="18" charset="0"/>
              <a:cs typeface="Times New Roman" pitchFamily="18" charset="0"/>
            </a:endParaRPr>
          </a:p>
        </p:txBody>
      </p:sp>
      <p:sp>
        <p:nvSpPr>
          <p:cNvPr id="143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kk-KZ"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Пішен таяқшасының сыртқы пішінін қарастырырып зерттей алады.</a:t>
            </a: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kk-KZ"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Пішен таяқшасының сыртқы пішінін қарастырырып зерттей алады</a:t>
            </a: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5" name="Таблица 14"/>
          <p:cNvGraphicFramePr>
            <a:graphicFrameLocks noGrp="1"/>
          </p:cNvGraphicFramePr>
          <p:nvPr/>
        </p:nvGraphicFramePr>
        <p:xfrm>
          <a:off x="4643438" y="4429132"/>
          <a:ext cx="3786214" cy="2201990"/>
        </p:xfrm>
        <a:graphic>
          <a:graphicData uri="http://schemas.openxmlformats.org/drawingml/2006/table">
            <a:tbl>
              <a:tblPr/>
              <a:tblGrid>
                <a:gridCol w="3786214"/>
              </a:tblGrid>
              <a:tr h="1857388">
                <a:tc>
                  <a:txBody>
                    <a:bodyPr/>
                    <a:lstStyle/>
                    <a:p>
                      <a:pPr algn="l">
                        <a:lnSpc>
                          <a:spcPct val="115000"/>
                        </a:lnSpc>
                        <a:spcAft>
                          <a:spcPts val="1000"/>
                        </a:spcAft>
                      </a:pPr>
                      <a:r>
                        <a:rPr lang="kk-KZ" sz="1200" b="1" dirty="0">
                          <a:latin typeface="Times New Roman"/>
                          <a:ea typeface="Calibri"/>
                          <a:cs typeface="Times New Roman"/>
                        </a:rPr>
                        <a:t>-</a:t>
                      </a:r>
                      <a:r>
                        <a:rPr lang="kk-KZ" sz="2000" dirty="0">
                          <a:latin typeface="Times New Roman" pitchFamily="18" charset="0"/>
                          <a:ea typeface="Calibri"/>
                          <a:cs typeface="Times New Roman" pitchFamily="18" charset="0"/>
                        </a:rPr>
                        <a:t>Бактериялардың формаларының әртүрлілігін, таралуын сипаттайды. </a:t>
                      </a:r>
                      <a:endParaRPr lang="ru-RU" sz="2000" dirty="0">
                        <a:latin typeface="Times New Roman" pitchFamily="18" charset="0"/>
                        <a:ea typeface="Calibri"/>
                        <a:cs typeface="Times New Roman" pitchFamily="18" charset="0"/>
                      </a:endParaRPr>
                    </a:p>
                    <a:p>
                      <a:pPr algn="l">
                        <a:lnSpc>
                          <a:spcPct val="115000"/>
                        </a:lnSpc>
                        <a:spcAft>
                          <a:spcPts val="1000"/>
                        </a:spcAft>
                      </a:pPr>
                      <a:r>
                        <a:rPr lang="kk-KZ" sz="2000" b="1" dirty="0">
                          <a:latin typeface="Times New Roman" pitchFamily="18" charset="0"/>
                          <a:ea typeface="Calibri"/>
                          <a:cs typeface="Times New Roman" pitchFamily="18" charset="0"/>
                        </a:rPr>
                        <a:t>-</a:t>
                      </a:r>
                      <a:r>
                        <a:rPr lang="kk-KZ" sz="2000" dirty="0">
                          <a:latin typeface="Times New Roman" pitchFamily="18" charset="0"/>
                          <a:ea typeface="Calibri"/>
                          <a:cs typeface="Times New Roman" pitchFamily="18" charset="0"/>
                        </a:rPr>
                        <a:t>Бактериялардың формаларының әртүрлілігімен  ажыратады. </a:t>
                      </a:r>
                      <a:endParaRPr lang="ru-RU" sz="2000" dirty="0">
                        <a:latin typeface="Times New Roman" pitchFamily="18" charset="0"/>
                        <a:ea typeface="Calibri"/>
                        <a:cs typeface="Times New Roman" pitchFamily="18" charset="0"/>
                      </a:endParaRPr>
                    </a:p>
                  </a:txBody>
                  <a:tcPr marL="114300" marR="114300" marT="0" marB="0">
                    <a:lnL>
                      <a:noFill/>
                    </a:lnL>
                    <a:lnR>
                      <a:noFill/>
                    </a:lnR>
                    <a:lnT>
                      <a:noFill/>
                    </a:lnT>
                    <a:lnB>
                      <a:noFill/>
                    </a:lnB>
                  </a:tcPr>
                </a:tc>
              </a:tr>
            </a:tbl>
          </a:graphicData>
        </a:graphic>
      </p:graphicFrame>
      <p:sp>
        <p:nvSpPr>
          <p:cNvPr id="1433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kk-KZ"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Пішен таяқшасының сыртқы пішінін қарастырырып зерттей алады.</a:t>
            </a: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654410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571472" y="500042"/>
            <a:ext cx="8215370"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anose="02020603050405020304" pitchFamily="18" charset="0"/>
                <a:cs typeface="Times New Roman" panose="02020603050405020304" pitchFamily="18" charset="0"/>
              </a:rPr>
              <a:t>Бактерия </a:t>
            </a:r>
            <a:r>
              <a:rPr lang="ru-RU" sz="3200" b="1" dirty="0" err="1" smtClean="0">
                <a:solidFill>
                  <a:schemeClr val="tx1"/>
                </a:solidFill>
                <a:latin typeface="Times New Roman" panose="02020603050405020304" pitchFamily="18" charset="0"/>
                <a:cs typeface="Times New Roman" panose="02020603050405020304" pitchFamily="18" charset="0"/>
              </a:rPr>
              <a:t>жасушасының құрылысы</a:t>
            </a:r>
            <a:endParaRPr lang="ru-RU" sz="3200" b="1" dirty="0" smtClean="0">
              <a:solidFill>
                <a:schemeClr val="tx1"/>
              </a:solidFill>
              <a:latin typeface="Times New Roman" panose="02020603050405020304" pitchFamily="18" charset="0"/>
              <a:cs typeface="Times New Roman" panose="02020603050405020304" pitchFamily="18" charset="0"/>
            </a:endParaRPr>
          </a:p>
          <a:p>
            <a:pPr algn="ctr"/>
            <a:endParaRPr lang="ru-RU" dirty="0">
              <a:solidFill>
                <a:schemeClr val="tx1"/>
              </a:solidFill>
            </a:endParaRPr>
          </a:p>
        </p:txBody>
      </p:sp>
      <p:grpSp>
        <p:nvGrpSpPr>
          <p:cNvPr id="7" name="Группа 6"/>
          <p:cNvGrpSpPr/>
          <p:nvPr/>
        </p:nvGrpSpPr>
        <p:grpSpPr>
          <a:xfrm>
            <a:off x="393160" y="1767625"/>
            <a:ext cx="8274322" cy="4182413"/>
            <a:chOff x="1" y="2025203"/>
            <a:chExt cx="7694772" cy="3900138"/>
          </a:xfrm>
        </p:grpSpPr>
        <p:pic>
          <p:nvPicPr>
            <p:cNvPr id="8" name="Picture 2" descr="http://www.ebio.ru/images/09010601.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7681" y="2025203"/>
              <a:ext cx="6687092" cy="371505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Прямоугольник 8"/>
            <p:cNvSpPr/>
            <p:nvPr/>
          </p:nvSpPr>
          <p:spPr>
            <a:xfrm>
              <a:off x="1970468" y="2025203"/>
              <a:ext cx="1532586" cy="2157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latin typeface="Times New Roman" panose="02020603050405020304" pitchFamily="18" charset="0"/>
                  <a:cs typeface="Times New Roman" panose="02020603050405020304" pitchFamily="18" charset="0"/>
                </a:rPr>
                <a:t>Рибосомалар</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950040" y="2025203"/>
              <a:ext cx="1532586" cy="2157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latin typeface="Times New Roman" panose="02020603050405020304" pitchFamily="18" charset="0"/>
                  <a:cs typeface="Times New Roman" panose="02020603050405020304" pitchFamily="18" charset="0"/>
                </a:rPr>
                <a:t>Талшық</a:t>
              </a:r>
              <a:endParaRPr lang="ru-RU"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821251" y="4626735"/>
              <a:ext cx="1532586" cy="2157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latin typeface="Times New Roman" panose="02020603050405020304" pitchFamily="18" charset="0"/>
                  <a:cs typeface="Times New Roman" panose="02020603050405020304" pitchFamily="18" charset="0"/>
                </a:rPr>
                <a:t>Капсула</a:t>
              </a:r>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5692462" y="4881093"/>
              <a:ext cx="1532586" cy="5666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latin typeface="Times New Roman" panose="02020603050405020304" pitchFamily="18" charset="0"/>
                  <a:cs typeface="Times New Roman" panose="02020603050405020304" pitchFamily="18" charset="0"/>
                </a:rPr>
                <a:t>Жасуша қабырғасы</a:t>
              </a:r>
              <a:endParaRPr lang="ru-RU"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2343954" y="5447763"/>
              <a:ext cx="2575775" cy="4775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latin typeface="Times New Roman" panose="02020603050405020304" pitchFamily="18" charset="0"/>
                  <a:cs typeface="Times New Roman" panose="02020603050405020304" pitchFamily="18" charset="0"/>
                </a:rPr>
                <a:t>Плазмалық мембрана</a:t>
              </a:r>
              <a:endParaRPr lang="ru-RU"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 y="4495806"/>
              <a:ext cx="1416676" cy="47757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kk-KZ" dirty="0" smtClean="0">
                  <a:latin typeface="Times New Roman" panose="02020603050405020304" pitchFamily="18" charset="0"/>
                  <a:cs typeface="Times New Roman" panose="02020603050405020304" pitchFamily="18" charset="0"/>
                </a:rPr>
                <a:t>Цитоплазма</a:t>
              </a:r>
              <a:endParaRPr lang="ru-RU"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3274668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857224" y="428604"/>
            <a:ext cx="7643866"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dirty="0" smtClean="0">
                <a:solidFill>
                  <a:schemeClr val="tx1"/>
                </a:solidFill>
                <a:latin typeface="Times New Roman" pitchFamily="18" charset="0"/>
                <a:cs typeface="Times New Roman" pitchFamily="18" charset="0"/>
              </a:rPr>
              <a:t>Бактериялардың формалары</a:t>
            </a:r>
            <a:endParaRPr lang="ru-RU" sz="3600" dirty="0">
              <a:solidFill>
                <a:schemeClr val="tx1"/>
              </a:solidFill>
              <a:latin typeface="Times New Roman" pitchFamily="18" charset="0"/>
              <a:cs typeface="Times New Roman" pitchFamily="18" charset="0"/>
            </a:endParaRPr>
          </a:p>
        </p:txBody>
      </p:sp>
      <p:pic>
        <p:nvPicPr>
          <p:cNvPr id="7" name="Объект 3"/>
          <p:cNvPicPr>
            <a:picLocks noGrp="1" noChangeAspect="1"/>
          </p:cNvPicPr>
          <p:nvPr>
            <p:ph idx="1"/>
          </p:nvPr>
        </p:nvPicPr>
        <p:blipFill>
          <a:blip r:embed="rId2"/>
          <a:stretch>
            <a:fillRect/>
          </a:stretch>
        </p:blipFill>
        <p:spPr>
          <a:xfrm>
            <a:off x="357158" y="1428736"/>
            <a:ext cx="8429684" cy="4214842"/>
          </a:xfrm>
          <a:prstGeom prst="rect">
            <a:avLst/>
          </a:prstGeom>
        </p:spPr>
      </p:pic>
      <p:sp>
        <p:nvSpPr>
          <p:cNvPr id="9" name="Скругленный прямоугольник 8"/>
          <p:cNvSpPr/>
          <p:nvPr/>
        </p:nvSpPr>
        <p:spPr>
          <a:xfrm>
            <a:off x="7429520" y="4929198"/>
            <a:ext cx="142876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rPr>
              <a:t>Вибрион</a:t>
            </a:r>
            <a:endParaRPr lang="ru-RU" dirty="0">
              <a:solidFill>
                <a:schemeClr val="tx1"/>
              </a:solidFill>
            </a:endParaRPr>
          </a:p>
        </p:txBody>
      </p:sp>
      <p:sp>
        <p:nvSpPr>
          <p:cNvPr id="10" name="Скругленный прямоугольник 9"/>
          <p:cNvSpPr/>
          <p:nvPr/>
        </p:nvSpPr>
        <p:spPr>
          <a:xfrm>
            <a:off x="6000760" y="5214950"/>
            <a:ext cx="1214446"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450802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1616076"/>
            <a:ext cx="8928992" cy="46932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75727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980728"/>
            <a:ext cx="8424936" cy="4680520"/>
          </a:xfrm>
        </p:spPr>
        <p:txBody>
          <a:bodyPr>
            <a:noAutofit/>
          </a:bodyPr>
          <a:lstStyle/>
          <a:p>
            <a:r>
              <a:rPr lang="kk-KZ" sz="40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Плацента</a:t>
            </a:r>
            <a:r>
              <a:rPr lang="kk-KZ" sz="3200" dirty="0" smtClean="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a:t>
            </a:r>
            <a:r>
              <a:rPr lang="kk-KZ" sz="3200" dirty="0" smtClean="0">
                <a:latin typeface="Times New Roman" panose="02020603050405020304" pitchFamily="18" charset="0"/>
                <a:cs typeface="Times New Roman" panose="02020603050405020304" pitchFamily="18" charset="0"/>
              </a:rPr>
              <a:t> ана мен шарана ағзасы арасындағы байланысты жүзеге асыратын мүше. Шарананың тыныс алуын, қоректенуін және зат алмасу өнімдерінің бөлінуін плацента қамтамасыз етеді. Қоректік заттар мен оттек ана қанынан шарана қанына плацентаның сыртқы бетіндегі көптеген бүрлер арқылы енеді. Көмірқышқыл газы мен алмасу өнімдері де бүрлер арқылы шығарылады.</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29972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4005064"/>
            <a:ext cx="8280920" cy="2442584"/>
          </a:xfrm>
        </p:spPr>
        <p:txBody>
          <a:bodyPr>
            <a:normAutofit lnSpcReduction="10000"/>
          </a:bodyPr>
          <a:lstStyle/>
          <a:p>
            <a:r>
              <a:rPr lang="kk-KZ" sz="2800" b="1" dirty="0" smtClean="0">
                <a:latin typeface="Times New Roman" panose="02020603050405020304" pitchFamily="18" charset="0"/>
                <a:cs typeface="Times New Roman" panose="02020603050405020304" pitchFamily="18" charset="0"/>
              </a:rPr>
              <a:t>Плацента </a:t>
            </a:r>
            <a:r>
              <a:rPr lang="ru-RU" sz="2800" b="1" dirty="0" smtClean="0">
                <a:latin typeface="Times New Roman" panose="02020603050405020304" pitchFamily="18" charset="0"/>
                <a:cs typeface="Times New Roman" panose="02020603050405020304" pitchFamily="18" charset="0"/>
              </a:rPr>
              <a:t>– </a:t>
            </a:r>
            <a:r>
              <a:rPr lang="kk-KZ" sz="2800" b="1" dirty="0" smtClean="0">
                <a:latin typeface="Times New Roman" panose="02020603050405020304" pitchFamily="18" charset="0"/>
                <a:cs typeface="Times New Roman" panose="02020603050405020304" pitchFamily="18" charset="0"/>
              </a:rPr>
              <a:t>әртүрлі екі ағза </a:t>
            </a:r>
            <a:r>
              <a:rPr lang="ru-RU" sz="2800" b="1" dirty="0" smtClean="0">
                <a:latin typeface="Times New Roman" panose="02020603050405020304" pitchFamily="18" charset="0"/>
                <a:cs typeface="Times New Roman" panose="02020603050405020304" pitchFamily="18" charset="0"/>
              </a:rPr>
              <a:t>– </a:t>
            </a:r>
            <a:r>
              <a:rPr lang="kk-KZ" sz="2800" b="1" dirty="0" smtClean="0">
                <a:latin typeface="Times New Roman" panose="02020603050405020304" pitchFamily="18" charset="0"/>
                <a:cs typeface="Times New Roman" panose="02020603050405020304" pitchFamily="18" charset="0"/>
              </a:rPr>
              <a:t>ана және баласының бір</a:t>
            </a:r>
            <a:r>
              <a:rPr lang="ru-RU" sz="2800" b="1" dirty="0" smtClean="0">
                <a:latin typeface="Times New Roman" panose="02020603050405020304" pitchFamily="18" charset="0"/>
                <a:cs typeface="Times New Roman" panose="02020603050405020304" pitchFamily="18" charset="0"/>
              </a:rPr>
              <a:t>-</a:t>
            </a:r>
            <a:r>
              <a:rPr lang="kk-KZ" sz="2800" b="1" dirty="0" smtClean="0">
                <a:latin typeface="Times New Roman" panose="02020603050405020304" pitchFamily="18" charset="0"/>
                <a:cs typeface="Times New Roman" panose="02020603050405020304" pitchFamily="18" charset="0"/>
              </a:rPr>
              <a:t>біріне бірігіп кеткен жасушаларынан түзілетін ерекше мүше. Жануарлар дүниесі эволюциясында плацента тек сүтқоректілер класына тән </a:t>
            </a:r>
            <a:r>
              <a:rPr lang="ru-RU" sz="2800" b="1" dirty="0" smtClean="0">
                <a:latin typeface="Times New Roman" panose="02020603050405020304" pitchFamily="18" charset="0"/>
                <a:cs typeface="Times New Roman" panose="02020603050405020304" pitchFamily="18" charset="0"/>
              </a:rPr>
              <a:t>«</a:t>
            </a:r>
            <a:r>
              <a:rPr lang="kk-KZ" sz="2800" b="1" dirty="0" smtClean="0">
                <a:latin typeface="Times New Roman" panose="02020603050405020304" pitchFamily="18" charset="0"/>
                <a:cs typeface="Times New Roman" panose="02020603050405020304" pitchFamily="18" charset="0"/>
              </a:rPr>
              <a:t>соңғы жетістік</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болғанын</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еске</a:t>
            </a:r>
            <a:r>
              <a:rPr lang="ru-RU" sz="2800" b="1" dirty="0" smtClean="0">
                <a:latin typeface="Times New Roman" panose="02020603050405020304" pitchFamily="18" charset="0"/>
                <a:cs typeface="Times New Roman" panose="02020603050405020304" pitchFamily="18" charset="0"/>
              </a:rPr>
              <a:t> </a:t>
            </a:r>
            <a:r>
              <a:rPr lang="ru-RU" sz="2800" b="1" dirty="0" err="1" smtClean="0">
                <a:latin typeface="Times New Roman" panose="02020603050405020304" pitchFamily="18" charset="0"/>
                <a:cs typeface="Times New Roman" panose="02020603050405020304" pitchFamily="18" charset="0"/>
              </a:rPr>
              <a:t>түсірейік</a:t>
            </a:r>
            <a:r>
              <a:rPr lang="ru-RU" sz="2800" b="1" dirty="0" smtClean="0">
                <a:latin typeface="Times New Roman" panose="02020603050405020304" pitchFamily="18" charset="0"/>
                <a:cs typeface="Times New Roman" panose="02020603050405020304" pitchFamily="18" charset="0"/>
              </a:rPr>
              <a:t>. </a:t>
            </a:r>
            <a:endParaRPr lang="ru-RU" sz="2800" b="1" dirty="0">
              <a:latin typeface="Times New Roman" panose="02020603050405020304" pitchFamily="18" charset="0"/>
              <a:cs typeface="Times New Roman" panose="02020603050405020304" pitchFamily="18" charset="0"/>
            </a:endParaRPr>
          </a:p>
        </p:txBody>
      </p:sp>
      <p:pic>
        <p:nvPicPr>
          <p:cNvPr id="2050" name="Picture 2" descr="http://www.mamamoldova.com/wp-content/uploads/2017/04/%D0%BF%D0%BB%D0%B0%D1%86%D0%B5%D0%BD%D1%82%D0%B0-7-1024x68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4519" y="332656"/>
            <a:ext cx="5297761" cy="35283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0146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4149080"/>
            <a:ext cx="8496944" cy="2520280"/>
          </a:xfrm>
        </p:spPr>
        <p:txBody>
          <a:bodyPr>
            <a:normAutofit/>
          </a:bodyPr>
          <a:lstStyle/>
          <a:p>
            <a:r>
              <a:rPr lang="kk-KZ" sz="2800" b="1" dirty="0" smtClean="0">
                <a:latin typeface="Times New Roman" panose="02020603050405020304" pitchFamily="18" charset="0"/>
                <a:cs typeface="Times New Roman" panose="02020603050405020304" pitchFamily="18" charset="0"/>
              </a:rPr>
              <a:t>Плацентаға байланысты жаңа туған ағза едәуір қалыатасқан және жетілген болып дүниеге келеді, олардың тірі қалу пайызы басқа көбею формасына қарағанда еселеп артық болады.</a:t>
            </a:r>
            <a:endParaRPr lang="ru-RU" sz="2800" b="1" dirty="0">
              <a:latin typeface="Times New Roman" panose="02020603050405020304" pitchFamily="18" charset="0"/>
              <a:cs typeface="Times New Roman" panose="02020603050405020304" pitchFamily="18" charset="0"/>
            </a:endParaRPr>
          </a:p>
        </p:txBody>
      </p:sp>
      <p:pic>
        <p:nvPicPr>
          <p:cNvPr id="4" name="Picture 4" descr="https://o-krohe.ru/images/article/orig/2018/04/kak-vyglyadit-placenta-i-gde-ona-prikreplyaetsy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241581"/>
            <a:ext cx="4992554" cy="37444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9197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980728"/>
            <a:ext cx="8424935" cy="5328592"/>
          </a:xfrm>
        </p:spPr>
        <p:style>
          <a:lnRef idx="2">
            <a:schemeClr val="accent2"/>
          </a:lnRef>
          <a:fillRef idx="1">
            <a:schemeClr val="lt1"/>
          </a:fillRef>
          <a:effectRef idx="0">
            <a:schemeClr val="accent2"/>
          </a:effectRef>
          <a:fontRef idx="minor">
            <a:schemeClr val="dk1"/>
          </a:fontRef>
        </p:style>
        <p:txBody>
          <a:bodyPr>
            <a:normAutofit/>
          </a:bodyPr>
          <a:lstStyle/>
          <a:p>
            <a:r>
              <a:rPr lang="kk-KZ" sz="2800" dirty="0" smtClean="0">
                <a:latin typeface="Times New Roman" panose="02020603050405020304" pitchFamily="18" charset="0"/>
                <a:cs typeface="Times New Roman" panose="02020603050405020304" pitchFamily="18" charset="0"/>
              </a:rPr>
              <a:t>Ана және ұрық арасында тікелей қан ағысы жоқ. Олардың қаны араласпайды. Ана мен болашақ нәрестесі </a:t>
            </a:r>
            <a:r>
              <a:rPr lang="ru-RU" sz="2800" dirty="0" smtClean="0">
                <a:latin typeface="Times New Roman" panose="02020603050405020304" pitchFamily="18" charset="0"/>
                <a:cs typeface="Times New Roman" panose="02020603050405020304" pitchFamily="18" charset="0"/>
              </a:rPr>
              <a:t>–</a:t>
            </a:r>
            <a:r>
              <a:rPr lang="kk-KZ" sz="2800" dirty="0" smtClean="0">
                <a:latin typeface="Times New Roman" panose="02020603050405020304" pitchFamily="18" charset="0"/>
                <a:cs typeface="Times New Roman" panose="02020603050405020304" pitchFamily="18" charset="0"/>
              </a:rPr>
              <a:t> әртүрлі екі ағза. Плацентаны нәрестемен байланыстыратын үш қан тамыры </a:t>
            </a:r>
            <a:r>
              <a:rPr lang="ru-RU" sz="2800" dirty="0" smtClean="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кіндік венасы </a:t>
            </a:r>
            <a:r>
              <a:rPr lang="ru-RU" sz="2800" dirty="0" smtClean="0">
                <a:latin typeface="Times New Roman" panose="02020603050405020304" pitchFamily="18" charset="0"/>
                <a:cs typeface="Times New Roman" panose="02020603050405020304" pitchFamily="18" charset="0"/>
              </a:rPr>
              <a:t>(артерия </a:t>
            </a:r>
            <a:r>
              <a:rPr lang="ru-RU" sz="2800" dirty="0" err="1" smtClean="0">
                <a:latin typeface="Times New Roman" panose="02020603050405020304" pitchFamily="18" charset="0"/>
                <a:cs typeface="Times New Roman" panose="02020603050405020304" pitchFamily="18" charset="0"/>
              </a:rPr>
              <a:t>қаны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және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кіндіктің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екі</a:t>
            </a:r>
            <a:r>
              <a:rPr lang="ru-RU" sz="2800" dirty="0" smtClean="0">
                <a:latin typeface="Times New Roman" panose="02020603050405020304" pitchFamily="18" charset="0"/>
                <a:cs typeface="Times New Roman" panose="02020603050405020304" pitchFamily="18" charset="0"/>
              </a:rPr>
              <a:t> 2</a:t>
            </a:r>
            <a:r>
              <a:rPr lang="kk-KZ" sz="2800" dirty="0" smtClean="0">
                <a:latin typeface="Times New Roman" panose="02020603050405020304" pitchFamily="18" charset="0"/>
                <a:cs typeface="Times New Roman" panose="02020603050405020304" pitchFamily="18" charset="0"/>
              </a:rPr>
              <a:t> артериясы кіндікбау </a:t>
            </a:r>
            <a:r>
              <a:rPr lang="ru-RU" sz="2800" dirty="0" smtClean="0">
                <a:latin typeface="Times New Roman" panose="02020603050405020304" pitchFamily="18" charset="0"/>
                <a:cs typeface="Times New Roman" panose="02020603050405020304" pitchFamily="18" charset="0"/>
              </a:rPr>
              <a:t>(</a:t>
            </a:r>
            <a:r>
              <a:rPr lang="kk-KZ" sz="2800" dirty="0" smtClean="0">
                <a:latin typeface="Times New Roman" panose="02020603050405020304" pitchFamily="18" charset="0"/>
                <a:cs typeface="Times New Roman" panose="02020603050405020304" pitchFamily="18" charset="0"/>
              </a:rPr>
              <a:t>кіндікті</a:t>
            </a:r>
            <a:r>
              <a:rPr lang="ru-RU" sz="2800" dirty="0" smtClean="0">
                <a:latin typeface="Times New Roman" panose="02020603050405020304" pitchFamily="18" charset="0"/>
                <a:cs typeface="Times New Roman" panose="02020603050405020304" pitchFamily="18" charset="0"/>
              </a:rPr>
              <a:t>)</a:t>
            </a:r>
            <a:r>
              <a:rPr lang="kk-KZ" sz="2800" dirty="0" smtClean="0">
                <a:latin typeface="Times New Roman" panose="02020603050405020304" pitchFamily="18" charset="0"/>
                <a:cs typeface="Times New Roman" panose="02020603050405020304" pitchFamily="18" charset="0"/>
              </a:rPr>
              <a:t> түзеді. Бала туған кезде кіндікбауды </a:t>
            </a:r>
            <a:r>
              <a:rPr lang="ru-RU" sz="2800" dirty="0" err="1" smtClean="0">
                <a:latin typeface="Times New Roman" panose="02020603050405020304" pitchFamily="18" charset="0"/>
                <a:cs typeface="Times New Roman" panose="02020603050405020304" pitchFamily="18" charset="0"/>
              </a:rPr>
              <a:t>кеседі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Кіндік</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өмір</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бойы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қалады</a:t>
            </a:r>
            <a:r>
              <a:rPr lang="ru-RU" sz="2800" dirty="0" smtClean="0">
                <a:latin typeface="Times New Roman" panose="02020603050405020304" pitchFamily="18" charset="0"/>
                <a:cs typeface="Times New Roman" panose="02020603050405020304" pitchFamily="18" charset="0"/>
              </a:rPr>
              <a:t>.</a:t>
            </a:r>
          </a:p>
          <a:p>
            <a:r>
              <a:rPr lang="kk-KZ" sz="2800" dirty="0" smtClean="0">
                <a:latin typeface="Times New Roman" panose="02020603050405020304" pitchFamily="18" charset="0"/>
                <a:cs typeface="Times New Roman" panose="02020603050405020304" pitchFamily="18" charset="0"/>
              </a:rPr>
              <a:t>Сонымен қатар плацента прогестерон гормонын бөледі, себебі сары дене енді ескірді және </a:t>
            </a:r>
            <a:r>
              <a:rPr lang="ru-RU" sz="2800" dirty="0" smtClean="0">
                <a:latin typeface="Times New Roman" panose="02020603050405020304" pitchFamily="18" charset="0"/>
                <a:cs typeface="Times New Roman" panose="02020603050405020304" pitchFamily="18" charset="0"/>
              </a:rPr>
              <a:t>«</a:t>
            </a:r>
            <a:r>
              <a:rPr lang="kk-KZ" sz="2800" dirty="0" smtClean="0">
                <a:latin typeface="Times New Roman" panose="02020603050405020304" pitchFamily="18" charset="0"/>
                <a:cs typeface="Times New Roman" panose="02020603050405020304" pitchFamily="18" charset="0"/>
              </a:rPr>
              <a:t>жүктілік гормонының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қажетті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деңгейін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сақтай</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алмайды</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297974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117</TotalTime>
  <Words>449</Words>
  <Application>Microsoft Office PowerPoint</Application>
  <PresentationFormat>Экран (4:3)</PresentationFormat>
  <Paragraphs>79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Волна</vt:lpstr>
      <vt:lpstr>Слайд 1</vt:lpstr>
      <vt:lpstr>Оқу мақсаты:</vt:lpstr>
      <vt:lpstr>Слайд 3</vt:lpstr>
      <vt:lpstr>Слайд 4</vt:lpstr>
      <vt:lpstr>Слайд 5</vt:lpstr>
      <vt:lpstr>Слайд 6</vt:lpstr>
      <vt:lpstr>Слайд 7</vt:lpstr>
      <vt:lpstr>Слайд 8</vt:lpstr>
      <vt:lpstr>Слайд 9</vt:lpstr>
      <vt:lpstr>Жүкті әйел гигиенасы</vt:lpstr>
      <vt:lpstr>Жүктілік кезінде қатаң түрде сақтау қажет ережелер:</vt:lpstr>
      <vt:lpstr>Слайд 12</vt:lpstr>
      <vt:lpstr> Тапсырма 1</vt:lpstr>
      <vt:lpstr>Тапсырма 2</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ххх</dc:creator>
  <cp:lastModifiedBy>Эврика</cp:lastModifiedBy>
  <cp:revision>25</cp:revision>
  <dcterms:created xsi:type="dcterms:W3CDTF">2020-03-27T12:31:51Z</dcterms:created>
  <dcterms:modified xsi:type="dcterms:W3CDTF">2020-04-15T16:17:50Z</dcterms:modified>
</cp:coreProperties>
</file>