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9" r:id="rId2"/>
    <p:sldMasterId id="2147483691" r:id="rId3"/>
    <p:sldMasterId id="2147483703" r:id="rId4"/>
    <p:sldMasterId id="2147483715" r:id="rId5"/>
    <p:sldMasterId id="2147483728" r:id="rId6"/>
  </p:sldMasterIdLst>
  <p:notesMasterIdLst>
    <p:notesMasterId r:id="rId25"/>
  </p:notesMasterIdLst>
  <p:sldIdLst>
    <p:sldId id="344" r:id="rId7"/>
    <p:sldId id="345" r:id="rId8"/>
    <p:sldId id="346" r:id="rId9"/>
    <p:sldId id="363" r:id="rId10"/>
    <p:sldId id="347" r:id="rId11"/>
    <p:sldId id="349" r:id="rId12"/>
    <p:sldId id="299" r:id="rId13"/>
    <p:sldId id="293" r:id="rId14"/>
    <p:sldId id="350" r:id="rId15"/>
    <p:sldId id="351" r:id="rId16"/>
    <p:sldId id="352" r:id="rId17"/>
    <p:sldId id="354" r:id="rId18"/>
    <p:sldId id="356" r:id="rId19"/>
    <p:sldId id="358" r:id="rId20"/>
    <p:sldId id="325" r:id="rId21"/>
    <p:sldId id="360" r:id="rId22"/>
    <p:sldId id="361" r:id="rId23"/>
    <p:sldId id="3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116F6"/>
    <a:srgbClr val="FFFF66"/>
    <a:srgbClr val="FFFFFF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809" autoAdjust="0"/>
    <p:restoredTop sz="94660"/>
  </p:normalViewPr>
  <p:slideViewPr>
    <p:cSldViewPr>
      <p:cViewPr>
        <p:scale>
          <a:sx n="60" d="100"/>
          <a:sy n="60" d="100"/>
        </p:scale>
        <p:origin x="-140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6E149-49EA-488D-920C-5DAE0CFF2AA7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011403E3-2D92-43B8-8C3F-72B29D6313FD}">
      <dgm:prSet phldrT="[Текст]" custT="1"/>
      <dgm:spPr/>
      <dgm:t>
        <a:bodyPr/>
        <a:lstStyle/>
        <a:p>
          <a:pPr algn="ctr"/>
          <a:r>
            <a:rPr lang="kk-KZ" sz="2800" b="1" i="1" dirty="0" smtClean="0"/>
            <a:t>“Футбол”</a:t>
          </a:r>
          <a:endParaRPr lang="ru-RU" sz="2800" b="1" i="1" dirty="0"/>
        </a:p>
      </dgm:t>
    </dgm:pt>
    <dgm:pt modelId="{B7AC8C93-CD15-4C8F-981F-A1C899B0D17E}" type="parTrans" cxnId="{95EF4F6D-CCCB-4638-B03C-45D1BD7A538E}">
      <dgm:prSet/>
      <dgm:spPr/>
      <dgm:t>
        <a:bodyPr/>
        <a:lstStyle/>
        <a:p>
          <a:endParaRPr lang="ru-RU"/>
        </a:p>
      </dgm:t>
    </dgm:pt>
    <dgm:pt modelId="{CEADBEAB-D4FB-4640-838D-B0BB93E04F99}" type="sibTrans" cxnId="{95EF4F6D-CCCB-4638-B03C-45D1BD7A538E}">
      <dgm:prSet/>
      <dgm:spPr/>
      <dgm:t>
        <a:bodyPr/>
        <a:lstStyle/>
        <a:p>
          <a:endParaRPr lang="ru-RU"/>
        </a:p>
      </dgm:t>
    </dgm:pt>
    <dgm:pt modelId="{B3B5CFD7-EB65-4CB0-AD34-E691F6A3176F}">
      <dgm:prSet phldrT="[Текст]" custT="1"/>
      <dgm:spPr/>
      <dgm:t>
        <a:bodyPr/>
        <a:lstStyle/>
        <a:p>
          <a:r>
            <a:rPr lang="kk-KZ" sz="3200" b="1" i="1" dirty="0" smtClean="0"/>
            <a:t>          ойыны</a:t>
          </a:r>
          <a:endParaRPr lang="ru-RU" sz="3200" dirty="0"/>
        </a:p>
      </dgm:t>
    </dgm:pt>
    <dgm:pt modelId="{21679ADB-88AC-48E0-8278-DC0DE94DA1EC}" type="parTrans" cxnId="{77197F5A-E38E-48BF-A7F3-B9DE4647BF54}">
      <dgm:prSet/>
      <dgm:spPr/>
      <dgm:t>
        <a:bodyPr/>
        <a:lstStyle/>
        <a:p>
          <a:endParaRPr lang="ru-RU"/>
        </a:p>
      </dgm:t>
    </dgm:pt>
    <dgm:pt modelId="{1615F6E8-6F20-4E3C-A762-843BB71193BF}" type="sibTrans" cxnId="{77197F5A-E38E-48BF-A7F3-B9DE4647BF54}">
      <dgm:prSet/>
      <dgm:spPr/>
      <dgm:t>
        <a:bodyPr/>
        <a:lstStyle/>
        <a:p>
          <a:endParaRPr lang="ru-RU"/>
        </a:p>
      </dgm:t>
    </dgm:pt>
    <dgm:pt modelId="{07DA581F-ACDC-4F5F-96D4-F3BD2DB08901}" type="pres">
      <dgm:prSet presAssocID="{6486E149-49EA-488D-920C-5DAE0CFF2A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BBFDCF-C52E-4181-9343-5533250C5838}" type="pres">
      <dgm:prSet presAssocID="{011403E3-2D92-43B8-8C3F-72B29D6313FD}" presName="parentText" presStyleLbl="node1" presStyleIdx="0" presStyleCnt="1" custScaleY="775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86C46-E881-4EF9-ACF5-53C04A6D0DCA}" type="pres">
      <dgm:prSet presAssocID="{011403E3-2D92-43B8-8C3F-72B29D6313F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B2109-6810-43EB-AF46-306E755A25AE}" type="presOf" srcId="{011403E3-2D92-43B8-8C3F-72B29D6313FD}" destId="{09BBFDCF-C52E-4181-9343-5533250C5838}" srcOrd="0" destOrd="0" presId="urn:microsoft.com/office/officeart/2005/8/layout/vList2"/>
    <dgm:cxn modelId="{7269C83C-6D82-4A86-8B88-A97CB4C6D746}" type="presOf" srcId="{B3B5CFD7-EB65-4CB0-AD34-E691F6A3176F}" destId="{52586C46-E881-4EF9-ACF5-53C04A6D0DCA}" srcOrd="0" destOrd="0" presId="urn:microsoft.com/office/officeart/2005/8/layout/vList2"/>
    <dgm:cxn modelId="{95EF4F6D-CCCB-4638-B03C-45D1BD7A538E}" srcId="{6486E149-49EA-488D-920C-5DAE0CFF2AA7}" destId="{011403E3-2D92-43B8-8C3F-72B29D6313FD}" srcOrd="0" destOrd="0" parTransId="{B7AC8C93-CD15-4C8F-981F-A1C899B0D17E}" sibTransId="{CEADBEAB-D4FB-4640-838D-B0BB93E04F99}"/>
    <dgm:cxn modelId="{77197F5A-E38E-48BF-A7F3-B9DE4647BF54}" srcId="{011403E3-2D92-43B8-8C3F-72B29D6313FD}" destId="{B3B5CFD7-EB65-4CB0-AD34-E691F6A3176F}" srcOrd="0" destOrd="0" parTransId="{21679ADB-88AC-48E0-8278-DC0DE94DA1EC}" sibTransId="{1615F6E8-6F20-4E3C-A762-843BB71193BF}"/>
    <dgm:cxn modelId="{AD819D41-5A0F-4438-85B8-4BE250141307}" type="presOf" srcId="{6486E149-49EA-488D-920C-5DAE0CFF2AA7}" destId="{07DA581F-ACDC-4F5F-96D4-F3BD2DB08901}" srcOrd="0" destOrd="0" presId="urn:microsoft.com/office/officeart/2005/8/layout/vList2"/>
    <dgm:cxn modelId="{E0D8D577-FD15-4A9D-BCEC-48228BE2AB64}" type="presParOf" srcId="{07DA581F-ACDC-4F5F-96D4-F3BD2DB08901}" destId="{09BBFDCF-C52E-4181-9343-5533250C5838}" srcOrd="0" destOrd="0" presId="urn:microsoft.com/office/officeart/2005/8/layout/vList2"/>
    <dgm:cxn modelId="{B95CF070-60A4-4F68-8486-68580FDBD75E}" type="presParOf" srcId="{07DA581F-ACDC-4F5F-96D4-F3BD2DB08901}" destId="{52586C46-E881-4EF9-ACF5-53C04A6D0DCA}" srcOrd="1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48DDF-A786-4063-9DCC-739AE0F25025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5363F-C64E-4545-8606-1B220BF27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2" y="228604"/>
            <a:ext cx="8697913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40" y="5354642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08314" y="4499676"/>
              <a:ext cx="42975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6769"/>
              <a:ext cx="8277886" cy="1210349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4797" y="4316769"/>
              <a:ext cx="4941632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2" y="228603"/>
            <a:ext cx="8697913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40" y="714378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08314" y="4499432"/>
              <a:ext cx="4297586" cy="101719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6742"/>
              <a:ext cx="8277886" cy="121116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4797" y="4316742"/>
              <a:ext cx="4941632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4C4B-A82B-45A5-9EA5-D8CCAF5E2A0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F6D-AB44-4208-96DC-FDA33CCE3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4C4B-A82B-45A5-9EA5-D8CCAF5E2A0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F6D-AB44-4208-96DC-FDA33CCE3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4C4B-A82B-45A5-9EA5-D8CCAF5E2A0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F6D-AB44-4208-96DC-FDA33CCE3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4C4B-A82B-45A5-9EA5-D8CCAF5E2A0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F6D-AB44-4208-96DC-FDA33CCE3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4C4B-A82B-45A5-9EA5-D8CCAF5E2A0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F6D-AB44-4208-96DC-FDA33CCE3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4C4B-A82B-45A5-9EA5-D8CCAF5E2A0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F6D-AB44-4208-96DC-FDA33CCE3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4C4B-A82B-45A5-9EA5-D8CCAF5E2A0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F6D-AB44-4208-96DC-FDA33CCE3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4C4B-A82B-45A5-9EA5-D8CCAF5E2A0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F6D-AB44-4208-96DC-FDA33CCE3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4C4B-A82B-45A5-9EA5-D8CCAF5E2A0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F6D-AB44-4208-96DC-FDA33CCE3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4C4B-A82B-45A5-9EA5-D8CCAF5E2A0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F6D-AB44-4208-96DC-FDA33CCE3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4C4B-A82B-45A5-9EA5-D8CCAF5E2A0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EF6D-AB44-4208-96DC-FDA33CCE3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2" y="228600"/>
            <a:ext cx="8697913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90" y="4203704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7790" y="4075113"/>
            <a:ext cx="5546725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7338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1815" y="4073529"/>
            <a:ext cx="3305175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40" y="4059241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8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FF95-5069-446A-BA9F-8016F0B0E17C}" type="datetimeFigureOut">
              <a:rPr lang="ru-RU" smtClean="0"/>
              <a:pPr/>
              <a:t>22.12.2019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4B05-DC2D-4131-B86B-6CE309C143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FF95-5069-446A-BA9F-8016F0B0E17C}" type="datetimeFigureOut">
              <a:rPr lang="ru-RU" smtClean="0"/>
              <a:pPr/>
              <a:t>22.12.2019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4B05-DC2D-4131-B86B-6CE309C143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FF95-5069-446A-BA9F-8016F0B0E17C}" type="datetimeFigureOut">
              <a:rPr lang="ru-RU" smtClean="0"/>
              <a:pPr/>
              <a:t>22.12.2019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4B05-DC2D-4131-B86B-6CE309C143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FF95-5069-446A-BA9F-8016F0B0E17C}" type="datetimeFigureOut">
              <a:rPr lang="ru-RU" smtClean="0"/>
              <a:pPr/>
              <a:t>22.12.2019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4B05-DC2D-4131-B86B-6CE309C143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FF95-5069-446A-BA9F-8016F0B0E17C}" type="datetimeFigureOut">
              <a:rPr lang="ru-RU" smtClean="0"/>
              <a:pPr/>
              <a:t>22.12.2019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4B05-DC2D-4131-B86B-6CE309C143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FF95-5069-446A-BA9F-8016F0B0E17C}" type="datetimeFigureOut">
              <a:rPr lang="ru-RU" smtClean="0"/>
              <a:pPr/>
              <a:t>22.12.2019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4B05-DC2D-4131-B86B-6CE309C143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FF95-5069-446A-BA9F-8016F0B0E17C}" type="datetimeFigureOut">
              <a:rPr lang="ru-RU" smtClean="0"/>
              <a:pPr/>
              <a:t>22.12.2019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4B05-DC2D-4131-B86B-6CE309C143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FF95-5069-446A-BA9F-8016F0B0E17C}" type="datetimeFigureOut">
              <a:rPr lang="ru-RU" smtClean="0"/>
              <a:pPr/>
              <a:t>22.12.2019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4B05-DC2D-4131-B86B-6CE309C143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FF95-5069-446A-BA9F-8016F0B0E17C}" type="datetimeFigureOut">
              <a:rPr lang="ru-RU" smtClean="0"/>
              <a:pPr/>
              <a:t>22.12.2019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4B05-DC2D-4131-B86B-6CE309C143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FF95-5069-446A-BA9F-8016F0B0E17C}" type="datetimeFigureOut">
              <a:rPr lang="ru-RU" smtClean="0"/>
              <a:pPr/>
              <a:t>22.12.2019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4B05-DC2D-4131-B86B-6CE309C143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FF95-5069-446A-BA9F-8016F0B0E17C}" type="datetimeFigureOut">
              <a:rPr lang="ru-RU" smtClean="0"/>
              <a:pPr/>
              <a:t>22.12.2019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4B05-DC2D-4131-B86B-6CE309C143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358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E4999-ED1F-4462-88A3-18BE64F520A1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0D8DB-53B1-4143-BB6A-3D7199880F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wheel spokes="3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BA4E-C5BB-47A0-AE8D-147CBF8BCE16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B8B02-AD58-4F64-B715-B7F14A62B7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wheel spokes="3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21083-F7B1-4168-A95E-74EF1EF5F732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8BBFE-4CB3-48EC-811D-225B960F1A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wheel spokes="3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51D97-2A58-4323-8311-731C82307A74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4E04C-EE03-4743-95E4-7A4A51BD92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wheel spokes="3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D7134-8EA4-46BD-8563-95FA5A29BA56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EE5E5-F9B0-4C06-98F3-1BA166AA8E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6" y="3429005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5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F8E24-C832-420E-A7C8-17D8F067FC5B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E6C17-FF78-477A-AB55-A88C6E0C92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wheel spokes="3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A835-9B2C-41CE-96F8-2F36469CC2C4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90589-F3D7-4E5D-9120-515A0641EF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wheel spokes="3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6CBD6-8659-4045-B3A5-09D424A28F6E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3256C-A382-47AC-A2E3-AC910E0EAA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wheel spokes="3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CAD1A-E393-4590-93C5-7B7A08422DC8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407A5-9E58-4355-82BB-BD1640BCB1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wheel spokes="3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9A98D-BA54-4F02-B786-17D3B1097966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56ED8-ADD5-4F9E-93C2-6068BE8E2C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wheel spokes="3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C53C-6450-41B5-91E3-B4560C9D55E7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7C68D-C0C1-402E-9F05-FCE0E5C2D8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wheel spokes="3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51CC6-094B-4ABB-A575-73CAB525924C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FCAFB-230B-4EB9-8F50-04294CA22B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>
    <p:wheel spokes="3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0B13-3D4C-4B03-926A-B8A4ECBB1907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7CB-9D97-4C96-85C5-0B79C1CA7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0B13-3D4C-4B03-926A-B8A4ECBB1907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7CB-9D97-4C96-85C5-0B79C1CA7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0B13-3D4C-4B03-926A-B8A4ECBB1907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7CB-9D97-4C96-85C5-0B79C1CA7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0B13-3D4C-4B03-926A-B8A4ECBB1907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7CB-9D97-4C96-85C5-0B79C1CA7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0B13-3D4C-4B03-926A-B8A4ECBB1907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7CB-9D97-4C96-85C5-0B79C1CA7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0B13-3D4C-4B03-926A-B8A4ECBB1907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7CB-9D97-4C96-85C5-0B79C1CA7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0B13-3D4C-4B03-926A-B8A4ECBB1907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7CB-9D97-4C96-85C5-0B79C1CA7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0B13-3D4C-4B03-926A-B8A4ECBB1907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7CB-9D97-4C96-85C5-0B79C1CA7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0B13-3D4C-4B03-926A-B8A4ECBB1907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7CB-9D97-4C96-85C5-0B79C1CA7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0B13-3D4C-4B03-926A-B8A4ECBB1907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7CB-9D97-4C96-85C5-0B79C1CA7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0B13-3D4C-4B03-926A-B8A4ECBB1907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E7CB-9D97-4C96-85C5-0B79C1CA7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2" y="228603"/>
            <a:ext cx="8697913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40" y="714379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501935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11037" y="4319028"/>
              <a:ext cx="8283762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1915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2" y="228603"/>
            <a:ext cx="8697913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auto">
          <a:xfrm>
            <a:off x="211140" y="714378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08314" y="4499432"/>
              <a:ext cx="4297586" cy="101719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6742"/>
              <a:ext cx="8277886" cy="121116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4797" y="4316742"/>
              <a:ext cx="4941632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4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2" y="228604"/>
            <a:ext cx="8697913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40" y="5354642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08314" y="4499676"/>
              <a:ext cx="42975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6769"/>
              <a:ext cx="8277886" cy="1210349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4797" y="4316769"/>
              <a:ext cx="4941632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8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8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2" y="228603"/>
            <a:ext cx="8697913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40" y="1679579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006" y="4501935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11037" y="4319028"/>
              <a:ext cx="8283762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1915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41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40" y="6249992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90" y="6249992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9390" y="6249992"/>
            <a:ext cx="116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42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A4C4B-A82B-45A5-9EA5-D8CCAF5E2A0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9EF6D-AB44-4208-96DC-FDA33CCE3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2938" y="274638"/>
            <a:ext cx="7929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2938" y="1600200"/>
            <a:ext cx="7858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FF95-5069-446A-BA9F-8016F0B0E17C}" type="datetimeFigureOut">
              <a:rPr lang="ru-RU" smtClean="0"/>
              <a:pPr/>
              <a:t>22.12.2019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E4B05-DC2D-4131-B86B-6CE309C143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48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4C80855-6779-431E-83B0-6D0AB3666156}" type="datetimeFigureOut">
              <a:rPr lang="ru-RU"/>
              <a:pPr>
                <a:defRPr/>
              </a:pPr>
              <a:t>22.12.2019</a:t>
            </a:fld>
            <a:endParaRPr lang="ru-RU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D0BD982-7AA4-4F5F-8BB1-430CF326012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48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ransition spd="med" advClick="0" advTm="11000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C0B13-3D4C-4B03-926A-B8A4ECBB1907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1E7CB-9D97-4C96-85C5-0B79C1CA7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C:\Users\User\Desktop\img_user_file_5be91b291fe1d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arbe Wasser Berge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2916238" y="0"/>
            <a:ext cx="3959225" cy="9350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Шаттық шеңбері</a:t>
            </a:r>
          </a:p>
        </p:txBody>
      </p:sp>
      <p:sp>
        <p:nvSpPr>
          <p:cNvPr id="5124" name="WordArt 7"/>
          <p:cNvSpPr>
            <a:spLocks noChangeArrowheads="1" noChangeShapeType="1" noTextEdit="1"/>
          </p:cNvSpPr>
          <p:nvPr/>
        </p:nvSpPr>
        <p:spPr bwMode="auto">
          <a:xfrm>
            <a:off x="1331913" y="692150"/>
            <a:ext cx="5832475" cy="15128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Өмір жыры </a:t>
            </a:r>
          </a:p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     Сөзі: Т.Молдағалиевтікі</a:t>
            </a:r>
          </a:p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     Әні: Ә.Бейсеуовтікі</a:t>
            </a:r>
          </a:p>
        </p:txBody>
      </p:sp>
      <p:pic>
        <p:nvPicPr>
          <p:cNvPr id="5125" name="Picture 9" descr="C:\Documents and Settings\User\Мои документы\vesennee_f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20" y="428604"/>
            <a:ext cx="8284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9600" dirty="0" smtClean="0">
                <a:solidFill>
                  <a:srgbClr val="0000FF"/>
                </a:solidFill>
              </a:rPr>
              <a:t>Бейне  жазба </a:t>
            </a:r>
            <a:endParaRPr lang="ru-RU" sz="9600" dirty="0">
              <a:solidFill>
                <a:srgbClr val="0000FF"/>
              </a:solidFill>
            </a:endParaRPr>
          </a:p>
        </p:txBody>
      </p:sp>
      <p:pic>
        <p:nvPicPr>
          <p:cNvPr id="28674" name="Picture 2" descr="C:\Users\User\Desktop\Sistemnyie-trebovaniya-Programmyi-4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928802"/>
            <a:ext cx="4786346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1CE8F2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Лента лицом вниз 16"/>
          <p:cNvSpPr/>
          <p:nvPr/>
        </p:nvSpPr>
        <p:spPr>
          <a:xfrm>
            <a:off x="928662" y="0"/>
            <a:ext cx="7559675" cy="1428736"/>
          </a:xfrm>
          <a:prstGeom prst="ribbon">
            <a:avLst>
              <a:gd name="adj1" fmla="val 14461"/>
              <a:gd name="adj2" fmla="val 50000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 smtClean="0">
                <a:solidFill>
                  <a:srgbClr val="FF0000"/>
                </a:solidFill>
              </a:rPr>
              <a:t>Топтық  жұмыс.</a:t>
            </a:r>
          </a:p>
          <a:p>
            <a:pPr algn="ctr">
              <a:defRPr/>
            </a:pPr>
            <a:r>
              <a:rPr lang="kk-KZ" b="1" dirty="0" smtClean="0"/>
              <a:t> </a:t>
            </a:r>
            <a:r>
              <a:rPr lang="kk-KZ" b="1" dirty="0" smtClean="0">
                <a:solidFill>
                  <a:srgbClr val="0000FF"/>
                </a:solidFill>
              </a:rPr>
              <a:t>« Оқы бірік  бөліс »  </a:t>
            </a:r>
            <a:endParaRPr lang="ru-RU" dirty="0" smtClean="0">
              <a:solidFill>
                <a:srgbClr val="0000FF"/>
              </a:solidFill>
            </a:endParaRPr>
          </a:p>
          <a:p>
            <a:pPr algn="ctr">
              <a:defRPr/>
            </a:pPr>
            <a:endParaRPr lang="kk-KZ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1571612"/>
          <a:ext cx="8501122" cy="2643206"/>
        </p:xfrm>
        <a:graphic>
          <a:graphicData uri="http://schemas.openxmlformats.org/drawingml/2006/table">
            <a:tbl>
              <a:tblPr/>
              <a:tblGrid>
                <a:gridCol w="8501122"/>
              </a:tblGrid>
              <a:tr h="26432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А) </a:t>
                      </a:r>
                      <a:r>
                        <a:rPr lang="kk-KZ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Оқулықтағы  мәтінмен</a:t>
                      </a:r>
                      <a:r>
                        <a:rPr lang="kk-KZ" sz="2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жеке танысып, топта талдайды,бәрімен  бөліседі.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</a:t>
                      </a:r>
                      <a:r>
                        <a:rPr lang="kk-KZ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  Топпен  </a:t>
                      </a: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мәтін  мазмұнында  </a:t>
                      </a:r>
                      <a:r>
                        <a:rPr lang="kk-KZ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постер</a:t>
                      </a:r>
                      <a:r>
                        <a:rPr lang="kk-KZ" sz="2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құрастыру</a:t>
                      </a:r>
                      <a:endParaRPr lang="kk-KZ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топ  Дауыл  апаттары  “ Блум  түймедағы” әдісі  арқылы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топ  Цунами</a:t>
                      </a:r>
                      <a:r>
                        <a:rPr lang="kk-KZ" sz="20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апаты    “Фрайер   кестесі”  әдісі  арқылы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r>
                        <a:rPr lang="kk-KZ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топ   Қорғану  және  қорғаныс   шаралары   “Коллаж” әдіс  арқылы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51" name="Рисунок 4" descr="http://freedizain.ru/media/k2/items/cache/ec86da4589e2677d808c51e573ce672b_XL.jpg"/>
          <p:cNvPicPr>
            <a:picLocks noChangeAspect="1" noChangeArrowheads="1"/>
          </p:cNvPicPr>
          <p:nvPr/>
        </p:nvPicPr>
        <p:blipFill>
          <a:blip r:embed="rId2" cstate="print"/>
          <a:srcRect l="2197" t="15614" r="49084" b="18509"/>
          <a:stretch>
            <a:fillRect/>
          </a:stretch>
        </p:blipFill>
        <p:spPr bwMode="auto">
          <a:xfrm>
            <a:off x="0" y="0"/>
            <a:ext cx="295275" cy="228600"/>
          </a:xfrm>
          <a:prstGeom prst="rect">
            <a:avLst/>
          </a:prstGeom>
          <a:noFill/>
        </p:spPr>
      </p:pic>
      <p:pic>
        <p:nvPicPr>
          <p:cNvPr id="27650" name="Рисунок 5" descr="http://freedizain.ru/media/k2/items/cache/ec86da4589e2677d808c51e573ce672b_XL.jpg"/>
          <p:cNvPicPr>
            <a:picLocks noChangeAspect="1" noChangeArrowheads="1"/>
          </p:cNvPicPr>
          <p:nvPr/>
        </p:nvPicPr>
        <p:blipFill>
          <a:blip r:embed="rId3" cstate="print"/>
          <a:srcRect l="50429" t="16924" b="17949"/>
          <a:stretch>
            <a:fillRect/>
          </a:stretch>
        </p:blipFill>
        <p:spPr bwMode="auto">
          <a:xfrm rot="5400000">
            <a:off x="0" y="0"/>
            <a:ext cx="219075" cy="276225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27649" name="Рисунок 6" descr="http://freedizain.ru/media/k2/items/cache/ec86da4589e2677d808c51e573ce672b_XL.jpg"/>
          <p:cNvPicPr>
            <a:picLocks noChangeAspect="1" noChangeArrowheads="1"/>
          </p:cNvPicPr>
          <p:nvPr/>
        </p:nvPicPr>
        <p:blipFill>
          <a:blip r:embed="rId4" cstate="print"/>
          <a:srcRect l="50429" t="16924" b="17949"/>
          <a:stretch>
            <a:fillRect/>
          </a:stretch>
        </p:blipFill>
        <p:spPr bwMode="auto">
          <a:xfrm>
            <a:off x="0" y="0"/>
            <a:ext cx="295275" cy="209550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Рисунок 15" descr="http://freedizain.ru/media/k2/items/cache/ec86da4589e2677d808c51e573ce672b_XL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8" t="15615" r="49084" b="18509"/>
          <a:stretch/>
        </p:blipFill>
        <p:spPr bwMode="auto">
          <a:xfrm>
            <a:off x="6858016" y="4071942"/>
            <a:ext cx="1143008" cy="785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Рисунок 17" descr="http://freedizain.ru/media/k2/items/cache/ec86da4589e2677d808c51e573ce672b_XL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29" t="16923" b="17949"/>
          <a:stretch/>
        </p:blipFill>
        <p:spPr bwMode="auto">
          <a:xfrm rot="5400000">
            <a:off x="7929583" y="4786324"/>
            <a:ext cx="714380" cy="114300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Рисунок 18" descr="http://freedizain.ru/media/k2/items/cache/ec86da4589e2677d808c51e573ce672b_XL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29" t="16923" b="17949"/>
          <a:stretch/>
        </p:blipFill>
        <p:spPr bwMode="auto">
          <a:xfrm>
            <a:off x="6786578" y="5857892"/>
            <a:ext cx="1071570" cy="785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7" y="3891922"/>
          <a:ext cx="5500725" cy="2096223"/>
        </p:xfrm>
        <a:graphic>
          <a:graphicData uri="http://schemas.openxmlformats.org/drawingml/2006/table">
            <a:tbl>
              <a:tblPr/>
              <a:tblGrid>
                <a:gridCol w="5500725"/>
              </a:tblGrid>
              <a:tr h="267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Дескриптор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1423"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Дискриптор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-Оқулық мәтінін оқиды;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Зардаптар туралы түсінік қалыптасады;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-Табиғи апаттарды атай алады.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-Табиғи апаттарға мысал келтіре алады;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-Апаттан қорғану шараларын біледі.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4348" y="614364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Топтар   бірін - бірі  бағалайды</a:t>
            </a:r>
            <a:endParaRPr lang="ru-RU" dirty="0"/>
          </a:p>
        </p:txBody>
      </p:sp>
    </p:spTree>
  </p:cSld>
  <p:clrMapOvr>
    <a:masterClrMapping/>
  </p:clrMapOvr>
  <p:transition spd="med" advClick="0" advTm="11000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319876" y="2967335"/>
            <a:ext cx="58954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9" y="214290"/>
            <a:ext cx="8429683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Жұптық  жұмыс.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kk-KZ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“Визуалды салыстыру” әдісі.</a:t>
            </a:r>
          </a:p>
          <a:p>
            <a:pPr lvl="0"/>
            <a:endParaRPr lang="kk-KZ" sz="4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58" y="285729"/>
            <a:ext cx="8572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14298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Берілген суреттерді оқулықты қолданып мұхит апаттарының түрін, пайда болу себептерін және салдарларын анықтап, түсіндіріңіз.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57224" y="1940934"/>
          <a:ext cx="8001056" cy="4631339"/>
        </p:xfrm>
        <a:graphic>
          <a:graphicData uri="http://schemas.openxmlformats.org/drawingml/2006/table">
            <a:tbl>
              <a:tblPr/>
              <a:tblGrid>
                <a:gridCol w="3915063"/>
                <a:gridCol w="4085993"/>
              </a:tblGrid>
              <a:tr h="1069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latin typeface="Calibri"/>
                          <a:cs typeface="Times New Roman"/>
                        </a:rPr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Мұхит </a:t>
                      </a:r>
                      <a:r>
                        <a:rPr lang="kk-K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апатының   </a:t>
                      </a: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аты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Пайда болу себептері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4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Салдары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1857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000240"/>
            <a:ext cx="1971675" cy="1000132"/>
          </a:xfrm>
          <a:prstGeom prst="rect">
            <a:avLst/>
          </a:prstGeom>
          <a:noFill/>
        </p:spPr>
      </p:pic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6"/>
          <p:cNvPicPr>
            <a:picLocks noChangeAspect="1" noChangeArrowheads="1"/>
          </p:cNvPicPr>
          <p:nvPr/>
        </p:nvPicPr>
        <p:blipFill>
          <a:blip r:embed="rId4"/>
          <a:srcRect l="56239" t="21706" r="1823" b="20168"/>
          <a:stretch>
            <a:fillRect/>
          </a:stretch>
        </p:blipFill>
        <p:spPr bwMode="auto">
          <a:xfrm>
            <a:off x="1500166" y="2000240"/>
            <a:ext cx="1962150" cy="10001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348" y="0"/>
            <a:ext cx="7929618" cy="307181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Тәжірбие </a:t>
            </a:r>
          </a:p>
          <a:p>
            <a:pPr algn="ctr"/>
            <a:r>
              <a:rPr lang="kk-KZ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алаңы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642910" y="3286124"/>
            <a:ext cx="785818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қадам. Оқушылар тәжірбиені жасайды.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қадам. Толқынның пайда болуына не әсер ететінін айту.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3.қадам.  Жасалған тәжірибеден </a:t>
            </a:r>
            <a:r>
              <a:rPr kumimoji="0" lang="kk-K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қорытынды шығару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00232" y="4500570"/>
          <a:ext cx="4295149" cy="2357430"/>
        </p:xfrm>
        <a:graphic>
          <a:graphicData uri="http://schemas.openxmlformats.org/drawingml/2006/table">
            <a:tbl>
              <a:tblPr/>
              <a:tblGrid>
                <a:gridCol w="4295149"/>
              </a:tblGrid>
              <a:tr h="376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Дискриптор</a:t>
                      </a:r>
                      <a:r>
                        <a:rPr lang="kk-KZ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981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Оқушылар тәжірибе жасау жолын түсінеді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Толқынның қалай пайда болатынын айта алады;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Мұхит суының қозғалысының түрлерін анықтай алады.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319876" y="2967335"/>
            <a:ext cx="58954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9" y="214290"/>
            <a:ext cx="84296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жұмыс.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58" y="928670"/>
            <a:ext cx="8572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92867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Төмендегі суреттерді және 17 кестедегі цунами күшін бағалау шәкілін пайдалана отырып, цунами түрін анықтаңдар. Жауаптарыңды негіздеңдер.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25355" t="15496" r="25572" b="10593"/>
          <a:stretch>
            <a:fillRect/>
          </a:stretch>
        </p:blipFill>
        <p:spPr bwMode="auto">
          <a:xfrm>
            <a:off x="0" y="1643050"/>
            <a:ext cx="70723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643570" y="4214818"/>
          <a:ext cx="3286148" cy="2643182"/>
        </p:xfrm>
        <a:graphic>
          <a:graphicData uri="http://schemas.openxmlformats.org/drawingml/2006/table">
            <a:tbl>
              <a:tblPr/>
              <a:tblGrid>
                <a:gridCol w="3286148"/>
              </a:tblGrid>
              <a:tr h="362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Дескриптор</a:t>
                      </a:r>
                      <a:endParaRPr lang="ru-RU" sz="1800" dirty="0">
                        <a:solidFill>
                          <a:srgbClr val="0000FF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102">
                <a:tc>
                  <a:txBody>
                    <a:bodyPr/>
                    <a:lstStyle/>
                    <a:p>
                      <a:pPr algn="l"/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суреттердегі цунамидің басты белгілерін ажыратады;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-суреттер мен цунами күшін бағалау шәкілін салыстырады;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цунами күшін бағалау шәкілін пайдаланып цунами түрін анықтайды..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WordArt 36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4716463" y="620713"/>
            <a:ext cx="3603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135" name="WordArt 4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70075" y="1916113"/>
            <a:ext cx="325438" cy="715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38141"/>
            <a:ext cx="9144000" cy="1252537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Картамен жұмыс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Цунамидің  таралу   картасын (119-сурет)  литосфералық   плиталар  картасымен  салыстырыңдар   және  неліктен   цунами   көбінесе   Тынық  мұхит  аймағында  туындайтынын   түсіндіріңдер</a:t>
            </a:r>
            <a:br>
              <a:rPr lang="kk-K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 descr="C:\Users\User\Desktop\60d68c5d-0db5-406a-8b1f-f4280a3f515e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071678"/>
            <a:ext cx="6215073" cy="3286148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643570" y="3643314"/>
          <a:ext cx="3500430" cy="3291840"/>
        </p:xfrm>
        <a:graphic>
          <a:graphicData uri="http://schemas.openxmlformats.org/drawingml/2006/table">
            <a:tbl>
              <a:tblPr/>
              <a:tblGrid>
                <a:gridCol w="3500430"/>
              </a:tblGrid>
              <a:tr h="2276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rgbClr val="FFFF6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Дискриптор</a:t>
                      </a:r>
                      <a:endParaRPr lang="ru-RU" sz="1800" dirty="0">
                        <a:solidFill>
                          <a:srgbClr val="FFFF66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847">
                <a:tc>
                  <a:txBody>
                    <a:bodyPr/>
                    <a:lstStyle/>
                    <a:p>
                      <a:pPr algn="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k-KZ" sz="1800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Цунамидің  таралу аймағын картадан көрсетеді; </a:t>
                      </a:r>
                      <a:endParaRPr lang="ru-RU" sz="1800" kern="1200" dirty="0" smtClean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kk-KZ" sz="1800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-картадан  цунамидің күшінің белгілерін ажыратады;</a:t>
                      </a:r>
                      <a:endParaRPr lang="ru-RU" sz="1800" kern="1200" dirty="0" smtClean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kk-KZ" sz="1800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-цунами күшін литосфералық   плиталар  картасымен     салыстырады;</a:t>
                      </a:r>
                      <a:endParaRPr lang="ru-RU" sz="1800" kern="1200" dirty="0" smtClean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kk-KZ" sz="1800" kern="12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Тынық  мұхит  аймағында  туындайтын себебін   түсіндіреді.</a:t>
                      </a:r>
                      <a:endParaRPr lang="ru-RU" sz="1800" kern="1200" dirty="0" smtClean="0">
                        <a:solidFill>
                          <a:srgbClr val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dirty="0">
                        <a:solidFill>
                          <a:srgbClr val="FFFF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7154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000240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Цунамидің  таралу  аймағын  кескін картаға түсіру</a:t>
            </a:r>
            <a:endParaRPr lang="ru-RU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kk-KZ" sz="4400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6000" y="571480"/>
            <a:ext cx="543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Үйге   тапсырма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14290"/>
          <a:ext cx="6096000" cy="6096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255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857232"/>
          <a:ext cx="8143932" cy="857256"/>
        </p:xfrm>
        <a:graphic>
          <a:graphicData uri="http://schemas.openxmlformats.org/drawingml/2006/table">
            <a:tbl>
              <a:tblPr/>
              <a:tblGrid>
                <a:gridCol w="8143932"/>
              </a:tblGrid>
              <a:tr h="85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latin typeface="Times New Roman"/>
                          <a:ea typeface="Calibri"/>
                        </a:rPr>
                        <a:t>Рефлекция</a:t>
                      </a:r>
                      <a:endParaRPr lang="ru-RU" sz="2800" b="1" dirty="0">
                        <a:latin typeface="Times New Roman"/>
                        <a:ea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500174"/>
          <a:ext cx="9144000" cy="99822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98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800" b="1" i="1" dirty="0" smtClean="0">
                          <a:latin typeface="Times New Roman"/>
                          <a:ea typeface="Calibri"/>
                        </a:rPr>
                        <a:t>  «</a:t>
                      </a:r>
                      <a:r>
                        <a:rPr lang="kk-KZ" sz="2800" b="1" i="1" dirty="0">
                          <a:latin typeface="Times New Roman"/>
                          <a:ea typeface="Calibri"/>
                        </a:rPr>
                        <a:t>Білім теңізіне қайықты жіберіңіз»</a:t>
                      </a:r>
                      <a:endParaRPr lang="ru-RU" sz="3200" dirty="0">
                        <a:latin typeface="Times New Roman"/>
                        <a:ea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Капля 8"/>
          <p:cNvSpPr/>
          <p:nvPr/>
        </p:nvSpPr>
        <p:spPr>
          <a:xfrm>
            <a:off x="214282" y="3000372"/>
            <a:ext cx="3071834" cy="2928958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Капля 9"/>
          <p:cNvSpPr/>
          <p:nvPr/>
        </p:nvSpPr>
        <p:spPr>
          <a:xfrm rot="16200000">
            <a:off x="5735175" y="2949099"/>
            <a:ext cx="2995303" cy="3108034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4071942"/>
            <a:ext cx="22765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116F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116F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116F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теңізі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116F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4143380"/>
            <a:ext cx="30003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Ереже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шығанағы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250473979_korabli_raskraska-8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57284" b="61550"/>
          <a:stretch>
            <a:fillRect/>
          </a:stretch>
        </p:blipFill>
        <p:spPr>
          <a:xfrm>
            <a:off x="3571868" y="3000372"/>
            <a:ext cx="1857388" cy="2143140"/>
          </a:xfrm>
          <a:prstGeom prst="rect">
            <a:avLst/>
          </a:prstGeom>
        </p:spPr>
      </p:pic>
      <p:pic>
        <p:nvPicPr>
          <p:cNvPr id="14" name="Рисунок 13" descr="КОРАБЛИКИ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642910" y="2714620"/>
            <a:ext cx="1357322" cy="1000132"/>
          </a:xfrm>
          <a:prstGeom prst="rect">
            <a:avLst/>
          </a:prstGeom>
        </p:spPr>
      </p:pic>
      <p:pic>
        <p:nvPicPr>
          <p:cNvPr id="15" name="Рисунок 14" descr="1250473979_korabli_raskraska-8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t="64700" r="53642"/>
          <a:stretch>
            <a:fillRect/>
          </a:stretch>
        </p:blipFill>
        <p:spPr>
          <a:xfrm flipH="1">
            <a:off x="6929454" y="2714620"/>
            <a:ext cx="1285876" cy="1071570"/>
          </a:xfrm>
          <a:prstGeom prst="rect">
            <a:avLst/>
          </a:prstGeom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wallpaper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2143116"/>
            <a:ext cx="730437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5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РАХМЕТ!!!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500042"/>
            <a:ext cx="6500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Топқа бөлу.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500174"/>
            <a:ext cx="2714644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– топ </a:t>
            </a:r>
          </a:p>
          <a:p>
            <a:pPr algn="ctr"/>
            <a:r>
              <a:rPr lang="kk-KZ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Дауыл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3214686"/>
            <a:ext cx="392909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– топ </a:t>
            </a:r>
          </a:p>
          <a:p>
            <a:pPr algn="ctr"/>
            <a:r>
              <a:rPr lang="kk-KZ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Цунами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857760"/>
            <a:ext cx="407193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800000"/>
                </a:solidFill>
              </a:rPr>
              <a:t>3 –топ </a:t>
            </a:r>
          </a:p>
          <a:p>
            <a:pPr algn="ctr"/>
            <a:r>
              <a:rPr lang="kk-KZ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800000"/>
                </a:solidFill>
              </a:rPr>
              <a:t>Құтқарушылар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6756" y="428604"/>
            <a:ext cx="42955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Бағалау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C:\Users\User\Desktop\images (5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643050"/>
            <a:ext cx="17859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w64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286124"/>
            <a:ext cx="1540429" cy="154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H536-00.0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857761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8662" y="185736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Ең   жоғары ұпай жинағаған оқушыларға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378619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Орташа ұпай  жинаған  оқушыға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0" y="557214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Ең  төмен  ұпай жинаған  оқушыға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3034" r="3587" b="14400"/>
          <a:stretch>
            <a:fillRect/>
          </a:stretch>
        </p:blipFill>
        <p:spPr bwMode="auto">
          <a:xfrm>
            <a:off x="5003800" y="1412875"/>
            <a:ext cx="39973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28600" y="1905000"/>
            <a:ext cx="1439863" cy="1412875"/>
            <a:chOff x="295" y="164"/>
            <a:chExt cx="1134" cy="1089"/>
          </a:xfrm>
        </p:grpSpPr>
        <p:pic>
          <p:nvPicPr>
            <p:cNvPr id="5149" name="Picture 35" descr="j043388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0" name="Text Box 36"/>
            <p:cNvSpPr txBox="1">
              <a:spLocks noChangeArrowheads="1"/>
            </p:cNvSpPr>
            <p:nvPr/>
          </p:nvSpPr>
          <p:spPr bwMode="auto">
            <a:xfrm>
              <a:off x="703" y="482"/>
              <a:ext cx="72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95536" y="4581128"/>
            <a:ext cx="1439863" cy="1412875"/>
            <a:chOff x="295" y="164"/>
            <a:chExt cx="1134" cy="1089"/>
          </a:xfrm>
        </p:grpSpPr>
        <p:pic>
          <p:nvPicPr>
            <p:cNvPr id="5147" name="Picture 35" descr="j043388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8" name="Text Box 36"/>
            <p:cNvSpPr txBox="1">
              <a:spLocks noChangeArrowheads="1"/>
            </p:cNvSpPr>
            <p:nvPr/>
          </p:nvSpPr>
          <p:spPr bwMode="auto">
            <a:xfrm>
              <a:off x="703" y="482"/>
              <a:ext cx="72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971800" y="4191000"/>
            <a:ext cx="1439863" cy="1412875"/>
            <a:chOff x="295" y="164"/>
            <a:chExt cx="1134" cy="1089"/>
          </a:xfrm>
        </p:grpSpPr>
        <p:pic>
          <p:nvPicPr>
            <p:cNvPr id="5143" name="Picture 35" descr="j043388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4" name="Text Box 36"/>
            <p:cNvSpPr txBox="1">
              <a:spLocks noChangeArrowheads="1"/>
            </p:cNvSpPr>
            <p:nvPr/>
          </p:nvSpPr>
          <p:spPr bwMode="auto">
            <a:xfrm>
              <a:off x="703" y="482"/>
              <a:ext cx="72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20504" name="AutoShape 24"/>
          <p:cNvSpPr>
            <a:spLocks noChangeArrowheads="1"/>
          </p:cNvSpPr>
          <p:nvPr/>
        </p:nvSpPr>
        <p:spPr bwMode="auto">
          <a:xfrm>
            <a:off x="990600" y="188641"/>
            <a:ext cx="2514600" cy="1259160"/>
          </a:xfrm>
          <a:prstGeom prst="wedgeEllipseCallout">
            <a:avLst>
              <a:gd name="adj1" fmla="val -55556"/>
              <a:gd name="adj2" fmla="val 100523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1400" b="1" dirty="0" smtClean="0">
                <a:solidFill>
                  <a:srgbClr val="FFFF00"/>
                </a:solidFill>
                <a:latin typeface="Times New Roman" pitchFamily="18" charset="0"/>
              </a:rPr>
              <a:t>Толқын дегеніміз не?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507" name="AutoShape 27"/>
          <p:cNvSpPr>
            <a:spLocks noChangeArrowheads="1"/>
          </p:cNvSpPr>
          <p:nvPr/>
        </p:nvSpPr>
        <p:spPr bwMode="auto">
          <a:xfrm>
            <a:off x="4267200" y="2362200"/>
            <a:ext cx="2133600" cy="1447800"/>
          </a:xfrm>
          <a:prstGeom prst="wedgeEllipseCallout">
            <a:avLst>
              <a:gd name="adj1" fmla="val -65625"/>
              <a:gd name="adj2" fmla="val 137981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1600" b="1" dirty="0" smtClean="0">
                <a:solidFill>
                  <a:srgbClr val="FFFF00"/>
                </a:solidFill>
              </a:rPr>
              <a:t>Мұхит   ағыстары   дегеніміз не?</a:t>
            </a:r>
            <a:endParaRPr lang="ru-RU" sz="1600" b="1" dirty="0">
              <a:solidFill>
                <a:srgbClr val="FFFF00"/>
              </a:solidFill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438400" y="2286000"/>
            <a:ext cx="1439863" cy="1412875"/>
            <a:chOff x="295" y="164"/>
            <a:chExt cx="1134" cy="1089"/>
          </a:xfrm>
        </p:grpSpPr>
        <p:pic>
          <p:nvPicPr>
            <p:cNvPr id="5139" name="Picture 35" descr="j043388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164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" name="Text Box 36"/>
            <p:cNvSpPr txBox="1">
              <a:spLocks noChangeArrowheads="1"/>
            </p:cNvSpPr>
            <p:nvPr/>
          </p:nvSpPr>
          <p:spPr bwMode="auto">
            <a:xfrm>
              <a:off x="703" y="482"/>
              <a:ext cx="72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20513" name="AutoShape 33"/>
          <p:cNvSpPr>
            <a:spLocks noChangeArrowheads="1"/>
          </p:cNvSpPr>
          <p:nvPr/>
        </p:nvSpPr>
        <p:spPr bwMode="auto">
          <a:xfrm>
            <a:off x="827584" y="3356992"/>
            <a:ext cx="2547937" cy="1257672"/>
          </a:xfrm>
          <a:prstGeom prst="wedgeEllipseCallout">
            <a:avLst>
              <a:gd name="adj1" fmla="val -53972"/>
              <a:gd name="adj2" fmla="val 95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1600" b="1" dirty="0" smtClean="0">
                <a:solidFill>
                  <a:srgbClr val="FFFF00"/>
                </a:solidFill>
              </a:rPr>
              <a:t>Картада ағыстарды қандай түспен белгілейді?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20514" name="AutoShape 34"/>
          <p:cNvSpPr>
            <a:spLocks noChangeArrowheads="1"/>
          </p:cNvSpPr>
          <p:nvPr/>
        </p:nvSpPr>
        <p:spPr bwMode="auto">
          <a:xfrm>
            <a:off x="3276600" y="914400"/>
            <a:ext cx="2133600" cy="1295400"/>
          </a:xfrm>
          <a:prstGeom prst="wedgeEllipseCallout">
            <a:avLst>
              <a:gd name="adj1" fmla="val -40699"/>
              <a:gd name="adj2" fmla="val 96944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1600" b="1" dirty="0" smtClean="0">
                <a:solidFill>
                  <a:srgbClr val="FFFF00"/>
                </a:solidFill>
                <a:latin typeface="Times New Roman" pitchFamily="18" charset="0"/>
              </a:rPr>
              <a:t>Судың  толысуы мен қайтуы?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515" name="Rectangle 35"/>
          <p:cNvSpPr>
            <a:spLocks noGrp="1" noChangeArrowheads="1"/>
          </p:cNvSpPr>
          <p:nvPr>
            <p:ph type="title"/>
          </p:nvPr>
        </p:nvSpPr>
        <p:spPr>
          <a:xfrm>
            <a:off x="6172200" y="6294438"/>
            <a:ext cx="3124200" cy="487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kk-KZ" sz="1000" dirty="0">
                <a:solidFill>
                  <a:srgbClr val="FF3300"/>
                </a:solidFill>
                <a:latin typeface="Times New Roman" pitchFamily="18" charset="0"/>
              </a:rPr>
              <a:t>Ескерту:</a:t>
            </a:r>
            <a:r>
              <a:rPr lang="kk-KZ" sz="1000" dirty="0">
                <a:latin typeface="Times New Roman" pitchFamily="18" charset="0"/>
              </a:rPr>
              <a:t> Слайдтың көрсетілуі барысында әрбір доп үш реттен тышқан көмегімен шертіледі. 1-ші сұрақ пайда болады, 2-ші сұрақ жойылады, 3-ші доп қақпаға енеді.</a:t>
            </a:r>
            <a:endParaRPr lang="ru-RU" sz="1000" dirty="0">
              <a:latin typeface="Times New Roman" pitchFamily="18" charset="0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4000496" y="214290"/>
          <a:ext cx="5143504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" name="AutoShape 29"/>
          <p:cNvSpPr>
            <a:spLocks noChangeArrowheads="1"/>
          </p:cNvSpPr>
          <p:nvPr/>
        </p:nvSpPr>
        <p:spPr bwMode="auto">
          <a:xfrm>
            <a:off x="4214813" y="4000500"/>
            <a:ext cx="2362200" cy="1219200"/>
          </a:xfrm>
          <a:prstGeom prst="wedgeEllipseCallout">
            <a:avLst>
              <a:gd name="adj1" fmla="val -55106"/>
              <a:gd name="adj2" fmla="val 100912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1600" b="1" dirty="0" smtClean="0">
                <a:solidFill>
                  <a:srgbClr val="FFFF00"/>
                </a:solidFill>
              </a:rPr>
              <a:t>Ең  қуатты  ағыс?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34" name="Picture 35" descr="j0433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5445125"/>
            <a:ext cx="138271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9.62072E-7 L 0.42118 -0.396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7.40741E-7 L 0.58333 0.02222 " pathEditMode="relative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1" dur="2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45 0.07778 " pathEditMode="relative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03704E-6 L 0.625 -0.2111 " pathEditMode="relative" ptsTypes="AA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1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35 -0.28888 " pathEditMode="relative" ptsTypes="AA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0504" grpId="0" animBg="1"/>
      <p:bldP spid="20504" grpId="1" animBg="1"/>
      <p:bldP spid="20507" grpId="0" animBg="1"/>
      <p:bldP spid="20507" grpId="1" animBg="1"/>
      <p:bldP spid="20513" grpId="0" animBg="1"/>
      <p:bldP spid="20513" grpId="1" animBg="1"/>
      <p:bldP spid="20514" grpId="0" animBg="1"/>
      <p:bldP spid="20514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Энергия вол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857628"/>
            <a:ext cx="3214710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28662" y="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1600" b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Болжау </a:t>
            </a:r>
            <a:r>
              <a:rPr lang="kk-KZ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әдісі   бойынша  тақырыпты  тану</a:t>
            </a:r>
            <a:endParaRPr lang="ru-RU" sz="12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0" y="4429132"/>
            <a:ext cx="2071703" cy="2136795"/>
            <a:chOff x="2472" y="2754"/>
            <a:chExt cx="862" cy="858"/>
          </a:xfrm>
        </p:grpSpPr>
        <p:pic>
          <p:nvPicPr>
            <p:cNvPr id="26" name="Picture 75" descr="p_12_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72" y="2754"/>
              <a:ext cx="862" cy="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76" descr="MCj0416502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9" y="2916"/>
              <a:ext cx="538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3490" name="Picture 2" descr="C:\Users\User\Desktop\naskolko-bolshimi-mogut-byt-tsunam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928670"/>
            <a:ext cx="3357586" cy="2500330"/>
          </a:xfrm>
          <a:prstGeom prst="rect">
            <a:avLst/>
          </a:prstGeom>
          <a:noFill/>
        </p:spPr>
      </p:pic>
      <p:pic>
        <p:nvPicPr>
          <p:cNvPr id="63491" name="Picture 3" descr="C:\Users\User\Desktop\Без названия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071546"/>
            <a:ext cx="3171830" cy="2500317"/>
          </a:xfrm>
          <a:prstGeom prst="rect">
            <a:avLst/>
          </a:prstGeom>
          <a:noFill/>
        </p:spPr>
      </p:pic>
      <p:pic>
        <p:nvPicPr>
          <p:cNvPr id="63492" name="Picture 4" descr="C:\Users\User\Desktop\top-countries-most-natural-disaster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3643314"/>
            <a:ext cx="3452794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Ok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7772400" cy="1714512"/>
          </a:xfrm>
        </p:spPr>
        <p:txBody>
          <a:bodyPr>
            <a:normAutofit fontScale="90000"/>
          </a:bodyPr>
          <a:lstStyle/>
          <a:p>
            <a:r>
              <a:rPr lang="kk-KZ" sz="66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66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66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6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6600" dirty="0" smtClean="0">
                <a:effectLst>
                  <a:glow rad="228600">
                    <a:srgbClr val="0070C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Мұхиттармен  байланысты  апаттар.</a:t>
            </a:r>
            <a:endParaRPr lang="ru-RU" sz="6600" dirty="0">
              <a:effectLst>
                <a:glow rad="228600">
                  <a:srgbClr val="0070C0"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8367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428604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23.12.2019ж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WordArt 36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4716463" y="620713"/>
            <a:ext cx="3603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135" name="WordArt 4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70075" y="1916113"/>
            <a:ext cx="325438" cy="715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8680"/>
            <a:ext cx="7965302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  мақсаты</a:t>
            </a:r>
          </a:p>
          <a:p>
            <a:pPr algn="ctr"/>
            <a:endParaRPr lang="kk-KZ" sz="4000" b="1" cap="none" spc="0" dirty="0" smtClean="0">
              <a:ln w="1143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cap="none" spc="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Мұхиттар  мен   теңіздермен байланысты  апаттарды топтастырып,  сақтану   шараларын   ұсынады</a:t>
            </a:r>
            <a:endParaRPr lang="ru-RU" sz="4000" b="1" cap="none" spc="0" dirty="0">
              <a:ln w="1143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319876" y="2967335"/>
            <a:ext cx="58954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9" y="214290"/>
            <a:ext cx="84296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Дәптермен  жұмыс.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«Екі  жақты күнделік » әдісі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58" y="2428868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85720" y="1643050"/>
          <a:ext cx="8143932" cy="4277067"/>
        </p:xfrm>
        <a:graphic>
          <a:graphicData uri="http://schemas.openxmlformats.org/drawingml/2006/table">
            <a:tbl>
              <a:tblPr/>
              <a:tblGrid>
                <a:gridCol w="8143932"/>
              </a:tblGrid>
              <a:tr h="554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1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Термин</a:t>
                      </a:r>
                      <a:r>
                        <a:rPr lang="kk-KZ" sz="14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сөздер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Табиғи  зілзала - Халықтың  тіршілік  жағдайының</a:t>
                      </a:r>
                      <a:r>
                        <a:rPr lang="kk-KZ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бұзылуына   әкеп  соқтыратын,  көптеген  адам  шығыны   мен   материалдық  шығынға   ұшырататын,   қоршаған   ортаға   кері   нұқсан  келтіретін   әртүрлі   табиғи   құбылыстар.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Дауыл  -   Дүниежүзілік   мұхит   аумағында   желдің   күші  20м/с-тан</a:t>
                      </a:r>
                      <a:r>
                        <a:rPr lang="kk-KZ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асқан  кезде  пайда  болатын   табиғи  құбылыс.</a:t>
                      </a:r>
                      <a:endParaRPr lang="kk-KZ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Цунами  -</a:t>
                      </a:r>
                      <a:r>
                        <a:rPr lang="kk-KZ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жер   сілкінісі  мен   жанартау   атқылаудан   туындайтын   мұхиттағы   толқындар.  Цунами   деген  сөз   жапан   тілінен  аударғанда  “ толқынның   көтерілуі”  дегенді  білдіреді.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1392</TotalTime>
  <Words>485</Words>
  <Application>Microsoft Office PowerPoint</Application>
  <PresentationFormat>Экран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Тема1</vt:lpstr>
      <vt:lpstr>Тема Office</vt:lpstr>
      <vt:lpstr>Тема14</vt:lpstr>
      <vt:lpstr>2_Тема Office</vt:lpstr>
      <vt:lpstr>Трава</vt:lpstr>
      <vt:lpstr>1_Тема Office</vt:lpstr>
      <vt:lpstr>Слайд 1</vt:lpstr>
      <vt:lpstr>Слайд 2</vt:lpstr>
      <vt:lpstr>Слайд 3</vt:lpstr>
      <vt:lpstr>Слайд 4</vt:lpstr>
      <vt:lpstr>Ескерту: Слайдтың көрсетілуі барысында әрбір доп үш реттен тышқан көмегімен шертіледі. 1-ші сұрақ пайда болады, 2-ші сұрақ жойылады, 3-ші доп қақпаға енеді.</vt:lpstr>
      <vt:lpstr>Слайд 6</vt:lpstr>
      <vt:lpstr>   Мұхиттармен  байланысты  апаттар.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Картамен жұмыс Цунамидің  таралу   картасын (119-сурет)  литосфералық   плиталар  картасымен  салыстырыңдар   және  неліктен   цунами   көбінесе   Тынық  мұхит  аймағында  туындайтынын   түсіндіріңдер  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Karlito</dc:creator>
  <cp:lastModifiedBy>User</cp:lastModifiedBy>
  <cp:revision>161</cp:revision>
  <dcterms:created xsi:type="dcterms:W3CDTF">2015-05-19T11:04:16Z</dcterms:created>
  <dcterms:modified xsi:type="dcterms:W3CDTF">2019-12-22T18:22:04Z</dcterms:modified>
</cp:coreProperties>
</file>