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63" r:id="rId4"/>
    <p:sldId id="258" r:id="rId5"/>
    <p:sldId id="260" r:id="rId6"/>
    <p:sldId id="262" r:id="rId7"/>
    <p:sldId id="261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C10EABC-48B5-4B30-B31B-29FB033FF2C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2BB2E9C-FE5D-4872-99AF-D6369E22F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0EABC-48B5-4B30-B31B-29FB033FF2C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B2E9C-FE5D-4872-99AF-D6369E22F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0EABC-48B5-4B30-B31B-29FB033FF2C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B2E9C-FE5D-4872-99AF-D6369E22F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10EABC-48B5-4B30-B31B-29FB033FF2C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BB2E9C-FE5D-4872-99AF-D6369E22FD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C10EABC-48B5-4B30-B31B-29FB033FF2C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2BB2E9C-FE5D-4872-99AF-D6369E22F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0EABC-48B5-4B30-B31B-29FB033FF2C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B2E9C-FE5D-4872-99AF-D6369E22FD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0EABC-48B5-4B30-B31B-29FB033FF2C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B2E9C-FE5D-4872-99AF-D6369E22FD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10EABC-48B5-4B30-B31B-29FB033FF2C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BB2E9C-FE5D-4872-99AF-D6369E22FD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0EABC-48B5-4B30-B31B-29FB033FF2C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B2E9C-FE5D-4872-99AF-D6369E22F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10EABC-48B5-4B30-B31B-29FB033FF2C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BB2E9C-FE5D-4872-99AF-D6369E22FD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10EABC-48B5-4B30-B31B-29FB033FF2C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BB2E9C-FE5D-4872-99AF-D6369E22FD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C10EABC-48B5-4B30-B31B-29FB033FF2C0}" type="datetimeFigureOut">
              <a:rPr lang="ru-RU" smtClean="0"/>
              <a:pPr/>
              <a:t>29.03.2020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BB2E9C-FE5D-4872-99AF-D6369E22FD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556792"/>
            <a:ext cx="7416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Тақырыбы: </a:t>
            </a:r>
          </a:p>
          <a:p>
            <a:pPr algn="ctr"/>
            <a:r>
              <a:rPr lang="kk-KZ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Фенол</a:t>
            </a:r>
            <a:r>
              <a:rPr lang="kk-KZ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оның құрамы мен қасиеттері</a:t>
            </a:r>
            <a:endParaRPr lang="ru-RU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2708920"/>
            <a:ext cx="66967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10.4.2.41 фенолдың құрамы мен қасиеттерін білу, пластмасса өндіруде фенолдың қолданылуы</a:t>
            </a:r>
            <a:endParaRPr lang="ru-RU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1556792"/>
            <a:ext cx="379103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 мақсаты: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Жоспар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Анықтама</a:t>
            </a:r>
          </a:p>
          <a:p>
            <a:r>
              <a:rPr lang="kk-KZ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Физикалық қасиеттері</a:t>
            </a:r>
          </a:p>
          <a:p>
            <a:r>
              <a:rPr lang="kk-KZ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Химиялық қасиеттері</a:t>
            </a:r>
          </a:p>
          <a:p>
            <a:r>
              <a:rPr lang="kk-KZ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Қолданылуы</a:t>
            </a:r>
          </a:p>
          <a:p>
            <a:r>
              <a:rPr lang="kk-KZ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Алынуы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08302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500063"/>
            <a:ext cx="8295456" cy="2424881"/>
          </a:xfrm>
        </p:spPr>
        <p:txBody>
          <a:bodyPr/>
          <a:lstStyle/>
          <a:p>
            <a:pPr>
              <a:buNone/>
            </a:pPr>
            <a:r>
              <a:rPr lang="ru-RU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9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Фенолдар</a:t>
            </a:r>
            <a:r>
              <a:rPr lang="ru-RU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бензол </a:t>
            </a:r>
            <a:r>
              <a:rPr lang="ru-RU" sz="2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kk-KZ" sz="2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ru-RU" sz="2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инасында</a:t>
            </a:r>
            <a:r>
              <a:rPr lang="kk-KZ" sz="2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ғ</a:t>
            </a:r>
            <a:r>
              <a:rPr lang="ru-RU" sz="2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sz="2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сутек</a:t>
            </a:r>
            <a:r>
              <a:rPr lang="ru-RU" sz="2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атомдарының орнын</a:t>
            </a:r>
            <a:r>
              <a:rPr lang="ru-RU" sz="2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гидроксотоп</a:t>
            </a:r>
            <a:r>
              <a:rPr lang="ru-RU" sz="2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бас</a:t>
            </a:r>
            <a:r>
              <a:rPr lang="kk-KZ" sz="2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ru-RU" sz="2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ан </a:t>
            </a:r>
            <a:r>
              <a:rPr lang="ru-RU" sz="2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ароматты</a:t>
            </a:r>
            <a:r>
              <a:rPr lang="ru-RU" sz="2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көмірсутектердің туындылары</a:t>
            </a:r>
            <a:r>
              <a:rPr lang="kk-KZ" sz="2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2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қарапа</a:t>
            </a:r>
            <a:r>
              <a:rPr lang="ru-RU" sz="2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йым</a:t>
            </a:r>
            <a:r>
              <a:rPr lang="ru-RU" sz="2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өкілі </a:t>
            </a:r>
            <a:r>
              <a:rPr lang="ru-RU" sz="2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— фенол</a:t>
            </a:r>
            <a:r>
              <a:rPr lang="kk-KZ" sz="2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kk-KZ" sz="2900" baseline="-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kk-KZ" sz="2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kk-KZ" sz="2900" baseline="-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kk-KZ" sz="2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2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kk-KZ" sz="2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гидроксибензол</a:t>
            </a:r>
            <a:r>
              <a:rPr lang="ru-RU" sz="2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/>
          </a:p>
        </p:txBody>
      </p:sp>
      <p:pic>
        <p:nvPicPr>
          <p:cNvPr id="1026" name="Picture 2" descr="Картинки по запросу Фенолдар"/>
          <p:cNvPicPr>
            <a:picLocks noChangeAspect="1" noChangeArrowheads="1"/>
          </p:cNvPicPr>
          <p:nvPr/>
        </p:nvPicPr>
        <p:blipFill>
          <a:blip r:embed="rId2" cstate="print"/>
          <a:srcRect l="984" t="33805" r="51767" b="19869"/>
          <a:stretch>
            <a:fillRect/>
          </a:stretch>
        </p:blipFill>
        <p:spPr bwMode="auto">
          <a:xfrm>
            <a:off x="5004048" y="3068960"/>
            <a:ext cx="3563888" cy="33843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Картинки по запросу Фенолдар"/>
          <p:cNvPicPr>
            <a:picLocks noChangeAspect="1" noChangeArrowheads="1"/>
          </p:cNvPicPr>
          <p:nvPr/>
        </p:nvPicPr>
        <p:blipFill>
          <a:blip r:embed="rId2" cstate="print"/>
          <a:srcRect l="55616" t="44647" r="2303" b="4099"/>
          <a:stretch>
            <a:fillRect/>
          </a:stretch>
        </p:blipFill>
        <p:spPr bwMode="auto">
          <a:xfrm>
            <a:off x="611560" y="3140968"/>
            <a:ext cx="3672408" cy="31409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5976664" cy="5857875"/>
          </a:xfrm>
        </p:spPr>
        <p:txBody>
          <a:bodyPr/>
          <a:lstStyle/>
          <a:p>
            <a:pPr indent="450850">
              <a:buNone/>
              <a:defRPr/>
            </a:pPr>
            <a:r>
              <a:rPr lang="ru-RU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Физикалық қасиеттері.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Фенол —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түссіз кристалды</a:t>
            </a:r>
            <a:r>
              <a:rPr lang="kk-KZ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зат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43°С-та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балқиды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Ауада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ашық қал</a:t>
            </a:r>
            <a:r>
              <a:rPr lang="kk-KZ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ғ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анда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тотығатындықтан, қызғылт түсті болады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Бөлме температурас</a:t>
            </a:r>
            <a:r>
              <a:rPr lang="kk-KZ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ын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аздап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қана ериді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ал 60°С-тан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жоғары қыздыр</a:t>
            </a:r>
            <a:r>
              <a:rPr lang="kk-KZ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ғ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анда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суда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шексіз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ериді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Фенол —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улы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зат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теріні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күйдіреді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Ерітіндісі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антисептик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қолданылады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0850">
              <a:buNone/>
              <a:defRPr/>
            </a:pPr>
            <a:r>
              <a:rPr lang="ru-RU" sz="24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Химиялық қасиеттері.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Фенол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молекуласында</a:t>
            </a:r>
            <a:r>
              <a:rPr lang="kk-KZ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ғ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атомдар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бір-біріне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өзара әсер ететіндіктен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полярлы</a:t>
            </a:r>
            <a:r>
              <a:rPr lang="ru-RU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ru-RU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осылыс</a:t>
            </a:r>
            <a:r>
              <a:rPr lang="ru-RU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kk-KZ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4" name="Рисунок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492896"/>
            <a:ext cx="2357437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755576" y="404664"/>
            <a:ext cx="31646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Қасиеттері:</a:t>
            </a:r>
            <a:endParaRPr lang="ru-RU" sz="44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Химиялық қосылыстар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i="1" dirty="0">
                <a:solidFill>
                  <a:srgbClr val="0000FF"/>
                </a:solidFill>
              </a:rPr>
              <a:t>1. </a:t>
            </a:r>
            <a:r>
              <a:rPr lang="ru-RU" i="1" dirty="0" err="1">
                <a:solidFill>
                  <a:srgbClr val="0000FF"/>
                </a:solidFill>
              </a:rPr>
              <a:t>Сілтілермен</a:t>
            </a:r>
            <a:r>
              <a:rPr lang="ru-RU" i="1" dirty="0">
                <a:solidFill>
                  <a:srgbClr val="0000FF"/>
                </a:solidFill>
              </a:rPr>
              <a:t> </a:t>
            </a:r>
            <a:r>
              <a:rPr lang="ru-RU" i="1" dirty="0" err="1">
                <a:solidFill>
                  <a:srgbClr val="0000FF"/>
                </a:solidFill>
              </a:rPr>
              <a:t>әрекеттесіп</a:t>
            </a:r>
            <a:r>
              <a:rPr lang="ru-RU" i="1" dirty="0">
                <a:solidFill>
                  <a:srgbClr val="0000FF"/>
                </a:solidFill>
              </a:rPr>
              <a:t>, </a:t>
            </a:r>
            <a:r>
              <a:rPr lang="ru-RU" i="1" dirty="0" err="1">
                <a:solidFill>
                  <a:srgbClr val="0000FF"/>
                </a:solidFill>
              </a:rPr>
              <a:t>феноляттар</a:t>
            </a:r>
            <a:r>
              <a:rPr lang="ru-RU" i="1" dirty="0">
                <a:solidFill>
                  <a:srgbClr val="0000FF"/>
                </a:solidFill>
              </a:rPr>
              <a:t> </a:t>
            </a:r>
            <a:r>
              <a:rPr lang="ru-RU" i="1" dirty="0" err="1">
                <a:solidFill>
                  <a:srgbClr val="0000FF"/>
                </a:solidFill>
              </a:rPr>
              <a:t>түзеді</a:t>
            </a:r>
            <a:r>
              <a:rPr lang="ru-RU" i="1" dirty="0">
                <a:solidFill>
                  <a:srgbClr val="0000FF"/>
                </a:solidFill>
              </a:rPr>
              <a:t>. </a:t>
            </a:r>
            <a:r>
              <a:rPr lang="ru-RU" dirty="0">
                <a:solidFill>
                  <a:srgbClr val="0000FF"/>
                </a:solidFill>
              </a:rPr>
              <a:t>С</a:t>
            </a:r>
            <a:r>
              <a:rPr lang="ru-RU" baseline="-25000" dirty="0">
                <a:solidFill>
                  <a:srgbClr val="0000FF"/>
                </a:solidFill>
              </a:rPr>
              <a:t>6</a:t>
            </a:r>
            <a:r>
              <a:rPr lang="ru-RU" dirty="0">
                <a:solidFill>
                  <a:srgbClr val="0000FF"/>
                </a:solidFill>
              </a:rPr>
              <a:t>Н</a:t>
            </a:r>
            <a:r>
              <a:rPr lang="ru-RU" baseline="-25000" dirty="0">
                <a:solidFill>
                  <a:srgbClr val="0000FF"/>
                </a:solidFill>
              </a:rPr>
              <a:t>5</a:t>
            </a:r>
            <a:r>
              <a:rPr lang="ru-RU" dirty="0">
                <a:solidFill>
                  <a:srgbClr val="0000FF"/>
                </a:solidFill>
              </a:rPr>
              <a:t>ОН +</a:t>
            </a:r>
            <a:r>
              <a:rPr lang="ru-RU" dirty="0" err="1">
                <a:solidFill>
                  <a:srgbClr val="0000FF"/>
                </a:solidFill>
              </a:rPr>
              <a:t>NaOH</a:t>
            </a:r>
            <a:r>
              <a:rPr lang="ru-RU" dirty="0">
                <a:solidFill>
                  <a:srgbClr val="0000FF"/>
                </a:solidFill>
              </a:rPr>
              <a:t> → C</a:t>
            </a:r>
            <a:r>
              <a:rPr lang="ru-RU" baseline="-25000" dirty="0">
                <a:solidFill>
                  <a:srgbClr val="0000FF"/>
                </a:solidFill>
              </a:rPr>
              <a:t>6</a:t>
            </a:r>
            <a:r>
              <a:rPr lang="ru-RU" dirty="0">
                <a:solidFill>
                  <a:srgbClr val="0000FF"/>
                </a:solidFill>
              </a:rPr>
              <a:t>H</a:t>
            </a:r>
            <a:r>
              <a:rPr lang="ru-RU" baseline="-25000" dirty="0">
                <a:solidFill>
                  <a:srgbClr val="0000FF"/>
                </a:solidFill>
              </a:rPr>
              <a:t>5</a:t>
            </a:r>
            <a:r>
              <a:rPr lang="ru-RU" dirty="0">
                <a:solidFill>
                  <a:srgbClr val="0000FF"/>
                </a:solidFill>
              </a:rPr>
              <a:t>ONa + </a:t>
            </a:r>
            <a:r>
              <a:rPr lang="ru-RU" dirty="0" smtClean="0">
                <a:solidFill>
                  <a:srgbClr val="0000FF"/>
                </a:solidFill>
              </a:rPr>
              <a:t>H</a:t>
            </a:r>
            <a:r>
              <a:rPr lang="ru-RU" baseline="-25000" dirty="0" smtClean="0">
                <a:solidFill>
                  <a:srgbClr val="0000FF"/>
                </a:solidFill>
              </a:rPr>
              <a:t>2</a:t>
            </a:r>
            <a:r>
              <a:rPr lang="ru-RU" dirty="0" smtClean="0">
                <a:solidFill>
                  <a:srgbClr val="0000FF"/>
                </a:solidFill>
              </a:rPr>
              <a:t>O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2</a:t>
            </a:r>
            <a:r>
              <a:rPr lang="kk-KZ" dirty="0" smtClean="0">
                <a:solidFill>
                  <a:srgbClr val="0000FF"/>
                </a:solidFill>
              </a:rPr>
              <a:t>.</a:t>
            </a:r>
            <a:r>
              <a:rPr lang="ru-RU" dirty="0">
                <a:solidFill>
                  <a:srgbClr val="0000FF"/>
                </a:solidFill>
              </a:rPr>
              <a:t> </a:t>
            </a:r>
            <a:r>
              <a:rPr lang="kk-KZ" dirty="0" smtClean="0">
                <a:solidFill>
                  <a:srgbClr val="0000FF"/>
                </a:solidFill>
              </a:rPr>
              <a:t>Фенолдар </a:t>
            </a:r>
            <a:r>
              <a:rPr lang="ru-RU" dirty="0" err="1">
                <a:solidFill>
                  <a:srgbClr val="0000FF"/>
                </a:solidFill>
              </a:rPr>
              <a:t>алкилденіп</a:t>
            </a:r>
            <a:r>
              <a:rPr lang="ru-RU" dirty="0">
                <a:solidFill>
                  <a:srgbClr val="0000FF"/>
                </a:solidFill>
              </a:rPr>
              <a:t> </a:t>
            </a:r>
            <a:r>
              <a:rPr lang="ru-RU" dirty="0" err="1">
                <a:solidFill>
                  <a:srgbClr val="0000FF"/>
                </a:solidFill>
              </a:rPr>
              <a:t>жай</a:t>
            </a:r>
            <a:r>
              <a:rPr lang="ru-RU" dirty="0">
                <a:solidFill>
                  <a:srgbClr val="0000FF"/>
                </a:solidFill>
              </a:rPr>
              <a:t> </a:t>
            </a:r>
            <a:r>
              <a:rPr lang="ru-RU" dirty="0" err="1">
                <a:solidFill>
                  <a:srgbClr val="0000FF"/>
                </a:solidFill>
              </a:rPr>
              <a:t>эфирлер</a:t>
            </a:r>
            <a:r>
              <a:rPr lang="ru-RU" dirty="0">
                <a:solidFill>
                  <a:srgbClr val="0000FF"/>
                </a:solidFill>
              </a:rPr>
              <a:t> </a:t>
            </a:r>
            <a:r>
              <a:rPr lang="ru-RU" dirty="0" err="1">
                <a:solidFill>
                  <a:srgbClr val="0000FF"/>
                </a:solidFill>
              </a:rPr>
              <a:t>түзеді</a:t>
            </a:r>
            <a:r>
              <a:rPr lang="ru-RU" dirty="0">
                <a:solidFill>
                  <a:srgbClr val="0000FF"/>
                </a:solidFill>
              </a:rPr>
              <a:t>. 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ru-RU" dirty="0" smtClean="0">
                <a:solidFill>
                  <a:srgbClr val="0000FF"/>
                </a:solidFill>
              </a:rPr>
              <a:t>С</a:t>
            </a:r>
            <a:r>
              <a:rPr lang="en-US" baseline="-25000" dirty="0" smtClean="0">
                <a:solidFill>
                  <a:srgbClr val="0000FF"/>
                </a:solidFill>
              </a:rPr>
              <a:t>6</a:t>
            </a:r>
            <a:r>
              <a:rPr lang="ru-RU" dirty="0" smtClean="0">
                <a:solidFill>
                  <a:srgbClr val="0000FF"/>
                </a:solidFill>
              </a:rPr>
              <a:t>Н</a:t>
            </a:r>
            <a:r>
              <a:rPr lang="ru-RU" baseline="-25000" dirty="0" smtClean="0">
                <a:solidFill>
                  <a:srgbClr val="0000FF"/>
                </a:solidFill>
              </a:rPr>
              <a:t>5</a:t>
            </a:r>
            <a:r>
              <a:rPr lang="ru-RU" dirty="0" smtClean="0">
                <a:solidFill>
                  <a:srgbClr val="0000FF"/>
                </a:solidFill>
              </a:rPr>
              <a:t>ОН </a:t>
            </a:r>
            <a:r>
              <a:rPr lang="ru-RU" dirty="0">
                <a:solidFill>
                  <a:srgbClr val="0000FF"/>
                </a:solidFill>
              </a:rPr>
              <a:t>+ </a:t>
            </a:r>
            <a:r>
              <a:rPr lang="ru-RU" dirty="0" smtClean="0">
                <a:solidFill>
                  <a:srgbClr val="0000FF"/>
                </a:solidFill>
              </a:rPr>
              <a:t>НОС</a:t>
            </a:r>
            <a:r>
              <a:rPr lang="en-US" baseline="-25000" dirty="0" smtClean="0">
                <a:solidFill>
                  <a:srgbClr val="0000FF"/>
                </a:solidFill>
              </a:rPr>
              <a:t>6</a:t>
            </a:r>
            <a:r>
              <a:rPr lang="ru-RU" dirty="0" smtClean="0">
                <a:solidFill>
                  <a:srgbClr val="0000FF"/>
                </a:solidFill>
              </a:rPr>
              <a:t>Н</a:t>
            </a:r>
            <a:r>
              <a:rPr lang="ru-RU" baseline="-25000" dirty="0" smtClean="0">
                <a:solidFill>
                  <a:srgbClr val="0000FF"/>
                </a:solidFill>
              </a:rPr>
              <a:t>5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>
                <a:solidFill>
                  <a:srgbClr val="0000FF"/>
                </a:solidFill>
              </a:rPr>
              <a:t>→ </a:t>
            </a:r>
            <a:r>
              <a:rPr lang="en-US" dirty="0" smtClean="0">
                <a:solidFill>
                  <a:srgbClr val="0000FF"/>
                </a:solidFill>
              </a:rPr>
              <a:t>+</a:t>
            </a:r>
            <a:r>
              <a:rPr lang="ru-RU" dirty="0" smtClean="0">
                <a:solidFill>
                  <a:srgbClr val="0000FF"/>
                </a:solidFill>
              </a:rPr>
              <a:t>С</a:t>
            </a:r>
            <a:r>
              <a:rPr lang="en-US" baseline="-25000" dirty="0" smtClean="0">
                <a:solidFill>
                  <a:srgbClr val="0000FF"/>
                </a:solidFill>
              </a:rPr>
              <a:t>6</a:t>
            </a:r>
            <a:r>
              <a:rPr lang="ru-RU" dirty="0" smtClean="0">
                <a:solidFill>
                  <a:srgbClr val="0000FF"/>
                </a:solidFill>
              </a:rPr>
              <a:t>Н</a:t>
            </a:r>
            <a:r>
              <a:rPr lang="ru-RU" baseline="-25000" dirty="0" smtClean="0">
                <a:solidFill>
                  <a:srgbClr val="0000FF"/>
                </a:solidFill>
              </a:rPr>
              <a:t>5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>
                <a:solidFill>
                  <a:srgbClr val="0000FF"/>
                </a:solidFill>
              </a:rPr>
              <a:t>- О </a:t>
            </a:r>
            <a:r>
              <a:rPr lang="ru-RU" dirty="0" smtClean="0">
                <a:solidFill>
                  <a:srgbClr val="0000FF"/>
                </a:solidFill>
              </a:rPr>
              <a:t>– С</a:t>
            </a:r>
            <a:r>
              <a:rPr lang="en-US" baseline="-25000" dirty="0" smtClean="0">
                <a:solidFill>
                  <a:srgbClr val="0000FF"/>
                </a:solidFill>
              </a:rPr>
              <a:t>6</a:t>
            </a:r>
            <a:r>
              <a:rPr lang="ru-RU" dirty="0" smtClean="0">
                <a:solidFill>
                  <a:srgbClr val="0000FF"/>
                </a:solidFill>
              </a:rPr>
              <a:t>Н</a:t>
            </a:r>
            <a:r>
              <a:rPr lang="ru-RU" baseline="-25000" dirty="0" smtClean="0">
                <a:solidFill>
                  <a:srgbClr val="0000FF"/>
                </a:solidFill>
              </a:rPr>
              <a:t>5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+</a:t>
            </a:r>
            <a:r>
              <a:rPr lang="ru-RU" dirty="0">
                <a:solidFill>
                  <a:srgbClr val="0000FF"/>
                </a:solidFill>
              </a:rPr>
              <a:t>H</a:t>
            </a:r>
            <a:r>
              <a:rPr lang="ru-RU" baseline="-25000" dirty="0">
                <a:solidFill>
                  <a:srgbClr val="0000FF"/>
                </a:solidFill>
              </a:rPr>
              <a:t>2</a:t>
            </a:r>
            <a:r>
              <a:rPr lang="ru-RU" dirty="0">
                <a:solidFill>
                  <a:srgbClr val="0000FF"/>
                </a:solidFill>
              </a:rPr>
              <a:t>O</a:t>
            </a:r>
          </a:p>
          <a:p>
            <a:endParaRPr lang="ru-RU" dirty="0">
              <a:solidFill>
                <a:srgbClr val="0000FF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12647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1556792"/>
            <a:ext cx="7704856" cy="5819775"/>
          </a:xfrm>
        </p:spPr>
        <p:txBody>
          <a:bodyPr/>
          <a:lstStyle/>
          <a:p>
            <a:pPr indent="450850">
              <a:buNone/>
              <a:defRPr/>
            </a:pP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Фенолдың 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3—5%-тік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ерітіндісін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зиянды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микробтарды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жою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үшін 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антисептик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қолданады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Фенолдан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түрлі д</a:t>
            </a:r>
            <a:r>
              <a:rPr lang="kk-KZ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ә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рі-д</a:t>
            </a:r>
            <a:r>
              <a:rPr lang="kk-KZ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ә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рмектік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препараттарды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бояуларды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синтездік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шайырлар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пластмассаларды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k-KZ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опарғыш заттарды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синтездеп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Фенолдарды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фотографияда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айқындаушы есебінде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және кейбір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туындыларды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адреналинді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үшін қолданылады.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Үш атомды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фенолдар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техникада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өте күшті тотықсыздандырғыш ретінде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газдардағы оттекті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анықтауда, мединицада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бояғыштар дайындау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үшін пайдаланылады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  <a:defRPr/>
            </a:pP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692696"/>
            <a:ext cx="383848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Қолданылуы.</a:t>
            </a:r>
            <a:r>
              <a:rPr lang="ru-RU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Содержимое 2"/>
          <p:cNvSpPr>
            <a:spLocks noGrp="1"/>
          </p:cNvSpPr>
          <p:nvPr>
            <p:ph sz="quarter" idx="1"/>
          </p:nvPr>
        </p:nvSpPr>
        <p:spPr>
          <a:xfrm>
            <a:off x="0" y="1700808"/>
            <a:ext cx="8892480" cy="25082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Фенолды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көбіне тас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көмір шайыр</a:t>
            </a:r>
            <a:r>
              <a:rPr lang="kk-KZ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ын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өңдеу 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ар</a:t>
            </a:r>
            <a:r>
              <a:rPr lang="kk-KZ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ru-RU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ылы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Сондай-а</a:t>
            </a:r>
            <a:r>
              <a:rPr lang="kk-KZ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ароматты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көмірсутектерінің галогентуындыларын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сілтімен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әрекеттестіріп 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те </a:t>
            </a:r>
            <a:r>
              <a:rPr lang="ru-RU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Өндірісте бастапқы шикізаттар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бензол мен </a:t>
            </a:r>
            <a:r>
              <a:rPr lang="ru-RU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пропиленді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пайдаланып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кумолді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әдіспен 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фенол </a:t>
            </a:r>
            <a:r>
              <a:rPr lang="ru-RU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асырылған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>
              <a:solidFill>
                <a:srgbClr val="000000"/>
              </a:solidFill>
              <a:cs typeface="Times New Roman" pitchFamily="18" charset="0"/>
            </a:endParaRPr>
          </a:p>
          <a:p>
            <a:endParaRPr lang="ru-RU" dirty="0" smtClean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500546"/>
            <a:ext cx="8280920" cy="18087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0" y="692696"/>
            <a:ext cx="39485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4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Алынуы</a:t>
            </a:r>
            <a:r>
              <a:rPr lang="ru-RU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44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</TotalTime>
  <Words>297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Слайд 1</vt:lpstr>
      <vt:lpstr>Слайд 2</vt:lpstr>
      <vt:lpstr>Жоспар</vt:lpstr>
      <vt:lpstr>Слайд 4</vt:lpstr>
      <vt:lpstr>Слайд 5</vt:lpstr>
      <vt:lpstr>Химиялық қосылыстар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2020-03-29T14:50:36Z</dcterms:created>
  <dcterms:modified xsi:type="dcterms:W3CDTF">2020-03-29T15:03:33Z</dcterms:modified>
</cp:coreProperties>
</file>