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7C1DDF3-3B77-40DA-84A7-D9E4373F41B1}" type="datetimeFigureOut">
              <a:rPr lang="ru-RU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1641B83-A29A-4A8E-9D49-D4FB4A9FD0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632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117423C-3820-45A7-B8C5-4683C83824A7}" type="slidenum">
              <a:rPr lang="ru-RU" altLang="ru-RU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93A66-0654-4313-BA86-CA1E62FB7BB3}" type="datetimeFigureOut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CBA7B-C452-44D1-9695-371AF1E73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4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9D25B-1599-47F1-A93C-85E737D03E8F}" type="datetimeFigureOut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F5C5E-99B4-4506-8AA9-38B54C83C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65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F665F-D573-420E-B53E-FC70F9D18D0A}" type="datetimeFigureOut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CAE17-8747-4545-9D3C-6573C6491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42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BD03F-857D-4F6D-82A0-2B515F2F3038}" type="datetimeFigureOut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A8FAA-1BDB-4B1D-B683-6E725A444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58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500C-3D47-4431-8B5B-95218D193F1A}" type="datetimeFigureOut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879E7-1F9D-4EA4-98E4-CF9F1EE52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76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44097-9080-404B-B55F-118D01E935AB}" type="datetimeFigureOut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77121-81D0-47AA-A2A5-C7F5A13B9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05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3547A-2D7A-4367-921B-4EF2A010A8F5}" type="datetimeFigureOut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06FD9-09FB-45EB-9AEF-E62A90E24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42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3F906-3085-4384-A9CC-9B9270F471EF}" type="datetimeFigureOut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D6C8F-17F3-4088-938E-C961ED118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93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84AF5-8F96-49B7-A8CD-6FC43FD8FA15}" type="datetimeFigureOut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C97A9-4791-4A93-A741-1C7419CC1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042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67A17-163D-425D-AFE3-6E65563A2385}" type="datetimeFigureOut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8FB86-EB5D-4B4D-8CF0-DB7D8B837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371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3A946-EBF8-4A47-AF62-FF23CC73E881}" type="datetimeFigureOut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B1738-7C8B-43B9-9DE4-D5A7FA2A1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97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0F19B-4C43-4F55-BC23-1A96EC0A8FE5}" type="datetimeFigureOut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C0472-D82F-4814-8B71-4F84549DD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315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ACE18-6111-45F5-AE2C-51ED6C31426A}" type="datetimeFigureOut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3E87D-F94E-4D9F-B49D-5C99EC87D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244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ABCC4-694B-4A60-8B97-4F5D3CF37273}" type="datetimeFigureOut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CD544-1B15-413A-802F-AD1512DF6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12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A1FB0-C30B-4070-A876-E1C2EEF16B28}" type="datetimeFigureOut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4E5C3-D483-4065-986D-F3503E43D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4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E06C8-068B-4D72-95BB-417119DD10BC}" type="datetimeFigureOut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64D7A-B724-4624-8113-287D53128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99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007E8-C64A-4B8D-A0D1-561183C72B2E}" type="datetimeFigureOut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9255D-FCE1-4BDB-9C98-965C07E7D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6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2F979-115A-4A8F-8F29-3ADEEC884227}" type="datetimeFigureOut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D20ED-75B1-471D-ABB3-8BEF017EE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4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50B45-E8A3-443C-953E-EA482FB8DEB9}" type="datetimeFigureOut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24433-AD0C-4ED6-A530-BDFDC8C7F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7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8958C-5B9D-4593-A8E2-BB4258F4DB2F}" type="datetimeFigureOut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67F4D-4BC3-492B-8A97-A3ABA6DB7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41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6123D-7A91-4E7C-8726-282E22AC2BCC}" type="datetimeFigureOut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E0D1-2AFD-433E-AF19-2298A131B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03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DEF90-6D1A-451C-9852-291BF9AFB629}" type="datetimeFigureOut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D3EAD-8E89-45C2-B8C0-E0A5416DE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24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83A761-53C7-46A6-9CF7-8CD5FFC1FECA}" type="datetimeFigureOut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716926-BAE3-497D-BEA0-4C75A95DB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FFF1B1-BD45-4B96-A034-1D48C1B51483}" type="datetimeFigureOut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62B8A0-C65E-4597-B7BF-353767DB86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gif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jpeg"/><Relationship Id="rId7" Type="http://schemas.openxmlformats.org/officeDocument/2006/relationships/image" Target="../media/image17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4.gif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8.gif"/><Relationship Id="rId4" Type="http://schemas.openxmlformats.org/officeDocument/2006/relationships/image" Target="../media/image2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457200" y="304800"/>
            <a:ext cx="807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09600" y="685800"/>
            <a:ext cx="5153398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9600" b="1" dirty="0">
                <a:ln w="11430">
                  <a:solidFill>
                    <a:srgbClr val="92D050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Аминдер</a:t>
            </a:r>
            <a:endParaRPr lang="ru-RU" sz="9600" b="1" dirty="0">
              <a:ln w="11430">
                <a:solidFill>
                  <a:srgbClr val="92D050"/>
                </a:solidFill>
              </a:ln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Рисунок 5" descr="16683035_i66074204_75909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72150">
            <a:off x="80963" y="4373563"/>
            <a:ext cx="2686050" cy="221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14400" y="2362200"/>
            <a:ext cx="73152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kk-KZ" altLang="ru-RU" sz="5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Амин тобы – </a:t>
            </a:r>
            <a:r>
              <a:rPr lang="en-US" altLang="ru-RU" sz="5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kk-KZ" altLang="ru-RU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altLang="ru-RU" sz="5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hangingPunct="1"/>
            <a:r>
              <a:rPr lang="kk-KZ" altLang="ru-RU" sz="5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Аминдер. </a:t>
            </a:r>
          </a:p>
          <a:p>
            <a:pPr algn="ctr" eaLnBrk="1" hangingPunct="1"/>
            <a:r>
              <a:rPr lang="kk-KZ" altLang="ru-RU" sz="5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Анилин.</a:t>
            </a:r>
            <a:endParaRPr lang="ru-RU" altLang="ru-RU" sz="5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8" t="2042" r="4041"/>
          <a:stretch>
            <a:fillRect/>
          </a:stretch>
        </p:blipFill>
        <p:spPr bwMode="auto">
          <a:xfrm>
            <a:off x="1143000" y="990600"/>
            <a:ext cx="3429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152400"/>
            <a:ext cx="81534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Изомериясы.</a:t>
            </a:r>
            <a:r>
              <a:rPr lang="kk-KZ" sz="2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600" dirty="0">
                <a:latin typeface="Times New Roman" pitchFamily="18" charset="0"/>
                <a:cs typeface="Times New Roman" pitchFamily="18" charset="0"/>
              </a:rPr>
              <a:t>Аминдерде тізбек және радикалдың орналасу изомериялары болады. Мысалы: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4419600"/>
            <a:ext cx="83058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kk-KZ" altLang="ru-RU" sz="2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Физикалық қасиеттері. </a:t>
            </a:r>
            <a:r>
              <a:rPr lang="kk-KZ" altLang="ru-RU" sz="2600">
                <a:latin typeface="Times New Roman" pitchFamily="18" charset="0"/>
                <a:cs typeface="Times New Roman" pitchFamily="18" charset="0"/>
              </a:rPr>
              <a:t>Аминдердің жеңіл өкілдері – газ тәрізді, аммиактың иісіндей иісі бар заттар. Суда жақсы ериді. Ал молекулалаық массалары ауыр өкілдері сұйық немесе қатты күйде болады. Молекулалық массаларының артуымен бірге суда ерігіштіктері кемиді.</a:t>
            </a:r>
            <a:endParaRPr lang="ru-RU" altLang="ru-RU" sz="2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An467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752600"/>
            <a:ext cx="20701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105400"/>
            <a:ext cx="38989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09800"/>
            <a:ext cx="444023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4800" y="369888"/>
            <a:ext cx="853440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kk-KZ" altLang="ru-RU" sz="2400">
                <a:solidFill>
                  <a:srgbClr val="FF0000"/>
                </a:solidFill>
              </a:rPr>
              <a:t>   </a:t>
            </a:r>
            <a:r>
              <a:rPr lang="kk-KZ" altLang="ru-RU" sz="24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Аминдер</a:t>
            </a:r>
            <a:r>
              <a:rPr lang="kk-KZ" alt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дегеніміз – </a:t>
            </a:r>
            <a:r>
              <a:rPr lang="kk-KZ" altLang="ru-RU" sz="24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аммиак</a:t>
            </a:r>
            <a:r>
              <a:rPr lang="kk-KZ" alt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kk-KZ" altLang="ru-RU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altLang="ru-RU" sz="24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 молекуласындағы бір, екі немесе үш сутек атомдарының орнын көмірсутек радикалдар басқан өнімдер.</a:t>
            </a:r>
          </a:p>
          <a:p>
            <a:pPr algn="just" eaLnBrk="1" hangingPunct="1"/>
            <a:r>
              <a:rPr lang="kk-KZ" alt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Аминдерді аммиак (</a:t>
            </a:r>
            <a:r>
              <a:rPr lang="en-US" alt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kk-KZ" altLang="ru-RU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alt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молекуласындағы сутек атомдарының орнын басқан радикалдардың санына қарай үш қарай бөледі:</a:t>
            </a:r>
          </a:p>
          <a:p>
            <a:pPr algn="just" eaLnBrk="1" hangingPunct="1"/>
            <a:r>
              <a:rPr lang="kk-KZ" alt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3962400"/>
            <a:ext cx="8534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kk-KZ" alt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(</a:t>
            </a:r>
            <a:r>
              <a:rPr lang="en-US" alt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kk-KZ" altLang="ru-RU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alt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тобы – </a:t>
            </a:r>
            <a:r>
              <a:rPr lang="kk-KZ" altLang="ru-RU" sz="24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амин тобы</a:t>
            </a:r>
            <a:r>
              <a:rPr lang="kk-KZ" alt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деп аталады. Аминдерді аммиак туындысы ретінде немесе көмірсутек туындысы ретінде қарастыруға болады.</a:t>
            </a:r>
          </a:p>
          <a:p>
            <a:pPr eaLnBrk="1" hangingPunct="1"/>
            <a:r>
              <a:rPr lang="kk-KZ" alt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Мысалы:   </a:t>
            </a:r>
            <a:endParaRPr lang="ru-RU" altLang="ru-RU" sz="2400"/>
          </a:p>
        </p:txBody>
      </p:sp>
      <p:pic>
        <p:nvPicPr>
          <p:cNvPr id="8" name="Рисунок 7" descr="book20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5" y="5486400"/>
            <a:ext cx="252412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1" r="14999"/>
          <a:stretch>
            <a:fillRect/>
          </a:stretch>
        </p:blipFill>
        <p:spPr bwMode="auto">
          <a:xfrm>
            <a:off x="4648200" y="5410200"/>
            <a:ext cx="15351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590800"/>
            <a:ext cx="287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0" t="9756" r="4762"/>
          <a:stretch>
            <a:fillRect/>
          </a:stretch>
        </p:blipFill>
        <p:spPr bwMode="auto">
          <a:xfrm>
            <a:off x="457200" y="2286000"/>
            <a:ext cx="3352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0" r="5251"/>
          <a:stretch>
            <a:fillRect/>
          </a:stretch>
        </p:blipFill>
        <p:spPr bwMode="auto">
          <a:xfrm>
            <a:off x="2895600" y="990600"/>
            <a:ext cx="3276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152400"/>
            <a:ext cx="8686800" cy="277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kk-KZ" altLang="ru-RU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Химиялық қасиеттері</a:t>
            </a:r>
            <a:r>
              <a:rPr lang="kk-KZ" altLang="ru-RU" sz="2400">
                <a:latin typeface="Times New Roman" pitchFamily="18" charset="0"/>
                <a:cs typeface="Times New Roman" pitchFamily="18" charset="0"/>
              </a:rPr>
              <a:t>. Көптеген химиялық қасиетері аммиакқа ұқсайды:</a:t>
            </a:r>
          </a:p>
          <a:p>
            <a:pPr eaLnBrk="1" hangingPunct="1"/>
            <a:r>
              <a:rPr lang="kk-KZ" altLang="ru-RU" sz="2400">
                <a:latin typeface="Times New Roman" pitchFamily="18" charset="0"/>
                <a:cs typeface="Times New Roman" pitchFamily="18" charset="0"/>
              </a:rPr>
              <a:t>   1.</a:t>
            </a:r>
            <a:r>
              <a:rPr lang="kk-KZ" altLang="ru-RU" sz="2400" i="1">
                <a:latin typeface="Times New Roman" pitchFamily="18" charset="0"/>
                <a:cs typeface="Times New Roman" pitchFamily="18" charset="0"/>
              </a:rPr>
              <a:t> Ауада жануы:</a:t>
            </a:r>
          </a:p>
          <a:p>
            <a:pPr eaLnBrk="1" hangingPunct="1"/>
            <a:r>
              <a:rPr lang="kk-KZ" altLang="ru-RU" sz="2400" i="1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altLang="ru-RU" sz="24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altLang="ru-RU" sz="2400" i="1">
                <a:latin typeface="Times New Roman" pitchFamily="18" charset="0"/>
                <a:cs typeface="Times New Roman" pitchFamily="18" charset="0"/>
              </a:rPr>
              <a:t>. Суда ерігенде</a:t>
            </a:r>
            <a:r>
              <a:rPr lang="kk-KZ" altLang="ru-RU" sz="2400">
                <a:latin typeface="Times New Roman" pitchFamily="18" charset="0"/>
                <a:cs typeface="Times New Roman" pitchFamily="18" charset="0"/>
              </a:rPr>
              <a:t> ерітіндісіне лакмус тамызсақ, сілтіге тән реакцияны көрсетеді. Демек, аммоний гидроксиді тәрізді орынбасқан метил аммоний гидроксиді түзілетінің көреміз:</a:t>
            </a:r>
          </a:p>
          <a:p>
            <a:pPr eaLnBrk="1" hangingPunct="1"/>
            <a:endParaRPr lang="kk-KZ" altLang="ru-RU" sz="24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3787775"/>
            <a:ext cx="8610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kk-KZ" altLang="ru-RU" sz="2400">
                <a:latin typeface="Times New Roman" pitchFamily="18" charset="0"/>
                <a:cs typeface="Times New Roman" pitchFamily="18" charset="0"/>
              </a:rPr>
              <a:t>   Суда еритін аминдердің аммиакқа қарағанда негізділіктері басым болады. Себебі аминдер молекуласындағы көмірсутек радикалдарының электрон тығыздығы электртерістігі басым азот атомына ығысып, оның донорлы-акцепторлы байланыс түзуге бейімділігін арттырады: </a:t>
            </a:r>
          </a:p>
          <a:p>
            <a:pPr algn="just" eaLnBrk="1" hangingPunct="1"/>
            <a:endParaRPr lang="kk-KZ" alt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52" name="Рисунок 7" descr="blest40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907147">
            <a:off x="7431088" y="5357813"/>
            <a:ext cx="1671637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25"/>
          <a:stretch>
            <a:fillRect/>
          </a:stretch>
        </p:blipFill>
        <p:spPr bwMode="auto">
          <a:xfrm>
            <a:off x="2297113" y="696913"/>
            <a:ext cx="32575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6" r="5263"/>
          <a:stretch>
            <a:fillRect/>
          </a:stretch>
        </p:blipFill>
        <p:spPr bwMode="auto">
          <a:xfrm>
            <a:off x="2057400" y="3505200"/>
            <a:ext cx="28098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09800"/>
            <a:ext cx="4413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Рисунок 13" descr="2brush072c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000" r="62791"/>
          <a:stretch>
            <a:fillRect/>
          </a:stretch>
        </p:blipFill>
        <p:spPr bwMode="auto">
          <a:xfrm>
            <a:off x="8153400" y="0"/>
            <a:ext cx="1143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1000" y="312738"/>
            <a:ext cx="8610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kk-KZ" altLang="ru-RU" sz="2400">
                <a:latin typeface="Times New Roman" pitchFamily="18" charset="0"/>
                <a:cs typeface="Times New Roman" pitchFamily="18" charset="0"/>
              </a:rPr>
              <a:t>3. Қышқылдармен әрекеттесіп, тұз түзеді (бейтараптану реакциясы): </a:t>
            </a:r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" y="1096963"/>
            <a:ext cx="8534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kk-KZ" altLang="ru-RU" sz="2400">
                <a:latin typeface="Times New Roman" pitchFamily="18" charset="0"/>
                <a:cs typeface="Times New Roman" pitchFamily="18" charset="0"/>
              </a:rPr>
              <a:t>Сондықтан аминдерді органикалық негіздер деп атайды. Оларды тұздарынан күшті сілтімен әсер етіп, ығыстырып шығаруға болады. </a:t>
            </a:r>
          </a:p>
          <a:p>
            <a:pPr algn="just" eaLnBrk="1" hangingPunct="1"/>
            <a:r>
              <a:rPr lang="kk-KZ" altLang="ru-RU" sz="2400">
                <a:latin typeface="Times New Roman" pitchFamily="18" charset="0"/>
                <a:cs typeface="Times New Roman" pitchFamily="18" charset="0"/>
              </a:rPr>
              <a:t>Мысалы:</a:t>
            </a:r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1000" y="2762250"/>
            <a:ext cx="838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kk-KZ" alt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Анилин. </a:t>
            </a:r>
            <a:r>
              <a:rPr lang="kk-KZ" altLang="ru-RU" sz="2400">
                <a:latin typeface="Times New Roman" pitchFamily="18" charset="0"/>
                <a:cs typeface="Times New Roman" pitchFamily="18" charset="0"/>
              </a:rPr>
              <a:t>Анилин – ароматты амин. Аммиак молекуласындағы сутек атомының орнын – бензол сақинасы (фенил радикалы) басқан өнім: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7200" y="4800600"/>
            <a:ext cx="8305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kk-KZ" altLang="ru-RU" sz="2400">
                <a:latin typeface="Times New Roman" pitchFamily="18" charset="0"/>
                <a:cs typeface="Times New Roman" pitchFamily="18" charset="0"/>
              </a:rPr>
              <a:t>Анилин – түссіз, май тәрізді, өзіне тән иісі бар улы зат. Суда аз ериді. Ауада ашық қаланда тотығандықтан, қоңыр түсті болып көрінеді. </a:t>
            </a:r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8" name="Рисунок 11" descr="2brush072c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791" b="-12000"/>
          <a:stretch>
            <a:fillRect/>
          </a:stretch>
        </p:blipFill>
        <p:spPr bwMode="auto">
          <a:xfrm>
            <a:off x="8153400" y="5857875"/>
            <a:ext cx="1143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Рисунок 12" descr="2brush072c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91" b="-12000"/>
          <a:stretch>
            <a:fillRect/>
          </a:stretch>
        </p:blipFill>
        <p:spPr bwMode="auto">
          <a:xfrm>
            <a:off x="-152400" y="5857875"/>
            <a:ext cx="1143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Рисунок 14" descr="2brush072c.g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91" t="-12000"/>
          <a:stretch>
            <a:fillRect/>
          </a:stretch>
        </p:blipFill>
        <p:spPr bwMode="auto">
          <a:xfrm>
            <a:off x="-228600" y="0"/>
            <a:ext cx="1143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9" r="3477"/>
          <a:stretch>
            <a:fillRect/>
          </a:stretch>
        </p:blipFill>
        <p:spPr bwMode="auto">
          <a:xfrm>
            <a:off x="2438400" y="2286000"/>
            <a:ext cx="39147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Рисунок 9" descr="f6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51391" flipV="1">
            <a:off x="-6350" y="-65088"/>
            <a:ext cx="1905000" cy="1651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Рисунок 8" descr="f6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207000"/>
            <a:ext cx="19050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76200"/>
            <a:ext cx="8458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kk-KZ" altLang="ru-RU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Алынуы. </a:t>
            </a:r>
            <a:r>
              <a:rPr lang="kk-KZ" altLang="ru-RU" sz="2400">
                <a:latin typeface="Times New Roman" pitchFamily="18" charset="0"/>
                <a:cs typeface="Times New Roman" pitchFamily="18" charset="0"/>
              </a:rPr>
              <a:t>Анилин – химия өнеркәсібінің маңызды өнімдерінің бірі. Ол барлық бояғыш заттарды алуда бастапқы өнім болып саналады. Анилинді және басқа да біріншілік аминдерді алудың ортақ әдісі – нитроқосылыстарды тотықсыздандыру әдісі. Бұл әдісті 1842 жылы орыс ғалымы Н.Н. Зинин ашты. Сондықтан </a:t>
            </a:r>
            <a:r>
              <a:rPr lang="kk-KZ" altLang="ru-RU" sz="2400" i="1">
                <a:latin typeface="Times New Roman" pitchFamily="18" charset="0"/>
                <a:cs typeface="Times New Roman" pitchFamily="18" charset="0"/>
              </a:rPr>
              <a:t>Зинин реакциясы</a:t>
            </a:r>
            <a:r>
              <a:rPr lang="kk-KZ" altLang="ru-RU" sz="2400">
                <a:latin typeface="Times New Roman" pitchFamily="18" charset="0"/>
                <a:cs typeface="Times New Roman" pitchFamily="18" charset="0"/>
              </a:rPr>
              <a:t> деп аталады:</a:t>
            </a:r>
            <a:endParaRPr lang="ru-RU" altLang="ru-RU" sz="2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3430588"/>
            <a:ext cx="83820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kk-KZ" altLang="ru-RU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Химиялық қасиеттері.</a:t>
            </a:r>
            <a:r>
              <a:rPr lang="kk-KZ" altLang="ru-RU" sz="2400">
                <a:latin typeface="Times New Roman" pitchFamily="18" charset="0"/>
                <a:cs typeface="Times New Roman" pitchFamily="18" charset="0"/>
              </a:rPr>
              <a:t> Анилиннің негіздік қасиеті – жай аминдерге  қарағанда нашар. Оның себебі, анилин молекуласында бензол ядросы болуына сәйкес туындайтын атомдардың бір-біріне өзара әсеріне байланысты. Бензол ядросының – электрондар жүйесі (фенол сияқты) амин тобындағы азот атомының бөлінбеген электрон жұбын өзіне тартатындықтан, амин тобының протонды тарту қабілеті нашарлайды:  </a:t>
            </a:r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0" r="10001"/>
          <a:stretch>
            <a:fillRect/>
          </a:stretch>
        </p:blipFill>
        <p:spPr bwMode="auto">
          <a:xfrm>
            <a:off x="1905000" y="4191000"/>
            <a:ext cx="3395663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80"/>
          <a:stretch>
            <a:fillRect/>
          </a:stretch>
        </p:blipFill>
        <p:spPr bwMode="auto">
          <a:xfrm>
            <a:off x="1676400" y="2895600"/>
            <a:ext cx="34909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22" t="9346" r="17117"/>
          <a:stretch>
            <a:fillRect/>
          </a:stretch>
        </p:blipFill>
        <p:spPr bwMode="auto">
          <a:xfrm>
            <a:off x="2209800" y="1371600"/>
            <a:ext cx="914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28600" y="304800"/>
            <a:ext cx="8610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kk-KZ" altLang="ru-RU" sz="2400">
                <a:latin typeface="Times New Roman" pitchFamily="18" charset="0"/>
                <a:cs typeface="Times New Roman" pitchFamily="18" charset="0"/>
              </a:rPr>
              <a:t>   Бензол ядросының – электрондар жүйесі (фенол сияқты) амин тобындағы азот атомының бөлінбеген электрон жұбын өзіне тартатындықтан, амин тобының протонды тарту қабілеті нашарлайды:  </a:t>
            </a:r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4800" y="2509838"/>
            <a:ext cx="8686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kk-KZ" altLang="ru-RU" sz="2400">
                <a:latin typeface="Times New Roman" pitchFamily="18" charset="0"/>
                <a:cs typeface="Times New Roman" pitchFamily="18" charset="0"/>
              </a:rPr>
              <a:t>Демек, негіздік қасиеттер мына ретпен кемиді: </a:t>
            </a:r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04800" y="3576638"/>
            <a:ext cx="5410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kk-KZ" altLang="ru-RU" sz="2400" i="1">
                <a:latin typeface="Times New Roman" pitchFamily="18" charset="0"/>
                <a:cs typeface="Times New Roman" pitchFamily="18" charset="0"/>
              </a:rPr>
              <a:t>1. Амин тобы қатысатын реакциялар:</a:t>
            </a:r>
            <a:endParaRPr lang="ru-RU" altLang="ru-RU" sz="2400" i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 descr="An379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9000" y="4343400"/>
            <a:ext cx="1430296" cy="2205038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953000"/>
            <a:ext cx="50180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0" r="9653"/>
          <a:stretch>
            <a:fillRect/>
          </a:stretch>
        </p:blipFill>
        <p:spPr bwMode="auto">
          <a:xfrm>
            <a:off x="2514600" y="1828800"/>
            <a:ext cx="32004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Рисунок 9" descr="office14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72400" y="152400"/>
            <a:ext cx="12192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1000" y="228600"/>
            <a:ext cx="8229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kk-KZ" altLang="ru-RU" sz="2400" i="1">
                <a:latin typeface="Times New Roman" pitchFamily="18" charset="0"/>
                <a:cs typeface="Times New Roman" pitchFamily="18" charset="0"/>
              </a:rPr>
              <a:t> 2. Бензол сақинасы қатысатын реакциялар.</a:t>
            </a:r>
          </a:p>
          <a:p>
            <a:pPr algn="just" eaLnBrk="1" hangingPunct="1"/>
            <a:r>
              <a:rPr lang="kk-KZ" altLang="ru-RU" sz="2400">
                <a:latin typeface="Times New Roman" pitchFamily="18" charset="0"/>
                <a:cs typeface="Times New Roman" pitchFamily="18" charset="0"/>
              </a:rPr>
              <a:t>     Жоғарыда айтылғандай, бензол сақинасындағы 2,4,6-көміртек атомдарына электрон тығыздығы артатындықтан, сақинаның үш жерінде орыбасу жеңіл өтеді. Мысалы: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3429000"/>
            <a:ext cx="8229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kk-KZ" altLang="ru-RU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Қолдануы. </a:t>
            </a:r>
            <a:r>
              <a:rPr lang="kk-KZ" altLang="ru-RU" sz="2400">
                <a:latin typeface="Times New Roman" pitchFamily="18" charset="0"/>
                <a:cs typeface="Times New Roman" pitchFamily="18" charset="0"/>
              </a:rPr>
              <a:t>Аминдер дәрі-дермектер, полимерлік материалдар алуда кең қолданылады. Анилин – маңызды амин. Ол анилинді бояулар, дәрілер (сульфаниламидтік шайырлар) алуға жұмсалады</a:t>
            </a:r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7" name="Рисунок 11" descr="blest135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029200"/>
            <a:ext cx="1905000" cy="13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Рисунок 12" descr="blest135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" y="5181600"/>
            <a:ext cx="1905000" cy="13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489</Words>
  <Application>Microsoft Office PowerPoint</Application>
  <PresentationFormat>Экран (4:3)</PresentationFormat>
  <Paragraphs>29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Calibri</vt:lpstr>
      <vt:lpstr>Arial</vt:lpstr>
      <vt:lpstr>Times New Roman</vt:lpstr>
      <vt:lpstr>Office Theme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Жанат Булекова</dc:creator>
  <cp:lastModifiedBy>Жанат Булекова</cp:lastModifiedBy>
  <cp:revision>17</cp:revision>
  <dcterms:modified xsi:type="dcterms:W3CDTF">2020-03-31T19:13:40Z</dcterms:modified>
</cp:coreProperties>
</file>