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57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8" r:id="rId13"/>
    <p:sldId id="267" r:id="rId14"/>
    <p:sldId id="266" r:id="rId15"/>
    <p:sldId id="269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2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8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727E-D956-488D-9A19-447215D27E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949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B2DF1C-CCF3-4C1B-A9E3-2332D5E84A79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9AE940-8FFE-430C-BBA7-18C57E8B4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29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0640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86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1032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8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9222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5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4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3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3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34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11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fld id="{DD67529A-A6B2-4E6E-B77E-37F7817E1F22}" type="datetimeFigureOut">
              <a:rPr lang="ru-RU"/>
              <a:pPr/>
              <a:t>14.01.2021</a:t>
            </a:fld>
            <a:endParaRPr lang="ru-RU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fld id="{B711FA9E-5B63-4538-A3EF-1AA853B46AAC}" type="slidenum">
              <a:rPr lang="ru-RU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4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fld id="{B711FA9E-5B63-4538-A3EF-1AA853B46A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18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fld id="{B711FA9E-5B63-4538-A3EF-1AA853B46A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10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11FA9E-5B63-4538-A3EF-1AA853B46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63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711FA9E-5B63-4538-A3EF-1AA853B46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74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fld id="{B711FA9E-5B63-4538-A3EF-1AA853B46A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17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5558E8B-8107-488D-8389-D1480C7EDF64}" type="datetimeFigureOut">
              <a:rPr lang="ru-RU" smtClean="0">
                <a:solidFill>
                  <a:srgbClr val="FFF39D"/>
                </a:solidFill>
              </a:rPr>
              <a:pPr/>
              <a:t>14.01.2021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23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fld id="{B711FA9E-5B63-4538-A3EF-1AA853B46AAC}" type="slidenum">
              <a:rPr lang="ru-RU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897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fld id="{B711FA9E-5B63-4538-A3EF-1AA853B46AA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35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fld id="{B711FA9E-5B63-4538-A3EF-1AA853B46A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5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1FA9E-5B63-4538-A3EF-1AA853B46AAC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41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DD67529A-A6B2-4E6E-B77E-37F7817E1F22}" type="datetimeFigureOut">
              <a:rPr lang="ru-RU" smtClean="0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B711FA9E-5B63-4538-A3EF-1AA853B46AAC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545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564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8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9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6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28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558E8B-8107-488D-8389-D1480C7EDF64}" type="datetimeFigureOut">
              <a:rPr lang="ru-RU" smtClean="0">
                <a:solidFill>
                  <a:srgbClr val="575F6D"/>
                </a:solidFill>
              </a:rPr>
              <a:pPr/>
              <a:t>14.01.2021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3AFD29-3CF8-4E3E-B193-9598D7567E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75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B2DF1C-CCF3-4C1B-A9E3-2332D5E84A79}" type="datetimeFigureOut">
              <a:rPr lang="ru-RU" smtClean="0">
                <a:solidFill>
                  <a:prstClr val="black"/>
                </a:solidFill>
              </a:rPr>
              <a:pPr/>
              <a:t>14.01.2021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9AE940-8FFE-430C-BBA7-18C57E8B4E4D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9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DD67529A-A6B2-4E6E-B77E-37F7817E1F22}" type="datetimeFigureOut">
              <a:rPr lang="ru-RU">
                <a:solidFill>
                  <a:srgbClr val="444D26"/>
                </a:solidFill>
              </a:rPr>
              <a:pPr/>
              <a:t>14.01.2021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fld id="{B711FA9E-5B63-4538-A3EF-1AA853B46AAC}" type="slidenum">
              <a:rPr lang="ru-RU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image" Target="../media/image23.png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19872" y="889556"/>
            <a:ext cx="3278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Сабақ </a:t>
            </a:r>
            <a:r>
              <a:rPr lang="kk-KZ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тақырыбы: </a:t>
            </a:r>
            <a:endParaRPr lang="ru-RU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160963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Квадрат </a:t>
            </a: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теңдеулерді шешу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7646" y="5097958"/>
            <a:ext cx="5953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ШҚО, Абай ауданы, </a:t>
            </a:r>
          </a:p>
          <a:p>
            <a:pPr algn="ctr"/>
            <a:r>
              <a:rPr lang="kk-KZ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«С.Бекбосынов атындағы орта мектебі» КММ</a:t>
            </a:r>
          </a:p>
          <a:p>
            <a:pPr algn="ctr"/>
            <a:r>
              <a:rPr lang="kk-KZ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пәні мұғалімі Тлеубай Бақыт Мұқымжанқызы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5871034_aj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165" y="0"/>
            <a:ext cx="9254329" cy="6858000"/>
          </a:xfrm>
          <a:prstGeom prst="rect">
            <a:avLst/>
          </a:prstGeom>
        </p:spPr>
      </p:pic>
      <p:sp>
        <p:nvSpPr>
          <p:cNvPr id="28675" name="AutoShape 4"/>
          <p:cNvSpPr>
            <a:spLocks noChangeArrowheads="1"/>
          </p:cNvSpPr>
          <p:nvPr/>
        </p:nvSpPr>
        <p:spPr bwMode="auto">
          <a:xfrm>
            <a:off x="642938" y="785813"/>
            <a:ext cx="1062037" cy="1214437"/>
          </a:xfrm>
          <a:prstGeom prst="smileyFace">
            <a:avLst>
              <a:gd name="adj" fmla="val 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CCFF"/>
              </a:solidFill>
            </a:endParaRPr>
          </a:p>
        </p:txBody>
      </p:sp>
      <p:sp>
        <p:nvSpPr>
          <p:cNvPr id="28676" name="AutoShape 5"/>
          <p:cNvSpPr>
            <a:spLocks noChangeArrowheads="1"/>
          </p:cNvSpPr>
          <p:nvPr/>
        </p:nvSpPr>
        <p:spPr bwMode="auto">
          <a:xfrm>
            <a:off x="714375" y="3643313"/>
            <a:ext cx="1062038" cy="1200150"/>
          </a:xfrm>
          <a:prstGeom prst="smileyFace">
            <a:avLst>
              <a:gd name="adj" fmla="val -4653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42938" y="2286000"/>
            <a:ext cx="1062037" cy="1143000"/>
          </a:xfrm>
          <a:prstGeom prst="smileyFace">
            <a:avLst>
              <a:gd name="adj" fmla="val 1968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2000250" y="785813"/>
            <a:ext cx="987425" cy="11493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2071688" y="3643313"/>
            <a:ext cx="987425" cy="114935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2085975" y="2286000"/>
            <a:ext cx="987425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8681" name="Прямоугольник 8"/>
          <p:cNvSpPr>
            <a:spLocks noChangeArrowheads="1"/>
          </p:cNvSpPr>
          <p:nvPr/>
        </p:nvSpPr>
        <p:spPr bwMode="auto">
          <a:xfrm>
            <a:off x="3071813" y="928688"/>
            <a:ext cx="6072187" cy="319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</a:t>
            </a: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өтті</a:t>
            </a:r>
            <a:r>
              <a:rPr lang="ru-RU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kk-KZ" sz="32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3200" b="1" dirty="0" smtClean="0">
                <a:ln w="12700">
                  <a:solidFill>
                    <a:srgbClr val="444D26">
                      <a:satMod val="155000"/>
                    </a:srgbClr>
                  </a:solidFill>
                  <a:prstDash val="solid"/>
                </a:ln>
                <a:solidFill>
                  <a:srgbClr val="FEFAC9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Маған тапсырмаларды орындау қиынға соқты</a:t>
            </a:r>
            <a:endParaRPr lang="ru-RU" sz="3200" b="1" dirty="0">
              <a:ln w="12700">
                <a:solidFill>
                  <a:srgbClr val="444D26">
                    <a:satMod val="155000"/>
                  </a:srgbClr>
                </a:solidFill>
                <a:prstDash val="solid"/>
              </a:ln>
              <a:solidFill>
                <a:srgbClr val="FEFAC9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қиын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836712"/>
            <a:ext cx="7234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 теңдеуді шешуде есте ұстау керек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988840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Мысалы:</a:t>
            </a:r>
          </a:p>
          <a:p>
            <a:r>
              <a:rPr lang="kk-KZ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 санның квадраты </a:t>
            </a:r>
          </a:p>
          <a:p>
            <a:r>
              <a:rPr lang="kk-KZ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өзінен екі есе үлкен болады</a:t>
            </a:r>
            <a:r>
              <a:rPr lang="kk-KZ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1537320" y="4509120"/>
            <a:ext cx="5842992" cy="720080"/>
          </a:xfrm>
        </p:spPr>
        <p:txBody>
          <a:bodyPr>
            <a:no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тапсырмасы:   §7,   №7.11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4269" y="5661248"/>
            <a:ext cx="2597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Тарсия ойыны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09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997670"/>
              </p:ext>
            </p:extLst>
          </p:nvPr>
        </p:nvGraphicFramePr>
        <p:xfrm>
          <a:off x="683565" y="1417638"/>
          <a:ext cx="7560842" cy="4459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0421"/>
                <a:gridCol w="3780421"/>
              </a:tblGrid>
              <a:tr h="6298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Менің бағам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2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Мен не білемін?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98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Нені білуім керек?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3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kk-KZ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Ол үшін қай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тақырыпты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қайталау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керек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13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Ол үшін қандай тапсырмалар орындауым керек</a:t>
                      </a: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kk-KZ" dirty="0" smtClean="0">
                <a:latin typeface="+mn-lt"/>
              </a:rPr>
              <a:t> Бағалау.            Рефлексия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10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t="19376" r="9898" b="8747"/>
          <a:stretch/>
        </p:blipFill>
        <p:spPr bwMode="auto">
          <a:xfrm>
            <a:off x="179512" y="4317639"/>
            <a:ext cx="3384376" cy="2376264"/>
          </a:xfrm>
          <a:prstGeom prst="roundRect">
            <a:avLst>
              <a:gd name="adj" fmla="val 421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18752" r="7547"/>
          <a:stretch/>
        </p:blipFill>
        <p:spPr bwMode="auto">
          <a:xfrm>
            <a:off x="4716016" y="1004828"/>
            <a:ext cx="4041584" cy="2808312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73" y="4405080"/>
            <a:ext cx="1988169" cy="220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988495" cy="2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602" y="4486200"/>
            <a:ext cx="1224136" cy="203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2160" y="5445224"/>
            <a:ext cx="1970780" cy="733663"/>
          </a:xfrm>
          <a:prstGeom prst="left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/>
              <a:t>Кері байланыс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04664"/>
            <a:ext cx="28620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dirty="0" smtClean="0"/>
              <a:t>Тақырыбы: Квадрат теңдеу</a:t>
            </a:r>
          </a:p>
          <a:p>
            <a:r>
              <a:rPr lang="kk-KZ" dirty="0" smtClean="0"/>
              <a:t>Пәні: алгебра</a:t>
            </a:r>
          </a:p>
          <a:p>
            <a:r>
              <a:rPr lang="kk-KZ" dirty="0" smtClean="0"/>
              <a:t>Сынып: 8</a:t>
            </a:r>
          </a:p>
          <a:p>
            <a:r>
              <a:rPr lang="kk-KZ" dirty="0" smtClean="0"/>
              <a:t>Пән мұғалімі Тлеубай Б.М.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69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3178" y="1268760"/>
            <a:ext cx="30976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Оқу мақсаттары:</a:t>
            </a:r>
            <a:endParaRPr lang="ru-RU" sz="28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1988840"/>
            <a:ext cx="67913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1578272"/>
            <a:ext cx="80648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«Ой қозғау»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Квадрат теңдеу дегеніміз ...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Квадрат теңдеудің түрлері...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Теңдеуді шешу дегеніміз не?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Бірінші коэффициенті 1-ге тең квадрат теңдеу қалай аталады?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Қандай теңдеулерді толымсыз квадрат теңдеулер деп атайды?</a:t>
            </a:r>
            <a:endParaRPr lang="ru-RU" sz="24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 Толымсыз квадрат теңдеулердің түбірлері әрқашанда табыла ма? </a:t>
            </a:r>
            <a:endParaRPr lang="kk-KZ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620688"/>
            <a:ext cx="5543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Топқа бөліну. </a:t>
            </a:r>
          </a:p>
          <a:p>
            <a:pPr algn="ctr"/>
            <a:r>
              <a:rPr lang="kk-KZ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 және толымсыз квадрат теңдеу</a:t>
            </a:r>
            <a:endParaRPr lang="ru-RU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37226"/>
              </p:ext>
            </p:extLst>
          </p:nvPr>
        </p:nvGraphicFramePr>
        <p:xfrm>
          <a:off x="611556" y="1268760"/>
          <a:ext cx="8208915" cy="3820456"/>
        </p:xfrm>
        <a:graphic>
          <a:graphicData uri="http://schemas.openxmlformats.org/drawingml/2006/table">
            <a:tbl>
              <a:tblPr/>
              <a:tblGrid>
                <a:gridCol w="1994690"/>
                <a:gridCol w="1227501"/>
                <a:gridCol w="1642884"/>
                <a:gridCol w="1671920"/>
                <a:gridCol w="1671920"/>
              </a:tblGrid>
              <a:tr h="936104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kk-KZ" sz="2400" b="1" i="1" dirty="0">
                          <a:latin typeface="Times New Roman"/>
                          <a:ea typeface="Times New Roman"/>
                        </a:rPr>
                        <a:t>Теңдеу</a:t>
                      </a:r>
                      <a:endParaRPr lang="ru-RU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kk-KZ" sz="2400" b="1" i="1" dirty="0">
                          <a:latin typeface="Times New Roman"/>
                          <a:ea typeface="Times New Roman"/>
                        </a:rPr>
                        <a:t>Толық</a:t>
                      </a:r>
                      <a:endParaRPr lang="ru-RU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kk-KZ" sz="2400" b="1" i="1" dirty="0">
                          <a:latin typeface="Times New Roman"/>
                          <a:ea typeface="Times New Roman"/>
                        </a:rPr>
                        <a:t>Толымсыз 	</a:t>
                      </a:r>
                      <a:endParaRPr lang="ru-RU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kk-KZ" sz="2400" b="1" i="1" dirty="0">
                          <a:latin typeface="Times New Roman"/>
                          <a:ea typeface="Times New Roman"/>
                        </a:rPr>
                        <a:t>Келтіріл-ген</a:t>
                      </a:r>
                      <a:endParaRPr lang="ru-RU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kk-KZ" sz="2400" b="1" i="1" dirty="0">
                          <a:latin typeface="Times New Roman"/>
                          <a:ea typeface="Times New Roman"/>
                        </a:rPr>
                        <a:t>Келтіріл-меген</a:t>
                      </a:r>
                      <a:endParaRPr lang="ru-RU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4352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kk-KZ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kk-KZ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kk-KZ" sz="2400" b="1" i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kk-KZ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endParaRPr lang="kk-KZ" sz="2400" b="1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595921"/>
              </p:ext>
            </p:extLst>
          </p:nvPr>
        </p:nvGraphicFramePr>
        <p:xfrm>
          <a:off x="683568" y="2204864"/>
          <a:ext cx="1901938" cy="41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Формула" r:id="rId3" imgW="914400" imgH="203200" progId="Equation.3">
                  <p:embed/>
                </p:oleObj>
              </mc:Choice>
              <mc:Fallback>
                <p:oleObj name="Формула" r:id="rId3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04864"/>
                        <a:ext cx="1901938" cy="416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891650"/>
              </p:ext>
            </p:extLst>
          </p:nvPr>
        </p:nvGraphicFramePr>
        <p:xfrm>
          <a:off x="733423" y="2636912"/>
          <a:ext cx="1485889" cy="41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Формула" r:id="rId5" imgW="710891" imgH="203112" progId="Equation.3">
                  <p:embed/>
                </p:oleObj>
              </mc:Choice>
              <mc:Fallback>
                <p:oleObj name="Формула" r:id="rId5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3" y="2636912"/>
                        <a:ext cx="1485889" cy="416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804073"/>
              </p:ext>
            </p:extLst>
          </p:nvPr>
        </p:nvGraphicFramePr>
        <p:xfrm>
          <a:off x="826765" y="3068960"/>
          <a:ext cx="1392547" cy="344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Формула" r:id="rId7" imgW="799753" imgH="203112" progId="Equation.3">
                  <p:embed/>
                </p:oleObj>
              </mc:Choice>
              <mc:Fallback>
                <p:oleObj name="Формула" r:id="rId7" imgW="79975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65" y="3068960"/>
                        <a:ext cx="1392547" cy="344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02606"/>
              </p:ext>
            </p:extLst>
          </p:nvPr>
        </p:nvGraphicFramePr>
        <p:xfrm>
          <a:off x="683568" y="4005064"/>
          <a:ext cx="1944216" cy="416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Формула" r:id="rId9" imgW="1002865" imgH="203112" progId="Equation.3">
                  <p:embed/>
                </p:oleObj>
              </mc:Choice>
              <mc:Fallback>
                <p:oleObj name="Формула" r:id="rId9" imgW="100286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05064"/>
                        <a:ext cx="1944216" cy="4160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591571"/>
              </p:ext>
            </p:extLst>
          </p:nvPr>
        </p:nvGraphicFramePr>
        <p:xfrm>
          <a:off x="827584" y="3501008"/>
          <a:ext cx="1080121" cy="436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Формула" r:id="rId11" imgW="507780" imgH="203112" progId="Equation.3">
                  <p:embed/>
                </p:oleObj>
              </mc:Choice>
              <mc:Fallback>
                <p:oleObj name="Формула" r:id="rId11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501008"/>
                        <a:ext cx="1080121" cy="4362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4509120"/>
            <a:ext cx="1391728" cy="3903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Х</a:t>
            </a:r>
            <a:r>
              <a:rPr lang="kk-KZ" baseline="300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2</a:t>
            </a:r>
            <a:r>
              <a:rPr lang="kk-KZ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+ 2х+3</a:t>
            </a:r>
            <a:r>
              <a:rPr lang="ru-RU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=0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589240"/>
            <a:ext cx="607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Қалыптастырушы бағалау тапсырмаларымен жұмыс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6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b="1" i="1" dirty="0" smtClean="0">
                <a:solidFill>
                  <a:srgbClr val="06060A"/>
                </a:solidFill>
                <a:latin typeface="Monotype Corsiva" pitchFamily="66" charset="0"/>
              </a:rPr>
              <a:t> </a:t>
            </a:r>
            <a:r>
              <a:rPr lang="kk-KZ" sz="3600" b="1" dirty="0" smtClean="0">
                <a:solidFill>
                  <a:schemeClr val="tx1"/>
                </a:solidFill>
              </a:rPr>
              <a:t>Квадраттық </a:t>
            </a:r>
            <a:r>
              <a:rPr lang="kk-KZ" sz="3600" b="1" dirty="0">
                <a:solidFill>
                  <a:schemeClr val="tx1"/>
                </a:solidFill>
              </a:rPr>
              <a:t>теңдеулерді формула арқылы шешу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endParaRPr lang="ru-RU" altLang="ru-RU" sz="3600" b="1" i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graphicFrame>
        <p:nvGraphicFramePr>
          <p:cNvPr id="51204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483975" y="1682750"/>
          <a:ext cx="10810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Формула" r:id="rId3" imgW="330057" imgH="291973" progId="Equation.3">
                  <p:embed/>
                </p:oleObj>
              </mc:Choice>
              <mc:Fallback>
                <p:oleObj name="Формула" r:id="rId3" imgW="330057" imgH="29197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3975" y="1682750"/>
                        <a:ext cx="108108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276138" y="2936875"/>
          <a:ext cx="12207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Формула" r:id="rId5" imgW="368140" imgH="304668" progId="Equation.3">
                  <p:embed/>
                </p:oleObj>
              </mc:Choice>
              <mc:Fallback>
                <p:oleObj name="Формула" r:id="rId5" imgW="368140" imgH="304668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6138" y="2936875"/>
                        <a:ext cx="1220787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-4930775" y="5013325"/>
          <a:ext cx="1600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Формула" r:id="rId7" imgW="761669" imgH="279279" progId="Equation.3">
                  <p:embed/>
                </p:oleObj>
              </mc:Choice>
              <mc:Fallback>
                <p:oleObj name="Формула" r:id="rId7" imgW="761669" imgH="27927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30775" y="5013325"/>
                        <a:ext cx="16002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-4881563" y="6670675"/>
          <a:ext cx="14605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" name="Формула" r:id="rId9" imgW="406048" imgH="304536" progId="Equation.3">
                  <p:embed/>
                </p:oleObj>
              </mc:Choice>
              <mc:Fallback>
                <p:oleObj name="Формула" r:id="rId9" imgW="406048" imgH="30453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81563" y="6670675"/>
                        <a:ext cx="14605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10044113" y="5735638"/>
          <a:ext cx="23050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Формула" r:id="rId11" imgW="634725" imgH="291973" progId="Equation.3">
                  <p:embed/>
                </p:oleObj>
              </mc:Choice>
              <mc:Fallback>
                <p:oleObj name="Формула" r:id="rId11" imgW="634725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4113" y="5735638"/>
                        <a:ext cx="2305050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-4357688" y="3086100"/>
            <a:ext cx="454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1.</a:t>
            </a:r>
          </a:p>
        </p:txBody>
      </p:sp>
      <p:graphicFrame>
        <p:nvGraphicFramePr>
          <p:cNvPr id="26633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Формула" r:id="rId13" imgW="114151" imgH="215619" progId="Equation.3">
                  <p:embed/>
                </p:oleObj>
              </mc:Choice>
              <mc:Fallback>
                <p:oleObj name="Формула" r:id="rId1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12780963" y="2763838"/>
          <a:ext cx="9350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Формула" r:id="rId15" imgW="304668" imgH="241195" progId="Equation.3">
                  <p:embed/>
                </p:oleObj>
              </mc:Choice>
              <mc:Fallback>
                <p:oleObj name="Формула" r:id="rId15" imgW="30466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963" y="2763838"/>
                        <a:ext cx="93503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-3421063" y="3665538"/>
            <a:ext cx="45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2.</a:t>
            </a:r>
          </a:p>
        </p:txBody>
      </p:sp>
      <p:graphicFrame>
        <p:nvGraphicFramePr>
          <p:cNvPr id="51217" name="Object 17"/>
          <p:cNvGraphicFramePr>
            <a:graphicFrameLocks noChangeAspect="1"/>
          </p:cNvGraphicFramePr>
          <p:nvPr/>
        </p:nvGraphicFramePr>
        <p:xfrm>
          <a:off x="12349163" y="3614738"/>
          <a:ext cx="17272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Формула" r:id="rId17" imgW="571252" imgH="495085" progId="Equation.3">
                  <p:embed/>
                </p:oleObj>
              </mc:Choice>
              <mc:Fallback>
                <p:oleObj name="Формула" r:id="rId17" imgW="571252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9163" y="3614738"/>
                        <a:ext cx="17272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4220825" y="620713"/>
            <a:ext cx="45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3.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-5683250" y="6273800"/>
            <a:ext cx="3560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B80606"/>
                </a:solidFill>
                <a:latin typeface="Monotype Corsiva" pitchFamily="66" charset="0"/>
              </a:rPr>
              <a:t>мағынасы болмайды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1628438" y="3954463"/>
            <a:ext cx="45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4.</a:t>
            </a:r>
          </a:p>
        </p:txBody>
      </p:sp>
      <p:graphicFrame>
        <p:nvGraphicFramePr>
          <p:cNvPr id="51221" name="Object 21"/>
          <p:cNvGraphicFramePr>
            <a:graphicFrameLocks noChangeAspect="1"/>
          </p:cNvGraphicFramePr>
          <p:nvPr/>
        </p:nvGraphicFramePr>
        <p:xfrm>
          <a:off x="12852400" y="5303838"/>
          <a:ext cx="11525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Формула" r:id="rId19" imgW="317362" imgH="228501" progId="Equation.3">
                  <p:embed/>
                </p:oleObj>
              </mc:Choice>
              <mc:Fallback>
                <p:oleObj name="Формула" r:id="rId19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2400" y="5303838"/>
                        <a:ext cx="1152525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0980738" y="7677150"/>
            <a:ext cx="454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5.</a:t>
            </a:r>
          </a:p>
        </p:txBody>
      </p:sp>
      <p:graphicFrame>
        <p:nvGraphicFramePr>
          <p:cNvPr id="51223" name="Object 23"/>
          <p:cNvGraphicFramePr>
            <a:graphicFrameLocks noChangeAspect="1"/>
          </p:cNvGraphicFramePr>
          <p:nvPr/>
        </p:nvGraphicFramePr>
        <p:xfrm>
          <a:off x="14293850" y="6351588"/>
          <a:ext cx="21605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" name="Формула" r:id="rId21" imgW="622030" imgH="291973" progId="Equation.3">
                  <p:embed/>
                </p:oleObj>
              </mc:Choice>
              <mc:Fallback>
                <p:oleObj name="Формула" r:id="rId21" imgW="62203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3850" y="6351588"/>
                        <a:ext cx="216058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1116" y="4244181"/>
            <a:ext cx="8136904" cy="1160046"/>
          </a:xfrm>
          <a:prstGeom prst="rect">
            <a:avLst/>
          </a:prstGeom>
          <a:blipFill rotWithShape="1">
            <a:blip r:embed="rId23" cstate="print"/>
            <a:srcRect/>
            <a:stretch>
              <a:fillRect l="-1498" t="-205100" b="-1155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2492896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ах</a:t>
            </a:r>
            <a:r>
              <a:rPr lang="kk-KZ" sz="3200" b="1" baseline="30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kk-KZ" sz="32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+ вх+с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=0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13" grpId="0"/>
      <p:bldP spid="51216" grpId="0"/>
      <p:bldP spid="51218" grpId="0"/>
      <p:bldP spid="51219" grpId="0"/>
      <p:bldP spid="51220" grpId="0"/>
      <p:bldP spid="51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3600" b="1" i="1" dirty="0" smtClean="0">
                <a:solidFill>
                  <a:srgbClr val="06060A"/>
                </a:solidFill>
                <a:latin typeface="Monotype Corsiva" pitchFamily="66" charset="0"/>
              </a:rPr>
              <a:t> </a:t>
            </a:r>
            <a:r>
              <a:rPr lang="kk-KZ" sz="3600" b="1" i="1" dirty="0" smtClean="0"/>
              <a:t>Дискриминант</a:t>
            </a:r>
            <a:endParaRPr lang="ru-RU" altLang="ru-RU" sz="3600" b="1" i="1" dirty="0" smtClean="0">
              <a:solidFill>
                <a:schemeClr val="accent4"/>
              </a:solidFill>
              <a:latin typeface="Monotype Corsiva" pitchFamily="66" charset="0"/>
            </a:endParaRPr>
          </a:p>
        </p:txBody>
      </p:sp>
      <p:graphicFrame>
        <p:nvGraphicFramePr>
          <p:cNvPr id="51204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483975" y="1682750"/>
          <a:ext cx="108108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Формула" r:id="rId3" imgW="330057" imgH="291973" progId="Equation.3">
                  <p:embed/>
                </p:oleObj>
              </mc:Choice>
              <mc:Fallback>
                <p:oleObj name="Формула" r:id="rId3" imgW="330057" imgH="291973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83975" y="1682750"/>
                        <a:ext cx="1081088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276138" y="2936875"/>
          <a:ext cx="12207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Формула" r:id="rId5" imgW="368140" imgH="304668" progId="Equation.3">
                  <p:embed/>
                </p:oleObj>
              </mc:Choice>
              <mc:Fallback>
                <p:oleObj name="Формула" r:id="rId5" imgW="368140" imgH="304668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6138" y="2936875"/>
                        <a:ext cx="1220787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-4930775" y="5013325"/>
          <a:ext cx="1600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Формула" r:id="rId7" imgW="761669" imgH="279279" progId="Equation.3">
                  <p:embed/>
                </p:oleObj>
              </mc:Choice>
              <mc:Fallback>
                <p:oleObj name="Формула" r:id="rId7" imgW="761669" imgH="27927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930775" y="5013325"/>
                        <a:ext cx="16002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-4881563" y="6670675"/>
          <a:ext cx="14605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Формула" r:id="rId9" imgW="406048" imgH="304536" progId="Equation.3">
                  <p:embed/>
                </p:oleObj>
              </mc:Choice>
              <mc:Fallback>
                <p:oleObj name="Формула" r:id="rId9" imgW="406048" imgH="30453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881563" y="6670675"/>
                        <a:ext cx="1460500" cy="1095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2" name="Object 12"/>
          <p:cNvGraphicFramePr>
            <a:graphicFrameLocks noChangeAspect="1"/>
          </p:cNvGraphicFramePr>
          <p:nvPr/>
        </p:nvGraphicFramePr>
        <p:xfrm>
          <a:off x="10044113" y="5735638"/>
          <a:ext cx="230505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8" name="Формула" r:id="rId11" imgW="634725" imgH="291973" progId="Equation.3">
                  <p:embed/>
                </p:oleObj>
              </mc:Choice>
              <mc:Fallback>
                <p:oleObj name="Формула" r:id="rId11" imgW="634725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4113" y="5735638"/>
                        <a:ext cx="2305050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-4357688" y="3086100"/>
            <a:ext cx="454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1.</a:t>
            </a:r>
          </a:p>
        </p:txBody>
      </p:sp>
      <p:graphicFrame>
        <p:nvGraphicFramePr>
          <p:cNvPr id="27657" name="Object 1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9" name="Формула" r:id="rId13" imgW="114151" imgH="215619" progId="Equation.3">
                  <p:embed/>
                </p:oleObj>
              </mc:Choice>
              <mc:Fallback>
                <p:oleObj name="Формула" r:id="rId1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5" name="Object 15"/>
          <p:cNvGraphicFramePr>
            <a:graphicFrameLocks noChangeAspect="1"/>
          </p:cNvGraphicFramePr>
          <p:nvPr/>
        </p:nvGraphicFramePr>
        <p:xfrm>
          <a:off x="12780963" y="2763838"/>
          <a:ext cx="935037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Формула" r:id="rId15" imgW="304668" imgH="241195" progId="Equation.3">
                  <p:embed/>
                </p:oleObj>
              </mc:Choice>
              <mc:Fallback>
                <p:oleObj name="Формула" r:id="rId15" imgW="304668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0963" y="2763838"/>
                        <a:ext cx="935037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-3421063" y="3665538"/>
            <a:ext cx="45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2.</a:t>
            </a:r>
          </a:p>
        </p:txBody>
      </p:sp>
      <p:graphicFrame>
        <p:nvGraphicFramePr>
          <p:cNvPr id="51217" name="Object 17"/>
          <p:cNvGraphicFramePr>
            <a:graphicFrameLocks noChangeAspect="1"/>
          </p:cNvGraphicFramePr>
          <p:nvPr/>
        </p:nvGraphicFramePr>
        <p:xfrm>
          <a:off x="12349163" y="3614738"/>
          <a:ext cx="172720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Формула" r:id="rId17" imgW="571252" imgH="495085" progId="Equation.3">
                  <p:embed/>
                </p:oleObj>
              </mc:Choice>
              <mc:Fallback>
                <p:oleObj name="Формула" r:id="rId17" imgW="571252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9163" y="3614738"/>
                        <a:ext cx="172720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14220825" y="620713"/>
            <a:ext cx="45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3.</a:t>
            </a: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-5683250" y="6273800"/>
            <a:ext cx="3560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B80606"/>
                </a:solidFill>
                <a:latin typeface="Monotype Corsiva" pitchFamily="66" charset="0"/>
              </a:rPr>
              <a:t>мағынасы болмайды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1628438" y="3954463"/>
            <a:ext cx="454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4.</a:t>
            </a:r>
          </a:p>
        </p:txBody>
      </p:sp>
      <p:graphicFrame>
        <p:nvGraphicFramePr>
          <p:cNvPr id="51221" name="Object 21"/>
          <p:cNvGraphicFramePr>
            <a:graphicFrameLocks noChangeAspect="1"/>
          </p:cNvGraphicFramePr>
          <p:nvPr/>
        </p:nvGraphicFramePr>
        <p:xfrm>
          <a:off x="12852400" y="5303838"/>
          <a:ext cx="11525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Формула" r:id="rId19" imgW="317362" imgH="228501" progId="Equation.3">
                  <p:embed/>
                </p:oleObj>
              </mc:Choice>
              <mc:Fallback>
                <p:oleObj name="Формула" r:id="rId19" imgW="317362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2400" y="5303838"/>
                        <a:ext cx="1152525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0980738" y="7677150"/>
            <a:ext cx="454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ru-RU" altLang="ru-RU" sz="3200" b="1" i="1">
                <a:solidFill>
                  <a:srgbClr val="0F7720"/>
                </a:solidFill>
                <a:latin typeface="Monotype Corsiva" pitchFamily="66" charset="0"/>
              </a:rPr>
              <a:t>5.</a:t>
            </a:r>
          </a:p>
        </p:txBody>
      </p:sp>
      <p:graphicFrame>
        <p:nvGraphicFramePr>
          <p:cNvPr id="51223" name="Object 23"/>
          <p:cNvGraphicFramePr>
            <a:graphicFrameLocks noChangeAspect="1"/>
          </p:cNvGraphicFramePr>
          <p:nvPr/>
        </p:nvGraphicFramePr>
        <p:xfrm>
          <a:off x="14293850" y="6351588"/>
          <a:ext cx="2160588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Формула" r:id="rId21" imgW="622030" imgH="291973" progId="Equation.3">
                  <p:embed/>
                </p:oleObj>
              </mc:Choice>
              <mc:Fallback>
                <p:oleObj name="Формула" r:id="rId21" imgW="62203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3850" y="6351588"/>
                        <a:ext cx="2160588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7" name="Прямоугольник 1"/>
          <p:cNvSpPr>
            <a:spLocks noChangeArrowheads="1"/>
          </p:cNvSpPr>
          <p:nvPr/>
        </p:nvSpPr>
        <p:spPr bwMode="auto">
          <a:xfrm>
            <a:off x="581025" y="1925638"/>
            <a:ext cx="81375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k-KZ" sz="3200" b="1" i="1">
                <a:solidFill>
                  <a:prstClr val="black"/>
                </a:solidFill>
              </a:rPr>
              <a:t>Латынның discriminans (ажырату, анықтау) деген сөзінен шыққан. Дискриминанттың таңбасына қарап отырып, оның неше түбірі бар екенін анықтайды (ажыратады).</a:t>
            </a:r>
            <a:endParaRPr lang="ru-RU" sz="32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13" grpId="0"/>
      <p:bldP spid="51216" grpId="0"/>
      <p:bldP spid="51218" grpId="0"/>
      <p:bldP spid="51219" grpId="0"/>
      <p:bldP spid="51220" grpId="0"/>
      <p:bldP spid="512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5335" t="10029" r="35305" b="62464"/>
          <a:stretch>
            <a:fillRect/>
          </a:stretch>
        </p:blipFill>
        <p:spPr bwMode="auto">
          <a:xfrm>
            <a:off x="467544" y="116632"/>
            <a:ext cx="56886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 l="32828" t="59599" r="33697" b="15473"/>
          <a:stretch>
            <a:fillRect/>
          </a:stretch>
        </p:blipFill>
        <p:spPr bwMode="auto">
          <a:xfrm>
            <a:off x="2195736" y="3501008"/>
            <a:ext cx="59046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19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5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1" name="Объект 2"/>
          <p:cNvGraphicFramePr>
            <a:graphicFrameLocks noChangeAspect="1"/>
          </p:cNvGraphicFramePr>
          <p:nvPr/>
        </p:nvGraphicFramePr>
        <p:xfrm>
          <a:off x="517525" y="974725"/>
          <a:ext cx="7893050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Документ" r:id="rId3" imgW="3721230" imgH="2068440" progId="Word.Document.12">
                  <p:embed/>
                </p:oleObj>
              </mc:Choice>
              <mc:Fallback>
                <p:oleObj name="Документ" r:id="rId3" imgW="3721230" imgH="206844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974725"/>
                        <a:ext cx="7893050" cy="439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43608" y="5085184"/>
            <a:ext cx="6312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/>
              <a:t> І топқа     1,3,5;                 ІІ топқа 2,4,7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1317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266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Эркер</vt:lpstr>
      <vt:lpstr>Открытая</vt:lpstr>
      <vt:lpstr>Student presentation</vt:lpstr>
      <vt:lpstr>Формула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 Квадраттық теңдеулерді формула арқылы шешу:</vt:lpstr>
      <vt:lpstr> Дискриминант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Бағалау.            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бақыт тлеубай</dc:creator>
  <cp:lastModifiedBy>Hewlett-Packard Company</cp:lastModifiedBy>
  <cp:revision>15</cp:revision>
  <cp:lastPrinted>2019-05-27T01:54:09Z</cp:lastPrinted>
  <dcterms:created xsi:type="dcterms:W3CDTF">2018-11-13T22:16:53Z</dcterms:created>
  <dcterms:modified xsi:type="dcterms:W3CDTF">2021-01-13T18:03:09Z</dcterms:modified>
</cp:coreProperties>
</file>