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4071" r:id="rId2"/>
    <p:sldMasterId id="2147484084" r:id="rId3"/>
    <p:sldMasterId id="2147484096" r:id="rId4"/>
    <p:sldMasterId id="2147484114" r:id="rId5"/>
    <p:sldMasterId id="2147484126" r:id="rId6"/>
    <p:sldMasterId id="2147484138" r:id="rId7"/>
  </p:sldMasterIdLst>
  <p:notesMasterIdLst>
    <p:notesMasterId r:id="rId40"/>
  </p:notesMasterIdLst>
  <p:sldIdLst>
    <p:sldId id="256" r:id="rId8"/>
    <p:sldId id="305" r:id="rId9"/>
    <p:sldId id="336" r:id="rId10"/>
    <p:sldId id="357" r:id="rId11"/>
    <p:sldId id="351" r:id="rId12"/>
    <p:sldId id="358" r:id="rId13"/>
    <p:sldId id="349" r:id="rId14"/>
    <p:sldId id="308" r:id="rId15"/>
    <p:sldId id="367" r:id="rId16"/>
    <p:sldId id="354" r:id="rId17"/>
    <p:sldId id="353" r:id="rId18"/>
    <p:sldId id="348" r:id="rId19"/>
    <p:sldId id="344" r:id="rId20"/>
    <p:sldId id="361" r:id="rId21"/>
    <p:sldId id="362" r:id="rId22"/>
    <p:sldId id="365" r:id="rId23"/>
    <p:sldId id="366" r:id="rId24"/>
    <p:sldId id="368" r:id="rId25"/>
    <p:sldId id="341" r:id="rId26"/>
    <p:sldId id="369" r:id="rId27"/>
    <p:sldId id="342" r:id="rId28"/>
    <p:sldId id="339" r:id="rId29"/>
    <p:sldId id="313" r:id="rId30"/>
    <p:sldId id="320" r:id="rId31"/>
    <p:sldId id="321" r:id="rId32"/>
    <p:sldId id="322" r:id="rId33"/>
    <p:sldId id="356" r:id="rId34"/>
    <p:sldId id="370" r:id="rId35"/>
    <p:sldId id="371" r:id="rId36"/>
    <p:sldId id="372" r:id="rId37"/>
    <p:sldId id="364" r:id="rId38"/>
    <p:sldId id="32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FFFF"/>
    <a:srgbClr val="00CCFF"/>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94660"/>
  </p:normalViewPr>
  <p:slideViewPr>
    <p:cSldViewPr snapToGrid="0">
      <p:cViewPr varScale="1">
        <p:scale>
          <a:sx n="102" d="100"/>
          <a:sy n="102"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 /><Relationship Id="rId13" Type="http://schemas.openxmlformats.org/officeDocument/2006/relationships/slide" Target="slides/slide6.xml" /><Relationship Id="rId18" Type="http://schemas.openxmlformats.org/officeDocument/2006/relationships/slide" Target="slides/slide11.xml" /><Relationship Id="rId26" Type="http://schemas.openxmlformats.org/officeDocument/2006/relationships/slide" Target="slides/slide19.xml" /><Relationship Id="rId39" Type="http://schemas.openxmlformats.org/officeDocument/2006/relationships/slide" Target="slides/slide32.xml" /><Relationship Id="rId3" Type="http://schemas.openxmlformats.org/officeDocument/2006/relationships/slideMaster" Target="slideMasters/slideMaster3.xml" /><Relationship Id="rId21" Type="http://schemas.openxmlformats.org/officeDocument/2006/relationships/slide" Target="slides/slide14.xml" /><Relationship Id="rId34" Type="http://schemas.openxmlformats.org/officeDocument/2006/relationships/slide" Target="slides/slide27.xml" /><Relationship Id="rId42" Type="http://schemas.openxmlformats.org/officeDocument/2006/relationships/viewProps" Target="viewProps.xml" /><Relationship Id="rId7" Type="http://schemas.openxmlformats.org/officeDocument/2006/relationships/slideMaster" Target="slideMasters/slideMaster7.xml" /><Relationship Id="rId12" Type="http://schemas.openxmlformats.org/officeDocument/2006/relationships/slide" Target="slides/slide5.xml" /><Relationship Id="rId17" Type="http://schemas.openxmlformats.org/officeDocument/2006/relationships/slide" Target="slides/slide10.xml" /><Relationship Id="rId25" Type="http://schemas.openxmlformats.org/officeDocument/2006/relationships/slide" Target="slides/slide18.xml" /><Relationship Id="rId33" Type="http://schemas.openxmlformats.org/officeDocument/2006/relationships/slide" Target="slides/slide26.xml" /><Relationship Id="rId38" Type="http://schemas.openxmlformats.org/officeDocument/2006/relationships/slide" Target="slides/slide31.xml" /><Relationship Id="rId2" Type="http://schemas.openxmlformats.org/officeDocument/2006/relationships/slideMaster" Target="slideMasters/slideMaster2.xml" /><Relationship Id="rId16" Type="http://schemas.openxmlformats.org/officeDocument/2006/relationships/slide" Target="slides/slide9.xml" /><Relationship Id="rId20" Type="http://schemas.openxmlformats.org/officeDocument/2006/relationships/slide" Target="slides/slide13.xml" /><Relationship Id="rId29" Type="http://schemas.openxmlformats.org/officeDocument/2006/relationships/slide" Target="slides/slide22.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4.xml" /><Relationship Id="rId24" Type="http://schemas.openxmlformats.org/officeDocument/2006/relationships/slide" Target="slides/slide17.xml" /><Relationship Id="rId32" Type="http://schemas.openxmlformats.org/officeDocument/2006/relationships/slide" Target="slides/slide25.xml" /><Relationship Id="rId37" Type="http://schemas.openxmlformats.org/officeDocument/2006/relationships/slide" Target="slides/slide30.xml" /><Relationship Id="rId40" Type="http://schemas.openxmlformats.org/officeDocument/2006/relationships/notesMaster" Target="notesMasters/notesMaster1.xml" /><Relationship Id="rId5" Type="http://schemas.openxmlformats.org/officeDocument/2006/relationships/slideMaster" Target="slideMasters/slideMaster5.xml" /><Relationship Id="rId15" Type="http://schemas.openxmlformats.org/officeDocument/2006/relationships/slide" Target="slides/slide8.xml" /><Relationship Id="rId23" Type="http://schemas.openxmlformats.org/officeDocument/2006/relationships/slide" Target="slides/slide16.xml" /><Relationship Id="rId28" Type="http://schemas.openxmlformats.org/officeDocument/2006/relationships/slide" Target="slides/slide21.xml" /><Relationship Id="rId36" Type="http://schemas.openxmlformats.org/officeDocument/2006/relationships/slide" Target="slides/slide29.xml" /><Relationship Id="rId10" Type="http://schemas.openxmlformats.org/officeDocument/2006/relationships/slide" Target="slides/slide3.xml" /><Relationship Id="rId19" Type="http://schemas.openxmlformats.org/officeDocument/2006/relationships/slide" Target="slides/slide12.xml" /><Relationship Id="rId31" Type="http://schemas.openxmlformats.org/officeDocument/2006/relationships/slide" Target="slides/slide24.xml" /><Relationship Id="rId44" Type="http://schemas.openxmlformats.org/officeDocument/2006/relationships/tableStyles" Target="tableStyles.xml" /><Relationship Id="rId4" Type="http://schemas.openxmlformats.org/officeDocument/2006/relationships/slideMaster" Target="slideMasters/slideMaster4.xml" /><Relationship Id="rId9" Type="http://schemas.openxmlformats.org/officeDocument/2006/relationships/slide" Target="slides/slide2.xml" /><Relationship Id="rId14" Type="http://schemas.openxmlformats.org/officeDocument/2006/relationships/slide" Target="slides/slide7.xml" /><Relationship Id="rId22" Type="http://schemas.openxmlformats.org/officeDocument/2006/relationships/slide" Target="slides/slide15.xml" /><Relationship Id="rId27" Type="http://schemas.openxmlformats.org/officeDocument/2006/relationships/slide" Target="slides/slide20.xml" /><Relationship Id="rId30" Type="http://schemas.openxmlformats.org/officeDocument/2006/relationships/slide" Target="slides/slide23.xml" /><Relationship Id="rId35" Type="http://schemas.openxmlformats.org/officeDocument/2006/relationships/slide" Target="slides/slide28.xml" /><Relationship Id="rId43"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5B589-F78C-44A6-9B7B-9FF8DE60E3D4}"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ru-RU"/>
        </a:p>
      </dgm:t>
    </dgm:pt>
    <dgm:pt modelId="{349B4542-1E45-4BDE-A30F-8A27E4AD44C1}">
      <dgm:prSet phldrT="[Текст]" custT="1"/>
      <dgm:spPr/>
      <dgm:t>
        <a:bodyPr/>
        <a:lstStyle/>
        <a:p>
          <a:r>
            <a:rPr lang="ru-RU" sz="1600" dirty="0" err="1">
              <a:solidFill>
                <a:schemeClr val="tx1">
                  <a:lumMod val="95000"/>
                  <a:lumOff val="5000"/>
                </a:schemeClr>
              </a:solidFill>
              <a:latin typeface="Times New Roman" panose="02020603050405020304" pitchFamily="18" charset="0"/>
              <a:cs typeface="Times New Roman" panose="02020603050405020304" pitchFamily="18" charset="0"/>
            </a:rPr>
            <a:t>Савант</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600" dirty="0" err="1">
              <a:solidFill>
                <a:schemeClr val="tx1">
                  <a:lumMod val="95000"/>
                  <a:lumOff val="5000"/>
                </a:schemeClr>
              </a:solidFill>
              <a:latin typeface="Times New Roman" panose="02020603050405020304" pitchFamily="18" charset="0"/>
              <a:cs typeface="Times New Roman" panose="02020603050405020304" pitchFamily="18" charset="0"/>
            </a:rPr>
            <a:t>балалары</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ru-RU" sz="1600" dirty="0" err="1">
              <a:solidFill>
                <a:schemeClr val="tx1">
                  <a:lumMod val="95000"/>
                  <a:lumOff val="5000"/>
                </a:schemeClr>
              </a:solidFill>
              <a:latin typeface="Times New Roman" panose="02020603050405020304" pitchFamily="18" charset="0"/>
              <a:cs typeface="Times New Roman" panose="02020603050405020304" pitchFamily="18" charset="0"/>
            </a:rPr>
            <a:t>ның</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600" dirty="0" err="1">
              <a:solidFill>
                <a:schemeClr val="tx1">
                  <a:lumMod val="95000"/>
                  <a:lumOff val="5000"/>
                </a:schemeClr>
              </a:solidFill>
              <a:latin typeface="Times New Roman" panose="02020603050405020304" pitchFamily="18" charset="0"/>
              <a:cs typeface="Times New Roman" panose="02020603050405020304" pitchFamily="18" charset="0"/>
            </a:rPr>
            <a:t>таланттар</a:t>
          </a:r>
          <a:r>
            <a:rPr lang="ru-RU" sz="1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600" dirty="0" err="1">
              <a:solidFill>
                <a:schemeClr val="tx1">
                  <a:lumMod val="95000"/>
                  <a:lumOff val="5000"/>
                </a:schemeClr>
              </a:solidFill>
              <a:latin typeface="Times New Roman" panose="02020603050405020304" pitchFamily="18" charset="0"/>
              <a:cs typeface="Times New Roman" panose="02020603050405020304" pitchFamily="18" charset="0"/>
            </a:rPr>
            <a:t>түрлері</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3FBF0FC9-1AB0-4F49-9937-5D3B9EC9C78B}" type="parTrans" cxnId="{A9718426-3E46-4F1D-8860-80535843EE94}">
      <dgm:prSet/>
      <dgm:spPr/>
      <dgm:t>
        <a:bodyPr/>
        <a:lstStyle/>
        <a:p>
          <a:endParaRPr lang="ru-RU"/>
        </a:p>
      </dgm:t>
    </dgm:pt>
    <dgm:pt modelId="{6E671231-7C7A-43EF-AFBB-8B23A1FE15F6}" type="sibTrans" cxnId="{A9718426-3E46-4F1D-8860-80535843EE94}">
      <dgm:prSet/>
      <dgm:spPr/>
      <dgm:t>
        <a:bodyPr/>
        <a:lstStyle/>
        <a:p>
          <a:endParaRPr lang="ru-RU"/>
        </a:p>
      </dgm:t>
    </dgm:pt>
    <dgm:pt modelId="{5D84597B-9E26-436F-8082-BCE1E2F4DC55}">
      <dgm:prSet phldrT="[Текст]" custT="1"/>
      <dgm:spPr/>
      <dgm:t>
        <a:bodyPr/>
        <a:lstStyle/>
        <a:p>
          <a:r>
            <a:rPr lang="ru-RU" sz="1800" dirty="0" err="1">
              <a:latin typeface="Times New Roman" panose="02020603050405020304" pitchFamily="18" charset="0"/>
              <a:cs typeface="Times New Roman" panose="02020603050405020304" pitchFamily="18" charset="0"/>
            </a:rPr>
            <a:t>Көркем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өнер</a:t>
          </a:r>
          <a:r>
            <a:rPr lang="ru-RU" sz="18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dgm:t>
    </dgm:pt>
    <dgm:pt modelId="{37D96508-2278-45E2-A4C6-EC6973E1F394}" type="parTrans" cxnId="{58029880-425A-4E65-AEBD-909ACAA88A79}">
      <dgm:prSet/>
      <dgm:spPr/>
      <dgm:t>
        <a:bodyPr/>
        <a:lstStyle/>
        <a:p>
          <a:endParaRPr lang="ru-RU"/>
        </a:p>
      </dgm:t>
    </dgm:pt>
    <dgm:pt modelId="{E7F4BB4E-3B76-4A3E-B498-7B3E20798C29}" type="sibTrans" cxnId="{58029880-425A-4E65-AEBD-909ACAA88A79}">
      <dgm:prSet/>
      <dgm:spPr/>
      <dgm:t>
        <a:bodyPr/>
        <a:lstStyle/>
        <a:p>
          <a:endParaRPr lang="ru-RU"/>
        </a:p>
      </dgm:t>
    </dgm:pt>
    <dgm:pt modelId="{30CC97B4-A2B0-4DC1-B4F8-E43252658702}">
      <dgm:prSet phldrT="[Текст]" custT="1"/>
      <dgm:spPr/>
      <dgm:t>
        <a:bodyPr/>
        <a:lstStyle/>
        <a:p>
          <a:r>
            <a:rPr lang="ru-RU" sz="2800" dirty="0">
              <a:latin typeface="Times New Roman" panose="02020603050405020304" pitchFamily="18" charset="0"/>
              <a:cs typeface="Times New Roman" panose="02020603050405020304" pitchFamily="18" charset="0"/>
            </a:rPr>
            <a:t>Музыка</a:t>
          </a:r>
        </a:p>
      </dgm:t>
    </dgm:pt>
    <dgm:pt modelId="{6D5E7C2E-A7DB-4A38-8E6D-EE6436D6A1AC}" type="parTrans" cxnId="{AC6557C8-1AED-4CAD-A509-DD4211E0F9F4}">
      <dgm:prSet/>
      <dgm:spPr/>
      <dgm:t>
        <a:bodyPr/>
        <a:lstStyle/>
        <a:p>
          <a:endParaRPr lang="ru-RU"/>
        </a:p>
      </dgm:t>
    </dgm:pt>
    <dgm:pt modelId="{1A2FE2D2-6091-4A54-B95C-883F89A443AA}" type="sibTrans" cxnId="{AC6557C8-1AED-4CAD-A509-DD4211E0F9F4}">
      <dgm:prSet/>
      <dgm:spPr/>
      <dgm:t>
        <a:bodyPr/>
        <a:lstStyle/>
        <a:p>
          <a:endParaRPr lang="ru-RU"/>
        </a:p>
      </dgm:t>
    </dgm:pt>
    <dgm:pt modelId="{EB3795E7-8288-474E-B569-86F122D72833}">
      <dgm:prSet phldrT="[Текст]" custT="1"/>
      <dgm:spPr/>
      <dgm:t>
        <a:bodyPr/>
        <a:lstStyle/>
        <a:p>
          <a:r>
            <a:rPr lang="ru-RU" sz="3200" dirty="0" err="1">
              <a:latin typeface="Times New Roman" panose="02020603050405020304" pitchFamily="18" charset="0"/>
              <a:cs typeface="Times New Roman" panose="02020603050405020304" pitchFamily="18" charset="0"/>
            </a:rPr>
            <a:t>Есеп</a:t>
          </a:r>
          <a:r>
            <a:rPr lang="ru-RU" sz="3200" dirty="0">
              <a:latin typeface="Times New Roman" panose="02020603050405020304" pitchFamily="18" charset="0"/>
              <a:cs typeface="Times New Roman" panose="02020603050405020304" pitchFamily="18" charset="0"/>
            </a:rPr>
            <a:t> </a:t>
          </a:r>
        </a:p>
      </dgm:t>
    </dgm:pt>
    <dgm:pt modelId="{12CFE748-B198-449B-BEA9-56DC88F75601}" type="parTrans" cxnId="{1786319F-7408-4B1D-B21F-FF1B3EFDBC02}">
      <dgm:prSet/>
      <dgm:spPr/>
      <dgm:t>
        <a:bodyPr/>
        <a:lstStyle/>
        <a:p>
          <a:endParaRPr lang="ru-RU"/>
        </a:p>
      </dgm:t>
    </dgm:pt>
    <dgm:pt modelId="{73D49557-0BC3-45AB-8AD1-B1C7E8C639F0}" type="sibTrans" cxnId="{1786319F-7408-4B1D-B21F-FF1B3EFDBC02}">
      <dgm:prSet/>
      <dgm:spPr/>
      <dgm:t>
        <a:bodyPr/>
        <a:lstStyle/>
        <a:p>
          <a:endParaRPr lang="ru-RU"/>
        </a:p>
      </dgm:t>
    </dgm:pt>
    <dgm:pt modelId="{4314A00B-CC78-43CD-A091-CB57FAF38A57}" type="pres">
      <dgm:prSet presAssocID="{C6B5B589-F78C-44A6-9B7B-9FF8DE60E3D4}" presName="cycle" presStyleCnt="0">
        <dgm:presLayoutVars>
          <dgm:chMax val="1"/>
          <dgm:dir/>
          <dgm:animLvl val="ctr"/>
          <dgm:resizeHandles val="exact"/>
        </dgm:presLayoutVars>
      </dgm:prSet>
      <dgm:spPr/>
    </dgm:pt>
    <dgm:pt modelId="{42B513F3-8027-443E-88C2-9FD937ACBA27}" type="pres">
      <dgm:prSet presAssocID="{349B4542-1E45-4BDE-A30F-8A27E4AD44C1}" presName="centerShape" presStyleLbl="node0" presStyleIdx="0" presStyleCnt="1" custScaleX="139795" custScaleY="113328"/>
      <dgm:spPr/>
    </dgm:pt>
    <dgm:pt modelId="{EB8F4506-09DE-462E-8E23-2BC369A484DA}" type="pres">
      <dgm:prSet presAssocID="{37D96508-2278-45E2-A4C6-EC6973E1F394}" presName="parTrans" presStyleLbl="bgSibTrans2D1" presStyleIdx="0" presStyleCnt="3" custLinFactNeighborX="17833" custLinFactNeighborY="15173"/>
      <dgm:spPr/>
    </dgm:pt>
    <dgm:pt modelId="{B7020AD2-8020-4061-8387-C1A8A3BF29B0}" type="pres">
      <dgm:prSet presAssocID="{5D84597B-9E26-436F-8082-BCE1E2F4DC55}" presName="node" presStyleLbl="node1" presStyleIdx="0" presStyleCnt="3" custScaleX="128173">
        <dgm:presLayoutVars>
          <dgm:bulletEnabled val="1"/>
        </dgm:presLayoutVars>
      </dgm:prSet>
      <dgm:spPr/>
    </dgm:pt>
    <dgm:pt modelId="{799B46B3-1A76-4816-9F39-CC15DDA1DB59}" type="pres">
      <dgm:prSet presAssocID="{6D5E7C2E-A7DB-4A38-8E6D-EE6436D6A1AC}" presName="parTrans" presStyleLbl="bgSibTrans2D1" presStyleIdx="1" presStyleCnt="3" custScaleX="82910" custLinFactNeighborX="782" custLinFactNeighborY="67323"/>
      <dgm:spPr/>
    </dgm:pt>
    <dgm:pt modelId="{73572BBF-ABF9-4D9C-891F-4D2520CF3F1F}" type="pres">
      <dgm:prSet presAssocID="{30CC97B4-A2B0-4DC1-B4F8-E43252658702}" presName="node" presStyleLbl="node1" presStyleIdx="1" presStyleCnt="3" custScaleX="126146" custRadScaleRad="96581" custRadScaleInc="-731">
        <dgm:presLayoutVars>
          <dgm:bulletEnabled val="1"/>
        </dgm:presLayoutVars>
      </dgm:prSet>
      <dgm:spPr/>
    </dgm:pt>
    <dgm:pt modelId="{02F90065-7991-4103-BDED-C7B9185B9973}" type="pres">
      <dgm:prSet presAssocID="{12CFE748-B198-449B-BEA9-56DC88F75601}" presName="parTrans" presStyleLbl="bgSibTrans2D1" presStyleIdx="2" presStyleCnt="3" custLinFactNeighborX="-13214" custLinFactNeighborY="19672"/>
      <dgm:spPr/>
    </dgm:pt>
    <dgm:pt modelId="{A03BB13D-B218-4287-8A54-6763D457000C}" type="pres">
      <dgm:prSet presAssocID="{EB3795E7-8288-474E-B569-86F122D72833}" presName="node" presStyleLbl="node1" presStyleIdx="2" presStyleCnt="3" custScaleY="108330" custRadScaleRad="107981" custRadScaleInc="-1583">
        <dgm:presLayoutVars>
          <dgm:bulletEnabled val="1"/>
        </dgm:presLayoutVars>
      </dgm:prSet>
      <dgm:spPr/>
    </dgm:pt>
  </dgm:ptLst>
  <dgm:cxnLst>
    <dgm:cxn modelId="{06D5FD11-59CD-44B8-B416-D62BCE733E62}" type="presOf" srcId="{6D5E7C2E-A7DB-4A38-8E6D-EE6436D6A1AC}" destId="{799B46B3-1A76-4816-9F39-CC15DDA1DB59}" srcOrd="0" destOrd="0" presId="urn:microsoft.com/office/officeart/2005/8/layout/radial4"/>
    <dgm:cxn modelId="{92442D1F-CDC2-4147-A3E8-B465388D6A60}" type="presOf" srcId="{30CC97B4-A2B0-4DC1-B4F8-E43252658702}" destId="{73572BBF-ABF9-4D9C-891F-4D2520CF3F1F}" srcOrd="0" destOrd="0" presId="urn:microsoft.com/office/officeart/2005/8/layout/radial4"/>
    <dgm:cxn modelId="{A9718426-3E46-4F1D-8860-80535843EE94}" srcId="{C6B5B589-F78C-44A6-9B7B-9FF8DE60E3D4}" destId="{349B4542-1E45-4BDE-A30F-8A27E4AD44C1}" srcOrd="0" destOrd="0" parTransId="{3FBF0FC9-1AB0-4F49-9937-5D3B9EC9C78B}" sibTransId="{6E671231-7C7A-43EF-AFBB-8B23A1FE15F6}"/>
    <dgm:cxn modelId="{9F4C2064-D986-4336-BA4D-250B864C1606}" type="presOf" srcId="{37D96508-2278-45E2-A4C6-EC6973E1F394}" destId="{EB8F4506-09DE-462E-8E23-2BC369A484DA}" srcOrd="0" destOrd="0" presId="urn:microsoft.com/office/officeart/2005/8/layout/radial4"/>
    <dgm:cxn modelId="{58029880-425A-4E65-AEBD-909ACAA88A79}" srcId="{349B4542-1E45-4BDE-A30F-8A27E4AD44C1}" destId="{5D84597B-9E26-436F-8082-BCE1E2F4DC55}" srcOrd="0" destOrd="0" parTransId="{37D96508-2278-45E2-A4C6-EC6973E1F394}" sibTransId="{E7F4BB4E-3B76-4A3E-B498-7B3E20798C29}"/>
    <dgm:cxn modelId="{1786319F-7408-4B1D-B21F-FF1B3EFDBC02}" srcId="{349B4542-1E45-4BDE-A30F-8A27E4AD44C1}" destId="{EB3795E7-8288-474E-B569-86F122D72833}" srcOrd="2" destOrd="0" parTransId="{12CFE748-B198-449B-BEA9-56DC88F75601}" sibTransId="{73D49557-0BC3-45AB-8AD1-B1C7E8C639F0}"/>
    <dgm:cxn modelId="{05B5EFAC-C00A-4554-A3F7-0E5D362C5FB9}" type="presOf" srcId="{5D84597B-9E26-436F-8082-BCE1E2F4DC55}" destId="{B7020AD2-8020-4061-8387-C1A8A3BF29B0}" srcOrd="0" destOrd="0" presId="urn:microsoft.com/office/officeart/2005/8/layout/radial4"/>
    <dgm:cxn modelId="{AC6557C8-1AED-4CAD-A509-DD4211E0F9F4}" srcId="{349B4542-1E45-4BDE-A30F-8A27E4AD44C1}" destId="{30CC97B4-A2B0-4DC1-B4F8-E43252658702}" srcOrd="1" destOrd="0" parTransId="{6D5E7C2E-A7DB-4A38-8E6D-EE6436D6A1AC}" sibTransId="{1A2FE2D2-6091-4A54-B95C-883F89A443AA}"/>
    <dgm:cxn modelId="{1AA0B5D5-73F1-47E1-B597-1B415C11777F}" type="presOf" srcId="{349B4542-1E45-4BDE-A30F-8A27E4AD44C1}" destId="{42B513F3-8027-443E-88C2-9FD937ACBA27}" srcOrd="0" destOrd="0" presId="urn:microsoft.com/office/officeart/2005/8/layout/radial4"/>
    <dgm:cxn modelId="{878884D8-CFC4-4DD5-8C87-1113D2693AA8}" type="presOf" srcId="{C6B5B589-F78C-44A6-9B7B-9FF8DE60E3D4}" destId="{4314A00B-CC78-43CD-A091-CB57FAF38A57}" srcOrd="0" destOrd="0" presId="urn:microsoft.com/office/officeart/2005/8/layout/radial4"/>
    <dgm:cxn modelId="{AA50C9E0-C610-43DC-8E37-F00ACBE7F1A4}" type="presOf" srcId="{12CFE748-B198-449B-BEA9-56DC88F75601}" destId="{02F90065-7991-4103-BDED-C7B9185B9973}" srcOrd="0" destOrd="0" presId="urn:microsoft.com/office/officeart/2005/8/layout/radial4"/>
    <dgm:cxn modelId="{A2EB76F0-1536-4D27-98E5-86374AB737CA}" type="presOf" srcId="{EB3795E7-8288-474E-B569-86F122D72833}" destId="{A03BB13D-B218-4287-8A54-6763D457000C}" srcOrd="0" destOrd="0" presId="urn:microsoft.com/office/officeart/2005/8/layout/radial4"/>
    <dgm:cxn modelId="{1AC81AA0-C8B0-45AD-9CE0-FE9BBEC23DA7}" type="presParOf" srcId="{4314A00B-CC78-43CD-A091-CB57FAF38A57}" destId="{42B513F3-8027-443E-88C2-9FD937ACBA27}" srcOrd="0" destOrd="0" presId="urn:microsoft.com/office/officeart/2005/8/layout/radial4"/>
    <dgm:cxn modelId="{F257DBC6-8DEF-4A4E-BCE8-CEE6A82014EC}" type="presParOf" srcId="{4314A00B-CC78-43CD-A091-CB57FAF38A57}" destId="{EB8F4506-09DE-462E-8E23-2BC369A484DA}" srcOrd="1" destOrd="0" presId="urn:microsoft.com/office/officeart/2005/8/layout/radial4"/>
    <dgm:cxn modelId="{932F0C7B-D1D6-4640-ADFA-B3A65A5B7C9F}" type="presParOf" srcId="{4314A00B-CC78-43CD-A091-CB57FAF38A57}" destId="{B7020AD2-8020-4061-8387-C1A8A3BF29B0}" srcOrd="2" destOrd="0" presId="urn:microsoft.com/office/officeart/2005/8/layout/radial4"/>
    <dgm:cxn modelId="{576C4BEA-E1C2-4F08-BC53-ECC941A09160}" type="presParOf" srcId="{4314A00B-CC78-43CD-A091-CB57FAF38A57}" destId="{799B46B3-1A76-4816-9F39-CC15DDA1DB59}" srcOrd="3" destOrd="0" presId="urn:microsoft.com/office/officeart/2005/8/layout/radial4"/>
    <dgm:cxn modelId="{1E3556A3-9170-4BF7-B589-2C55EC543639}" type="presParOf" srcId="{4314A00B-CC78-43CD-A091-CB57FAF38A57}" destId="{73572BBF-ABF9-4D9C-891F-4D2520CF3F1F}" srcOrd="4" destOrd="0" presId="urn:microsoft.com/office/officeart/2005/8/layout/radial4"/>
    <dgm:cxn modelId="{A56D7493-5583-4DE8-8F19-7C28FD8E709B}" type="presParOf" srcId="{4314A00B-CC78-43CD-A091-CB57FAF38A57}" destId="{02F90065-7991-4103-BDED-C7B9185B9973}" srcOrd="5" destOrd="0" presId="urn:microsoft.com/office/officeart/2005/8/layout/radial4"/>
    <dgm:cxn modelId="{E6BA1427-5F67-4293-9095-1BD8256FCABF}" type="presParOf" srcId="{4314A00B-CC78-43CD-A091-CB57FAF38A57}" destId="{A03BB13D-B218-4287-8A54-6763D457000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3838B-0281-4CC1-BBCE-A88AD6AD7871}" type="doc">
      <dgm:prSet loTypeId="urn:microsoft.com/office/officeart/2005/8/layout/arrow2" loCatId="process" qsTypeId="urn:microsoft.com/office/officeart/2005/8/quickstyle/simple1" qsCatId="simple" csTypeId="urn:microsoft.com/office/officeart/2005/8/colors/accent1_2" csCatId="accent1" phldr="1"/>
      <dgm:spPr/>
    </dgm:pt>
    <dgm:pt modelId="{9DE62837-F711-41B5-9430-2BAF181A7F38}">
      <dgm:prSet phldrT="[Текст]" custT="1"/>
      <dgm:spPr/>
      <dgm:t>
        <a:bodyPr/>
        <a:lstStyle/>
        <a:p>
          <a:r>
            <a:rPr lang="ru-RU" sz="1800" b="1" dirty="0" err="1">
              <a:effectLst>
                <a:outerShdw blurRad="38100" dist="38100" dir="2700000" algn="tl">
                  <a:srgbClr val="000000">
                    <a:alpha val="43137"/>
                  </a:srgbClr>
                </a:outerShdw>
              </a:effectLst>
            </a:rPr>
            <a:t>Қызығушылығын</a:t>
          </a:r>
          <a:r>
            <a:rPr lang="ru-RU" sz="1800" b="1" dirty="0">
              <a:effectLst>
                <a:outerShdw blurRad="38100" dist="38100" dir="2700000" algn="tl">
                  <a:srgbClr val="000000">
                    <a:alpha val="43137"/>
                  </a:srgbClr>
                </a:outerShdw>
              </a:effectLst>
            </a:rPr>
            <a:t> </a:t>
          </a:r>
          <a:r>
            <a:rPr lang="ru-RU" sz="1800" b="1" dirty="0" err="1">
              <a:effectLst>
                <a:outerShdw blurRad="38100" dist="38100" dir="2700000" algn="tl">
                  <a:srgbClr val="000000">
                    <a:alpha val="43137"/>
                  </a:srgbClr>
                </a:outerShdw>
              </a:effectLst>
            </a:rPr>
            <a:t>ояту</a:t>
          </a:r>
          <a:r>
            <a:rPr lang="ru-RU" sz="1800" b="1" dirty="0">
              <a:effectLst>
                <a:outerShdw blurRad="38100" dist="38100" dir="2700000" algn="tl">
                  <a:srgbClr val="000000">
                    <a:alpha val="43137"/>
                  </a:srgbClr>
                </a:outerShdw>
              </a:effectLst>
            </a:rPr>
            <a:t> </a:t>
          </a:r>
          <a:r>
            <a:rPr lang="ru-RU" sz="1800" b="1" dirty="0" err="1">
              <a:effectLst>
                <a:outerShdw blurRad="38100" dist="38100" dir="2700000" algn="tl">
                  <a:srgbClr val="000000">
                    <a:alpha val="43137"/>
                  </a:srgbClr>
                </a:outerShdw>
              </a:effectLst>
            </a:rPr>
            <a:t>ушін</a:t>
          </a:r>
          <a:r>
            <a:rPr lang="ru-RU" sz="1800" b="1" dirty="0">
              <a:effectLst>
                <a:outerShdw blurRad="38100" dist="38100" dir="2700000" algn="tl">
                  <a:srgbClr val="000000">
                    <a:alpha val="43137"/>
                  </a:srgbClr>
                </a:outerShdw>
              </a:effectLst>
            </a:rPr>
            <a:t> </a:t>
          </a:r>
          <a:r>
            <a:rPr lang="ru-RU" sz="1800" b="1" dirty="0" err="1">
              <a:effectLst>
                <a:outerShdw blurRad="38100" dist="38100" dir="2700000" algn="tl">
                  <a:srgbClr val="000000">
                    <a:alpha val="43137"/>
                  </a:srgbClr>
                </a:outerShdw>
              </a:effectLst>
            </a:rPr>
            <a:t>оқыту</a:t>
          </a:r>
          <a:endParaRPr lang="ru-RU" sz="1800" b="1" dirty="0">
            <a:effectLst>
              <a:outerShdw blurRad="38100" dist="38100" dir="2700000" algn="tl">
                <a:srgbClr val="000000">
                  <a:alpha val="43137"/>
                </a:srgbClr>
              </a:outerShdw>
            </a:effectLst>
          </a:endParaRPr>
        </a:p>
      </dgm:t>
    </dgm:pt>
    <dgm:pt modelId="{D5EFD850-BA82-4B1E-8265-46E5A2F0F3FB}" type="parTrans" cxnId="{A78BA0E6-3919-4D5E-AA55-5F23D951CF4A}">
      <dgm:prSet/>
      <dgm:spPr/>
      <dgm:t>
        <a:bodyPr/>
        <a:lstStyle/>
        <a:p>
          <a:endParaRPr lang="ru-RU"/>
        </a:p>
      </dgm:t>
    </dgm:pt>
    <dgm:pt modelId="{C9B3D592-7639-4D73-97AD-7DF07E33E3B8}" type="sibTrans" cxnId="{A78BA0E6-3919-4D5E-AA55-5F23D951CF4A}">
      <dgm:prSet/>
      <dgm:spPr/>
      <dgm:t>
        <a:bodyPr/>
        <a:lstStyle/>
        <a:p>
          <a:endParaRPr lang="ru-RU"/>
        </a:p>
      </dgm:t>
    </dgm:pt>
    <dgm:pt modelId="{1E65A3BA-E7B3-4343-9FCF-9F724D058EB2}">
      <dgm:prSet phldrT="[Текст]" custT="1"/>
      <dgm:spPr/>
      <dgm:t>
        <a:bodyPr/>
        <a:lstStyle/>
        <a:p>
          <a:r>
            <a:rPr lang="ru-RU" sz="1800" b="1" dirty="0" err="1">
              <a:effectLst>
                <a:outerShdw blurRad="38100" dist="38100" dir="2700000" algn="tl">
                  <a:srgbClr val="000000">
                    <a:alpha val="43137"/>
                  </a:srgbClr>
                </a:outerShdw>
              </a:effectLst>
            </a:rPr>
            <a:t>Қабілеттерін</a:t>
          </a:r>
          <a:r>
            <a:rPr lang="ru-RU" sz="1800" b="1" dirty="0">
              <a:effectLst>
                <a:outerShdw blurRad="38100" dist="38100" dir="2700000" algn="tl">
                  <a:srgbClr val="000000">
                    <a:alpha val="43137"/>
                  </a:srgbClr>
                </a:outerShdw>
              </a:effectLst>
            </a:rPr>
            <a:t> </a:t>
          </a:r>
          <a:r>
            <a:rPr lang="ru-RU" sz="1800" b="1" dirty="0" err="1">
              <a:effectLst>
                <a:outerShdw blurRad="38100" dist="38100" dir="2700000" algn="tl">
                  <a:srgbClr val="000000">
                    <a:alpha val="43137"/>
                  </a:srgbClr>
                </a:outerShdw>
              </a:effectLst>
            </a:rPr>
            <a:t>дамыту</a:t>
          </a:r>
          <a:endParaRPr lang="ru-RU" sz="1800" b="1" dirty="0">
            <a:effectLst>
              <a:outerShdw blurRad="38100" dist="38100" dir="2700000" algn="tl">
                <a:srgbClr val="000000">
                  <a:alpha val="43137"/>
                </a:srgbClr>
              </a:outerShdw>
            </a:effectLst>
          </a:endParaRPr>
        </a:p>
      </dgm:t>
    </dgm:pt>
    <dgm:pt modelId="{FC2F6539-CE5B-4862-8B5E-9D3EB9C4AD65}" type="parTrans" cxnId="{9E2435FB-6D24-430C-BA43-6E44690536D1}">
      <dgm:prSet/>
      <dgm:spPr/>
      <dgm:t>
        <a:bodyPr/>
        <a:lstStyle/>
        <a:p>
          <a:endParaRPr lang="ru-RU"/>
        </a:p>
      </dgm:t>
    </dgm:pt>
    <dgm:pt modelId="{F56EF925-52FE-4E0F-B4E7-3335E268F437}" type="sibTrans" cxnId="{9E2435FB-6D24-430C-BA43-6E44690536D1}">
      <dgm:prSet/>
      <dgm:spPr/>
      <dgm:t>
        <a:bodyPr/>
        <a:lstStyle/>
        <a:p>
          <a:endParaRPr lang="ru-RU"/>
        </a:p>
      </dgm:t>
    </dgm:pt>
    <dgm:pt modelId="{863780A8-AAA7-4C99-BCCA-5120545B67D8}">
      <dgm:prSet phldrT="[Текст]" custT="1"/>
      <dgm:spPr/>
      <dgm:t>
        <a:bodyPr/>
        <a:lstStyle/>
        <a:p>
          <a:r>
            <a:rPr lang="ru-RU" sz="1800" b="1" dirty="0" err="1">
              <a:effectLst>
                <a:outerShdw blurRad="38100" dist="38100" dir="2700000" algn="tl">
                  <a:srgbClr val="000000">
                    <a:alpha val="43137"/>
                  </a:srgbClr>
                </a:outerShdw>
              </a:effectLst>
            </a:rPr>
            <a:t>Өмірде</a:t>
          </a:r>
          <a:r>
            <a:rPr lang="ru-RU" sz="1800" b="1" dirty="0">
              <a:effectLst>
                <a:outerShdw blurRad="38100" dist="38100" dir="2700000" algn="tl">
                  <a:srgbClr val="000000">
                    <a:alpha val="43137"/>
                  </a:srgbClr>
                </a:outerShdw>
              </a:effectLst>
            </a:rPr>
            <a:t> </a:t>
          </a:r>
          <a:r>
            <a:rPr lang="ru-RU" sz="1800" b="1" dirty="0" err="1">
              <a:effectLst>
                <a:outerShdw blurRad="38100" dist="38100" dir="2700000" algn="tl">
                  <a:srgbClr val="000000">
                    <a:alpha val="43137"/>
                  </a:srgbClr>
                </a:outerShdw>
              </a:effectLst>
            </a:rPr>
            <a:t>өз</a:t>
          </a:r>
          <a:r>
            <a:rPr lang="ru-RU" sz="1800" b="1" dirty="0">
              <a:effectLst>
                <a:outerShdw blurRad="38100" dist="38100" dir="2700000" algn="tl">
                  <a:srgbClr val="000000">
                    <a:alpha val="43137"/>
                  </a:srgbClr>
                </a:outerShdw>
              </a:effectLst>
            </a:rPr>
            <a:t> </a:t>
          </a:r>
          <a:r>
            <a:rPr lang="ru-RU" sz="1800" b="1" dirty="0" err="1">
              <a:effectLst>
                <a:outerShdw blurRad="38100" dist="38100" dir="2700000" algn="tl">
                  <a:srgbClr val="000000">
                    <a:alpha val="43137"/>
                  </a:srgbClr>
                </a:outerShdw>
              </a:effectLst>
            </a:rPr>
            <a:t>орынын</a:t>
          </a:r>
          <a:r>
            <a:rPr lang="ru-RU" sz="1800" b="1" dirty="0">
              <a:effectLst>
                <a:outerShdw blurRad="38100" dist="38100" dir="2700000" algn="tl">
                  <a:srgbClr val="000000">
                    <a:alpha val="43137"/>
                  </a:srgbClr>
                </a:outerShdw>
              </a:effectLst>
            </a:rPr>
            <a:t> табу  </a:t>
          </a:r>
        </a:p>
      </dgm:t>
    </dgm:pt>
    <dgm:pt modelId="{8088345B-B66E-42C2-B400-D8EA7A638B15}" type="parTrans" cxnId="{474BF5D2-C891-48DA-BA4B-BEFCAA562F61}">
      <dgm:prSet/>
      <dgm:spPr/>
      <dgm:t>
        <a:bodyPr/>
        <a:lstStyle/>
        <a:p>
          <a:endParaRPr lang="ru-RU"/>
        </a:p>
      </dgm:t>
    </dgm:pt>
    <dgm:pt modelId="{79D6465F-B0EA-4C2D-A457-FB208DC4B703}" type="sibTrans" cxnId="{474BF5D2-C891-48DA-BA4B-BEFCAA562F61}">
      <dgm:prSet/>
      <dgm:spPr/>
      <dgm:t>
        <a:bodyPr/>
        <a:lstStyle/>
        <a:p>
          <a:endParaRPr lang="ru-RU"/>
        </a:p>
      </dgm:t>
    </dgm:pt>
    <dgm:pt modelId="{525BD92C-7C6E-4A97-8D6A-7D3B12B3A901}" type="pres">
      <dgm:prSet presAssocID="{5BD3838B-0281-4CC1-BBCE-A88AD6AD7871}" presName="arrowDiagram" presStyleCnt="0">
        <dgm:presLayoutVars>
          <dgm:chMax val="5"/>
          <dgm:dir/>
          <dgm:resizeHandles val="exact"/>
        </dgm:presLayoutVars>
      </dgm:prSet>
      <dgm:spPr/>
    </dgm:pt>
    <dgm:pt modelId="{78B34785-47D2-44B1-A960-1FAF1F10D98A}" type="pres">
      <dgm:prSet presAssocID="{5BD3838B-0281-4CC1-BBCE-A88AD6AD7871}" presName="arrow" presStyleLbl="bgShp" presStyleIdx="0" presStyleCnt="1" custLinFactNeighborX="2599" custLinFactNeighborY="-4721"/>
      <dgm:spPr/>
    </dgm:pt>
    <dgm:pt modelId="{61AA7CFA-0745-42DF-82D5-6092E097DA9C}" type="pres">
      <dgm:prSet presAssocID="{5BD3838B-0281-4CC1-BBCE-A88AD6AD7871}" presName="arrowDiagram3" presStyleCnt="0"/>
      <dgm:spPr/>
    </dgm:pt>
    <dgm:pt modelId="{F7919C7D-1AAE-48F4-9FCA-317698C90F5F}" type="pres">
      <dgm:prSet presAssocID="{9DE62837-F711-41B5-9430-2BAF181A7F38}" presName="bullet3a" presStyleLbl="node1" presStyleIdx="0" presStyleCnt="3"/>
      <dgm:spPr/>
    </dgm:pt>
    <dgm:pt modelId="{1B85A92F-5623-4B2B-807E-6702088525EC}" type="pres">
      <dgm:prSet presAssocID="{9DE62837-F711-41B5-9430-2BAF181A7F38}" presName="textBox3a" presStyleLbl="revTx" presStyleIdx="0" presStyleCnt="3" custScaleX="294635" custLinFactNeighborX="-30782" custLinFactNeighborY="23300">
        <dgm:presLayoutVars>
          <dgm:bulletEnabled val="1"/>
        </dgm:presLayoutVars>
      </dgm:prSet>
      <dgm:spPr/>
    </dgm:pt>
    <dgm:pt modelId="{BA2D7044-54EE-4AE6-9F7B-0F17117FD98D}" type="pres">
      <dgm:prSet presAssocID="{1E65A3BA-E7B3-4343-9FCF-9F724D058EB2}" presName="bullet3b" presStyleLbl="node1" presStyleIdx="1" presStyleCnt="3"/>
      <dgm:spPr/>
    </dgm:pt>
    <dgm:pt modelId="{8B8DEEA5-3E8A-485C-92AF-A119AFA7EEF9}" type="pres">
      <dgm:prSet presAssocID="{1E65A3BA-E7B3-4343-9FCF-9F724D058EB2}" presName="textBox3b" presStyleLbl="revTx" presStyleIdx="1" presStyleCnt="3" custScaleX="238842" custLinFactNeighborX="77858" custLinFactNeighborY="5449">
        <dgm:presLayoutVars>
          <dgm:bulletEnabled val="1"/>
        </dgm:presLayoutVars>
      </dgm:prSet>
      <dgm:spPr/>
    </dgm:pt>
    <dgm:pt modelId="{BDD308B8-A84E-4AF8-800E-A499DEBA2B0B}" type="pres">
      <dgm:prSet presAssocID="{863780A8-AAA7-4C99-BCCA-5120545B67D8}" presName="bullet3c" presStyleLbl="node1" presStyleIdx="2" presStyleCnt="3"/>
      <dgm:spPr/>
    </dgm:pt>
    <dgm:pt modelId="{3BEF7301-0931-417F-99E8-9106A6DCEAEE}" type="pres">
      <dgm:prSet presAssocID="{863780A8-AAA7-4C99-BCCA-5120545B67D8}" presName="textBox3c" presStyleLbl="revTx" presStyleIdx="2" presStyleCnt="3" custScaleX="216334" custLinFactNeighborX="78088" custLinFactNeighborY="-31894">
        <dgm:presLayoutVars>
          <dgm:bulletEnabled val="1"/>
        </dgm:presLayoutVars>
      </dgm:prSet>
      <dgm:spPr/>
    </dgm:pt>
  </dgm:ptLst>
  <dgm:cxnLst>
    <dgm:cxn modelId="{7A60690C-2C9D-4449-A330-A7B02A2EBF58}" type="presOf" srcId="{9DE62837-F711-41B5-9430-2BAF181A7F38}" destId="{1B85A92F-5623-4B2B-807E-6702088525EC}" srcOrd="0" destOrd="0" presId="urn:microsoft.com/office/officeart/2005/8/layout/arrow2"/>
    <dgm:cxn modelId="{5319ED34-22B8-4711-A437-7BA52ED544F3}" type="presOf" srcId="{1E65A3BA-E7B3-4343-9FCF-9F724D058EB2}" destId="{8B8DEEA5-3E8A-485C-92AF-A119AFA7EEF9}" srcOrd="0" destOrd="0" presId="urn:microsoft.com/office/officeart/2005/8/layout/arrow2"/>
    <dgm:cxn modelId="{BCD58157-487D-4BC1-AF6E-EF1DFB07A8F5}" type="presOf" srcId="{5BD3838B-0281-4CC1-BBCE-A88AD6AD7871}" destId="{525BD92C-7C6E-4A97-8D6A-7D3B12B3A901}" srcOrd="0" destOrd="0" presId="urn:microsoft.com/office/officeart/2005/8/layout/arrow2"/>
    <dgm:cxn modelId="{474BF5D2-C891-48DA-BA4B-BEFCAA562F61}" srcId="{5BD3838B-0281-4CC1-BBCE-A88AD6AD7871}" destId="{863780A8-AAA7-4C99-BCCA-5120545B67D8}" srcOrd="2" destOrd="0" parTransId="{8088345B-B66E-42C2-B400-D8EA7A638B15}" sibTransId="{79D6465F-B0EA-4C2D-A457-FB208DC4B703}"/>
    <dgm:cxn modelId="{0D33F4D5-8235-40BC-8576-F095A10EC69D}" type="presOf" srcId="{863780A8-AAA7-4C99-BCCA-5120545B67D8}" destId="{3BEF7301-0931-417F-99E8-9106A6DCEAEE}" srcOrd="0" destOrd="0" presId="urn:microsoft.com/office/officeart/2005/8/layout/arrow2"/>
    <dgm:cxn modelId="{A78BA0E6-3919-4D5E-AA55-5F23D951CF4A}" srcId="{5BD3838B-0281-4CC1-BBCE-A88AD6AD7871}" destId="{9DE62837-F711-41B5-9430-2BAF181A7F38}" srcOrd="0" destOrd="0" parTransId="{D5EFD850-BA82-4B1E-8265-46E5A2F0F3FB}" sibTransId="{C9B3D592-7639-4D73-97AD-7DF07E33E3B8}"/>
    <dgm:cxn modelId="{9E2435FB-6D24-430C-BA43-6E44690536D1}" srcId="{5BD3838B-0281-4CC1-BBCE-A88AD6AD7871}" destId="{1E65A3BA-E7B3-4343-9FCF-9F724D058EB2}" srcOrd="1" destOrd="0" parTransId="{FC2F6539-CE5B-4862-8B5E-9D3EB9C4AD65}" sibTransId="{F56EF925-52FE-4E0F-B4E7-3335E268F437}"/>
    <dgm:cxn modelId="{A0F52E2D-349A-409B-81F6-F2D5098D64BF}" type="presParOf" srcId="{525BD92C-7C6E-4A97-8D6A-7D3B12B3A901}" destId="{78B34785-47D2-44B1-A960-1FAF1F10D98A}" srcOrd="0" destOrd="0" presId="urn:microsoft.com/office/officeart/2005/8/layout/arrow2"/>
    <dgm:cxn modelId="{76F34E36-71DB-494E-967B-BCE4DC6F2C95}" type="presParOf" srcId="{525BD92C-7C6E-4A97-8D6A-7D3B12B3A901}" destId="{61AA7CFA-0745-42DF-82D5-6092E097DA9C}" srcOrd="1" destOrd="0" presId="urn:microsoft.com/office/officeart/2005/8/layout/arrow2"/>
    <dgm:cxn modelId="{17FF6DA3-B6D8-4935-90C4-9E45865A6B7A}" type="presParOf" srcId="{61AA7CFA-0745-42DF-82D5-6092E097DA9C}" destId="{F7919C7D-1AAE-48F4-9FCA-317698C90F5F}" srcOrd="0" destOrd="0" presId="urn:microsoft.com/office/officeart/2005/8/layout/arrow2"/>
    <dgm:cxn modelId="{5B0429BE-AC9E-44B7-822F-BCB2FAB0F853}" type="presParOf" srcId="{61AA7CFA-0745-42DF-82D5-6092E097DA9C}" destId="{1B85A92F-5623-4B2B-807E-6702088525EC}" srcOrd="1" destOrd="0" presId="urn:microsoft.com/office/officeart/2005/8/layout/arrow2"/>
    <dgm:cxn modelId="{2E33BA0A-3C3B-4271-9D58-B01B8B16F881}" type="presParOf" srcId="{61AA7CFA-0745-42DF-82D5-6092E097DA9C}" destId="{BA2D7044-54EE-4AE6-9F7B-0F17117FD98D}" srcOrd="2" destOrd="0" presId="urn:microsoft.com/office/officeart/2005/8/layout/arrow2"/>
    <dgm:cxn modelId="{D63EC774-3B57-44E1-B129-82B20E979946}" type="presParOf" srcId="{61AA7CFA-0745-42DF-82D5-6092E097DA9C}" destId="{8B8DEEA5-3E8A-485C-92AF-A119AFA7EEF9}" srcOrd="3" destOrd="0" presId="urn:microsoft.com/office/officeart/2005/8/layout/arrow2"/>
    <dgm:cxn modelId="{2B5C8D3D-B1C0-42B0-A19A-184E4244F958}" type="presParOf" srcId="{61AA7CFA-0745-42DF-82D5-6092E097DA9C}" destId="{BDD308B8-A84E-4AF8-800E-A499DEBA2B0B}" srcOrd="4" destOrd="0" presId="urn:microsoft.com/office/officeart/2005/8/layout/arrow2"/>
    <dgm:cxn modelId="{01E7C527-97BC-44E0-A34F-C5681AEC181B}" type="presParOf" srcId="{61AA7CFA-0745-42DF-82D5-6092E097DA9C}" destId="{3BEF7301-0931-417F-99E8-9106A6DCEAE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92CAA-2D06-4A93-AC0A-48146F785B7A}" type="doc">
      <dgm:prSet loTypeId="urn:microsoft.com/office/officeart/2005/8/layout/process4" loCatId="list" qsTypeId="urn:microsoft.com/office/officeart/2005/8/quickstyle/simple1" qsCatId="simple" csTypeId="urn:microsoft.com/office/officeart/2005/8/colors/colorful1#1" csCatId="colorful" phldr="1"/>
      <dgm:spPr/>
      <dgm:t>
        <a:bodyPr/>
        <a:lstStyle/>
        <a:p>
          <a:endParaRPr lang="ru-RU"/>
        </a:p>
      </dgm:t>
    </dgm:pt>
    <dgm:pt modelId="{CA6A5B31-F0BE-4D5C-BB4C-EB7C4BB0B375}">
      <dgm:prSet phldrT="[Текст]" custT="1">
        <dgm:style>
          <a:lnRef idx="2">
            <a:schemeClr val="accent6">
              <a:shade val="50000"/>
            </a:schemeClr>
          </a:lnRef>
          <a:fillRef idx="1">
            <a:schemeClr val="accent6"/>
          </a:fillRef>
          <a:effectRef idx="0">
            <a:schemeClr val="accent6"/>
          </a:effectRef>
          <a:fontRef idx="minor">
            <a:schemeClr val="lt1"/>
          </a:fontRef>
        </dgm:style>
      </dgm:prSet>
      <dgm:spPr>
        <a:solidFill>
          <a:srgbClr val="92D050"/>
        </a:solidFill>
      </dgm:spPr>
      <dgm:t>
        <a:bodyPr/>
        <a:lstStyle/>
        <a:p>
          <a:r>
            <a:rPr lang="ru-RU" sz="4400" b="1" dirty="0" err="1">
              <a:solidFill>
                <a:schemeClr val="bg1"/>
              </a:solidFill>
              <a:latin typeface="Times New Roman" panose="02020603050405020304" pitchFamily="18" charset="0"/>
              <a:cs typeface="Times New Roman" panose="02020603050405020304" pitchFamily="18" charset="0"/>
            </a:rPr>
            <a:t>Дарындылық</a:t>
          </a:r>
          <a:r>
            <a:rPr lang="ru-RU" sz="4400" b="1" dirty="0">
              <a:solidFill>
                <a:schemeClr val="bg1"/>
              </a:solidFill>
              <a:latin typeface="Times New Roman" panose="02020603050405020304" pitchFamily="18" charset="0"/>
              <a:cs typeface="Times New Roman" panose="02020603050405020304" pitchFamily="18" charset="0"/>
            </a:rPr>
            <a:t> </a:t>
          </a:r>
          <a:r>
            <a:rPr lang="ru-RU" sz="4400" dirty="0"/>
            <a:t> </a:t>
          </a:r>
        </a:p>
      </dgm:t>
    </dgm:pt>
    <dgm:pt modelId="{D064C01D-65D7-4881-BEC5-66D9300768E9}" type="parTrans" cxnId="{C85F6A8F-832B-4B7A-B6B6-F02CF643C316}">
      <dgm:prSet/>
      <dgm:spPr/>
      <dgm:t>
        <a:bodyPr/>
        <a:lstStyle/>
        <a:p>
          <a:endParaRPr lang="ru-RU"/>
        </a:p>
      </dgm:t>
    </dgm:pt>
    <dgm:pt modelId="{FE79D61A-299F-4F32-BDC9-83027F9AF8FF}" type="sibTrans" cxnId="{C85F6A8F-832B-4B7A-B6B6-F02CF643C316}">
      <dgm:prSet/>
      <dgm:spPr/>
      <dgm:t>
        <a:bodyPr/>
        <a:lstStyle/>
        <a:p>
          <a:endParaRPr lang="ru-RU"/>
        </a:p>
      </dgm:t>
    </dgm:pt>
    <dgm:pt modelId="{870A7A10-D217-4548-9FAF-8465F716F840}">
      <dgm:prSet phldrT="[Текст]" custT="1"/>
      <dgm:spPr/>
      <dgm:t>
        <a:bodyPr/>
        <a:lstStyle/>
        <a:p>
          <a:pPr algn="ctr"/>
          <a:r>
            <a:rPr lang="ru-RU" sz="40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Әлеуетті</a:t>
          </a:r>
          <a:r>
            <a:rPr lang="ru-RU"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талант</a:t>
          </a:r>
        </a:p>
      </dgm:t>
    </dgm:pt>
    <dgm:pt modelId="{4988746E-3730-4DE0-95DE-C90AD21356C3}" type="parTrans" cxnId="{33CE2849-A225-4738-9E10-E5E911A85E29}">
      <dgm:prSet/>
      <dgm:spPr/>
      <dgm:t>
        <a:bodyPr/>
        <a:lstStyle/>
        <a:p>
          <a:endParaRPr lang="ru-RU"/>
        </a:p>
      </dgm:t>
    </dgm:pt>
    <dgm:pt modelId="{7D72B1BA-BF51-4323-864B-AE294FF60F0C}" type="sibTrans" cxnId="{33CE2849-A225-4738-9E10-E5E911A85E29}">
      <dgm:prSet/>
      <dgm:spPr/>
      <dgm:t>
        <a:bodyPr/>
        <a:lstStyle/>
        <a:p>
          <a:endParaRPr lang="ru-RU"/>
        </a:p>
      </dgm:t>
    </dgm:pt>
    <dgm:pt modelId="{65B168BC-1600-4736-BD7C-DA1DAD5F0166}">
      <dgm:prSet phldrT="[Текст]"/>
      <dgm:spPr/>
      <dgm:t>
        <a:bodyPr/>
        <a:lstStyle/>
        <a:p>
          <a:pPr algn="l"/>
          <a:endParaRPr lang="ru-RU" sz="1900" dirty="0"/>
        </a:p>
      </dgm:t>
    </dgm:pt>
    <dgm:pt modelId="{B5EE20DD-EF65-42B6-A1E7-22385945979C}" type="parTrans" cxnId="{75E91478-05B5-48E2-9482-2561D8CDA1A9}">
      <dgm:prSet/>
      <dgm:spPr/>
      <dgm:t>
        <a:bodyPr/>
        <a:lstStyle/>
        <a:p>
          <a:endParaRPr lang="ru-RU"/>
        </a:p>
      </dgm:t>
    </dgm:pt>
    <dgm:pt modelId="{402EDECD-F84E-4A79-A487-333369DD5057}" type="sibTrans" cxnId="{75E91478-05B5-48E2-9482-2561D8CDA1A9}">
      <dgm:prSet/>
      <dgm:spPr/>
      <dgm:t>
        <a:bodyPr/>
        <a:lstStyle/>
        <a:p>
          <a:endParaRPr lang="ru-RU"/>
        </a:p>
      </dgm:t>
    </dgm:pt>
    <dgm:pt modelId="{7F068F8C-E2A4-4D27-84E5-CE52DC5793A8}">
      <dgm:prSet phldrT="[Текст]" custT="1"/>
      <dgm:spPr>
        <a:solidFill>
          <a:schemeClr val="accent1">
            <a:lumMod val="60000"/>
            <a:lumOff val="40000"/>
          </a:schemeClr>
        </a:solidFill>
      </dgm:spPr>
      <dgm:t>
        <a:bodyPr/>
        <a:lstStyle/>
        <a:p>
          <a:r>
            <a:rPr lang="ru-RU" sz="4800" b="1" dirty="0">
              <a:solidFill>
                <a:schemeClr val="bg1"/>
              </a:solidFill>
              <a:latin typeface="Times New Roman" panose="02020603050405020304" pitchFamily="18" charset="0"/>
              <a:cs typeface="Times New Roman" panose="02020603050405020304" pitchFamily="18" charset="0"/>
            </a:rPr>
            <a:t>Талант</a:t>
          </a:r>
        </a:p>
      </dgm:t>
    </dgm:pt>
    <dgm:pt modelId="{A4B58126-BFEF-4D3D-8D1B-4C3F79E442FF}" type="parTrans" cxnId="{B393EFDA-25CA-49AA-B7BD-9F075F9EEFD8}">
      <dgm:prSet/>
      <dgm:spPr/>
      <dgm:t>
        <a:bodyPr/>
        <a:lstStyle/>
        <a:p>
          <a:endParaRPr lang="ru-RU"/>
        </a:p>
      </dgm:t>
    </dgm:pt>
    <dgm:pt modelId="{5B4DECAA-B068-40AC-B6A2-598ED562C1A1}" type="sibTrans" cxnId="{B393EFDA-25CA-49AA-B7BD-9F075F9EEFD8}">
      <dgm:prSet/>
      <dgm:spPr/>
      <dgm:t>
        <a:bodyPr/>
        <a:lstStyle/>
        <a:p>
          <a:endParaRPr lang="ru-RU"/>
        </a:p>
      </dgm:t>
    </dgm:pt>
    <dgm:pt modelId="{319D45B3-A04B-444D-A34D-07F2DB01BABE}">
      <dgm:prSet phldrT="[Текст]" custT="1"/>
      <dgm:spPr/>
      <dgm:t>
        <a:bodyPr/>
        <a:lstStyle/>
        <a:p>
          <a:pPr algn="ctr"/>
          <a:r>
            <a:rPr 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Әлеуметтік</a:t>
          </a: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және</a:t>
          </a: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мәдени</a:t>
          </a: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маңызы</a:t>
          </a: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бар </a:t>
          </a:r>
          <a:r>
            <a:rPr 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өнімдерді</a:t>
          </a: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шығару</a:t>
          </a:r>
          <a:r>
            <a:rPr 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мүмкіндігі</a:t>
          </a:r>
          <a:endParaRPr lang="ru-RU" sz="9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AFB9AAE-2A63-48FD-83D0-C665172F8D14}" type="parTrans" cxnId="{04FFECD9-8D75-480D-BEA3-8A826F18529D}">
      <dgm:prSet/>
      <dgm:spPr/>
      <dgm:t>
        <a:bodyPr/>
        <a:lstStyle/>
        <a:p>
          <a:endParaRPr lang="ru-RU"/>
        </a:p>
      </dgm:t>
    </dgm:pt>
    <dgm:pt modelId="{4268025F-DDB1-4995-9FDE-5B4062412178}" type="sibTrans" cxnId="{04FFECD9-8D75-480D-BEA3-8A826F18529D}">
      <dgm:prSet/>
      <dgm:spPr/>
      <dgm:t>
        <a:bodyPr/>
        <a:lstStyle/>
        <a:p>
          <a:endParaRPr lang="ru-RU"/>
        </a:p>
      </dgm:t>
    </dgm:pt>
    <dgm:pt modelId="{9C2C30DD-35AA-423B-AFC9-C9342DEA0F0F}" type="pres">
      <dgm:prSet presAssocID="{87492CAA-2D06-4A93-AC0A-48146F785B7A}" presName="Name0" presStyleCnt="0">
        <dgm:presLayoutVars>
          <dgm:dir/>
          <dgm:animLvl val="lvl"/>
          <dgm:resizeHandles val="exact"/>
        </dgm:presLayoutVars>
      </dgm:prSet>
      <dgm:spPr/>
    </dgm:pt>
    <dgm:pt modelId="{AA38A8A9-5BF4-44C0-A685-4F27F7A623BE}" type="pres">
      <dgm:prSet presAssocID="{7F068F8C-E2A4-4D27-84E5-CE52DC5793A8}" presName="boxAndChildren" presStyleCnt="0"/>
      <dgm:spPr/>
    </dgm:pt>
    <dgm:pt modelId="{CD56A9C5-681D-4357-BEB2-FCECBD028E2C}" type="pres">
      <dgm:prSet presAssocID="{7F068F8C-E2A4-4D27-84E5-CE52DC5793A8}" presName="parentTextBox" presStyleLbl="node1" presStyleIdx="0" presStyleCnt="2"/>
      <dgm:spPr/>
    </dgm:pt>
    <dgm:pt modelId="{2FBE0DA4-F1C6-4DE1-81C4-186820B35252}" type="pres">
      <dgm:prSet presAssocID="{7F068F8C-E2A4-4D27-84E5-CE52DC5793A8}" presName="entireBox" presStyleLbl="node1" presStyleIdx="0" presStyleCnt="2" custLinFactNeighborX="638"/>
      <dgm:spPr/>
    </dgm:pt>
    <dgm:pt modelId="{9F9CF3F7-1696-46D4-8838-12E02E9E2299}" type="pres">
      <dgm:prSet presAssocID="{7F068F8C-E2A4-4D27-84E5-CE52DC5793A8}" presName="descendantBox" presStyleCnt="0"/>
      <dgm:spPr/>
    </dgm:pt>
    <dgm:pt modelId="{A3745813-54DC-495D-BC26-CB10BB072075}" type="pres">
      <dgm:prSet presAssocID="{319D45B3-A04B-444D-A34D-07F2DB01BABE}" presName="childTextBox" presStyleLbl="fgAccFollowNode1" presStyleIdx="0" presStyleCnt="2">
        <dgm:presLayoutVars>
          <dgm:bulletEnabled val="1"/>
        </dgm:presLayoutVars>
      </dgm:prSet>
      <dgm:spPr/>
    </dgm:pt>
    <dgm:pt modelId="{AD69C9A2-2E49-4E2D-8FA1-32F2B4548E22}" type="pres">
      <dgm:prSet presAssocID="{FE79D61A-299F-4F32-BDC9-83027F9AF8FF}" presName="sp" presStyleCnt="0"/>
      <dgm:spPr/>
    </dgm:pt>
    <dgm:pt modelId="{6A48792F-878E-4F23-9942-A1F319E359EF}" type="pres">
      <dgm:prSet presAssocID="{CA6A5B31-F0BE-4D5C-BB4C-EB7C4BB0B375}" presName="arrowAndChildren" presStyleCnt="0"/>
      <dgm:spPr/>
    </dgm:pt>
    <dgm:pt modelId="{555BD126-7306-4C4D-9780-5229572DE487}" type="pres">
      <dgm:prSet presAssocID="{CA6A5B31-F0BE-4D5C-BB4C-EB7C4BB0B375}" presName="parentTextArrow" presStyleLbl="node1" presStyleIdx="0" presStyleCnt="2"/>
      <dgm:spPr/>
    </dgm:pt>
    <dgm:pt modelId="{65D4B56C-F699-4778-BDFB-B14EF8A32A36}" type="pres">
      <dgm:prSet presAssocID="{CA6A5B31-F0BE-4D5C-BB4C-EB7C4BB0B375}" presName="arrow" presStyleLbl="node1" presStyleIdx="1" presStyleCnt="2" custLinFactNeighborX="126" custLinFactNeighborY="-15949"/>
      <dgm:spPr/>
    </dgm:pt>
    <dgm:pt modelId="{16E7CE5E-DDE8-4826-AB3B-A96B40DFEDC4}" type="pres">
      <dgm:prSet presAssocID="{CA6A5B31-F0BE-4D5C-BB4C-EB7C4BB0B375}" presName="descendantArrow" presStyleCnt="0"/>
      <dgm:spPr/>
    </dgm:pt>
    <dgm:pt modelId="{8CB70EA2-0184-4F20-AE1E-C8C262B029F9}" type="pres">
      <dgm:prSet presAssocID="{870A7A10-D217-4548-9FAF-8465F716F840}" presName="childTextArrow" presStyleLbl="fgAccFollowNode1" presStyleIdx="1" presStyleCnt="2" custScaleX="2000000">
        <dgm:presLayoutVars>
          <dgm:bulletEnabled val="1"/>
        </dgm:presLayoutVars>
      </dgm:prSet>
      <dgm:spPr/>
    </dgm:pt>
  </dgm:ptLst>
  <dgm:cxnLst>
    <dgm:cxn modelId="{4F9A3C04-8D26-4B05-AB31-ACCEFD75F00B}" type="presOf" srcId="{CA6A5B31-F0BE-4D5C-BB4C-EB7C4BB0B375}" destId="{555BD126-7306-4C4D-9780-5229572DE487}" srcOrd="0" destOrd="0" presId="urn:microsoft.com/office/officeart/2005/8/layout/process4"/>
    <dgm:cxn modelId="{8D9D9D30-BC97-4FB3-A45F-2AA95A1BDF5C}" type="presOf" srcId="{87492CAA-2D06-4A93-AC0A-48146F785B7A}" destId="{9C2C30DD-35AA-423B-AFC9-C9342DEA0F0F}" srcOrd="0" destOrd="0" presId="urn:microsoft.com/office/officeart/2005/8/layout/process4"/>
    <dgm:cxn modelId="{43C1B731-1785-45F9-90D7-10CFEFBF2455}" type="presOf" srcId="{CA6A5B31-F0BE-4D5C-BB4C-EB7C4BB0B375}" destId="{65D4B56C-F699-4778-BDFB-B14EF8A32A36}" srcOrd="1" destOrd="0" presId="urn:microsoft.com/office/officeart/2005/8/layout/process4"/>
    <dgm:cxn modelId="{06A31B63-7010-4D01-9F18-CBC7812C8A10}" type="presOf" srcId="{65B168BC-1600-4736-BD7C-DA1DAD5F0166}" destId="{8CB70EA2-0184-4F20-AE1E-C8C262B029F9}" srcOrd="0" destOrd="1" presId="urn:microsoft.com/office/officeart/2005/8/layout/process4"/>
    <dgm:cxn modelId="{33CE2849-A225-4738-9E10-E5E911A85E29}" srcId="{CA6A5B31-F0BE-4D5C-BB4C-EB7C4BB0B375}" destId="{870A7A10-D217-4548-9FAF-8465F716F840}" srcOrd="0" destOrd="0" parTransId="{4988746E-3730-4DE0-95DE-C90AD21356C3}" sibTransId="{7D72B1BA-BF51-4323-864B-AE294FF60F0C}"/>
    <dgm:cxn modelId="{75E91478-05B5-48E2-9482-2561D8CDA1A9}" srcId="{870A7A10-D217-4548-9FAF-8465F716F840}" destId="{65B168BC-1600-4736-BD7C-DA1DAD5F0166}" srcOrd="0" destOrd="0" parTransId="{B5EE20DD-EF65-42B6-A1E7-22385945979C}" sibTransId="{402EDECD-F84E-4A79-A487-333369DD5057}"/>
    <dgm:cxn modelId="{C85F6A8F-832B-4B7A-B6B6-F02CF643C316}" srcId="{87492CAA-2D06-4A93-AC0A-48146F785B7A}" destId="{CA6A5B31-F0BE-4D5C-BB4C-EB7C4BB0B375}" srcOrd="0" destOrd="0" parTransId="{D064C01D-65D7-4881-BEC5-66D9300768E9}" sibTransId="{FE79D61A-299F-4F32-BDC9-83027F9AF8FF}"/>
    <dgm:cxn modelId="{0F9C7395-45BC-4377-8AAA-C8D1EF5ECE4A}" type="presOf" srcId="{7F068F8C-E2A4-4D27-84E5-CE52DC5793A8}" destId="{CD56A9C5-681D-4357-BEB2-FCECBD028E2C}" srcOrd="0" destOrd="0" presId="urn:microsoft.com/office/officeart/2005/8/layout/process4"/>
    <dgm:cxn modelId="{562E7DA0-A1C1-49D1-B7A6-D29B335A9FC5}" type="presOf" srcId="{7F068F8C-E2A4-4D27-84E5-CE52DC5793A8}" destId="{2FBE0DA4-F1C6-4DE1-81C4-186820B35252}" srcOrd="1" destOrd="0" presId="urn:microsoft.com/office/officeart/2005/8/layout/process4"/>
    <dgm:cxn modelId="{11E899CB-AE9B-4328-B78D-44D74BA15053}" type="presOf" srcId="{870A7A10-D217-4548-9FAF-8465F716F840}" destId="{8CB70EA2-0184-4F20-AE1E-C8C262B029F9}" srcOrd="0" destOrd="0" presId="urn:microsoft.com/office/officeart/2005/8/layout/process4"/>
    <dgm:cxn modelId="{9411E9D9-AA2C-4CEA-919C-7A57290D26FB}" type="presOf" srcId="{319D45B3-A04B-444D-A34D-07F2DB01BABE}" destId="{A3745813-54DC-495D-BC26-CB10BB072075}" srcOrd="0" destOrd="0" presId="urn:microsoft.com/office/officeart/2005/8/layout/process4"/>
    <dgm:cxn modelId="{04FFECD9-8D75-480D-BEA3-8A826F18529D}" srcId="{7F068F8C-E2A4-4D27-84E5-CE52DC5793A8}" destId="{319D45B3-A04B-444D-A34D-07F2DB01BABE}" srcOrd="0" destOrd="0" parTransId="{5AFB9AAE-2A63-48FD-83D0-C665172F8D14}" sibTransId="{4268025F-DDB1-4995-9FDE-5B4062412178}"/>
    <dgm:cxn modelId="{B393EFDA-25CA-49AA-B7BD-9F075F9EEFD8}" srcId="{87492CAA-2D06-4A93-AC0A-48146F785B7A}" destId="{7F068F8C-E2A4-4D27-84E5-CE52DC5793A8}" srcOrd="1" destOrd="0" parTransId="{A4B58126-BFEF-4D3D-8D1B-4C3F79E442FF}" sibTransId="{5B4DECAA-B068-40AC-B6A2-598ED562C1A1}"/>
    <dgm:cxn modelId="{D53B814F-C12E-480F-BB71-2C162118C7CB}" type="presParOf" srcId="{9C2C30DD-35AA-423B-AFC9-C9342DEA0F0F}" destId="{AA38A8A9-5BF4-44C0-A685-4F27F7A623BE}" srcOrd="0" destOrd="0" presId="urn:microsoft.com/office/officeart/2005/8/layout/process4"/>
    <dgm:cxn modelId="{25E080F2-3C5F-4703-8AFB-3819D901C8A7}" type="presParOf" srcId="{AA38A8A9-5BF4-44C0-A685-4F27F7A623BE}" destId="{CD56A9C5-681D-4357-BEB2-FCECBD028E2C}" srcOrd="0" destOrd="0" presId="urn:microsoft.com/office/officeart/2005/8/layout/process4"/>
    <dgm:cxn modelId="{44DFF932-EF5E-4F94-B54E-8D4BA03BBAB7}" type="presParOf" srcId="{AA38A8A9-5BF4-44C0-A685-4F27F7A623BE}" destId="{2FBE0DA4-F1C6-4DE1-81C4-186820B35252}" srcOrd="1" destOrd="0" presId="urn:microsoft.com/office/officeart/2005/8/layout/process4"/>
    <dgm:cxn modelId="{137276E0-6E11-4D97-9FB8-448AEC9CD314}" type="presParOf" srcId="{AA38A8A9-5BF4-44C0-A685-4F27F7A623BE}" destId="{9F9CF3F7-1696-46D4-8838-12E02E9E2299}" srcOrd="2" destOrd="0" presId="urn:microsoft.com/office/officeart/2005/8/layout/process4"/>
    <dgm:cxn modelId="{52366EBF-15CE-446E-88A1-367E9B191C0E}" type="presParOf" srcId="{9F9CF3F7-1696-46D4-8838-12E02E9E2299}" destId="{A3745813-54DC-495D-BC26-CB10BB072075}" srcOrd="0" destOrd="0" presId="urn:microsoft.com/office/officeart/2005/8/layout/process4"/>
    <dgm:cxn modelId="{798B483A-13CA-4A68-8361-7EAA5E32AA01}" type="presParOf" srcId="{9C2C30DD-35AA-423B-AFC9-C9342DEA0F0F}" destId="{AD69C9A2-2E49-4E2D-8FA1-32F2B4548E22}" srcOrd="1" destOrd="0" presId="urn:microsoft.com/office/officeart/2005/8/layout/process4"/>
    <dgm:cxn modelId="{9931E4BC-1CE0-48BA-97E5-C41371BBDB09}" type="presParOf" srcId="{9C2C30DD-35AA-423B-AFC9-C9342DEA0F0F}" destId="{6A48792F-878E-4F23-9942-A1F319E359EF}" srcOrd="2" destOrd="0" presId="urn:microsoft.com/office/officeart/2005/8/layout/process4"/>
    <dgm:cxn modelId="{ED77403A-B74B-4AF9-94A0-CFC0ECDC48F1}" type="presParOf" srcId="{6A48792F-878E-4F23-9942-A1F319E359EF}" destId="{555BD126-7306-4C4D-9780-5229572DE487}" srcOrd="0" destOrd="0" presId="urn:microsoft.com/office/officeart/2005/8/layout/process4"/>
    <dgm:cxn modelId="{E9000730-111A-478D-ADDD-DF2F969D97F5}" type="presParOf" srcId="{6A48792F-878E-4F23-9942-A1F319E359EF}" destId="{65D4B56C-F699-4778-BDFB-B14EF8A32A36}" srcOrd="1" destOrd="0" presId="urn:microsoft.com/office/officeart/2005/8/layout/process4"/>
    <dgm:cxn modelId="{025494DE-F15B-4F35-847C-E7FBD721D5BA}" type="presParOf" srcId="{6A48792F-878E-4F23-9942-A1F319E359EF}" destId="{16E7CE5E-DDE8-4826-AB3B-A96B40DFEDC4}" srcOrd="2" destOrd="0" presId="urn:microsoft.com/office/officeart/2005/8/layout/process4"/>
    <dgm:cxn modelId="{E6BF3B87-EA88-4355-889A-0AFBCDB59A1A}" type="presParOf" srcId="{16E7CE5E-DDE8-4826-AB3B-A96B40DFEDC4}" destId="{8CB70EA2-0184-4F20-AE1E-C8C262B029F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513F3-8027-443E-88C2-9FD937ACBA27}">
      <dsp:nvSpPr>
        <dsp:cNvPr id="0" name=""/>
        <dsp:cNvSpPr/>
      </dsp:nvSpPr>
      <dsp:spPr>
        <a:xfrm>
          <a:off x="1125162" y="1594334"/>
          <a:ext cx="1652063" cy="133928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u-RU" sz="1600" kern="1200" dirty="0" err="1">
              <a:solidFill>
                <a:schemeClr val="tx1">
                  <a:lumMod val="95000"/>
                  <a:lumOff val="5000"/>
                </a:schemeClr>
              </a:solidFill>
              <a:latin typeface="Times New Roman" panose="02020603050405020304" pitchFamily="18" charset="0"/>
              <a:cs typeface="Times New Roman" panose="02020603050405020304" pitchFamily="18" charset="0"/>
            </a:rPr>
            <a:t>Савант</a:t>
          </a:r>
          <a:r>
            <a:rPr lang="ru-RU" sz="16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600" kern="1200" dirty="0" err="1">
              <a:solidFill>
                <a:schemeClr val="tx1">
                  <a:lumMod val="95000"/>
                  <a:lumOff val="5000"/>
                </a:schemeClr>
              </a:solidFill>
              <a:latin typeface="Times New Roman" panose="02020603050405020304" pitchFamily="18" charset="0"/>
              <a:cs typeface="Times New Roman" panose="02020603050405020304" pitchFamily="18" charset="0"/>
            </a:rPr>
            <a:t>балалары</a:t>
          </a:r>
          <a:endParaRPr lang="ru-RU" sz="1600"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lvl="0" indent="0" algn="ctr" defTabSz="711200">
            <a:lnSpc>
              <a:spcPct val="90000"/>
            </a:lnSpc>
            <a:spcBef>
              <a:spcPct val="0"/>
            </a:spcBef>
            <a:spcAft>
              <a:spcPct val="35000"/>
            </a:spcAft>
            <a:buNone/>
          </a:pPr>
          <a:r>
            <a:rPr lang="ru-RU" sz="1600" kern="1200" dirty="0" err="1">
              <a:solidFill>
                <a:schemeClr val="tx1">
                  <a:lumMod val="95000"/>
                  <a:lumOff val="5000"/>
                </a:schemeClr>
              </a:solidFill>
              <a:latin typeface="Times New Roman" panose="02020603050405020304" pitchFamily="18" charset="0"/>
              <a:cs typeface="Times New Roman" panose="02020603050405020304" pitchFamily="18" charset="0"/>
            </a:rPr>
            <a:t>ның</a:t>
          </a:r>
          <a:r>
            <a:rPr lang="ru-RU" sz="16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600" kern="1200" dirty="0" err="1">
              <a:solidFill>
                <a:schemeClr val="tx1">
                  <a:lumMod val="95000"/>
                  <a:lumOff val="5000"/>
                </a:schemeClr>
              </a:solidFill>
              <a:latin typeface="Times New Roman" panose="02020603050405020304" pitchFamily="18" charset="0"/>
              <a:cs typeface="Times New Roman" panose="02020603050405020304" pitchFamily="18" charset="0"/>
            </a:rPr>
            <a:t>таланттар</a:t>
          </a:r>
          <a:r>
            <a:rPr lang="ru-RU" sz="16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600" kern="1200" dirty="0" err="1">
              <a:solidFill>
                <a:schemeClr val="tx1">
                  <a:lumMod val="95000"/>
                  <a:lumOff val="5000"/>
                </a:schemeClr>
              </a:solidFill>
              <a:latin typeface="Times New Roman" panose="02020603050405020304" pitchFamily="18" charset="0"/>
              <a:cs typeface="Times New Roman" panose="02020603050405020304" pitchFamily="18" charset="0"/>
            </a:rPr>
            <a:t>түрлері</a:t>
          </a:r>
          <a:endParaRPr lang="ru-RU" sz="1600"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1367101" y="1790467"/>
        <a:ext cx="1168185" cy="947017"/>
      </dsp:txXfrm>
    </dsp:sp>
    <dsp:sp modelId="{EB8F4506-09DE-462E-8E23-2BC369A484DA}">
      <dsp:nvSpPr>
        <dsp:cNvPr id="0" name=""/>
        <dsp:cNvSpPr/>
      </dsp:nvSpPr>
      <dsp:spPr>
        <a:xfrm rot="12900000">
          <a:off x="710868" y="1456083"/>
          <a:ext cx="789805" cy="33680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020AD2-8020-4061-8387-C1A8A3BF29B0}">
      <dsp:nvSpPr>
        <dsp:cNvPr id="0" name=""/>
        <dsp:cNvSpPr/>
      </dsp:nvSpPr>
      <dsp:spPr>
        <a:xfrm>
          <a:off x="-78050" y="897801"/>
          <a:ext cx="1438981" cy="89814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ru-RU" sz="1800" kern="1200" dirty="0" err="1">
              <a:latin typeface="Times New Roman" panose="02020603050405020304" pitchFamily="18" charset="0"/>
              <a:cs typeface="Times New Roman" panose="02020603050405020304" pitchFamily="18" charset="0"/>
            </a:rPr>
            <a:t>Көркем</a:t>
          </a:r>
          <a:r>
            <a:rPr lang="ru-RU" sz="1800" kern="1200" dirty="0">
              <a:latin typeface="Times New Roman" panose="02020603050405020304" pitchFamily="18" charset="0"/>
              <a:cs typeface="Times New Roman" panose="02020603050405020304" pitchFamily="18" charset="0"/>
            </a:rPr>
            <a:t> </a:t>
          </a:r>
          <a:r>
            <a:rPr lang="ru-RU" sz="1800" kern="1200" dirty="0" err="1">
              <a:latin typeface="Times New Roman" panose="02020603050405020304" pitchFamily="18" charset="0"/>
              <a:cs typeface="Times New Roman" panose="02020603050405020304" pitchFamily="18" charset="0"/>
            </a:rPr>
            <a:t>өнер</a:t>
          </a:r>
          <a:r>
            <a:rPr lang="ru-RU" sz="1800" kern="1200" dirty="0">
              <a:latin typeface="Times New Roman" panose="02020603050405020304" pitchFamily="18" charset="0"/>
              <a:cs typeface="Times New Roman" panose="02020603050405020304" pitchFamily="18" charset="0"/>
            </a:rPr>
            <a:t> </a:t>
          </a:r>
          <a:endParaRPr lang="ru-RU" sz="2400" kern="1200" dirty="0">
            <a:latin typeface="Times New Roman" panose="02020603050405020304" pitchFamily="18" charset="0"/>
            <a:cs typeface="Times New Roman" panose="02020603050405020304" pitchFamily="18" charset="0"/>
          </a:endParaRPr>
        </a:p>
      </dsp:txBody>
      <dsp:txXfrm>
        <a:off x="-51744" y="924107"/>
        <a:ext cx="1386369" cy="845537"/>
      </dsp:txXfrm>
    </dsp:sp>
    <dsp:sp modelId="{799B46B3-1A76-4816-9F39-CC15DDA1DB59}">
      <dsp:nvSpPr>
        <dsp:cNvPr id="0" name=""/>
        <dsp:cNvSpPr/>
      </dsp:nvSpPr>
      <dsp:spPr>
        <a:xfrm rot="16173684">
          <a:off x="1606375" y="1191354"/>
          <a:ext cx="685247" cy="336806"/>
        </a:xfrm>
        <a:prstGeom prst="leftArrow">
          <a:avLst>
            <a:gd name="adj1" fmla="val 60000"/>
            <a:gd name="adj2" fmla="val 50000"/>
          </a:avLst>
        </a:prstGeom>
        <a:solidFill>
          <a:schemeClr val="accent2">
            <a:hueOff val="-2187096"/>
            <a:satOff val="-4210"/>
            <a:lumOff val="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572BBF-ABF9-4D9C-891F-4D2520CF3F1F}">
      <dsp:nvSpPr>
        <dsp:cNvPr id="0" name=""/>
        <dsp:cNvSpPr/>
      </dsp:nvSpPr>
      <dsp:spPr>
        <a:xfrm>
          <a:off x="1231260" y="270698"/>
          <a:ext cx="1416225" cy="898149"/>
        </a:xfrm>
        <a:prstGeom prst="roundRect">
          <a:avLst>
            <a:gd name="adj" fmla="val 10000"/>
          </a:avLst>
        </a:prstGeom>
        <a:solidFill>
          <a:schemeClr val="accent2">
            <a:hueOff val="-2187096"/>
            <a:satOff val="-4210"/>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ru-RU" sz="2800" kern="1200" dirty="0">
              <a:latin typeface="Times New Roman" panose="02020603050405020304" pitchFamily="18" charset="0"/>
              <a:cs typeface="Times New Roman" panose="02020603050405020304" pitchFamily="18" charset="0"/>
            </a:rPr>
            <a:t>Музыка</a:t>
          </a:r>
        </a:p>
      </dsp:txBody>
      <dsp:txXfrm>
        <a:off x="1257566" y="297004"/>
        <a:ext cx="1363613" cy="845537"/>
      </dsp:txXfrm>
    </dsp:sp>
    <dsp:sp modelId="{02F90065-7991-4103-BDED-C7B9185B9973}">
      <dsp:nvSpPr>
        <dsp:cNvPr id="0" name=""/>
        <dsp:cNvSpPr/>
      </dsp:nvSpPr>
      <dsp:spPr>
        <a:xfrm rot="19335852">
          <a:off x="2386387" y="1408675"/>
          <a:ext cx="851103" cy="336806"/>
        </a:xfrm>
        <a:prstGeom prst="leftArrow">
          <a:avLst>
            <a:gd name="adj1" fmla="val 60000"/>
            <a:gd name="adj2" fmla="val 50000"/>
          </a:avLst>
        </a:prstGeom>
        <a:solidFill>
          <a:schemeClr val="accent2">
            <a:hueOff val="-4374192"/>
            <a:satOff val="-8420"/>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3BB13D-B218-4287-8A54-6763D457000C}">
      <dsp:nvSpPr>
        <dsp:cNvPr id="0" name=""/>
        <dsp:cNvSpPr/>
      </dsp:nvSpPr>
      <dsp:spPr>
        <a:xfrm>
          <a:off x="2699604" y="763892"/>
          <a:ext cx="1122687" cy="972965"/>
        </a:xfrm>
        <a:prstGeom prst="roundRect">
          <a:avLst>
            <a:gd name="adj" fmla="val 10000"/>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ru-RU" sz="3200" kern="1200" dirty="0" err="1">
              <a:latin typeface="Times New Roman" panose="02020603050405020304" pitchFamily="18" charset="0"/>
              <a:cs typeface="Times New Roman" panose="02020603050405020304" pitchFamily="18" charset="0"/>
            </a:rPr>
            <a:t>Есеп</a:t>
          </a:r>
          <a:r>
            <a:rPr lang="ru-RU" sz="3200" kern="1200" dirty="0">
              <a:latin typeface="Times New Roman" panose="02020603050405020304" pitchFamily="18" charset="0"/>
              <a:cs typeface="Times New Roman" panose="02020603050405020304" pitchFamily="18" charset="0"/>
            </a:rPr>
            <a:t> </a:t>
          </a:r>
        </a:p>
      </dsp:txBody>
      <dsp:txXfrm>
        <a:off x="2728101" y="792389"/>
        <a:ext cx="1065693" cy="915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4785-47D2-44B1-A960-1FAF1F10D98A}">
      <dsp:nvSpPr>
        <dsp:cNvPr id="0" name=""/>
        <dsp:cNvSpPr/>
      </dsp:nvSpPr>
      <dsp:spPr>
        <a:xfrm>
          <a:off x="1091541" y="0"/>
          <a:ext cx="3605876" cy="225367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19C7D-1AAE-48F4-9FCA-317698C90F5F}">
      <dsp:nvSpPr>
        <dsp:cNvPr id="0" name=""/>
        <dsp:cNvSpPr/>
      </dsp:nvSpPr>
      <dsp:spPr>
        <a:xfrm>
          <a:off x="1455770" y="1555485"/>
          <a:ext cx="93752" cy="93752"/>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5A92F-5623-4B2B-807E-6702088525EC}">
      <dsp:nvSpPr>
        <dsp:cNvPr id="0" name=""/>
        <dsp:cNvSpPr/>
      </dsp:nvSpPr>
      <dsp:spPr>
        <a:xfrm>
          <a:off x="426394" y="1602361"/>
          <a:ext cx="2475432" cy="651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678" tIns="0" rIns="0" bIns="0" numCol="1" spcCol="1270" anchor="t" anchorCtr="0">
          <a:noAutofit/>
        </a:bodyPr>
        <a:lstStyle/>
        <a:p>
          <a:pPr marL="0" lvl="0" indent="0" algn="l" defTabSz="800100">
            <a:lnSpc>
              <a:spcPct val="90000"/>
            </a:lnSpc>
            <a:spcBef>
              <a:spcPct val="0"/>
            </a:spcBef>
            <a:spcAft>
              <a:spcPct val="35000"/>
            </a:spcAft>
            <a:buNone/>
          </a:pPr>
          <a:r>
            <a:rPr lang="ru-RU" sz="1800" b="1" kern="1200" dirty="0" err="1">
              <a:effectLst>
                <a:outerShdw blurRad="38100" dist="38100" dir="2700000" algn="tl">
                  <a:srgbClr val="000000">
                    <a:alpha val="43137"/>
                  </a:srgbClr>
                </a:outerShdw>
              </a:effectLst>
            </a:rPr>
            <a:t>Қызығушылығын</a:t>
          </a:r>
          <a:r>
            <a:rPr lang="ru-RU" sz="1800" b="1" kern="1200" dirty="0">
              <a:effectLst>
                <a:outerShdw blurRad="38100" dist="38100" dir="2700000" algn="tl">
                  <a:srgbClr val="000000">
                    <a:alpha val="43137"/>
                  </a:srgbClr>
                </a:outerShdw>
              </a:effectLst>
            </a:rPr>
            <a:t> </a:t>
          </a:r>
          <a:r>
            <a:rPr lang="ru-RU" sz="1800" b="1" kern="1200" dirty="0" err="1">
              <a:effectLst>
                <a:outerShdw blurRad="38100" dist="38100" dir="2700000" algn="tl">
                  <a:srgbClr val="000000">
                    <a:alpha val="43137"/>
                  </a:srgbClr>
                </a:outerShdw>
              </a:effectLst>
            </a:rPr>
            <a:t>ояту</a:t>
          </a:r>
          <a:r>
            <a:rPr lang="ru-RU" sz="1800" b="1" kern="1200" dirty="0">
              <a:effectLst>
                <a:outerShdw blurRad="38100" dist="38100" dir="2700000" algn="tl">
                  <a:srgbClr val="000000">
                    <a:alpha val="43137"/>
                  </a:srgbClr>
                </a:outerShdw>
              </a:effectLst>
            </a:rPr>
            <a:t> </a:t>
          </a:r>
          <a:r>
            <a:rPr lang="ru-RU" sz="1800" b="1" kern="1200" dirty="0" err="1">
              <a:effectLst>
                <a:outerShdw blurRad="38100" dist="38100" dir="2700000" algn="tl">
                  <a:srgbClr val="000000">
                    <a:alpha val="43137"/>
                  </a:srgbClr>
                </a:outerShdw>
              </a:effectLst>
            </a:rPr>
            <a:t>ушін</a:t>
          </a:r>
          <a:r>
            <a:rPr lang="ru-RU" sz="1800" b="1" kern="1200" dirty="0">
              <a:effectLst>
                <a:outerShdw blurRad="38100" dist="38100" dir="2700000" algn="tl">
                  <a:srgbClr val="000000">
                    <a:alpha val="43137"/>
                  </a:srgbClr>
                </a:outerShdw>
              </a:effectLst>
            </a:rPr>
            <a:t> </a:t>
          </a:r>
          <a:r>
            <a:rPr lang="ru-RU" sz="1800" b="1" kern="1200" dirty="0" err="1">
              <a:effectLst>
                <a:outerShdw blurRad="38100" dist="38100" dir="2700000" algn="tl">
                  <a:srgbClr val="000000">
                    <a:alpha val="43137"/>
                  </a:srgbClr>
                </a:outerShdw>
              </a:effectLst>
            </a:rPr>
            <a:t>оқыту</a:t>
          </a:r>
          <a:endParaRPr lang="ru-RU" sz="1800" b="1" kern="1200" dirty="0">
            <a:effectLst>
              <a:outerShdw blurRad="38100" dist="38100" dir="2700000" algn="tl">
                <a:srgbClr val="000000">
                  <a:alpha val="43137"/>
                </a:srgbClr>
              </a:outerShdw>
            </a:effectLst>
          </a:endParaRPr>
        </a:p>
      </dsp:txBody>
      <dsp:txXfrm>
        <a:off x="426394" y="1602361"/>
        <a:ext cx="2475432" cy="651311"/>
      </dsp:txXfrm>
    </dsp:sp>
    <dsp:sp modelId="{BA2D7044-54EE-4AE6-9F7B-0F17117FD98D}">
      <dsp:nvSpPr>
        <dsp:cNvPr id="0" name=""/>
        <dsp:cNvSpPr/>
      </dsp:nvSpPr>
      <dsp:spPr>
        <a:xfrm>
          <a:off x="2283319" y="942936"/>
          <a:ext cx="169476" cy="16947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DEEA5-3E8A-485C-92AF-A119AFA7EEF9}">
      <dsp:nvSpPr>
        <dsp:cNvPr id="0" name=""/>
        <dsp:cNvSpPr/>
      </dsp:nvSpPr>
      <dsp:spPr>
        <a:xfrm>
          <a:off x="2441072" y="1027674"/>
          <a:ext cx="2066963" cy="122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802" tIns="0" rIns="0" bIns="0" numCol="1" spcCol="1270" anchor="t" anchorCtr="0">
          <a:noAutofit/>
        </a:bodyPr>
        <a:lstStyle/>
        <a:p>
          <a:pPr marL="0" lvl="0" indent="0" algn="l" defTabSz="800100">
            <a:lnSpc>
              <a:spcPct val="90000"/>
            </a:lnSpc>
            <a:spcBef>
              <a:spcPct val="0"/>
            </a:spcBef>
            <a:spcAft>
              <a:spcPct val="35000"/>
            </a:spcAft>
            <a:buNone/>
          </a:pPr>
          <a:r>
            <a:rPr lang="ru-RU" sz="1800" b="1" kern="1200" dirty="0" err="1">
              <a:effectLst>
                <a:outerShdw blurRad="38100" dist="38100" dir="2700000" algn="tl">
                  <a:srgbClr val="000000">
                    <a:alpha val="43137"/>
                  </a:srgbClr>
                </a:outerShdw>
              </a:effectLst>
            </a:rPr>
            <a:t>Қабілеттерін</a:t>
          </a:r>
          <a:r>
            <a:rPr lang="ru-RU" sz="1800" b="1" kern="1200" dirty="0">
              <a:effectLst>
                <a:outerShdw blurRad="38100" dist="38100" dir="2700000" algn="tl">
                  <a:srgbClr val="000000">
                    <a:alpha val="43137"/>
                  </a:srgbClr>
                </a:outerShdw>
              </a:effectLst>
            </a:rPr>
            <a:t> </a:t>
          </a:r>
          <a:r>
            <a:rPr lang="ru-RU" sz="1800" b="1" kern="1200" dirty="0" err="1">
              <a:effectLst>
                <a:outerShdw blurRad="38100" dist="38100" dir="2700000" algn="tl">
                  <a:srgbClr val="000000">
                    <a:alpha val="43137"/>
                  </a:srgbClr>
                </a:outerShdw>
              </a:effectLst>
            </a:rPr>
            <a:t>дамыту</a:t>
          </a:r>
          <a:endParaRPr lang="ru-RU" sz="1800" b="1" kern="1200" dirty="0">
            <a:effectLst>
              <a:outerShdw blurRad="38100" dist="38100" dir="2700000" algn="tl">
                <a:srgbClr val="000000">
                  <a:alpha val="43137"/>
                </a:srgbClr>
              </a:outerShdw>
            </a:effectLst>
          </a:endParaRPr>
        </a:p>
      </dsp:txBody>
      <dsp:txXfrm>
        <a:off x="2441072" y="1027674"/>
        <a:ext cx="2066963" cy="1225998"/>
      </dsp:txXfrm>
    </dsp:sp>
    <dsp:sp modelId="{BDD308B8-A84E-4AF8-800E-A499DEBA2B0B}">
      <dsp:nvSpPr>
        <dsp:cNvPr id="0" name=""/>
        <dsp:cNvSpPr/>
      </dsp:nvSpPr>
      <dsp:spPr>
        <a:xfrm>
          <a:off x="3278541" y="570179"/>
          <a:ext cx="234381" cy="234381"/>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EF7301-0931-417F-99E8-9106A6DCEAEE}">
      <dsp:nvSpPr>
        <dsp:cNvPr id="0" name=""/>
        <dsp:cNvSpPr/>
      </dsp:nvSpPr>
      <dsp:spPr>
        <a:xfrm>
          <a:off x="3568131" y="187813"/>
          <a:ext cx="1872177" cy="1566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94" tIns="0" rIns="0" bIns="0" numCol="1" spcCol="1270" anchor="t" anchorCtr="0">
          <a:noAutofit/>
        </a:bodyPr>
        <a:lstStyle/>
        <a:p>
          <a:pPr marL="0" lvl="0" indent="0" algn="l" defTabSz="800100">
            <a:lnSpc>
              <a:spcPct val="90000"/>
            </a:lnSpc>
            <a:spcBef>
              <a:spcPct val="0"/>
            </a:spcBef>
            <a:spcAft>
              <a:spcPct val="35000"/>
            </a:spcAft>
            <a:buNone/>
          </a:pPr>
          <a:r>
            <a:rPr lang="ru-RU" sz="1800" b="1" kern="1200" dirty="0" err="1">
              <a:effectLst>
                <a:outerShdw blurRad="38100" dist="38100" dir="2700000" algn="tl">
                  <a:srgbClr val="000000">
                    <a:alpha val="43137"/>
                  </a:srgbClr>
                </a:outerShdw>
              </a:effectLst>
            </a:rPr>
            <a:t>Өмірде</a:t>
          </a:r>
          <a:r>
            <a:rPr lang="ru-RU" sz="1800" b="1" kern="1200" dirty="0">
              <a:effectLst>
                <a:outerShdw blurRad="38100" dist="38100" dir="2700000" algn="tl">
                  <a:srgbClr val="000000">
                    <a:alpha val="43137"/>
                  </a:srgbClr>
                </a:outerShdw>
              </a:effectLst>
            </a:rPr>
            <a:t> </a:t>
          </a:r>
          <a:r>
            <a:rPr lang="ru-RU" sz="1800" b="1" kern="1200" dirty="0" err="1">
              <a:effectLst>
                <a:outerShdw blurRad="38100" dist="38100" dir="2700000" algn="tl">
                  <a:srgbClr val="000000">
                    <a:alpha val="43137"/>
                  </a:srgbClr>
                </a:outerShdw>
              </a:effectLst>
            </a:rPr>
            <a:t>өз</a:t>
          </a:r>
          <a:r>
            <a:rPr lang="ru-RU" sz="1800" b="1" kern="1200" dirty="0">
              <a:effectLst>
                <a:outerShdw blurRad="38100" dist="38100" dir="2700000" algn="tl">
                  <a:srgbClr val="000000">
                    <a:alpha val="43137"/>
                  </a:srgbClr>
                </a:outerShdw>
              </a:effectLst>
            </a:rPr>
            <a:t> </a:t>
          </a:r>
          <a:r>
            <a:rPr lang="ru-RU" sz="1800" b="1" kern="1200" dirty="0" err="1">
              <a:effectLst>
                <a:outerShdw blurRad="38100" dist="38100" dir="2700000" algn="tl">
                  <a:srgbClr val="000000">
                    <a:alpha val="43137"/>
                  </a:srgbClr>
                </a:outerShdw>
              </a:effectLst>
            </a:rPr>
            <a:t>орынын</a:t>
          </a:r>
          <a:r>
            <a:rPr lang="ru-RU" sz="1800" b="1" kern="1200" dirty="0">
              <a:effectLst>
                <a:outerShdw blurRad="38100" dist="38100" dir="2700000" algn="tl">
                  <a:srgbClr val="000000">
                    <a:alpha val="43137"/>
                  </a:srgbClr>
                </a:outerShdw>
              </a:effectLst>
            </a:rPr>
            <a:t> табу  </a:t>
          </a:r>
        </a:p>
      </dsp:txBody>
      <dsp:txXfrm>
        <a:off x="3568131" y="187813"/>
        <a:ext cx="1872177" cy="1566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E0DA4-F1C6-4DE1-81C4-186820B35252}">
      <dsp:nvSpPr>
        <dsp:cNvPr id="0" name=""/>
        <dsp:cNvSpPr/>
      </dsp:nvSpPr>
      <dsp:spPr>
        <a:xfrm>
          <a:off x="0" y="2018820"/>
          <a:ext cx="6182122" cy="132456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ru-RU" sz="4800" b="1" kern="1200" dirty="0">
              <a:solidFill>
                <a:schemeClr val="bg1"/>
              </a:solidFill>
              <a:latin typeface="Times New Roman" panose="02020603050405020304" pitchFamily="18" charset="0"/>
              <a:cs typeface="Times New Roman" panose="02020603050405020304" pitchFamily="18" charset="0"/>
            </a:rPr>
            <a:t>Талант</a:t>
          </a:r>
        </a:p>
      </dsp:txBody>
      <dsp:txXfrm>
        <a:off x="0" y="2018820"/>
        <a:ext cx="6182122" cy="715265"/>
      </dsp:txXfrm>
    </dsp:sp>
    <dsp:sp modelId="{A3745813-54DC-495D-BC26-CB10BB072075}">
      <dsp:nvSpPr>
        <dsp:cNvPr id="0" name=""/>
        <dsp:cNvSpPr/>
      </dsp:nvSpPr>
      <dsp:spPr>
        <a:xfrm>
          <a:off x="0" y="2707594"/>
          <a:ext cx="6182122" cy="6092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Әлеуметтік</a:t>
          </a:r>
          <a:r>
            <a:rPr lang="ru-RU" sz="24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және</a:t>
          </a:r>
          <a:r>
            <a:rPr lang="ru-RU" sz="24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мәдени</a:t>
          </a:r>
          <a:r>
            <a:rPr lang="ru-RU" sz="24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маңызы</a:t>
          </a:r>
          <a:r>
            <a:rPr lang="ru-RU" sz="24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бар </a:t>
          </a:r>
          <a:r>
            <a:rPr lang="ru-RU" sz="24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өнімдерді</a:t>
          </a:r>
          <a:r>
            <a:rPr lang="ru-RU" sz="24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шығару</a:t>
          </a:r>
          <a:r>
            <a:rPr lang="ru-RU" sz="24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мүмкіндігі</a:t>
          </a:r>
          <a:endParaRPr lang="ru-RU" sz="9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0" y="2707594"/>
        <a:ext cx="6182122" cy="609299"/>
      </dsp:txXfrm>
    </dsp:sp>
    <dsp:sp modelId="{65D4B56C-F699-4778-BDFB-B14EF8A32A36}">
      <dsp:nvSpPr>
        <dsp:cNvPr id="0" name=""/>
        <dsp:cNvSpPr/>
      </dsp:nvSpPr>
      <dsp:spPr>
        <a:xfrm rot="10800000">
          <a:off x="0" y="0"/>
          <a:ext cx="6182122" cy="2037180"/>
        </a:xfrm>
        <a:prstGeom prst="upArrowCallout">
          <a:avLst/>
        </a:prstGeom>
        <a:solidFill>
          <a:srgbClr val="92D050"/>
        </a:solidFill>
        <a:ln w="127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ru-RU" sz="4400" b="1" kern="1200" dirty="0" err="1">
              <a:solidFill>
                <a:schemeClr val="bg1"/>
              </a:solidFill>
              <a:latin typeface="Times New Roman" panose="02020603050405020304" pitchFamily="18" charset="0"/>
              <a:cs typeface="Times New Roman" panose="02020603050405020304" pitchFamily="18" charset="0"/>
            </a:rPr>
            <a:t>Дарындылық</a:t>
          </a:r>
          <a:r>
            <a:rPr lang="ru-RU" sz="4400" b="1" kern="1200" dirty="0">
              <a:solidFill>
                <a:schemeClr val="bg1"/>
              </a:solidFill>
              <a:latin typeface="Times New Roman" panose="02020603050405020304" pitchFamily="18" charset="0"/>
              <a:cs typeface="Times New Roman" panose="02020603050405020304" pitchFamily="18" charset="0"/>
            </a:rPr>
            <a:t> </a:t>
          </a:r>
          <a:r>
            <a:rPr lang="ru-RU" sz="4400" kern="1200" dirty="0"/>
            <a:t> </a:t>
          </a:r>
        </a:p>
      </dsp:txBody>
      <dsp:txXfrm rot="-10800000">
        <a:off x="0" y="0"/>
        <a:ext cx="6182122" cy="715050"/>
      </dsp:txXfrm>
    </dsp:sp>
    <dsp:sp modelId="{8CB70EA2-0184-4F20-AE1E-C8C262B029F9}">
      <dsp:nvSpPr>
        <dsp:cNvPr id="0" name=""/>
        <dsp:cNvSpPr/>
      </dsp:nvSpPr>
      <dsp:spPr>
        <a:xfrm>
          <a:off x="754" y="716558"/>
          <a:ext cx="6180612" cy="60911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50800" rIns="284480" bIns="50800" numCol="1" spcCol="1270" anchor="t" anchorCtr="0">
          <a:noAutofit/>
        </a:bodyPr>
        <a:lstStyle/>
        <a:p>
          <a:pPr marL="0" lvl="0" indent="0" algn="ctr" defTabSz="1778000">
            <a:lnSpc>
              <a:spcPct val="90000"/>
            </a:lnSpc>
            <a:spcBef>
              <a:spcPct val="0"/>
            </a:spcBef>
            <a:spcAft>
              <a:spcPct val="35000"/>
            </a:spcAft>
            <a:buNone/>
          </a:pPr>
          <a:r>
            <a:rPr lang="ru-RU" sz="4000" kern="12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Әлеуетті</a:t>
          </a:r>
          <a:r>
            <a:rPr lang="ru-RU" sz="4000"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талант</a:t>
          </a:r>
        </a:p>
        <a:p>
          <a:pPr marL="171450" lvl="1" indent="-171450" algn="l" defTabSz="844550">
            <a:lnSpc>
              <a:spcPct val="90000"/>
            </a:lnSpc>
            <a:spcBef>
              <a:spcPct val="0"/>
            </a:spcBef>
            <a:spcAft>
              <a:spcPct val="15000"/>
            </a:spcAft>
            <a:buChar char="•"/>
          </a:pPr>
          <a:endParaRPr lang="ru-RU" sz="1900" kern="1200" dirty="0"/>
        </a:p>
      </dsp:txBody>
      <dsp:txXfrm>
        <a:off x="754" y="716558"/>
        <a:ext cx="6180612" cy="6091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16D22-BFB6-4F11-9193-A5CF4EADB3B0}" type="datetimeFigureOut">
              <a:rPr lang="ru-RU" smtClean="0"/>
              <a:pPr/>
              <a:t>14.01.2021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38FBD-91A3-4A9F-8B92-730DF50B8100}" type="slidenum">
              <a:rPr lang="ru-RU" smtClean="0"/>
              <a:pPr/>
              <a:t>‹#›</a:t>
            </a:fld>
            <a:endParaRPr lang="ru-RU"/>
          </a:p>
        </p:txBody>
      </p:sp>
    </p:spTree>
    <p:extLst>
      <p:ext uri="{BB962C8B-B14F-4D97-AF65-F5344CB8AC3E}">
        <p14:creationId xmlns:p14="http://schemas.microsoft.com/office/powerpoint/2010/main" val="80238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a:xfrm>
            <a:off x="1319213" y="877888"/>
            <a:ext cx="4219575" cy="3165475"/>
          </a:xfrm>
          <a:solidFill>
            <a:srgbClr val="FFFFFF"/>
          </a:solidFill>
          <a:ln>
            <a:solidFill>
              <a:srgbClr val="000000"/>
            </a:solidFill>
            <a:miter lim="800000"/>
          </a:ln>
        </p:spPr>
      </p:sp>
      <p:sp>
        <p:nvSpPr>
          <p:cNvPr id="21507" name="Rectangle 2"/>
          <p:cNvSpPr>
            <a:spLocks noGrp="1" noChangeArrowheads="1"/>
          </p:cNvSpPr>
          <p:nvPr>
            <p:ph type="body" idx="1"/>
          </p:nvPr>
        </p:nvSpPr>
        <p:spPr>
          <a:xfrm>
            <a:off x="1061392" y="4350019"/>
            <a:ext cx="4740978" cy="3436298"/>
          </a:xfrm>
          <a:noFill/>
        </p:spPr>
        <p:txBody>
          <a:bodyPr wrap="none" anchor="ctr"/>
          <a:lstStyle/>
          <a:p>
            <a:endParaRPr lang="ru-RU">
              <a:latin typeface="Times New Roman" pitchFamily="18" charset="0"/>
            </a:endParaRPr>
          </a:p>
        </p:txBody>
      </p:sp>
    </p:spTree>
    <p:extLst>
      <p:ext uri="{BB962C8B-B14F-4D97-AF65-F5344CB8AC3E}">
        <p14:creationId xmlns:p14="http://schemas.microsoft.com/office/powerpoint/2010/main" val="156529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noChangeArrowheads="1" noTextEdit="1"/>
          </p:cNvSpPr>
          <p:nvPr>
            <p:ph type="sldImg"/>
          </p:nvPr>
        </p:nvSpPr>
        <p:spPr>
          <a:xfrm>
            <a:off x="1319213" y="877888"/>
            <a:ext cx="4219575" cy="3165475"/>
          </a:xfrm>
          <a:solidFill>
            <a:srgbClr val="FFFFFF"/>
          </a:solidFill>
          <a:ln>
            <a:solidFill>
              <a:srgbClr val="000000"/>
            </a:solidFill>
            <a:miter lim="800000"/>
          </a:ln>
        </p:spPr>
      </p:sp>
      <p:sp>
        <p:nvSpPr>
          <p:cNvPr id="18435" name="Rectangle 2"/>
          <p:cNvSpPr>
            <a:spLocks noGrp="1" noChangeArrowheads="1"/>
          </p:cNvSpPr>
          <p:nvPr>
            <p:ph type="body" idx="1"/>
          </p:nvPr>
        </p:nvSpPr>
        <p:spPr>
          <a:xfrm>
            <a:off x="1061392" y="4350019"/>
            <a:ext cx="4740978" cy="3513685"/>
          </a:xfrm>
          <a:noFill/>
        </p:spPr>
        <p:txBody>
          <a:bodyPr wrap="none" anchor="ctr"/>
          <a:lstStyle/>
          <a:p>
            <a:endParaRPr lang="ru-RU">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Rot="1" noChangeAspect="1" noChangeArrowheads="1" noTextEdit="1"/>
          </p:cNvSpPr>
          <p:nvPr>
            <p:ph type="sldImg"/>
          </p:nvPr>
        </p:nvSpPr>
        <p:spPr>
          <a:xfrm>
            <a:off x="1319213" y="877888"/>
            <a:ext cx="4219575" cy="3165475"/>
          </a:xfrm>
          <a:solidFill>
            <a:srgbClr val="FFFFFF"/>
          </a:solidFill>
          <a:ln>
            <a:solidFill>
              <a:srgbClr val="000000"/>
            </a:solidFill>
            <a:miter lim="800000"/>
          </a:ln>
        </p:spPr>
      </p:sp>
      <p:sp>
        <p:nvSpPr>
          <p:cNvPr id="19459" name="Rectangle 2"/>
          <p:cNvSpPr>
            <a:spLocks noGrp="1" noChangeArrowheads="1"/>
          </p:cNvSpPr>
          <p:nvPr>
            <p:ph type="body" idx="1"/>
          </p:nvPr>
        </p:nvSpPr>
        <p:spPr>
          <a:xfrm>
            <a:off x="1061392" y="4350019"/>
            <a:ext cx="4740978" cy="3436298"/>
          </a:xfrm>
          <a:noFill/>
        </p:spPr>
        <p:txBody>
          <a:bodyPr wrap="none" anchor="ctr"/>
          <a:lstStyle/>
          <a:p>
            <a:endParaRPr lang="ru-RU">
              <a:latin typeface="Times New Roman" pitchFamily="18" charset="0"/>
            </a:endParaRPr>
          </a:p>
        </p:txBody>
      </p:sp>
    </p:spTree>
    <p:extLst>
      <p:ext uri="{BB962C8B-B14F-4D97-AF65-F5344CB8AC3E}">
        <p14:creationId xmlns:p14="http://schemas.microsoft.com/office/powerpoint/2010/main" val="362463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C28E9E-93A4-4AD5-BDCF-EB837C5D708F}" type="slidenum">
              <a:rPr lang="ru-RU" smtClean="0"/>
              <a:t>15</a:t>
            </a:fld>
            <a:endParaRPr lang="ru-RU"/>
          </a:p>
        </p:txBody>
      </p:sp>
    </p:spTree>
    <p:extLst>
      <p:ext uri="{BB962C8B-B14F-4D97-AF65-F5344CB8AC3E}">
        <p14:creationId xmlns:p14="http://schemas.microsoft.com/office/powerpoint/2010/main" val="233132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1319213" y="877888"/>
            <a:ext cx="4219575" cy="3165475"/>
          </a:xfrm>
          <a:solidFill>
            <a:srgbClr val="FFFFFF"/>
          </a:solidFill>
          <a:ln>
            <a:solidFill>
              <a:srgbClr val="000000"/>
            </a:solidFill>
            <a:miter lim="800000"/>
          </a:ln>
        </p:spPr>
      </p:sp>
      <p:sp>
        <p:nvSpPr>
          <p:cNvPr id="20483" name="Rectangle 2"/>
          <p:cNvSpPr>
            <a:spLocks noGrp="1" noChangeArrowheads="1"/>
          </p:cNvSpPr>
          <p:nvPr>
            <p:ph type="body" idx="1"/>
          </p:nvPr>
        </p:nvSpPr>
        <p:spPr>
          <a:xfrm>
            <a:off x="1061392" y="4350019"/>
            <a:ext cx="4740978" cy="3513685"/>
          </a:xfrm>
          <a:noFill/>
        </p:spPr>
        <p:txBody>
          <a:bodyPr wrap="none" anchor="ctr"/>
          <a:lstStyle/>
          <a:p>
            <a:endParaRPr lang="ru-RU">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46333A9-7887-4214-B832-01BA7F5484C5}" type="slidenum">
              <a:rPr lang="ru-RU"/>
              <a:pPr/>
              <a:t>30</a:t>
            </a:fld>
            <a:endParaRPr lang="ru-RU"/>
          </a:p>
        </p:txBody>
      </p:sp>
      <p:sp>
        <p:nvSpPr>
          <p:cNvPr id="22531" name="Rectangle 2"/>
          <p:cNvSpPr>
            <a:spLocks noGrp="1" noRot="1" noChangeAspect="1" noChangeArrowheads="1" noTextEdit="1"/>
          </p:cNvSpPr>
          <p:nvPr>
            <p:ph type="sldImg"/>
          </p:nvPr>
        </p:nvSpPr>
        <p:spPr>
          <a:xfrm>
            <a:off x="917575" y="744538"/>
            <a:ext cx="4962525" cy="3722687"/>
          </a:xfrm>
          <a:ln/>
        </p:spPr>
      </p:sp>
      <p:sp>
        <p:nvSpPr>
          <p:cNvPr id="22532" name="Rectangle 3"/>
          <p:cNvSpPr>
            <a:spLocks noGrp="1" noChangeArrowheads="1"/>
          </p:cNvSpPr>
          <p:nvPr>
            <p:ph type="body" idx="1"/>
          </p:nvPr>
        </p:nvSpPr>
        <p:spPr>
          <a:noFill/>
          <a:ln/>
        </p:spPr>
        <p:txBody>
          <a:bodyPr/>
          <a:lstStyle/>
          <a:p>
            <a:pPr eaLnBrk="1" hangingPunct="1"/>
            <a:endParaRPr lang="ru-RU"/>
          </a:p>
        </p:txBody>
      </p:sp>
    </p:spTree>
    <p:extLst>
      <p:ext uri="{BB962C8B-B14F-4D97-AF65-F5344CB8AC3E}">
        <p14:creationId xmlns:p14="http://schemas.microsoft.com/office/powerpoint/2010/main" val="149180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7"/>
            <a:ext cx="77724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a:t>Образец заголовка</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s-ES" dirty="0"/>
          </a:p>
        </p:txBody>
      </p:sp>
      <p:sp>
        <p:nvSpPr>
          <p:cNvPr id="4" name="3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27692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44554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ru-RU"/>
              <a:t>Образец заголовка</a:t>
            </a:r>
            <a:endParaRPr lang="es-ES"/>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66393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5" y="504053"/>
            <a:ext cx="7807680" cy="1143480"/>
          </a:xfrm>
        </p:spPr>
        <p:txBody>
          <a:bodyPr/>
          <a:lstStyle/>
          <a:p>
            <a:r>
              <a:rPr lang="ru-RU"/>
              <a:t>Образец заголовка</a:t>
            </a:r>
          </a:p>
        </p:txBody>
      </p:sp>
    </p:spTree>
    <p:extLst>
      <p:ext uri="{BB962C8B-B14F-4D97-AF65-F5344CB8AC3E}">
        <p14:creationId xmlns:p14="http://schemas.microsoft.com/office/powerpoint/2010/main" val="988184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78118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288016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51019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456740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1"/>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11" name="Footer Placeholder 10"/>
          <p:cNvSpPr>
            <a:spLocks noGrp="1"/>
          </p:cNvSpPr>
          <p:nvPr>
            <p:ph type="ftr" sz="quarter" idx="11"/>
          </p:nvPr>
        </p:nvSpPr>
        <p:spPr/>
        <p:txBody>
          <a:bodyPr/>
          <a:lstStyle/>
          <a:p>
            <a:endParaRPr lang="ru-RU"/>
          </a:p>
        </p:txBody>
      </p:sp>
      <p:sp>
        <p:nvSpPr>
          <p:cNvPr id="12" name="Slide Number Placeholder 11"/>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20854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2" name="Date Placeholder 1"/>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7" name="Footer Placeholder 6"/>
          <p:cNvSpPr>
            <a:spLocks noGrp="1"/>
          </p:cNvSpPr>
          <p:nvPr>
            <p:ph type="ftr" sz="quarter" idx="11"/>
          </p:nvPr>
        </p:nvSpPr>
        <p:spPr/>
        <p:txBody>
          <a:bodyPr/>
          <a:lstStyle/>
          <a:p>
            <a:endParaRPr lang="ru-RU"/>
          </a:p>
        </p:txBody>
      </p:sp>
      <p:sp>
        <p:nvSpPr>
          <p:cNvPr id="8" name="Slide Number Placeholder 7"/>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495268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50092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a:t>Образец заголовка</a:t>
            </a:r>
            <a:endParaRPr lang="es-ES" dirty="0"/>
          </a:p>
        </p:txBody>
      </p:sp>
      <p:sp>
        <p:nvSpPr>
          <p:cNvPr id="3" name="2 Marcador de contenido"/>
          <p:cNvSpPr>
            <a:spLocks noGrp="1"/>
          </p:cNvSpPr>
          <p:nvPr>
            <p:ph idx="1"/>
          </p:nvPr>
        </p:nvSpPr>
        <p:spPr/>
        <p:txBody>
          <a:bodyPr/>
          <a:lstStyle>
            <a:lvl1pPr>
              <a:defRPr sz="21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dirty="0"/>
          </a:p>
        </p:txBody>
      </p:sp>
      <p:sp>
        <p:nvSpPr>
          <p:cNvPr id="4" name="3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856488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ru-RU"/>
              <a:t>Образец заголовка</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88683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478022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153096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573102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2485" y="504053"/>
            <a:ext cx="7807680" cy="1143480"/>
          </a:xfrm>
        </p:spPr>
        <p:txBody>
          <a:bodyPr/>
          <a:lstStyle/>
          <a:p>
            <a:r>
              <a:rPr lang="ru-RU"/>
              <a:t>Образец заголовка</a:t>
            </a:r>
          </a:p>
        </p:txBody>
      </p:sp>
    </p:spTree>
    <p:extLst>
      <p:ext uri="{BB962C8B-B14F-4D97-AF65-F5344CB8AC3E}">
        <p14:creationId xmlns:p14="http://schemas.microsoft.com/office/powerpoint/2010/main" val="2152358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ru-RU"/>
              <a:t>Образец заголовка</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7BFA0DE-2D1C-43BD-BCD7-648B4CE51D22}" type="slidenum">
              <a:rPr lang="ru-RU" smtClean="0"/>
              <a:pPr/>
              <a:t>‹#›</a:t>
            </a:fld>
            <a:endParaRPr lang="ru-RU"/>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0480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939867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7BFA0DE-2D1C-43BD-BCD7-648B4CE51D22}" type="slidenum">
              <a:rPr lang="ru-RU" smtClean="0"/>
              <a:pPr/>
              <a:t>‹#›</a:t>
            </a:fld>
            <a:endParaRPr lang="ru-RU"/>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179337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78285450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941832" y="2909102"/>
            <a:ext cx="361188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975398" y="2909102"/>
            <a:ext cx="361188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81829933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3000" b="1" cap="all"/>
            </a:lvl1pPr>
          </a:lstStyle>
          <a:p>
            <a:r>
              <a:rPr lang="ru-RU"/>
              <a:t>Образец заголовка</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3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619972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135149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012502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73789" y="6375679"/>
            <a:ext cx="925016" cy="348462"/>
          </a:xfrm>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a:xfrm>
            <a:off x="1577716" y="6375679"/>
            <a:ext cx="2611634" cy="345796"/>
          </a:xfrm>
        </p:spPr>
        <p:txBody>
          <a:bodyPr/>
          <a:lstStyle/>
          <a:p>
            <a:endParaRPr lang="ru-RU"/>
          </a:p>
        </p:txBody>
      </p:sp>
      <p:sp>
        <p:nvSpPr>
          <p:cNvPr id="7" name="Slide Number Placeholder 6"/>
          <p:cNvSpPr>
            <a:spLocks noGrp="1"/>
          </p:cNvSpPr>
          <p:nvPr>
            <p:ph type="sldNum" sz="quarter" idx="12"/>
          </p:nvPr>
        </p:nvSpPr>
        <p:spPr>
          <a:xfrm>
            <a:off x="4268261" y="6375679"/>
            <a:ext cx="924342" cy="345796"/>
          </a:xfrm>
        </p:spPr>
        <p:txBody>
          <a:bodyPr/>
          <a:lstStyle/>
          <a:p>
            <a:fld id="{77BFA0DE-2D1C-43BD-BCD7-648B4CE51D22}" type="slidenum">
              <a:rPr lang="ru-RU" smtClean="0"/>
              <a:pPr/>
              <a:t>‹#›</a:t>
            </a:fld>
            <a:endParaRPr lang="ru-RU"/>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6361594"/>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74463" y="6375679"/>
            <a:ext cx="924342" cy="348462"/>
          </a:xfrm>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7BFA0DE-2D1C-43BD-BCD7-648B4CE51D22}" type="slidenum">
              <a:rPr lang="ru-RU" smtClean="0"/>
              <a:pPr/>
              <a:t>‹#›</a:t>
            </a:fld>
            <a:endParaRPr lang="ru-RU"/>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5743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505359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026230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531178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155658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016273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82704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contenido"/>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contenido"/>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541785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645293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671923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4009233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668961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498975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142902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440200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0512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5128020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9235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a:t>Образец заголовка</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5 Marcador de contenido"/>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7" name="6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144329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595812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983267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342551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ru-RU"/>
              <a:t>Образец заголовка</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400459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320572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7BFA0DE-2D1C-43BD-BCD7-648B4CE51D22}" type="slidenum">
              <a:rPr lang="ru-RU" smtClean="0"/>
              <a:pPr/>
              <a:t>‹#›</a:t>
            </a:fld>
            <a:endParaRPr lang="ru-RU"/>
          </a:p>
        </p:txBody>
      </p:sp>
    </p:spTree>
    <p:extLst>
      <p:ext uri="{BB962C8B-B14F-4D97-AF65-F5344CB8AC3E}">
        <p14:creationId xmlns:p14="http://schemas.microsoft.com/office/powerpoint/2010/main" val="159660269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594678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1944730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437073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1037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422467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6088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162286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503253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28650" y="6422855"/>
            <a:ext cx="2057397" cy="365125"/>
          </a:xfrm>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a:xfrm>
            <a:off x="2832102" y="6422855"/>
            <a:ext cx="3209752" cy="365125"/>
          </a:xfrm>
        </p:spPr>
        <p:txBody>
          <a:bodyPr/>
          <a:lstStyle/>
          <a:p>
            <a:endParaRPr lang="ru-RU"/>
          </a:p>
        </p:txBody>
      </p:sp>
      <p:sp>
        <p:nvSpPr>
          <p:cNvPr id="6" name="Slide Number Placeholder 5"/>
          <p:cNvSpPr>
            <a:spLocks noGrp="1"/>
          </p:cNvSpPr>
          <p:nvPr>
            <p:ph type="sldNum" sz="quarter" idx="12"/>
          </p:nvPr>
        </p:nvSpPr>
        <p:spPr>
          <a:xfrm>
            <a:off x="6054787" y="6422855"/>
            <a:ext cx="659819" cy="365125"/>
          </a:xfrm>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649837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2402278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7203912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127333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7301048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761144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99598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9641584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955217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7907588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7021790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4486392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087766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469401995"/>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331869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501874663"/>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3358381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2239" y="3143250"/>
            <a:ext cx="3288024"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BFA0DE-2D1C-43BD-BCD7-648B4CE51D22}"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8345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1500" b="1"/>
            </a:lvl1pPr>
          </a:lstStyle>
          <a:p>
            <a:r>
              <a:rPr lang="ru-RU"/>
              <a:t>Образец заголовка</a:t>
            </a:r>
            <a:endParaRPr lang="es-ES"/>
          </a:p>
        </p:txBody>
      </p:sp>
      <p:sp>
        <p:nvSpPr>
          <p:cNvPr id="3" name="2 Marcador de contenido"/>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4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6253472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328005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7414045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097983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293C4AA-4401-494D-BBFE-569BFA123EFB}" type="datetimeFigureOut">
              <a:rPr lang="ru-RU" smtClean="0"/>
              <a:pPr/>
              <a:t>14.01.2021</a:t>
            </a:fld>
            <a:endParaRPr lang="ru-RU"/>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18430289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3782132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6139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500" b="1"/>
            </a:lvl1pPr>
          </a:lstStyle>
          <a:p>
            <a:r>
              <a:rPr lang="ru-RU"/>
              <a:t>Образец заголовка</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4 Marcador de fecha"/>
          <p:cNvSpPr>
            <a:spLocks noGrp="1"/>
          </p:cNvSpPr>
          <p:nvPr>
            <p:ph type="dt" sz="half" idx="10"/>
          </p:nvPr>
        </p:nvSpPr>
        <p:spPr/>
        <p:txBody>
          <a:bodyPr/>
          <a:lstStyle/>
          <a:p>
            <a:fld id="{B293C4AA-4401-494D-BBFE-569BFA123EFB}" type="datetimeFigureOut">
              <a:rPr lang="ru-RU" smtClean="0"/>
              <a:pPr/>
              <a:t>14.01.2021</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77BFA0DE-2D1C-43BD-BCD7-648B4CE51D22}" type="slidenum">
              <a:rPr lang="ru-RU" smtClean="0"/>
              <a:pPr/>
              <a:t>‹#›</a:t>
            </a:fld>
            <a:endParaRPr lang="ru-RU"/>
          </a:p>
        </p:txBody>
      </p:sp>
    </p:spTree>
    <p:extLst>
      <p:ext uri="{BB962C8B-B14F-4D97-AF65-F5344CB8AC3E}">
        <p14:creationId xmlns:p14="http://schemas.microsoft.com/office/powerpoint/2010/main" val="222249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theme" Target="../theme/theme3.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 /><Relationship Id="rId13" Type="http://schemas.openxmlformats.org/officeDocument/2006/relationships/slideLayout" Target="../slideLayouts/slideLayout48.xml" /><Relationship Id="rId18" Type="http://schemas.openxmlformats.org/officeDocument/2006/relationships/theme" Target="../theme/theme4.xml" /><Relationship Id="rId3" Type="http://schemas.openxmlformats.org/officeDocument/2006/relationships/slideLayout" Target="../slideLayouts/slideLayout38.xml" /><Relationship Id="rId7" Type="http://schemas.openxmlformats.org/officeDocument/2006/relationships/slideLayout" Target="../slideLayouts/slideLayout42.xml" /><Relationship Id="rId12" Type="http://schemas.openxmlformats.org/officeDocument/2006/relationships/slideLayout" Target="../slideLayouts/slideLayout47.xml" /><Relationship Id="rId17" Type="http://schemas.openxmlformats.org/officeDocument/2006/relationships/slideLayout" Target="../slideLayouts/slideLayout52.xml" /><Relationship Id="rId2" Type="http://schemas.openxmlformats.org/officeDocument/2006/relationships/slideLayout" Target="../slideLayouts/slideLayout37.xml" /><Relationship Id="rId16" Type="http://schemas.openxmlformats.org/officeDocument/2006/relationships/slideLayout" Target="../slideLayouts/slideLayout51.xml" /><Relationship Id="rId1" Type="http://schemas.openxmlformats.org/officeDocument/2006/relationships/slideLayout" Target="../slideLayouts/slideLayout36.xml" /><Relationship Id="rId6" Type="http://schemas.openxmlformats.org/officeDocument/2006/relationships/slideLayout" Target="../slideLayouts/slideLayout41.xml" /><Relationship Id="rId11" Type="http://schemas.openxmlformats.org/officeDocument/2006/relationships/slideLayout" Target="../slideLayouts/slideLayout46.xml" /><Relationship Id="rId5" Type="http://schemas.openxmlformats.org/officeDocument/2006/relationships/slideLayout" Target="../slideLayouts/slideLayout40.xml" /><Relationship Id="rId15" Type="http://schemas.openxmlformats.org/officeDocument/2006/relationships/slideLayout" Target="../slideLayouts/slideLayout50.xml" /><Relationship Id="rId10" Type="http://schemas.openxmlformats.org/officeDocument/2006/relationships/slideLayout" Target="../slideLayouts/slideLayout45.xml" /><Relationship Id="rId19" Type="http://schemas.openxmlformats.org/officeDocument/2006/relationships/image" Target="../media/image2.png" /><Relationship Id="rId4" Type="http://schemas.openxmlformats.org/officeDocument/2006/relationships/slideLayout" Target="../slideLayouts/slideLayout39.xml" /><Relationship Id="rId9" Type="http://schemas.openxmlformats.org/officeDocument/2006/relationships/slideLayout" Target="../slideLayouts/slideLayout44.xml" /><Relationship Id="rId14" Type="http://schemas.openxmlformats.org/officeDocument/2006/relationships/slideLayout" Target="../slideLayouts/slideLayout49.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 /><Relationship Id="rId3" Type="http://schemas.openxmlformats.org/officeDocument/2006/relationships/slideLayout" Target="../slideLayouts/slideLayout55.xml" /><Relationship Id="rId7" Type="http://schemas.openxmlformats.org/officeDocument/2006/relationships/slideLayout" Target="../slideLayouts/slideLayout59.xml" /><Relationship Id="rId12" Type="http://schemas.openxmlformats.org/officeDocument/2006/relationships/theme" Target="../theme/theme5.xml" /><Relationship Id="rId2" Type="http://schemas.openxmlformats.org/officeDocument/2006/relationships/slideLayout" Target="../slideLayouts/slideLayout54.xml" /><Relationship Id="rId1" Type="http://schemas.openxmlformats.org/officeDocument/2006/relationships/slideLayout" Target="../slideLayouts/slideLayout53.xml" /><Relationship Id="rId6" Type="http://schemas.openxmlformats.org/officeDocument/2006/relationships/slideLayout" Target="../slideLayouts/slideLayout58.xml" /><Relationship Id="rId11" Type="http://schemas.openxmlformats.org/officeDocument/2006/relationships/slideLayout" Target="../slideLayouts/slideLayout63.xml" /><Relationship Id="rId5" Type="http://schemas.openxmlformats.org/officeDocument/2006/relationships/slideLayout" Target="../slideLayouts/slideLayout57.xml" /><Relationship Id="rId10" Type="http://schemas.openxmlformats.org/officeDocument/2006/relationships/slideLayout" Target="../slideLayouts/slideLayout62.xml" /><Relationship Id="rId4" Type="http://schemas.openxmlformats.org/officeDocument/2006/relationships/slideLayout" Target="../slideLayouts/slideLayout56.xml" /><Relationship Id="rId9" Type="http://schemas.openxmlformats.org/officeDocument/2006/relationships/slideLayout" Target="../slideLayouts/slideLayout61.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 /><Relationship Id="rId3" Type="http://schemas.openxmlformats.org/officeDocument/2006/relationships/slideLayout" Target="../slideLayouts/slideLayout66.xml" /><Relationship Id="rId7" Type="http://schemas.openxmlformats.org/officeDocument/2006/relationships/slideLayout" Target="../slideLayouts/slideLayout70.xml" /><Relationship Id="rId12" Type="http://schemas.openxmlformats.org/officeDocument/2006/relationships/theme" Target="../theme/theme6.xml" /><Relationship Id="rId2" Type="http://schemas.openxmlformats.org/officeDocument/2006/relationships/slideLayout" Target="../slideLayouts/slideLayout65.xml" /><Relationship Id="rId1" Type="http://schemas.openxmlformats.org/officeDocument/2006/relationships/slideLayout" Target="../slideLayouts/slideLayout64.xml" /><Relationship Id="rId6" Type="http://schemas.openxmlformats.org/officeDocument/2006/relationships/slideLayout" Target="../slideLayouts/slideLayout69.xml" /><Relationship Id="rId11" Type="http://schemas.openxmlformats.org/officeDocument/2006/relationships/slideLayout" Target="../slideLayouts/slideLayout74.xml" /><Relationship Id="rId5" Type="http://schemas.openxmlformats.org/officeDocument/2006/relationships/slideLayout" Target="../slideLayouts/slideLayout68.xml" /><Relationship Id="rId10" Type="http://schemas.openxmlformats.org/officeDocument/2006/relationships/slideLayout" Target="../slideLayouts/slideLayout73.xml" /><Relationship Id="rId4" Type="http://schemas.openxmlformats.org/officeDocument/2006/relationships/slideLayout" Target="../slideLayouts/slideLayout67.xml" /><Relationship Id="rId9" Type="http://schemas.openxmlformats.org/officeDocument/2006/relationships/slideLayout" Target="../slideLayouts/slideLayout72.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 /><Relationship Id="rId3" Type="http://schemas.openxmlformats.org/officeDocument/2006/relationships/slideLayout" Target="../slideLayouts/slideLayout77.xml" /><Relationship Id="rId7" Type="http://schemas.openxmlformats.org/officeDocument/2006/relationships/slideLayout" Target="../slideLayouts/slideLayout81.xml" /><Relationship Id="rId12" Type="http://schemas.openxmlformats.org/officeDocument/2006/relationships/theme" Target="../theme/theme7.xml" /><Relationship Id="rId2" Type="http://schemas.openxmlformats.org/officeDocument/2006/relationships/slideLayout" Target="../slideLayouts/slideLayout76.xml" /><Relationship Id="rId1" Type="http://schemas.openxmlformats.org/officeDocument/2006/relationships/slideLayout" Target="../slideLayouts/slideLayout75.xml" /><Relationship Id="rId6" Type="http://schemas.openxmlformats.org/officeDocument/2006/relationships/slideLayout" Target="../slideLayouts/slideLayout80.xml" /><Relationship Id="rId11" Type="http://schemas.openxmlformats.org/officeDocument/2006/relationships/slideLayout" Target="../slideLayouts/slideLayout85.xml" /><Relationship Id="rId5" Type="http://schemas.openxmlformats.org/officeDocument/2006/relationships/slideLayout" Target="../slideLayouts/slideLayout79.xml" /><Relationship Id="rId10" Type="http://schemas.openxmlformats.org/officeDocument/2006/relationships/slideLayout" Target="../slideLayouts/slideLayout84.xml" /><Relationship Id="rId4" Type="http://schemas.openxmlformats.org/officeDocument/2006/relationships/slideLayout" Target="../slideLayouts/slideLayout78.xml" /><Relationship Id="rId9" Type="http://schemas.openxmlformats.org/officeDocument/2006/relationships/slideLayout" Target="../slideLayouts/slideLayout8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93C4AA-4401-494D-BBFE-569BFA123EFB}" type="datetimeFigureOut">
              <a:rPr lang="ru-RU" smtClean="0"/>
              <a:pPr/>
              <a:t>14.01.2021</a:t>
            </a:fld>
            <a:endParaRPr lang="ru-RU"/>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BFA0DE-2D1C-43BD-BCD7-648B4CE51D22}" type="slidenum">
              <a:rPr lang="ru-RU" smtClean="0"/>
              <a:pPr/>
              <a:t>‹#›</a:t>
            </a:fld>
            <a:endParaRPr lang="ru-RU"/>
          </a:p>
        </p:txBody>
      </p:sp>
      <p:pic>
        <p:nvPicPr>
          <p:cNvPr id="7" name="6 Imagen" descr="Dibujo.bmp"/>
          <p:cNvPicPr>
            <a:picLocks noChangeAspect="1"/>
          </p:cNvPicPr>
          <p:nvPr/>
        </p:nvPicPr>
        <p:blipFill>
          <a:blip r:embed="rId14" cstate="print"/>
          <a:stretch>
            <a:fillRect/>
          </a:stretch>
        </p:blipFill>
        <p:spPr>
          <a:xfrm>
            <a:off x="0" y="0"/>
            <a:ext cx="9144000" cy="6858000"/>
          </a:xfrm>
          <a:prstGeom prst="rect">
            <a:avLst/>
          </a:prstGeom>
        </p:spPr>
      </p:pic>
      <p:sp>
        <p:nvSpPr>
          <p:cNvPr id="9" name="Rectangle 10"/>
          <p:cNvSpPr>
            <a:spLocks noChangeArrowheads="1"/>
          </p:cNvSpPr>
          <p:nvPr/>
        </p:nvSpPr>
        <p:spPr bwMode="auto">
          <a:xfrm>
            <a:off x="0" y="0"/>
            <a:ext cx="9144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350"/>
          </a:p>
        </p:txBody>
      </p:sp>
    </p:spTree>
    <p:extLst>
      <p:ext uri="{BB962C8B-B14F-4D97-AF65-F5344CB8AC3E}">
        <p14:creationId xmlns:p14="http://schemas.microsoft.com/office/powerpoint/2010/main" val="16353763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4010"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77BFA0DE-2D1C-43BD-BCD7-648B4CE51D22}" type="slidenum">
              <a:rPr lang="ru-RU" smtClean="0"/>
              <a:pPr/>
              <a:t>‹#›</a:t>
            </a:fld>
            <a:endParaRPr lang="ru-RU"/>
          </a:p>
        </p:txBody>
      </p:sp>
    </p:spTree>
    <p:extLst>
      <p:ext uri="{BB962C8B-B14F-4D97-AF65-F5344CB8AC3E}">
        <p14:creationId xmlns:p14="http://schemas.microsoft.com/office/powerpoint/2010/main" val="385986045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7BFA0DE-2D1C-43BD-BCD7-648B4CE51D22}" type="slidenum">
              <a:rPr lang="ru-RU" smtClean="0"/>
              <a:pPr/>
              <a:t>‹#›</a:t>
            </a:fld>
            <a:endParaRPr lang="ru-RU"/>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61477791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8" pos="594" userDrawn="1">
          <p15:clr>
            <a:srgbClr val="F26B43"/>
          </p15:clr>
        </p15:guide>
        <p15:guide id="9" pos="5400" userDrawn="1">
          <p15:clr>
            <a:srgbClr val="F26B43"/>
          </p15:clr>
        </p15:guide>
        <p15:guide id="10" orient="horz" pos="4008" userDrawn="1">
          <p15:clr>
            <a:srgbClr val="F26B43"/>
          </p15:clr>
        </p15:guide>
        <p15:guide id="11" orient="horz" pos="1440" userDrawn="1">
          <p15:clr>
            <a:srgbClr val="F26B43"/>
          </p15:clr>
        </p15:guide>
        <p15:guide id="12" orient="horz" pos="3720" userDrawn="1">
          <p15:clr>
            <a:srgbClr val="F26B43"/>
          </p15:clr>
        </p15:guide>
        <p15:guide id="13" orient="horz" pos="2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7BFA0DE-2D1C-43BD-BCD7-648B4CE51D22}" type="slidenum">
              <a:rPr lang="ru-RU" smtClean="0"/>
              <a:pPr/>
              <a:t>‹#›</a:t>
            </a:fld>
            <a:endParaRPr lang="ru-RU"/>
          </a:p>
        </p:txBody>
      </p:sp>
    </p:spTree>
    <p:extLst>
      <p:ext uri="{BB962C8B-B14F-4D97-AF65-F5344CB8AC3E}">
        <p14:creationId xmlns:p14="http://schemas.microsoft.com/office/powerpoint/2010/main" val="377038862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77BFA0DE-2D1C-43BD-BCD7-648B4CE51D22}" type="slidenum">
              <a:rPr lang="ru-RU" smtClean="0"/>
              <a:pPr/>
              <a:t>‹#›</a:t>
            </a:fld>
            <a:endParaRPr lang="ru-RU"/>
          </a:p>
        </p:txBody>
      </p:sp>
    </p:spTree>
    <p:extLst>
      <p:ext uri="{BB962C8B-B14F-4D97-AF65-F5344CB8AC3E}">
        <p14:creationId xmlns:p14="http://schemas.microsoft.com/office/powerpoint/2010/main" val="2411538036"/>
      </p:ext>
    </p:extLst>
  </p:cSld>
  <p:clrMap bg1="dk1" tx1="lt1" bg2="dk2" tx2="lt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FA0DE-2D1C-43BD-BCD7-648B4CE51D22}" type="slidenum">
              <a:rPr lang="ru-RU" smtClean="0"/>
              <a:pPr/>
              <a:t>‹#›</a:t>
            </a:fld>
            <a:endParaRPr lang="ru-RU"/>
          </a:p>
        </p:txBody>
      </p:sp>
    </p:spTree>
    <p:extLst>
      <p:ext uri="{BB962C8B-B14F-4D97-AF65-F5344CB8AC3E}">
        <p14:creationId xmlns:p14="http://schemas.microsoft.com/office/powerpoint/2010/main" val="897889270"/>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B293C4AA-4401-494D-BBFE-569BFA123EFB}" type="datetimeFigureOut">
              <a:rPr lang="ru-RU" smtClean="0"/>
              <a:pPr/>
              <a:t>14.01.2021</a:t>
            </a:fld>
            <a:endParaRPr lang="ru-RU"/>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77BFA0DE-2D1C-43BD-BCD7-648B4CE51D22}" type="slidenum">
              <a:rPr lang="ru-RU" smtClean="0"/>
              <a:pPr/>
              <a:t>‹#›</a:t>
            </a:fld>
            <a:endParaRPr lang="ru-RU"/>
          </a:p>
        </p:txBody>
      </p:sp>
    </p:spTree>
    <p:extLst>
      <p:ext uri="{BB962C8B-B14F-4D97-AF65-F5344CB8AC3E}">
        <p14:creationId xmlns:p14="http://schemas.microsoft.com/office/powerpoint/2010/main" val="1811821671"/>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eg" /><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xml" /><Relationship Id="rId1" Type="http://schemas.openxmlformats.org/officeDocument/2006/relationships/slideLayout" Target="../slideLayouts/slideLayout24.xml" /></Relationships>
</file>

<file path=ppt/slides/_rels/slide13.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12.xml" /><Relationship Id="rId5" Type="http://schemas.openxmlformats.org/officeDocument/2006/relationships/image" Target="../media/image16.png" /><Relationship Id="rId4" Type="http://schemas.openxmlformats.org/officeDocument/2006/relationships/image" Target="../media/image15.png" /></Relationships>
</file>

<file path=ppt/slides/_rels/slide14.xml.rels><?xml version="1.0" encoding="UTF-8" standalone="yes"?>
<Relationships xmlns="http://schemas.openxmlformats.org/package/2006/relationships"><Relationship Id="rId8" Type="http://schemas.openxmlformats.org/officeDocument/2006/relationships/image" Target="../media/image17.jpe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3.xml" /><Relationship Id="rId1" Type="http://schemas.openxmlformats.org/officeDocument/2006/relationships/slideLayout" Target="../slideLayouts/slideLayout37.xml" /><Relationship Id="rId6" Type="http://schemas.openxmlformats.org/officeDocument/2006/relationships/diagramColors" Target="../diagrams/colors1.xml" /><Relationship Id="rId5" Type="http://schemas.openxmlformats.org/officeDocument/2006/relationships/diagramQuickStyle" Target="../diagrams/quickStyle1.xml" /><Relationship Id="rId10" Type="http://schemas.openxmlformats.org/officeDocument/2006/relationships/image" Target="../media/image19.jpeg" /><Relationship Id="rId4" Type="http://schemas.openxmlformats.org/officeDocument/2006/relationships/diagramLayout" Target="../diagrams/layout1.xml" /><Relationship Id="rId9" Type="http://schemas.openxmlformats.org/officeDocument/2006/relationships/image" Target="../media/image18.jpeg" /></Relationships>
</file>

<file path=ppt/slides/_rels/slide15.xml.rels><?xml version="1.0" encoding="UTF-8" standalone="yes"?>
<Relationships xmlns="http://schemas.openxmlformats.org/package/2006/relationships"><Relationship Id="rId8" Type="http://schemas.openxmlformats.org/officeDocument/2006/relationships/image" Target="../media/image20.jpeg" /><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4.xml" /><Relationship Id="rId1" Type="http://schemas.openxmlformats.org/officeDocument/2006/relationships/slideLayout" Target="../slideLayouts/slideLayout14.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 Id="rId9" Type="http://schemas.openxmlformats.org/officeDocument/2006/relationships/image" Target="../media/image21.jpeg"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54.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21.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5.xml" /><Relationship Id="rId1" Type="http://schemas.openxmlformats.org/officeDocument/2006/relationships/slideLayout" Target="../slideLayouts/slideLayout24.xml" /></Relationships>
</file>

<file path=ppt/slides/_rels/slide22.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14.xml" /></Relationships>
</file>

<file path=ppt/slides/_rels/slide23.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14.xml" /></Relationships>
</file>

<file path=ppt/slides/_rels/slide24.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14.xml" /></Relationships>
</file>

<file path=ppt/slides/_rels/slide25.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14.xml" /></Relationships>
</file>

<file path=ppt/slides/_rels/slide26.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9.jpeg" /><Relationship Id="rId1" Type="http://schemas.openxmlformats.org/officeDocument/2006/relationships/slideLayout" Target="../slideLayouts/slideLayout14.xml" /></Relationships>
</file>

<file path=ppt/slides/_rels/slide27.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image" Target="../media/image31.jpeg" /><Relationship Id="rId1" Type="http://schemas.openxmlformats.org/officeDocument/2006/relationships/slideLayout" Target="../slideLayouts/slideLayout14.xml" /></Relationships>
</file>

<file path=ppt/slides/_rels/slide28.xml.rels><?xml version="1.0" encoding="UTF-8" standalone="yes"?>
<Relationships xmlns="http://schemas.openxmlformats.org/package/2006/relationships"><Relationship Id="rId2" Type="http://schemas.openxmlformats.org/officeDocument/2006/relationships/image" Target="../media/image33.wmf" /><Relationship Id="rId1" Type="http://schemas.openxmlformats.org/officeDocument/2006/relationships/slideLayout" Target="../slideLayouts/slideLayout65.xml" /></Relationships>
</file>

<file path=ppt/slides/_rels/slide29.xml.rels><?xml version="1.0" encoding="UTF-8" standalone="yes"?>
<Relationships xmlns="http://schemas.openxmlformats.org/package/2006/relationships"><Relationship Id="rId3" Type="http://schemas.openxmlformats.org/officeDocument/2006/relationships/image" Target="../media/image35.gif" /><Relationship Id="rId2" Type="http://schemas.openxmlformats.org/officeDocument/2006/relationships/image" Target="../media/image34.gif" /><Relationship Id="rId1" Type="http://schemas.openxmlformats.org/officeDocument/2006/relationships/slideLayout" Target="../slideLayouts/slideLayout6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0.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notesSlide" Target="../notesSlides/notesSlide6.xml" /><Relationship Id="rId1" Type="http://schemas.openxmlformats.org/officeDocument/2006/relationships/slideLayout" Target="../slideLayouts/slideLayout65.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 /></Relationships>
</file>

<file path=ppt/slides/_rels/slide32.xml.rels><?xml version="1.0" encoding="UTF-8" standalone="yes"?>
<Relationships xmlns="http://schemas.openxmlformats.org/package/2006/relationships"><Relationship Id="rId3" Type="http://schemas.openxmlformats.org/officeDocument/2006/relationships/hyperlink" Target="https://primeminister.kz/kz/news/reviews/daryndy-oushylardy-oldaudy-zhol-kartasy-kpbalaly-otbasylar-men-auyl-balalary-shin-zha-mmkindikter-andaj" TargetMode="External" /><Relationship Id="rId7" Type="http://schemas.openxmlformats.org/officeDocument/2006/relationships/hyperlink" Target="https://human.spbstu.ru/article/2019.36.02/" TargetMode="External" /><Relationship Id="rId2" Type="http://schemas.openxmlformats.org/officeDocument/2006/relationships/hyperlink" Target="https://ru.wikipedia.org/wiki/%D0%9F%D0%BE%D0%BA%D0%BE%D0%BB%D0%B5%D0%BD%D0%B8%D0%B5_Z" TargetMode="External" /><Relationship Id="rId1" Type="http://schemas.openxmlformats.org/officeDocument/2006/relationships/slideLayout" Target="../slideLayouts/slideLayout66.xml" /><Relationship Id="rId6" Type="http://schemas.openxmlformats.org/officeDocument/2006/relationships/hyperlink" Target="https://www.kommersant.ru/sf/41990" TargetMode="External" /><Relationship Id="rId5" Type="http://schemas.openxmlformats.org/officeDocument/2006/relationships/hyperlink" Target="https://ru.wikipedia.org/wiki/%D0%A1%D0%BB%D1%83%D0%B6%D0%B5%D0%B1%D0%BD%D0%B0%D1%8F:%D0%98%D1%81%D1%82%D0%BE%D1%87%D0%BD%D0%B8%D0%BA%D0%B8_%D0%BA%D0%BD%D0%B8%D0%B3/9785425702548" TargetMode="External" /><Relationship Id="rId4" Type="http://schemas.openxmlformats.org/officeDocument/2006/relationships/hyperlink" Target="http://vybor-professii.tass.ru/" TargetMode="Externa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3" Type="http://schemas.openxmlformats.org/officeDocument/2006/relationships/image" Target="../media/image10.gif" /><Relationship Id="rId2" Type="http://schemas.openxmlformats.org/officeDocument/2006/relationships/image" Target="../media/image9.jpeg" /><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04874" y="4429456"/>
            <a:ext cx="8640263" cy="1431161"/>
          </a:xfrm>
          <a:prstGeom prst="rect">
            <a:avLst/>
          </a:prstGeom>
        </p:spPr>
        <p:txBody>
          <a:bodyPr wrap="square">
            <a:spAutoFit/>
          </a:bodyPr>
          <a:lstStyle/>
          <a:p>
            <a:pPr algn="ctr"/>
            <a:r>
              <a:rPr lang="kk-KZ" b="1" dirty="0">
                <a:latin typeface="Times New Roman" pitchFamily="18" charset="0"/>
                <a:cs typeface="Times New Roman" pitchFamily="18" charset="0"/>
              </a:rPr>
              <a:t>Республикалық онлайн семинар</a:t>
            </a:r>
            <a:endParaRPr lang="ru-RU" b="1" dirty="0">
              <a:latin typeface="Times New Roman" pitchFamily="18" charset="0"/>
              <a:cs typeface="Times New Roman" pitchFamily="18" charset="0"/>
            </a:endParaRPr>
          </a:p>
          <a:p>
            <a:pPr algn="ctr"/>
            <a:r>
              <a:rPr lang="ru-RU" b="1" dirty="0" err="1">
                <a:latin typeface="Times New Roman" panose="02020603050405020304" pitchFamily="18" charset="0"/>
                <a:cs typeface="Times New Roman" panose="02020603050405020304" pitchFamily="18" charset="0"/>
              </a:rPr>
              <a:t>Құнанбаева Мәйрә Нәмгенқызы </a:t>
            </a:r>
            <a:r>
              <a:rPr lang="ru-RU" dirty="0">
                <a:latin typeface="Times New Roman" panose="02020603050405020304" pitchFamily="18" charset="0"/>
                <a:cs typeface="Times New Roman" panose="02020603050405020304" pitchFamily="18" charset="0"/>
              </a:rPr>
              <a:t>психолог, </a:t>
            </a:r>
            <a:r>
              <a:rPr lang="ru-RU" dirty="0" err="1">
                <a:latin typeface="Times New Roman" panose="02020603050405020304" pitchFamily="18" charset="0"/>
                <a:cs typeface="Times New Roman" panose="02020603050405020304" pitchFamily="18" charset="0"/>
              </a:rPr>
              <a:t>психол.ғ.к.</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r>
              <a:rPr lang="ru-RU" dirty="0" err="1">
                <a:latin typeface="Times New Roman" panose="02020603050405020304" pitchFamily="18" charset="0"/>
                <a:cs typeface="Times New Roman" panose="02020603050405020304" pitchFamily="18" charset="0"/>
              </a:rPr>
              <a:t>Нұр-Сұлтан қ</a:t>
            </a:r>
            <a:endParaRPr lang="ru-RU" dirty="0">
              <a:latin typeface="Times New Roman" panose="02020603050405020304" pitchFamily="18" charset="0"/>
              <a:cs typeface="Times New Roman" panose="02020603050405020304" pitchFamily="18" charset="0"/>
            </a:endParaRPr>
          </a:p>
          <a:p>
            <a:pPr algn="ctr"/>
            <a:endParaRPr lang="kk-KZ" dirty="0">
              <a:latin typeface="Times New Roman" panose="02020603050405020304" pitchFamily="18" charset="0"/>
              <a:cs typeface="Times New Roman" panose="02020603050405020304" pitchFamily="18" charset="0"/>
            </a:endParaRPr>
          </a:p>
          <a:p>
            <a:pPr algn="ctr"/>
            <a:r>
              <a:rPr lang="kk-KZ" sz="1500" dirty="0">
                <a:latin typeface="Times New Roman" panose="02020603050405020304" pitchFamily="18" charset="0"/>
                <a:cs typeface="Times New Roman" panose="02020603050405020304" pitchFamily="18" charset="0"/>
              </a:rPr>
              <a:t>4 қыркүйек</a:t>
            </a:r>
            <a:r>
              <a:rPr lang="en-US" sz="1500" dirty="0">
                <a:latin typeface="Times New Roman" pitchFamily="18" charset="0"/>
                <a:cs typeface="Times New Roman" pitchFamily="18" charset="0"/>
              </a:rPr>
              <a:t> 2020 </a:t>
            </a:r>
            <a:r>
              <a:rPr lang="kk-KZ" sz="1500" dirty="0">
                <a:latin typeface="Times New Roman" pitchFamily="18" charset="0"/>
                <a:cs typeface="Times New Roman" pitchFamily="18" charset="0"/>
              </a:rPr>
              <a:t>жыл</a:t>
            </a:r>
            <a:endParaRPr lang="ru-RU" sz="1500" dirty="0">
              <a:latin typeface="Times New Roman" pitchFamily="18" charset="0"/>
              <a:cs typeface="Times New Roman" pitchFamily="18" charset="0"/>
            </a:endParaRPr>
          </a:p>
        </p:txBody>
      </p:sp>
      <p:pic>
        <p:nvPicPr>
          <p:cNvPr id="9" name="Picture 2" descr="https://primeminister.kz/assets/media/genius-kids-1.jpg"/>
          <p:cNvPicPr>
            <a:picLocks noChangeAspect="1" noChangeArrowheads="1"/>
          </p:cNvPicPr>
          <p:nvPr/>
        </p:nvPicPr>
        <p:blipFill>
          <a:blip r:embed="rId2" cstate="print"/>
          <a:srcRect/>
          <a:stretch>
            <a:fillRect/>
          </a:stretch>
        </p:blipFill>
        <p:spPr bwMode="auto">
          <a:xfrm>
            <a:off x="4451205" y="1003470"/>
            <a:ext cx="4577270" cy="2814222"/>
          </a:xfrm>
          <a:prstGeom prst="rect">
            <a:avLst/>
          </a:prstGeom>
          <a:ln>
            <a:noFill/>
          </a:ln>
          <a:effectLst>
            <a:softEdge rad="112500"/>
          </a:effectLst>
        </p:spPr>
      </p:pic>
      <p:sp>
        <p:nvSpPr>
          <p:cNvPr id="11" name="Подзаголовок 2"/>
          <p:cNvSpPr txBox="1">
            <a:spLocks/>
          </p:cNvSpPr>
          <p:nvPr/>
        </p:nvSpPr>
        <p:spPr>
          <a:xfrm>
            <a:off x="240438" y="3126193"/>
            <a:ext cx="8788037" cy="1185863"/>
          </a:xfrm>
          <a:prstGeom prst="rect">
            <a:avLst/>
          </a:prstGeom>
          <a:solidFill>
            <a:schemeClr val="accent1">
              <a:lumMod val="20000"/>
              <a:lumOff val="80000"/>
            </a:schemeClr>
          </a:solidFill>
        </p:spPr>
        <p:txBody>
          <a:bodyPr vert="horz" lIns="68580" tIns="34290" rIns="68580" bIns="34290" rtlCol="0">
            <a:normAutofit/>
          </a:bodyPr>
          <a:lstStyle/>
          <a:p>
            <a:pPr algn="ctr">
              <a:lnSpc>
                <a:spcPct val="90000"/>
              </a:lnSpc>
              <a:spcBef>
                <a:spcPts val="750"/>
              </a:spcBef>
            </a:pPr>
            <a:r>
              <a:rPr lang="kk-KZ" sz="2700" b="1" dirty="0">
                <a:latin typeface="Times New Roman" pitchFamily="18" charset="0"/>
                <a:cs typeface="Times New Roman" pitchFamily="18" charset="0"/>
              </a:rPr>
              <a:t>Балалардың дарындылығын  анықтау мен </a:t>
            </a:r>
          </a:p>
          <a:p>
            <a:pPr algn="ctr">
              <a:lnSpc>
                <a:spcPct val="90000"/>
              </a:lnSpc>
              <a:spcBef>
                <a:spcPts val="750"/>
              </a:spcBef>
            </a:pPr>
            <a:r>
              <a:rPr lang="kk-KZ" sz="2700" b="1" dirty="0">
                <a:latin typeface="Times New Roman" pitchFamily="18" charset="0"/>
                <a:cs typeface="Times New Roman" pitchFamily="18" charset="0"/>
              </a:rPr>
              <a:t>дамытудың жолдары</a:t>
            </a:r>
            <a:endParaRPr lang="ru-RU" sz="2700" b="1" dirty="0">
              <a:latin typeface="Times New Roman" pitchFamily="18" charset="0"/>
              <a:cs typeface="Times New Roman" pitchFamily="18" charset="0"/>
            </a:endParaRPr>
          </a:p>
        </p:txBody>
      </p:sp>
      <p:sp>
        <p:nvSpPr>
          <p:cNvPr id="14" name="Прямоугольник 13"/>
          <p:cNvSpPr/>
          <p:nvPr/>
        </p:nvSpPr>
        <p:spPr>
          <a:xfrm>
            <a:off x="1" y="2490400"/>
            <a:ext cx="4257674" cy="507831"/>
          </a:xfrm>
          <a:prstGeom prst="rect">
            <a:avLst/>
          </a:prstGeom>
        </p:spPr>
        <p:txBody>
          <a:bodyPr wrap="square">
            <a:spAutoFit/>
          </a:bodyPr>
          <a:lstStyle/>
          <a:p>
            <a:pPr algn="ctr"/>
            <a:r>
              <a:rPr lang="kk-KZ" sz="1350" b="1" dirty="0">
                <a:latin typeface="Times New Roman" pitchFamily="18" charset="0"/>
                <a:cs typeface="Times New Roman" pitchFamily="18" charset="0"/>
              </a:rPr>
              <a:t>SANA» зияткерлік орталығының білім беру порталы</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061" y="1103098"/>
            <a:ext cx="1421554" cy="1307483"/>
          </a:xfrm>
          <a:prstGeom prst="rect">
            <a:avLst/>
          </a:prstGeom>
          <a:solidFill>
            <a:schemeClr val="bg1"/>
          </a:solidFill>
          <a:effectLst>
            <a:glow>
              <a:schemeClr val="accent1"/>
            </a:glow>
            <a:softEdge rad="0"/>
          </a:effectLst>
        </p:spPr>
      </p:pic>
    </p:spTree>
    <p:extLst>
      <p:ext uri="{BB962C8B-B14F-4D97-AF65-F5344CB8AC3E}">
        <p14:creationId xmlns:p14="http://schemas.microsoft.com/office/powerpoint/2010/main" val="294990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408" y="163913"/>
            <a:ext cx="8386763" cy="1138415"/>
          </a:xfrm>
        </p:spPr>
        <p:txBody>
          <a:bodyPr>
            <a:noAutofit/>
          </a:bodyPr>
          <a:lstStyle/>
          <a:p>
            <a:pPr algn="ctr"/>
            <a:r>
              <a:rPr lang="ru-RU" sz="3600" b="1" dirty="0" err="1">
                <a:solidFill>
                  <a:schemeClr val="accent1">
                    <a:lumMod val="75000"/>
                  </a:schemeClr>
                </a:solidFill>
                <a:latin typeface="Times New Roman" panose="02020603050405020304" pitchFamily="18" charset="0"/>
                <a:cs typeface="Times New Roman" panose="02020603050405020304" pitchFamily="18" charset="0"/>
              </a:rPr>
              <a:t>Жасты</a:t>
            </a:r>
            <a:r>
              <a:rPr lang="kk-KZ" sz="3600" b="1" dirty="0">
                <a:solidFill>
                  <a:schemeClr val="accent1">
                    <a:lumMod val="75000"/>
                  </a:schemeClr>
                </a:solidFill>
                <a:latin typeface="Times New Roman" panose="02020603050405020304" pitchFamily="18" charset="0"/>
                <a:cs typeface="Times New Roman" panose="02020603050405020304" pitchFamily="18" charset="0"/>
              </a:rPr>
              <a:t>ң психологиялық құрылымдары </a:t>
            </a:r>
            <a:endParaRPr lang="ru-RU"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45629" y="1621776"/>
            <a:ext cx="3242184" cy="3263504"/>
          </a:xfrm>
        </p:spPr>
        <p:txBody>
          <a:bodyPr>
            <a:normAutofit fontScale="92500"/>
          </a:bodyPr>
          <a:lstStyle/>
          <a:p>
            <a:pPr marL="0" indent="0">
              <a:buNone/>
            </a:pPr>
            <a:r>
              <a:rPr lang="ru-RU" sz="1950" dirty="0" err="1">
                <a:solidFill>
                  <a:schemeClr val="accent5"/>
                </a:solidFill>
                <a:latin typeface="Times New Roman" panose="02020603050405020304" pitchFamily="18" charset="0"/>
                <a:cs typeface="Times New Roman" panose="02020603050405020304" pitchFamily="18" charset="0"/>
              </a:rPr>
              <a:t>Жастық</a:t>
            </a:r>
            <a:r>
              <a:rPr lang="ru-RU" sz="1950" dirty="0">
                <a:solidFill>
                  <a:schemeClr val="accent5"/>
                </a:solidFill>
                <a:latin typeface="Times New Roman" panose="02020603050405020304" pitchFamily="18" charset="0"/>
                <a:cs typeface="Times New Roman" panose="02020603050405020304" pitchFamily="18" charset="0"/>
              </a:rPr>
              <a:t> даму </a:t>
            </a:r>
            <a:r>
              <a:rPr lang="ru-RU" sz="1950" dirty="0" err="1">
                <a:solidFill>
                  <a:schemeClr val="accent5"/>
                </a:solidFill>
                <a:latin typeface="Times New Roman" panose="02020603050405020304" pitchFamily="18" charset="0"/>
                <a:cs typeface="Times New Roman" panose="02020603050405020304" pitchFamily="18" charset="0"/>
              </a:rPr>
              <a:t>психологиялық</a:t>
            </a:r>
            <a:r>
              <a:rPr lang="ru-RU" sz="1950" dirty="0">
                <a:solidFill>
                  <a:schemeClr val="accent5"/>
                </a:solidFill>
                <a:latin typeface="Times New Roman" panose="02020603050405020304" pitchFamily="18" charset="0"/>
                <a:cs typeface="Times New Roman" panose="02020603050405020304" pitchFamily="18" charset="0"/>
              </a:rPr>
              <a:t> </a:t>
            </a:r>
            <a:r>
              <a:rPr lang="ru-RU" sz="1950" dirty="0" err="1">
                <a:solidFill>
                  <a:schemeClr val="accent5"/>
                </a:solidFill>
                <a:latin typeface="Times New Roman" panose="02020603050405020304" pitchFamily="18" charset="0"/>
                <a:cs typeface="Times New Roman" panose="02020603050405020304" pitchFamily="18" charset="0"/>
              </a:rPr>
              <a:t>ерекшелітермен</a:t>
            </a:r>
            <a:r>
              <a:rPr lang="ru-RU" sz="1950" dirty="0">
                <a:solidFill>
                  <a:schemeClr val="accent5"/>
                </a:solidFill>
                <a:latin typeface="Times New Roman" panose="02020603050405020304" pitchFamily="18" charset="0"/>
                <a:cs typeface="Times New Roman" panose="02020603050405020304" pitchFamily="18" charset="0"/>
              </a:rPr>
              <a:t> </a:t>
            </a:r>
            <a:r>
              <a:rPr lang="ru-RU" sz="1950" dirty="0" err="1">
                <a:solidFill>
                  <a:schemeClr val="accent5"/>
                </a:solidFill>
                <a:latin typeface="Times New Roman" panose="02020603050405020304" pitchFamily="18" charset="0"/>
                <a:cs typeface="Times New Roman" panose="02020603050405020304" pitchFamily="18" charset="0"/>
              </a:rPr>
              <a:t>сипатталады</a:t>
            </a:r>
            <a:r>
              <a:rPr lang="ru-RU" sz="1950" dirty="0">
                <a:solidFill>
                  <a:schemeClr val="accent5"/>
                </a:solidFill>
                <a:latin typeface="Times New Roman" panose="02020603050405020304" pitchFamily="18" charset="0"/>
                <a:cs typeface="Times New Roman" panose="02020603050405020304" pitchFamily="18" charset="0"/>
              </a:rPr>
              <a:t>:</a:t>
            </a:r>
          </a:p>
          <a:p>
            <a:pPr marL="0" indent="0">
              <a:buNone/>
            </a:pPr>
            <a:endParaRPr lang="ru-RU" sz="1950" dirty="0">
              <a:latin typeface="Times New Roman" panose="02020603050405020304" pitchFamily="18" charset="0"/>
              <a:cs typeface="Times New Roman" panose="02020603050405020304" pitchFamily="18" charset="0"/>
            </a:endParaRPr>
          </a:p>
          <a:p>
            <a:r>
              <a:rPr lang="ru-RU" sz="1950" dirty="0">
                <a:latin typeface="Times New Roman" panose="02020603050405020304" pitchFamily="18" charset="0"/>
                <a:cs typeface="Times New Roman" panose="02020603050405020304" pitchFamily="18" charset="0"/>
              </a:rPr>
              <a:t> </a:t>
            </a:r>
            <a:r>
              <a:rPr lang="ru-RU" sz="1950" dirty="0" err="1">
                <a:latin typeface="Times New Roman" panose="02020603050405020304" pitchFamily="18" charset="0"/>
                <a:cs typeface="Times New Roman" panose="02020603050405020304" pitchFamily="18" charset="0"/>
              </a:rPr>
              <a:t>әлеуметтік </a:t>
            </a:r>
            <a:r>
              <a:rPr lang="ru-RU" sz="1950" dirty="0">
                <a:latin typeface="Times New Roman" panose="02020603050405020304" pitchFamily="18" charset="0"/>
                <a:cs typeface="Times New Roman" panose="02020603050405020304" pitchFamily="18" charset="0"/>
              </a:rPr>
              <a:t>даму </a:t>
            </a:r>
            <a:r>
              <a:rPr lang="ru-RU" sz="1950" dirty="0" err="1">
                <a:latin typeface="Times New Roman" panose="02020603050405020304" pitchFamily="18" charset="0"/>
                <a:cs typeface="Times New Roman" panose="02020603050405020304" pitchFamily="18" charset="0"/>
              </a:rPr>
              <a:t>жағдайы</a:t>
            </a:r>
            <a:r>
              <a:rPr lang="ru-RU" sz="1950" dirty="0">
                <a:latin typeface="Times New Roman" panose="02020603050405020304" pitchFamily="18" charset="0"/>
                <a:cs typeface="Times New Roman" panose="02020603050405020304" pitchFamily="18" charset="0"/>
              </a:rPr>
              <a:t>;</a:t>
            </a:r>
          </a:p>
          <a:p>
            <a:r>
              <a:rPr lang="ru-RU" sz="1950" dirty="0">
                <a:latin typeface="Times New Roman" panose="02020603050405020304" pitchFamily="18" charset="0"/>
                <a:cs typeface="Times New Roman" panose="02020603050405020304" pitchFamily="18" charset="0"/>
              </a:rPr>
              <a:t> </a:t>
            </a:r>
            <a:r>
              <a:rPr lang="ru-RU" sz="1950" dirty="0" err="1">
                <a:latin typeface="Times New Roman" panose="02020603050405020304" pitchFamily="18" charset="0"/>
                <a:cs typeface="Times New Roman" panose="02020603050405020304" pitchFamily="18" charset="0"/>
              </a:rPr>
              <a:t>қарым-қатынас шеңбері;</a:t>
            </a:r>
            <a:endParaRPr lang="ru-RU" sz="1950" dirty="0">
              <a:latin typeface="Times New Roman" panose="02020603050405020304" pitchFamily="18" charset="0"/>
              <a:cs typeface="Times New Roman" panose="02020603050405020304" pitchFamily="18" charset="0"/>
            </a:endParaRPr>
          </a:p>
          <a:p>
            <a:r>
              <a:rPr lang="ru-RU" sz="1950" dirty="0">
                <a:latin typeface="Times New Roman" panose="02020603050405020304" pitchFamily="18" charset="0"/>
                <a:cs typeface="Times New Roman" panose="02020603050405020304" pitchFamily="18" charset="0"/>
              </a:rPr>
              <a:t> </a:t>
            </a:r>
            <a:r>
              <a:rPr lang="ru-RU" sz="1950" dirty="0" err="1">
                <a:latin typeface="Times New Roman" panose="02020603050405020304" pitchFamily="18" charset="0"/>
                <a:cs typeface="Times New Roman" panose="02020603050405020304" pitchFamily="18" charset="0"/>
              </a:rPr>
              <a:t>жетекші</a:t>
            </a:r>
            <a:r>
              <a:rPr lang="ru-RU" sz="1950" dirty="0">
                <a:latin typeface="Times New Roman" panose="02020603050405020304" pitchFamily="18" charset="0"/>
                <a:cs typeface="Times New Roman" panose="02020603050405020304" pitchFamily="18" charset="0"/>
              </a:rPr>
              <a:t> </a:t>
            </a:r>
            <a:r>
              <a:rPr lang="ru-RU" sz="1950" dirty="0" err="1">
                <a:latin typeface="Times New Roman" panose="02020603050405020304" pitchFamily="18" charset="0"/>
                <a:cs typeface="Times New Roman" panose="02020603050405020304" pitchFamily="18" charset="0"/>
              </a:rPr>
              <a:t>іс</a:t>
            </a:r>
            <a:r>
              <a:rPr lang="en-US" sz="1950" dirty="0">
                <a:latin typeface="Times New Roman" panose="02020603050405020304" pitchFamily="18" charset="0"/>
                <a:cs typeface="Times New Roman" panose="02020603050405020304" pitchFamily="18" charset="0"/>
              </a:rPr>
              <a:t>-</a:t>
            </a:r>
            <a:r>
              <a:rPr lang="kk-KZ" sz="1950" dirty="0">
                <a:latin typeface="Times New Roman" panose="02020603050405020304" pitchFamily="18" charset="0"/>
                <a:cs typeface="Times New Roman" panose="02020603050405020304" pitchFamily="18" charset="0"/>
              </a:rPr>
              <a:t>әрекет</a:t>
            </a:r>
            <a:r>
              <a:rPr lang="ru-RU" sz="1950" dirty="0">
                <a:latin typeface="Times New Roman" panose="02020603050405020304" pitchFamily="18" charset="0"/>
                <a:cs typeface="Times New Roman" panose="02020603050405020304" pitchFamily="18" charset="0"/>
              </a:rPr>
              <a:t>;</a:t>
            </a:r>
          </a:p>
          <a:p>
            <a:r>
              <a:rPr lang="ru-RU" sz="1950" dirty="0">
                <a:latin typeface="Times New Roman" panose="02020603050405020304" pitchFamily="18" charset="0"/>
                <a:cs typeface="Times New Roman" panose="02020603050405020304" pitchFamily="18" charset="0"/>
              </a:rPr>
              <a:t> </a:t>
            </a:r>
            <a:r>
              <a:rPr lang="ru-RU" sz="1950" dirty="0" err="1">
                <a:latin typeface="Times New Roman" panose="02020603050405020304" pitchFamily="18" charset="0"/>
                <a:cs typeface="Times New Roman" panose="02020603050405020304" pitchFamily="18" charset="0"/>
              </a:rPr>
              <a:t>сензитивтилік</a:t>
            </a:r>
            <a:r>
              <a:rPr lang="ru-RU" sz="1950" dirty="0">
                <a:latin typeface="Times New Roman" panose="02020603050405020304" pitchFamily="18" charset="0"/>
                <a:cs typeface="Times New Roman" panose="02020603050405020304" pitchFamily="18" charset="0"/>
              </a:rPr>
              <a:t> </a:t>
            </a:r>
            <a:r>
              <a:rPr lang="ru-RU" sz="1950" dirty="0" err="1">
                <a:latin typeface="Times New Roman" panose="02020603050405020304" pitchFamily="18" charset="0"/>
                <a:cs typeface="Times New Roman" panose="02020603050405020304" pitchFamily="18" charset="0"/>
              </a:rPr>
              <a:t>немесе</a:t>
            </a:r>
            <a:r>
              <a:rPr lang="ru-RU" sz="1950" dirty="0">
                <a:latin typeface="Times New Roman" panose="02020603050405020304" pitchFamily="18" charset="0"/>
                <a:cs typeface="Times New Roman" panose="02020603050405020304" pitchFamily="18" charset="0"/>
              </a:rPr>
              <a:t> </a:t>
            </a:r>
            <a:r>
              <a:rPr lang="ru-RU" sz="1950" dirty="0" err="1">
                <a:latin typeface="Times New Roman" panose="02020603050405020304" pitchFamily="18" charset="0"/>
                <a:cs typeface="Times New Roman" panose="02020603050405020304" pitchFamily="18" charset="0"/>
              </a:rPr>
              <a:t>сезгіштік</a:t>
            </a:r>
            <a:endParaRPr lang="ru-RU" sz="1950" dirty="0">
              <a:latin typeface="Times New Roman" panose="02020603050405020304" pitchFamily="18" charset="0"/>
              <a:cs typeface="Times New Roman" panose="02020603050405020304" pitchFamily="18" charset="0"/>
            </a:endParaRPr>
          </a:p>
          <a:p>
            <a:pPr marL="0" indent="0">
              <a:buNone/>
            </a:pPr>
            <a:endParaRPr lang="ru-RU" sz="1950" dirty="0"/>
          </a:p>
          <a:p>
            <a:endParaRPr lang="ru-RU" dirty="0"/>
          </a:p>
        </p:txBody>
      </p:sp>
      <p:sp>
        <p:nvSpPr>
          <p:cNvPr id="4" name="Содержимое 3"/>
          <p:cNvSpPr>
            <a:spLocks noGrp="1"/>
          </p:cNvSpPr>
          <p:nvPr>
            <p:ph sz="half" idx="2"/>
          </p:nvPr>
        </p:nvSpPr>
        <p:spPr>
          <a:xfrm>
            <a:off x="4208896" y="1692852"/>
            <a:ext cx="4757738" cy="3829050"/>
          </a:xfrm>
        </p:spPr>
        <p:txBody>
          <a:bodyPr>
            <a:normAutofit fontScale="92500"/>
          </a:bodyPr>
          <a:lstStyle/>
          <a:p>
            <a:pPr marL="0" indent="0">
              <a:buNone/>
            </a:pPr>
            <a:r>
              <a:rPr lang="ru-RU" sz="1800" dirty="0" err="1">
                <a:solidFill>
                  <a:schemeClr val="accent5"/>
                </a:solidFill>
                <a:latin typeface="Times New Roman" panose="02020603050405020304" pitchFamily="18" charset="0"/>
                <a:cs typeface="Times New Roman" panose="02020603050405020304" pitchFamily="18" charset="0"/>
              </a:rPr>
              <a:t>Дамудың нәтижелері:</a:t>
            </a:r>
            <a:endParaRPr lang="ru-RU" sz="1800" dirty="0">
              <a:solidFill>
                <a:schemeClr val="accent5"/>
              </a:solidFill>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тұлғалық жаңа құрылымдар;</a:t>
            </a:r>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қарым</a:t>
            </a:r>
            <a:r>
              <a:rPr lang="en-US" sz="1800" dirty="0">
                <a:latin typeface="Times New Roman" panose="02020603050405020304" pitchFamily="18" charset="0"/>
                <a:cs typeface="Times New Roman" panose="02020603050405020304" pitchFamily="18" charset="0"/>
              </a:rPr>
              <a:t>-</a:t>
            </a:r>
            <a:r>
              <a:rPr lang="kk-KZ" sz="1800" dirty="0">
                <a:latin typeface="Times New Roman" panose="02020603050405020304" pitchFamily="18" charset="0"/>
                <a:cs typeface="Times New Roman" panose="02020603050405020304" pitchFamily="18" charset="0"/>
              </a:rPr>
              <a:t>қатынастың жаңа түрлері</a:t>
            </a:r>
            <a:r>
              <a:rPr lang="ru-RU" sz="1800" dirty="0">
                <a:latin typeface="Times New Roman" panose="02020603050405020304" pitchFamily="18" charset="0"/>
                <a:cs typeface="Times New Roman" panose="02020603050405020304" pitchFamily="18" charset="0"/>
              </a:rPr>
              <a:t>;</a:t>
            </a:r>
          </a:p>
          <a:p>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эмоционалды-ерікті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сферасы</a:t>
            </a:r>
            <a:r>
              <a:rPr lang="ru-RU" sz="1800" dirty="0">
                <a:latin typeface="Times New Roman" panose="02020603050405020304" pitchFamily="18" charset="0"/>
                <a:cs typeface="Times New Roman" panose="02020603050405020304" pitchFamily="18" charset="0"/>
              </a:rPr>
              <a:t>;</a:t>
            </a:r>
          </a:p>
          <a:p>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жаңа қабілеттер;</a:t>
            </a:r>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a:t>
            </a:r>
            <a:r>
              <a:rPr lang="en-US" sz="1800" dirty="0">
                <a:latin typeface="Times New Roman" panose="02020603050405020304" pitchFamily="18" charset="0"/>
                <a:cs typeface="Times New Roman" panose="02020603050405020304" pitchFamily="18" charset="0"/>
              </a:rPr>
              <a:t>-</a:t>
            </a:r>
            <a:r>
              <a:rPr lang="kk-KZ" sz="1800" dirty="0">
                <a:latin typeface="Times New Roman" panose="02020603050405020304" pitchFamily="18" charset="0"/>
                <a:cs typeface="Times New Roman" panose="02020603050405020304" pitchFamily="18" charset="0"/>
              </a:rPr>
              <a:t>ірекеттің жаңа түрі</a:t>
            </a:r>
            <a:r>
              <a:rPr lang="ru-RU" sz="1800" dirty="0">
                <a:latin typeface="Times New Roman" panose="02020603050405020304" pitchFamily="18" charset="0"/>
                <a:cs typeface="Times New Roman" panose="02020603050405020304" pitchFamily="18" charset="0"/>
              </a:rPr>
              <a:t>.</a:t>
            </a: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Әр а</a:t>
            </a:r>
            <a:r>
              <a:rPr lang="ru-RU" dirty="0">
                <a:latin typeface="Times New Roman" panose="02020603050405020304" pitchFamily="18" charset="0"/>
                <a:cs typeface="Times New Roman" panose="02020603050405020304" pitchFamily="18" charset="0"/>
              </a:rPr>
              <a:t>дам</a:t>
            </a:r>
            <a:r>
              <a:rPr lang="kk-KZ" dirty="0">
                <a:latin typeface="Times New Roman" panose="02020603050405020304" pitchFamily="18" charset="0"/>
                <a:cs typeface="Times New Roman" panose="02020603050405020304" pitchFamily="18" charset="0"/>
              </a:rPr>
              <a:t>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сай</a:t>
            </a:r>
            <a:r>
              <a:rPr lang="ru-RU"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мінез-құлқын </a:t>
            </a:r>
            <a:r>
              <a:rPr lang="ru-RU" dirty="0" err="1">
                <a:latin typeface="Times New Roman" panose="02020603050405020304" pitchFamily="18" charset="0"/>
                <a:cs typeface="Times New Roman" panose="02020603050405020304" pitchFamily="18" charset="0"/>
              </a:rPr>
              <a:t>байқай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аламыз</a:t>
            </a:r>
            <a:r>
              <a:rPr lang="ru-RU"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Ал д</a:t>
            </a:r>
            <a:r>
              <a:rPr lang="ru-RU" dirty="0" err="1">
                <a:latin typeface="Times New Roman" panose="02020603050405020304" pitchFamily="18" charset="0"/>
                <a:cs typeface="Times New Roman" panose="02020603050405020304" pitchFamily="18" charset="0"/>
              </a:rPr>
              <a:t>арынды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озық</a:t>
            </a:r>
            <a:r>
              <a:rPr lang="ru-RU"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ерекшеліктерді табуға болады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14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107281"/>
            <a:ext cx="7772400" cy="323850"/>
          </a:xfrm>
        </p:spPr>
        <p:txBody>
          <a:bodyPr>
            <a:noAutofit/>
          </a:bodyPr>
          <a:lstStyle/>
          <a:p>
            <a:r>
              <a:rPr lang="kk-KZ" sz="3000" b="1" dirty="0">
                <a:latin typeface="Times New Roman" pitchFamily="18" charset="0"/>
                <a:cs typeface="Times New Roman" pitchFamily="18" charset="0"/>
              </a:rPr>
              <a:t>Қабілеттердің даму деңгейлері</a:t>
            </a:r>
            <a:endParaRPr lang="ru-RU" sz="3000" dirty="0">
              <a:latin typeface="Times New Roman" pitchFamily="18" charset="0"/>
              <a:cs typeface="Times New Roman" pitchFamily="18" charset="0"/>
            </a:endParaRPr>
          </a:p>
        </p:txBody>
      </p:sp>
      <p:grpSp>
        <p:nvGrpSpPr>
          <p:cNvPr id="2" name="Group 4"/>
          <p:cNvGrpSpPr>
            <a:grpSpLocks/>
          </p:cNvGrpSpPr>
          <p:nvPr/>
        </p:nvGrpSpPr>
        <p:grpSpPr bwMode="auto">
          <a:xfrm>
            <a:off x="2743" y="1414260"/>
            <a:ext cx="8299884" cy="4292830"/>
            <a:chOff x="1533" y="1302"/>
            <a:chExt cx="8871" cy="10036"/>
          </a:xfrm>
        </p:grpSpPr>
        <p:sp>
          <p:nvSpPr>
            <p:cNvPr id="2053" name="Text Box 5"/>
            <p:cNvSpPr txBox="1">
              <a:spLocks noChangeArrowheads="1"/>
            </p:cNvSpPr>
            <p:nvPr/>
          </p:nvSpPr>
          <p:spPr bwMode="auto">
            <a:xfrm>
              <a:off x="7089" y="1302"/>
              <a:ext cx="3225" cy="1838"/>
            </a:xfrm>
            <a:prstGeom prst="rect">
              <a:avLst/>
            </a:prstGeom>
            <a:solidFill>
              <a:schemeClr val="accent2">
                <a:lumMod val="20000"/>
                <a:lumOff val="80000"/>
              </a:schemeClr>
            </a:solidFill>
            <a:ln w="9525" algn="ctr">
              <a:solidFill>
                <a:srgbClr val="000000"/>
              </a:solidFill>
              <a:miter lim="800000"/>
              <a:headEnd/>
              <a:tailEnd/>
            </a:ln>
            <a:effectLst/>
          </p:spPr>
          <p:txBody>
            <a:bodyPr/>
            <a:lstStyle/>
            <a:p>
              <a:pPr algn="ctr"/>
              <a:endParaRPr lang="kk-KZ" sz="1050" dirty="0">
                <a:latin typeface="Arial" charset="0"/>
              </a:endParaRPr>
            </a:p>
            <a:p>
              <a:pPr algn="ctr"/>
              <a:r>
                <a:rPr lang="kk-KZ" sz="2400" b="1" dirty="0">
                  <a:latin typeface="Times New Roman" pitchFamily="18" charset="0"/>
                  <a:cs typeface="Times New Roman" pitchFamily="18" charset="0"/>
                </a:rPr>
                <a:t>Данышпандық</a:t>
              </a:r>
              <a:endParaRPr lang="ru-RU" sz="2400" b="1" dirty="0">
                <a:latin typeface="Times New Roman" pitchFamily="18" charset="0"/>
                <a:cs typeface="Times New Roman" pitchFamily="18" charset="0"/>
              </a:endParaRPr>
            </a:p>
          </p:txBody>
        </p:sp>
        <p:sp>
          <p:nvSpPr>
            <p:cNvPr id="2054" name="Text Box 6"/>
            <p:cNvSpPr txBox="1">
              <a:spLocks noChangeArrowheads="1"/>
            </p:cNvSpPr>
            <p:nvPr/>
          </p:nvSpPr>
          <p:spPr bwMode="auto">
            <a:xfrm>
              <a:off x="6449" y="3183"/>
              <a:ext cx="2207" cy="1474"/>
            </a:xfrm>
            <a:prstGeom prst="rect">
              <a:avLst/>
            </a:prstGeom>
            <a:solidFill>
              <a:srgbClr val="FFC000"/>
            </a:solidFill>
            <a:ln w="9525" algn="ctr">
              <a:solidFill>
                <a:srgbClr val="000000"/>
              </a:solidFill>
              <a:miter lim="800000"/>
              <a:headEnd/>
              <a:tailEnd/>
            </a:ln>
            <a:effectLst/>
          </p:spPr>
          <p:txBody>
            <a:bodyPr/>
            <a:lstStyle/>
            <a:p>
              <a:pPr algn="ctr"/>
              <a:endParaRPr lang="kk-KZ" sz="1050" dirty="0">
                <a:latin typeface="Arial" charset="0"/>
              </a:endParaRPr>
            </a:p>
            <a:p>
              <a:pPr algn="ctr"/>
              <a:r>
                <a:rPr lang="kk-KZ" sz="2400" b="1" dirty="0">
                  <a:latin typeface="Times New Roman" pitchFamily="18" charset="0"/>
                  <a:cs typeface="Times New Roman" pitchFamily="18" charset="0"/>
                </a:rPr>
                <a:t>Талант</a:t>
              </a:r>
              <a:endParaRPr lang="ru-RU" sz="2400" b="1" dirty="0">
                <a:latin typeface="Times New Roman" pitchFamily="18" charset="0"/>
                <a:cs typeface="Times New Roman" pitchFamily="18" charset="0"/>
              </a:endParaRPr>
            </a:p>
          </p:txBody>
        </p:sp>
        <p:sp>
          <p:nvSpPr>
            <p:cNvPr id="2055" name="Text Box 7"/>
            <p:cNvSpPr txBox="1">
              <a:spLocks noChangeArrowheads="1"/>
            </p:cNvSpPr>
            <p:nvPr/>
          </p:nvSpPr>
          <p:spPr bwMode="auto">
            <a:xfrm>
              <a:off x="4194" y="5411"/>
              <a:ext cx="3060" cy="1709"/>
            </a:xfrm>
            <a:prstGeom prst="rect">
              <a:avLst/>
            </a:prstGeom>
            <a:solidFill>
              <a:srgbClr val="00CCFF"/>
            </a:solidFill>
            <a:ln w="9525" algn="ctr">
              <a:solidFill>
                <a:srgbClr val="000000"/>
              </a:solidFill>
              <a:miter lim="800000"/>
              <a:headEnd/>
              <a:tailEnd/>
            </a:ln>
            <a:effectLst/>
          </p:spPr>
          <p:txBody>
            <a:bodyPr/>
            <a:lstStyle/>
            <a:p>
              <a:pPr algn="ctr"/>
              <a:r>
                <a:rPr lang="kk-KZ" sz="2400" b="1" dirty="0">
                  <a:latin typeface="Times New Roman" pitchFamily="18" charset="0"/>
                  <a:cs typeface="Times New Roman" pitchFamily="18" charset="0"/>
                </a:rPr>
                <a:t>Дарындылық</a:t>
              </a:r>
              <a:endParaRPr lang="ru-RU" sz="2400" b="1" dirty="0">
                <a:latin typeface="Times New Roman" pitchFamily="18" charset="0"/>
                <a:cs typeface="Times New Roman" pitchFamily="18" charset="0"/>
              </a:endParaRPr>
            </a:p>
          </p:txBody>
        </p:sp>
        <p:sp>
          <p:nvSpPr>
            <p:cNvPr id="2056" name="Text Box 8"/>
            <p:cNvSpPr txBox="1">
              <a:spLocks noChangeArrowheads="1"/>
            </p:cNvSpPr>
            <p:nvPr/>
          </p:nvSpPr>
          <p:spPr bwMode="auto">
            <a:xfrm>
              <a:off x="2010" y="8021"/>
              <a:ext cx="3060" cy="1966"/>
            </a:xfrm>
            <a:prstGeom prst="rect">
              <a:avLst/>
            </a:prstGeom>
            <a:solidFill>
              <a:srgbClr val="CCFFFF"/>
            </a:solidFill>
            <a:ln w="9525" algn="ctr">
              <a:solidFill>
                <a:srgbClr val="000000"/>
              </a:solidFill>
              <a:miter lim="800000"/>
              <a:headEnd/>
              <a:tailEnd/>
            </a:ln>
            <a:effectLst/>
          </p:spPr>
          <p:txBody>
            <a:bodyPr/>
            <a:lstStyle/>
            <a:p>
              <a:pPr algn="ctr"/>
              <a:endParaRPr lang="kk-KZ" sz="1050" dirty="0">
                <a:latin typeface="Arial" charset="0"/>
              </a:endParaRPr>
            </a:p>
            <a:p>
              <a:pPr algn="ctr"/>
              <a:r>
                <a:rPr lang="kk-KZ" sz="2400" b="1" dirty="0">
                  <a:latin typeface="Times New Roman" pitchFamily="18" charset="0"/>
                  <a:cs typeface="Times New Roman" pitchFamily="18" charset="0"/>
                </a:rPr>
                <a:t>Қабілеттілік</a:t>
              </a:r>
            </a:p>
            <a:p>
              <a:pPr algn="ctr"/>
              <a:endParaRPr lang="ru-RU" sz="2400" dirty="0">
                <a:latin typeface="Times New Roman" pitchFamily="18" charset="0"/>
                <a:cs typeface="Times New Roman" pitchFamily="18" charset="0"/>
              </a:endParaRPr>
            </a:p>
          </p:txBody>
        </p:sp>
        <p:sp>
          <p:nvSpPr>
            <p:cNvPr id="2057" name="Rectangle 9"/>
            <p:cNvSpPr>
              <a:spLocks noChangeArrowheads="1"/>
            </p:cNvSpPr>
            <p:nvPr/>
          </p:nvSpPr>
          <p:spPr bwMode="auto">
            <a:xfrm>
              <a:off x="2625" y="7301"/>
              <a:ext cx="1565" cy="831"/>
            </a:xfrm>
            <a:prstGeom prst="rect">
              <a:avLst/>
            </a:prstGeom>
            <a:solidFill>
              <a:srgbClr val="CCFFFF"/>
            </a:solidFill>
            <a:ln w="9525" algn="ctr">
              <a:solidFill>
                <a:srgbClr val="000000"/>
              </a:solidFill>
              <a:miter lim="800000"/>
              <a:headEnd/>
              <a:tailEnd/>
            </a:ln>
            <a:effectLst/>
          </p:spPr>
          <p:txBody>
            <a:bodyPr/>
            <a:lstStyle/>
            <a:p>
              <a:pPr algn="ctr"/>
              <a:r>
                <a:rPr lang="kk-KZ" sz="1500" b="1" dirty="0">
                  <a:latin typeface="Times New Roman" pitchFamily="18" charset="0"/>
                  <a:cs typeface="Times New Roman" pitchFamily="18" charset="0"/>
                </a:rPr>
                <a:t>Жалпы</a:t>
              </a:r>
              <a:endParaRPr lang="ru-RU" sz="1500" b="1" dirty="0">
                <a:latin typeface="Times New Roman" pitchFamily="18" charset="0"/>
                <a:cs typeface="Times New Roman" pitchFamily="18" charset="0"/>
              </a:endParaRPr>
            </a:p>
          </p:txBody>
        </p:sp>
        <p:sp>
          <p:nvSpPr>
            <p:cNvPr id="2058" name="Rectangle 10"/>
            <p:cNvSpPr>
              <a:spLocks noChangeArrowheads="1"/>
            </p:cNvSpPr>
            <p:nvPr/>
          </p:nvSpPr>
          <p:spPr bwMode="auto">
            <a:xfrm>
              <a:off x="4189" y="7297"/>
              <a:ext cx="1491" cy="835"/>
            </a:xfrm>
            <a:prstGeom prst="rect">
              <a:avLst/>
            </a:prstGeom>
            <a:solidFill>
              <a:srgbClr val="CCFFFF"/>
            </a:solidFill>
            <a:ln w="9525" algn="ctr">
              <a:solidFill>
                <a:srgbClr val="000000"/>
              </a:solidFill>
              <a:miter lim="800000"/>
              <a:headEnd/>
              <a:tailEnd/>
            </a:ln>
            <a:effectLst/>
          </p:spPr>
          <p:txBody>
            <a:bodyPr/>
            <a:lstStyle/>
            <a:p>
              <a:pPr algn="ctr"/>
              <a:r>
                <a:rPr lang="kk-KZ" sz="1500" b="1" dirty="0">
                  <a:latin typeface="Times New Roman" pitchFamily="18" charset="0"/>
                  <a:cs typeface="Times New Roman" pitchFamily="18" charset="0"/>
                </a:rPr>
                <a:t>Арнайы</a:t>
              </a:r>
              <a:endParaRPr lang="ru-RU" sz="1500" b="1" dirty="0">
                <a:latin typeface="Times New Roman" pitchFamily="18" charset="0"/>
                <a:cs typeface="Times New Roman" pitchFamily="18" charset="0"/>
              </a:endParaRPr>
            </a:p>
          </p:txBody>
        </p:sp>
        <p:sp>
          <p:nvSpPr>
            <p:cNvPr id="2059" name="Text Box 11"/>
            <p:cNvSpPr txBox="1">
              <a:spLocks noChangeArrowheads="1"/>
            </p:cNvSpPr>
            <p:nvPr/>
          </p:nvSpPr>
          <p:spPr bwMode="auto">
            <a:xfrm>
              <a:off x="1533" y="9923"/>
              <a:ext cx="2690" cy="1415"/>
            </a:xfrm>
            <a:prstGeom prst="rect">
              <a:avLst/>
            </a:prstGeom>
            <a:solidFill>
              <a:srgbClr val="00FFFF"/>
            </a:solidFill>
            <a:ln w="9525" algn="ctr">
              <a:solidFill>
                <a:schemeClr val="bg1"/>
              </a:solidFill>
              <a:miter lim="800000"/>
              <a:headEnd/>
              <a:tailEnd/>
            </a:ln>
            <a:effectLst/>
          </p:spPr>
          <p:txBody>
            <a:bodyPr/>
            <a:lstStyle/>
            <a:p>
              <a:pPr algn="ctr"/>
              <a:r>
                <a:rPr lang="kk-KZ" sz="2400" b="1" dirty="0">
                  <a:latin typeface="Times New Roman" pitchFamily="18" charset="0"/>
                  <a:cs typeface="Times New Roman" pitchFamily="18" charset="0"/>
                </a:rPr>
                <a:t>Нышандар</a:t>
              </a:r>
              <a:endParaRPr lang="ru-RU" sz="2400" b="1" dirty="0">
                <a:latin typeface="Times New Roman" pitchFamily="18" charset="0"/>
                <a:cs typeface="Times New Roman" pitchFamily="18" charset="0"/>
              </a:endParaRPr>
            </a:p>
          </p:txBody>
        </p:sp>
        <p:sp>
          <p:nvSpPr>
            <p:cNvPr id="2060" name="Freeform 12"/>
            <p:cNvSpPr>
              <a:spLocks/>
            </p:cNvSpPr>
            <p:nvPr/>
          </p:nvSpPr>
          <p:spPr bwMode="auto">
            <a:xfrm>
              <a:off x="5454" y="2983"/>
              <a:ext cx="3780" cy="5940"/>
            </a:xfrm>
            <a:custGeom>
              <a:avLst/>
              <a:gdLst/>
              <a:ahLst/>
              <a:cxnLst>
                <a:cxn ang="0">
                  <a:pos x="0" y="5940"/>
                </a:cxn>
                <a:cxn ang="0">
                  <a:pos x="1994" y="4440"/>
                </a:cxn>
                <a:cxn ang="0">
                  <a:pos x="3060" y="3060"/>
                </a:cxn>
                <a:cxn ang="0">
                  <a:pos x="3608" y="1336"/>
                </a:cxn>
                <a:cxn ang="0">
                  <a:pos x="3780" y="0"/>
                </a:cxn>
              </a:cxnLst>
              <a:rect l="0" t="0" r="r" b="b"/>
              <a:pathLst>
                <a:path w="3780" h="5940">
                  <a:moveTo>
                    <a:pt x="0" y="5940"/>
                  </a:moveTo>
                  <a:cubicBezTo>
                    <a:pt x="332" y="5690"/>
                    <a:pt x="1484" y="4920"/>
                    <a:pt x="1994" y="4440"/>
                  </a:cubicBezTo>
                  <a:cubicBezTo>
                    <a:pt x="2504" y="3960"/>
                    <a:pt x="2791" y="3577"/>
                    <a:pt x="3060" y="3060"/>
                  </a:cubicBezTo>
                  <a:cubicBezTo>
                    <a:pt x="3329" y="2543"/>
                    <a:pt x="3488" y="1846"/>
                    <a:pt x="3608" y="1336"/>
                  </a:cubicBezTo>
                  <a:cubicBezTo>
                    <a:pt x="3728" y="826"/>
                    <a:pt x="3744" y="278"/>
                    <a:pt x="3780" y="0"/>
                  </a:cubicBezTo>
                </a:path>
              </a:pathLst>
            </a:custGeom>
            <a:noFill/>
            <a:ln w="9525" cap="flat" cmpd="sng">
              <a:solidFill>
                <a:srgbClr val="000000"/>
              </a:solidFill>
              <a:prstDash val="solid"/>
              <a:round/>
              <a:headEnd/>
              <a:tailEnd type="triangle" w="med" len="med"/>
            </a:ln>
            <a:effectLst/>
          </p:spPr>
          <p:txBody>
            <a:bodyPr/>
            <a:lstStyle/>
            <a:p>
              <a:endParaRPr lang="ru-RU" sz="1350"/>
            </a:p>
          </p:txBody>
        </p:sp>
        <p:sp>
          <p:nvSpPr>
            <p:cNvPr id="2061" name="Freeform 13"/>
            <p:cNvSpPr>
              <a:spLocks/>
            </p:cNvSpPr>
            <p:nvPr/>
          </p:nvSpPr>
          <p:spPr bwMode="auto">
            <a:xfrm>
              <a:off x="7458" y="6537"/>
              <a:ext cx="231" cy="838"/>
            </a:xfrm>
            <a:custGeom>
              <a:avLst/>
              <a:gdLst/>
              <a:ahLst/>
              <a:cxnLst>
                <a:cxn ang="0">
                  <a:pos x="32" y="838"/>
                </a:cxn>
                <a:cxn ang="0">
                  <a:pos x="226" y="322"/>
                </a:cxn>
                <a:cxn ang="0">
                  <a:pos x="0" y="0"/>
                </a:cxn>
              </a:cxnLst>
              <a:rect l="0" t="0" r="r" b="b"/>
              <a:pathLst>
                <a:path w="231" h="838">
                  <a:moveTo>
                    <a:pt x="32" y="838"/>
                  </a:moveTo>
                  <a:cubicBezTo>
                    <a:pt x="64" y="752"/>
                    <a:pt x="231" y="462"/>
                    <a:pt x="226" y="322"/>
                  </a:cubicBezTo>
                  <a:cubicBezTo>
                    <a:pt x="221" y="182"/>
                    <a:pt x="47" y="67"/>
                    <a:pt x="0" y="0"/>
                  </a:cubicBezTo>
                </a:path>
              </a:pathLst>
            </a:custGeom>
            <a:noFill/>
            <a:ln w="9525" cap="flat" cmpd="sng">
              <a:solidFill>
                <a:srgbClr val="000000"/>
              </a:solidFill>
              <a:prstDash val="solid"/>
              <a:round/>
              <a:headEnd/>
              <a:tailEnd type="triangle" w="med" len="med"/>
            </a:ln>
            <a:effectLst/>
          </p:spPr>
          <p:txBody>
            <a:bodyPr/>
            <a:lstStyle/>
            <a:p>
              <a:endParaRPr lang="ru-RU" sz="1350"/>
            </a:p>
          </p:txBody>
        </p:sp>
        <p:sp>
          <p:nvSpPr>
            <p:cNvPr id="2062" name="Freeform 14"/>
            <p:cNvSpPr>
              <a:spLocks/>
            </p:cNvSpPr>
            <p:nvPr/>
          </p:nvSpPr>
          <p:spPr bwMode="auto">
            <a:xfrm>
              <a:off x="8664" y="4240"/>
              <a:ext cx="242" cy="749"/>
            </a:xfrm>
            <a:custGeom>
              <a:avLst/>
              <a:gdLst/>
              <a:ahLst/>
              <a:cxnLst>
                <a:cxn ang="0">
                  <a:pos x="223" y="749"/>
                </a:cxn>
                <a:cxn ang="0">
                  <a:pos x="210" y="180"/>
                </a:cxn>
                <a:cxn ang="0">
                  <a:pos x="30" y="0"/>
                </a:cxn>
              </a:cxnLst>
              <a:rect l="0" t="0" r="r" b="b"/>
              <a:pathLst>
                <a:path w="242" h="749">
                  <a:moveTo>
                    <a:pt x="223" y="749"/>
                  </a:moveTo>
                  <a:cubicBezTo>
                    <a:pt x="223" y="654"/>
                    <a:pt x="242" y="305"/>
                    <a:pt x="210" y="180"/>
                  </a:cubicBezTo>
                  <a:cubicBezTo>
                    <a:pt x="178" y="55"/>
                    <a:pt x="0" y="30"/>
                    <a:pt x="30" y="0"/>
                  </a:cubicBezTo>
                </a:path>
              </a:pathLst>
            </a:custGeom>
            <a:noFill/>
            <a:ln w="9525" cap="flat" cmpd="sng">
              <a:solidFill>
                <a:srgbClr val="000000"/>
              </a:solidFill>
              <a:prstDash val="solid"/>
              <a:round/>
              <a:headEnd/>
              <a:tailEnd type="triangle" w="med" len="med"/>
            </a:ln>
            <a:effectLst/>
          </p:spPr>
          <p:txBody>
            <a:bodyPr/>
            <a:lstStyle/>
            <a:p>
              <a:endParaRPr lang="ru-RU" sz="1350"/>
            </a:p>
          </p:txBody>
        </p:sp>
        <p:sp>
          <p:nvSpPr>
            <p:cNvPr id="2063" name="Freeform 15"/>
            <p:cNvSpPr>
              <a:spLocks/>
            </p:cNvSpPr>
            <p:nvPr/>
          </p:nvSpPr>
          <p:spPr bwMode="auto">
            <a:xfrm>
              <a:off x="5274" y="3160"/>
              <a:ext cx="5130" cy="7740"/>
            </a:xfrm>
            <a:custGeom>
              <a:avLst/>
              <a:gdLst/>
              <a:ahLst/>
              <a:cxnLst>
                <a:cxn ang="0">
                  <a:pos x="0" y="7740"/>
                </a:cxn>
                <a:cxn ang="0">
                  <a:pos x="4320" y="4500"/>
                </a:cxn>
                <a:cxn ang="0">
                  <a:pos x="4860" y="0"/>
                </a:cxn>
              </a:cxnLst>
              <a:rect l="0" t="0" r="r" b="b"/>
              <a:pathLst>
                <a:path w="5130" h="7740">
                  <a:moveTo>
                    <a:pt x="0" y="7740"/>
                  </a:moveTo>
                  <a:cubicBezTo>
                    <a:pt x="1755" y="6765"/>
                    <a:pt x="3510" y="5790"/>
                    <a:pt x="4320" y="4500"/>
                  </a:cubicBezTo>
                  <a:cubicBezTo>
                    <a:pt x="5130" y="3210"/>
                    <a:pt x="4860" y="600"/>
                    <a:pt x="4860" y="0"/>
                  </a:cubicBezTo>
                </a:path>
              </a:pathLst>
            </a:custGeom>
            <a:noFill/>
            <a:ln w="9525" cap="flat" cmpd="sng">
              <a:solidFill>
                <a:srgbClr val="000000"/>
              </a:solidFill>
              <a:prstDash val="solid"/>
              <a:round/>
              <a:headEnd/>
              <a:tailEnd/>
            </a:ln>
            <a:effectLst/>
          </p:spPr>
          <p:txBody>
            <a:bodyPr/>
            <a:lstStyle/>
            <a:p>
              <a:endParaRPr lang="ru-RU" sz="1350"/>
            </a:p>
          </p:txBody>
        </p:sp>
        <p:sp>
          <p:nvSpPr>
            <p:cNvPr id="2064" name="Line 16"/>
            <p:cNvSpPr>
              <a:spLocks noChangeShapeType="1"/>
            </p:cNvSpPr>
            <p:nvPr/>
          </p:nvSpPr>
          <p:spPr bwMode="auto">
            <a:xfrm flipV="1">
              <a:off x="6534" y="9100"/>
              <a:ext cx="0" cy="1080"/>
            </a:xfrm>
            <a:prstGeom prst="line">
              <a:avLst/>
            </a:prstGeom>
            <a:noFill/>
            <a:ln w="9525">
              <a:solidFill>
                <a:srgbClr val="000000"/>
              </a:solidFill>
              <a:round/>
              <a:headEnd/>
              <a:tailEnd type="triangle" w="med" len="med"/>
            </a:ln>
            <a:effectLst/>
          </p:spPr>
          <p:txBody>
            <a:bodyPr/>
            <a:lstStyle/>
            <a:p>
              <a:endParaRPr lang="ru-RU" sz="1350"/>
            </a:p>
          </p:txBody>
        </p:sp>
        <p:sp>
          <p:nvSpPr>
            <p:cNvPr id="2065" name="Freeform 17"/>
            <p:cNvSpPr>
              <a:spLocks/>
            </p:cNvSpPr>
            <p:nvPr/>
          </p:nvSpPr>
          <p:spPr bwMode="auto">
            <a:xfrm>
              <a:off x="8154" y="7840"/>
              <a:ext cx="592" cy="793"/>
            </a:xfrm>
            <a:custGeom>
              <a:avLst/>
              <a:gdLst/>
              <a:ahLst/>
              <a:cxnLst>
                <a:cxn ang="0">
                  <a:pos x="592" y="793"/>
                </a:cxn>
                <a:cxn ang="0">
                  <a:pos x="0" y="0"/>
                </a:cxn>
              </a:cxnLst>
              <a:rect l="0" t="0" r="r" b="b"/>
              <a:pathLst>
                <a:path w="592" h="793">
                  <a:moveTo>
                    <a:pt x="592" y="793"/>
                  </a:moveTo>
                  <a:lnTo>
                    <a:pt x="0" y="0"/>
                  </a:lnTo>
                </a:path>
              </a:pathLst>
            </a:custGeom>
            <a:noFill/>
            <a:ln w="9525" cap="flat" cmpd="sng">
              <a:solidFill>
                <a:srgbClr val="000000"/>
              </a:solidFill>
              <a:prstDash val="solid"/>
              <a:round/>
              <a:headEnd type="none" w="med" len="med"/>
              <a:tailEnd type="triangle" w="med" len="med"/>
            </a:ln>
            <a:effectLst/>
          </p:spPr>
          <p:txBody>
            <a:bodyPr/>
            <a:lstStyle/>
            <a:p>
              <a:endParaRPr lang="ru-RU" sz="1350"/>
            </a:p>
          </p:txBody>
        </p:sp>
        <p:sp>
          <p:nvSpPr>
            <p:cNvPr id="2066" name="Freeform 18"/>
            <p:cNvSpPr>
              <a:spLocks/>
            </p:cNvSpPr>
            <p:nvPr/>
          </p:nvSpPr>
          <p:spPr bwMode="auto">
            <a:xfrm>
              <a:off x="9054" y="6928"/>
              <a:ext cx="858" cy="13"/>
            </a:xfrm>
            <a:custGeom>
              <a:avLst/>
              <a:gdLst/>
              <a:ahLst/>
              <a:cxnLst>
                <a:cxn ang="0">
                  <a:pos x="858" y="0"/>
                </a:cxn>
                <a:cxn ang="0">
                  <a:pos x="0" y="13"/>
                </a:cxn>
              </a:cxnLst>
              <a:rect l="0" t="0" r="r" b="b"/>
              <a:pathLst>
                <a:path w="858" h="13">
                  <a:moveTo>
                    <a:pt x="858" y="0"/>
                  </a:moveTo>
                  <a:lnTo>
                    <a:pt x="0" y="13"/>
                  </a:lnTo>
                </a:path>
              </a:pathLst>
            </a:custGeom>
            <a:noFill/>
            <a:ln w="9525" cap="flat" cmpd="sng">
              <a:solidFill>
                <a:srgbClr val="000000"/>
              </a:solidFill>
              <a:prstDash val="solid"/>
              <a:round/>
              <a:headEnd type="none" w="med" len="med"/>
              <a:tailEnd type="triangle" w="med" len="med"/>
            </a:ln>
            <a:effectLst/>
          </p:spPr>
          <p:txBody>
            <a:bodyPr/>
            <a:lstStyle/>
            <a:p>
              <a:endParaRPr lang="ru-RU" sz="1350"/>
            </a:p>
          </p:txBody>
        </p:sp>
        <p:sp>
          <p:nvSpPr>
            <p:cNvPr id="2067" name="Freeform 19"/>
            <p:cNvSpPr>
              <a:spLocks/>
            </p:cNvSpPr>
            <p:nvPr/>
          </p:nvSpPr>
          <p:spPr bwMode="auto">
            <a:xfrm>
              <a:off x="9594" y="4237"/>
              <a:ext cx="593" cy="16"/>
            </a:xfrm>
            <a:custGeom>
              <a:avLst/>
              <a:gdLst/>
              <a:ahLst/>
              <a:cxnLst>
                <a:cxn ang="0">
                  <a:pos x="593" y="0"/>
                </a:cxn>
                <a:cxn ang="0">
                  <a:pos x="0" y="16"/>
                </a:cxn>
              </a:cxnLst>
              <a:rect l="0" t="0" r="r" b="b"/>
              <a:pathLst>
                <a:path w="593" h="16">
                  <a:moveTo>
                    <a:pt x="593" y="0"/>
                  </a:moveTo>
                  <a:lnTo>
                    <a:pt x="0" y="16"/>
                  </a:lnTo>
                </a:path>
              </a:pathLst>
            </a:custGeom>
            <a:noFill/>
            <a:ln w="9525" cap="flat" cmpd="sng">
              <a:solidFill>
                <a:srgbClr val="000000"/>
              </a:solidFill>
              <a:prstDash val="solid"/>
              <a:round/>
              <a:headEnd type="none" w="med" len="med"/>
              <a:tailEnd type="triangle" w="med" len="med"/>
            </a:ln>
            <a:effectLst/>
          </p:spPr>
          <p:txBody>
            <a:bodyPr/>
            <a:lstStyle/>
            <a:p>
              <a:endParaRPr lang="ru-RU" sz="1350"/>
            </a:p>
          </p:txBody>
        </p:sp>
        <p:sp>
          <p:nvSpPr>
            <p:cNvPr id="2068" name="Freeform 20"/>
            <p:cNvSpPr>
              <a:spLocks/>
            </p:cNvSpPr>
            <p:nvPr/>
          </p:nvSpPr>
          <p:spPr bwMode="auto">
            <a:xfrm>
              <a:off x="3005" y="2161"/>
              <a:ext cx="4038" cy="5619"/>
            </a:xfrm>
            <a:custGeom>
              <a:avLst/>
              <a:gdLst/>
              <a:ahLst/>
              <a:cxnLst>
                <a:cxn ang="0">
                  <a:pos x="27" y="5472"/>
                </a:cxn>
                <a:cxn ang="0">
                  <a:pos x="27" y="4942"/>
                </a:cxn>
                <a:cxn ang="0">
                  <a:pos x="188" y="3676"/>
                </a:cxn>
                <a:cxn ang="0">
                  <a:pos x="489" y="2387"/>
                </a:cxn>
                <a:cxn ang="0">
                  <a:pos x="854" y="1592"/>
                </a:cxn>
                <a:cxn ang="0">
                  <a:pos x="1499" y="947"/>
                </a:cxn>
                <a:cxn ang="0">
                  <a:pos x="2638" y="324"/>
                </a:cxn>
                <a:cxn ang="0">
                  <a:pos x="4038" y="0"/>
                </a:cxn>
              </a:cxnLst>
              <a:rect l="0" t="0" r="r" b="b"/>
              <a:pathLst>
                <a:path w="4038" h="5619">
                  <a:moveTo>
                    <a:pt x="27" y="5472"/>
                  </a:moveTo>
                  <a:cubicBezTo>
                    <a:pt x="27" y="5619"/>
                    <a:pt x="0" y="5241"/>
                    <a:pt x="27" y="4942"/>
                  </a:cubicBezTo>
                  <a:cubicBezTo>
                    <a:pt x="54" y="4643"/>
                    <a:pt x="111" y="4102"/>
                    <a:pt x="188" y="3676"/>
                  </a:cubicBezTo>
                  <a:cubicBezTo>
                    <a:pt x="265" y="3250"/>
                    <a:pt x="378" y="2734"/>
                    <a:pt x="489" y="2387"/>
                  </a:cubicBezTo>
                  <a:cubicBezTo>
                    <a:pt x="600" y="2040"/>
                    <a:pt x="686" y="1832"/>
                    <a:pt x="854" y="1592"/>
                  </a:cubicBezTo>
                  <a:cubicBezTo>
                    <a:pt x="1022" y="1352"/>
                    <a:pt x="1202" y="1158"/>
                    <a:pt x="1499" y="947"/>
                  </a:cubicBezTo>
                  <a:cubicBezTo>
                    <a:pt x="1796" y="736"/>
                    <a:pt x="2215" y="482"/>
                    <a:pt x="2638" y="324"/>
                  </a:cubicBezTo>
                  <a:cubicBezTo>
                    <a:pt x="3061" y="166"/>
                    <a:pt x="3746" y="67"/>
                    <a:pt x="4038" y="0"/>
                  </a:cubicBezTo>
                </a:path>
              </a:pathLst>
            </a:custGeom>
            <a:noFill/>
            <a:ln w="9525" cap="flat" cmpd="sng">
              <a:solidFill>
                <a:srgbClr val="000000"/>
              </a:solidFill>
              <a:prstDash val="solid"/>
              <a:round/>
              <a:headEnd/>
              <a:tailEnd/>
            </a:ln>
            <a:effectLst/>
          </p:spPr>
          <p:txBody>
            <a:bodyPr/>
            <a:lstStyle/>
            <a:p>
              <a:endParaRPr lang="ru-RU" sz="1350"/>
            </a:p>
          </p:txBody>
        </p:sp>
        <p:sp>
          <p:nvSpPr>
            <p:cNvPr id="2069" name="Freeform 21"/>
            <p:cNvSpPr>
              <a:spLocks/>
            </p:cNvSpPr>
            <p:nvPr/>
          </p:nvSpPr>
          <p:spPr bwMode="auto">
            <a:xfrm>
              <a:off x="3063" y="7106"/>
              <a:ext cx="591" cy="15"/>
            </a:xfrm>
            <a:custGeom>
              <a:avLst/>
              <a:gdLst/>
              <a:ahLst/>
              <a:cxnLst>
                <a:cxn ang="0">
                  <a:pos x="0" y="0"/>
                </a:cxn>
                <a:cxn ang="0">
                  <a:pos x="591" y="15"/>
                </a:cxn>
              </a:cxnLst>
              <a:rect l="0" t="0" r="r" b="b"/>
              <a:pathLst>
                <a:path w="591" h="15">
                  <a:moveTo>
                    <a:pt x="0" y="0"/>
                  </a:moveTo>
                  <a:lnTo>
                    <a:pt x="591" y="15"/>
                  </a:lnTo>
                </a:path>
              </a:pathLst>
            </a:custGeom>
            <a:noFill/>
            <a:ln w="9525" cap="flat" cmpd="sng">
              <a:solidFill>
                <a:srgbClr val="000000"/>
              </a:solidFill>
              <a:prstDash val="solid"/>
              <a:round/>
              <a:headEnd type="none" w="med" len="med"/>
              <a:tailEnd type="triangle" w="med" len="med"/>
            </a:ln>
            <a:effectLst/>
          </p:spPr>
          <p:txBody>
            <a:bodyPr/>
            <a:lstStyle/>
            <a:p>
              <a:endParaRPr lang="ru-RU" sz="1350"/>
            </a:p>
          </p:txBody>
        </p:sp>
        <p:sp>
          <p:nvSpPr>
            <p:cNvPr id="2070" name="Freeform 22"/>
            <p:cNvSpPr>
              <a:spLocks/>
            </p:cNvSpPr>
            <p:nvPr/>
          </p:nvSpPr>
          <p:spPr bwMode="auto">
            <a:xfrm>
              <a:off x="3385" y="5140"/>
              <a:ext cx="809" cy="1"/>
            </a:xfrm>
            <a:custGeom>
              <a:avLst/>
              <a:gdLst/>
              <a:ahLst/>
              <a:cxnLst>
                <a:cxn ang="0">
                  <a:pos x="0" y="0"/>
                </a:cxn>
                <a:cxn ang="0">
                  <a:pos x="809" y="1"/>
                </a:cxn>
              </a:cxnLst>
              <a:rect l="0" t="0" r="r" b="b"/>
              <a:pathLst>
                <a:path w="809" h="1">
                  <a:moveTo>
                    <a:pt x="0" y="0"/>
                  </a:moveTo>
                  <a:lnTo>
                    <a:pt x="809" y="1"/>
                  </a:lnTo>
                </a:path>
              </a:pathLst>
            </a:custGeom>
            <a:noFill/>
            <a:ln w="9525" cap="flat" cmpd="sng">
              <a:solidFill>
                <a:srgbClr val="000000"/>
              </a:solidFill>
              <a:prstDash val="solid"/>
              <a:round/>
              <a:headEnd type="none" w="med" len="med"/>
              <a:tailEnd type="triangle" w="med" len="med"/>
            </a:ln>
            <a:effectLst/>
          </p:spPr>
          <p:txBody>
            <a:bodyPr/>
            <a:lstStyle/>
            <a:p>
              <a:endParaRPr lang="ru-RU" sz="1350"/>
            </a:p>
          </p:txBody>
        </p:sp>
        <p:sp>
          <p:nvSpPr>
            <p:cNvPr id="2071" name="Freeform 23"/>
            <p:cNvSpPr>
              <a:spLocks/>
            </p:cNvSpPr>
            <p:nvPr/>
          </p:nvSpPr>
          <p:spPr bwMode="auto">
            <a:xfrm>
              <a:off x="4223" y="3399"/>
              <a:ext cx="511" cy="841"/>
            </a:xfrm>
            <a:custGeom>
              <a:avLst/>
              <a:gdLst/>
              <a:ahLst/>
              <a:cxnLst>
                <a:cxn ang="0">
                  <a:pos x="0" y="0"/>
                </a:cxn>
                <a:cxn ang="0">
                  <a:pos x="511" y="841"/>
                </a:cxn>
              </a:cxnLst>
              <a:rect l="0" t="0" r="r" b="b"/>
              <a:pathLst>
                <a:path w="511" h="841">
                  <a:moveTo>
                    <a:pt x="0" y="0"/>
                  </a:moveTo>
                  <a:lnTo>
                    <a:pt x="511" y="841"/>
                  </a:lnTo>
                </a:path>
              </a:pathLst>
            </a:custGeom>
            <a:noFill/>
            <a:ln w="9525" cap="flat" cmpd="sng">
              <a:solidFill>
                <a:srgbClr val="000000"/>
              </a:solidFill>
              <a:prstDash val="solid"/>
              <a:round/>
              <a:headEnd type="none" w="med" len="med"/>
              <a:tailEnd type="triangle" w="med" len="med"/>
            </a:ln>
            <a:effectLst/>
          </p:spPr>
          <p:txBody>
            <a:bodyPr/>
            <a:lstStyle/>
            <a:p>
              <a:endParaRPr lang="ru-RU" sz="1350"/>
            </a:p>
          </p:txBody>
        </p:sp>
        <p:sp>
          <p:nvSpPr>
            <p:cNvPr id="2072" name="Line 24"/>
            <p:cNvSpPr>
              <a:spLocks noChangeShapeType="1"/>
            </p:cNvSpPr>
            <p:nvPr/>
          </p:nvSpPr>
          <p:spPr bwMode="auto">
            <a:xfrm>
              <a:off x="6714" y="2260"/>
              <a:ext cx="0" cy="900"/>
            </a:xfrm>
            <a:prstGeom prst="line">
              <a:avLst/>
            </a:prstGeom>
            <a:noFill/>
            <a:ln w="9525">
              <a:solidFill>
                <a:srgbClr val="000000"/>
              </a:solidFill>
              <a:round/>
              <a:headEnd/>
              <a:tailEnd type="triangle" w="med" len="med"/>
            </a:ln>
            <a:effectLst/>
          </p:spPr>
          <p:txBody>
            <a:bodyPr/>
            <a:lstStyle/>
            <a:p>
              <a:endParaRPr lang="ru-RU" sz="1350"/>
            </a:p>
          </p:txBody>
        </p:sp>
        <p:sp>
          <p:nvSpPr>
            <p:cNvPr id="2073" name="Rectangle 25"/>
            <p:cNvSpPr>
              <a:spLocks noChangeArrowheads="1"/>
            </p:cNvSpPr>
            <p:nvPr/>
          </p:nvSpPr>
          <p:spPr bwMode="auto">
            <a:xfrm>
              <a:off x="1682" y="1302"/>
              <a:ext cx="2330" cy="2097"/>
            </a:xfrm>
            <a:prstGeom prst="rect">
              <a:avLst/>
            </a:prstGeom>
            <a:solidFill>
              <a:schemeClr val="accent2">
                <a:lumMod val="20000"/>
                <a:lumOff val="80000"/>
              </a:schemeClr>
            </a:solidFill>
            <a:ln w="9525" algn="ctr">
              <a:solidFill>
                <a:srgbClr val="000000"/>
              </a:solidFill>
              <a:miter lim="800000"/>
              <a:headEnd/>
              <a:tailEnd/>
            </a:ln>
            <a:effectLst/>
          </p:spPr>
          <p:txBody>
            <a:bodyPr/>
            <a:lstStyle/>
            <a:p>
              <a:pPr algn="ctr"/>
              <a:r>
                <a:rPr lang="kk-KZ" sz="2400" b="1" dirty="0">
                  <a:latin typeface="Times New Roman" pitchFamily="18" charset="0"/>
                  <a:cs typeface="Times New Roman" pitchFamily="18" charset="0"/>
                </a:rPr>
                <a:t>Әлеуметтік </a:t>
              </a:r>
            </a:p>
            <a:p>
              <a:pPr algn="ctr"/>
              <a:r>
                <a:rPr lang="kk-KZ" sz="2400" b="1" dirty="0">
                  <a:latin typeface="Times New Roman" pitchFamily="18" charset="0"/>
                  <a:cs typeface="Times New Roman" pitchFamily="18" charset="0"/>
                </a:rPr>
                <a:t>        жағдай</a:t>
              </a:r>
              <a:endParaRPr lang="ru-RU" sz="2400" b="1" dirty="0">
                <a:latin typeface="Times New Roman" pitchFamily="18" charset="0"/>
                <a:cs typeface="Times New Roman" pitchFamily="18" charset="0"/>
              </a:endParaRPr>
            </a:p>
          </p:txBody>
        </p:sp>
      </p:grpSp>
      <p:sp>
        <p:nvSpPr>
          <p:cNvPr id="25" name="Text Box 6"/>
          <p:cNvSpPr txBox="1">
            <a:spLocks noChangeArrowheads="1"/>
          </p:cNvSpPr>
          <p:nvPr/>
        </p:nvSpPr>
        <p:spPr bwMode="auto">
          <a:xfrm>
            <a:off x="3061622" y="2585848"/>
            <a:ext cx="1812555" cy="554355"/>
          </a:xfrm>
          <a:prstGeom prst="rect">
            <a:avLst/>
          </a:prstGeom>
          <a:solidFill>
            <a:schemeClr val="accent4">
              <a:lumMod val="40000"/>
              <a:lumOff val="60000"/>
            </a:schemeClr>
          </a:solidFill>
          <a:ln w="9525" algn="ctr">
            <a:solidFill>
              <a:srgbClr val="000000"/>
            </a:solidFill>
            <a:miter lim="800000"/>
            <a:headEnd/>
            <a:tailEnd/>
          </a:ln>
          <a:effectLst/>
        </p:spPr>
        <p:txBody>
          <a:bodyPr/>
          <a:lstStyle/>
          <a:p>
            <a:pPr algn="ctr"/>
            <a:endParaRPr lang="kk-KZ" sz="1050" dirty="0">
              <a:latin typeface="Arial" charset="0"/>
            </a:endParaRPr>
          </a:p>
          <a:p>
            <a:pPr algn="ctr"/>
            <a:r>
              <a:rPr lang="kk-KZ" b="1" dirty="0">
                <a:latin typeface="Times New Roman" pitchFamily="18" charset="0"/>
                <a:cs typeface="Times New Roman" pitchFamily="18" charset="0"/>
              </a:rPr>
              <a:t>Шеберлік</a:t>
            </a:r>
            <a:endParaRPr lang="ru-RU" b="1" dirty="0">
              <a:latin typeface="Times New Roman" pitchFamily="18" charset="0"/>
              <a:cs typeface="Times New Roman" pitchFamily="18" charset="0"/>
            </a:endParaRPr>
          </a:p>
        </p:txBody>
      </p:sp>
      <p:sp>
        <p:nvSpPr>
          <p:cNvPr id="48" name="Rectangle 25"/>
          <p:cNvSpPr>
            <a:spLocks noChangeArrowheads="1"/>
          </p:cNvSpPr>
          <p:nvPr/>
        </p:nvSpPr>
        <p:spPr bwMode="auto">
          <a:xfrm>
            <a:off x="6128909" y="4800561"/>
            <a:ext cx="2049944" cy="1000064"/>
          </a:xfrm>
          <a:prstGeom prst="rect">
            <a:avLst/>
          </a:prstGeom>
          <a:solidFill>
            <a:srgbClr val="00FFFF"/>
          </a:solidFill>
          <a:ln w="9525" algn="ctr">
            <a:solidFill>
              <a:srgbClr val="000000"/>
            </a:solidFill>
            <a:miter lim="800000"/>
            <a:headEnd/>
            <a:tailEnd/>
          </a:ln>
          <a:effectLst/>
        </p:spPr>
        <p:txBody>
          <a:bodyPr/>
          <a:lstStyle/>
          <a:p>
            <a:pPr algn="ctr"/>
            <a:r>
              <a:rPr lang="kk-KZ" sz="2400" b="1" dirty="0">
                <a:latin typeface="Times New Roman" pitchFamily="18" charset="0"/>
                <a:cs typeface="Times New Roman" pitchFamily="18" charset="0"/>
              </a:rPr>
              <a:t>Табиғи  </a:t>
            </a:r>
          </a:p>
          <a:p>
            <a:pPr algn="ctr"/>
            <a:r>
              <a:rPr lang="kk-KZ" sz="2400" b="1" dirty="0">
                <a:latin typeface="Times New Roman" pitchFamily="18" charset="0"/>
                <a:cs typeface="Times New Roman" pitchFamily="18" charset="0"/>
              </a:rPr>
              <a:t> шарттар</a:t>
            </a:r>
            <a:endParaRPr lang="ru-RU" sz="24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noChangeArrowheads="1"/>
          </p:cNvPicPr>
          <p:nvPr/>
        </p:nvPicPr>
        <p:blipFill>
          <a:blip r:embed="rId3" cstate="print"/>
          <a:srcRect/>
          <a:stretch>
            <a:fillRect/>
          </a:stretch>
        </p:blipFill>
        <p:spPr bwMode="auto">
          <a:xfrm>
            <a:off x="150613" y="1865746"/>
            <a:ext cx="2725092" cy="3049024"/>
          </a:xfrm>
          <a:prstGeom prst="rect">
            <a:avLst/>
          </a:prstGeom>
          <a:noFill/>
          <a:ln w="9525">
            <a:noFill/>
            <a:miter lim="800000"/>
            <a:headEnd/>
            <a:tailEnd/>
          </a:ln>
          <a:effectLst/>
        </p:spPr>
      </p:pic>
      <p:sp>
        <p:nvSpPr>
          <p:cNvPr id="4" name="Rectangle 2"/>
          <p:cNvSpPr txBox="1">
            <a:spLocks noChangeArrowheads="1"/>
          </p:cNvSpPr>
          <p:nvPr/>
        </p:nvSpPr>
        <p:spPr>
          <a:xfrm>
            <a:off x="3102700" y="304800"/>
            <a:ext cx="5958696" cy="6382326"/>
          </a:xfrm>
          <a:prstGeom prst="rect">
            <a:avLst/>
          </a:prstGeom>
        </p:spPr>
        <p:txBody>
          <a:bodyPr vert="horz" lIns="68580" tIns="1511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73761" indent="-73761">
              <a:buNone/>
            </a:pPr>
            <a:r>
              <a:rPr lang="kk-KZ" sz="1350" dirty="0">
                <a:latin typeface="Times New Roman" panose="02020603050405020304" pitchFamily="18" charset="0"/>
                <a:cs typeface="Times New Roman" panose="02020603050405020304" pitchFamily="18" charset="0"/>
              </a:rPr>
              <a:t>	</a:t>
            </a:r>
            <a:r>
              <a:rPr lang="kk-KZ" sz="1800" dirty="0">
                <a:latin typeface="Times New Roman" panose="02020603050405020304" pitchFamily="18" charset="0"/>
                <a:cs typeface="Times New Roman" panose="02020603050405020304" pitchFamily="18" charset="0"/>
              </a:rPr>
              <a:t>Табиғи қалыптасқан ми құрылымы, сезім мүшелеріңің анатомиялық-физиологиялық нәсілдік ерекшеліктері, қабілеттердің негізі - </a:t>
            </a:r>
            <a:r>
              <a:rPr lang="kk-KZ" sz="1800" b="1" dirty="0">
                <a:solidFill>
                  <a:srgbClr val="009999"/>
                </a:solidFill>
                <a:latin typeface="Times New Roman" panose="02020603050405020304" pitchFamily="18" charset="0"/>
                <a:cs typeface="Times New Roman" panose="02020603050405020304" pitchFamily="18" charset="0"/>
              </a:rPr>
              <a:t>нышандар</a:t>
            </a:r>
            <a:r>
              <a:rPr lang="kk-KZ" sz="1800" dirty="0">
                <a:latin typeface="Times New Roman" panose="02020603050405020304" pitchFamily="18" charset="0"/>
                <a:cs typeface="Times New Roman" panose="02020603050405020304" pitchFamily="18" charset="0"/>
              </a:rPr>
              <a:t> болады. </a:t>
            </a:r>
          </a:p>
          <a:p>
            <a:pPr marL="73761" indent="-73761">
              <a:buNone/>
            </a:pPr>
            <a:r>
              <a:rPr lang="kk-KZ" sz="1800" dirty="0">
                <a:latin typeface="Times New Roman" panose="02020603050405020304" pitchFamily="18" charset="0"/>
                <a:cs typeface="Times New Roman" panose="02020603050405020304" pitchFamily="18" charset="0"/>
              </a:rPr>
              <a:t>	Дырындылықты дамытуда педагогикалық</a:t>
            </a:r>
            <a:r>
              <a:rPr lang="ru-RU" sz="1800" dirty="0">
                <a:latin typeface="Times New Roman" panose="02020603050405020304" pitchFamily="18" charset="0"/>
                <a:cs typeface="Times New Roman" panose="02020603050405020304" pitchFamily="18" charset="0"/>
              </a:rPr>
              <a:t>-</a:t>
            </a:r>
            <a:r>
              <a:rPr lang="kk-KZ" sz="1800" dirty="0">
                <a:latin typeface="Times New Roman" panose="02020603050405020304" pitchFamily="18" charset="0"/>
                <a:cs typeface="Times New Roman" panose="02020603050405020304" pitchFamily="18" charset="0"/>
              </a:rPr>
              <a:t>психологиялық  қолдау керек етеді. Сүйемелдеу, және қолдау болмаса нышандар жасырын түрде қалып қояды. Баланың жақындары керекті нышандардың дамуына ықпал етеді. Ал қ</a:t>
            </a:r>
            <a:r>
              <a:rPr lang="en-US" sz="1800" dirty="0" err="1">
                <a:latin typeface="Times New Roman" panose="02020603050405020304" pitchFamily="18" charset="0"/>
                <a:cs typeface="Times New Roman" panose="02020603050405020304" pitchFamily="18" charset="0"/>
              </a:rPr>
              <a:t>абілет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мəселесіне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терең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талдау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жасаған</a:t>
            </a:r>
            <a:r>
              <a:rPr lang="kk-KZ" sz="1800" dirty="0">
                <a:latin typeface="Times New Roman" panose="02020603050405020304" pitchFamily="18" charset="0"/>
                <a:cs typeface="Times New Roman" panose="02020603050405020304" pitchFamily="18" charset="0"/>
              </a:rPr>
              <a:t> Б.</a:t>
            </a:r>
            <a:r>
              <a:rPr lang="en-US" sz="1800" dirty="0" err="1">
                <a:latin typeface="Times New Roman" panose="02020603050405020304" pitchFamily="18" charset="0"/>
                <a:cs typeface="Times New Roman" panose="02020603050405020304" pitchFamily="18" charset="0"/>
              </a:rPr>
              <a:t>М.Тепловтың</a:t>
            </a:r>
            <a:r>
              <a:rPr lang="kk-KZ"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пікірінше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қабілетті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дамытпау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көрсете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білмеу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біртіндеп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айырылу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дегенді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көрсетеді</a:t>
            </a:r>
            <a:r>
              <a:rPr lang="kk-KZ" sz="1800" dirty="0">
                <a:latin typeface="Times New Roman" panose="02020603050405020304" pitchFamily="18" charset="0"/>
                <a:cs typeface="Times New Roman" panose="02020603050405020304" pitchFamily="18" charset="0"/>
              </a:rPr>
              <a:t>.</a:t>
            </a:r>
          </a:p>
          <a:p>
            <a:pPr marL="73761" indent="-73761">
              <a:buNone/>
            </a:pPr>
            <a:r>
              <a:rPr lang="kk-KZ" sz="1800" dirty="0">
                <a:latin typeface="Times New Roman" panose="02020603050405020304" pitchFamily="18" charset="0"/>
                <a:cs typeface="Times New Roman" panose="02020603050405020304" pitchFamily="18" charset="0"/>
              </a:rPr>
              <a:t>	Адамның белгілі бір əрекетпен айналысуға деген құлшынысы оянып келе жатқан қабілеттің алғашқы белгісі. Н.С. Лейтес дарынды балаларды зерттей келе, олар еңбекке тартымдылығымен өзгешеленетін жəне «еңбекпен қанағаттануды» сезінетін нағыз кішкентай еңбекқорлар болып табылады, деп көрсетеді. Бұл тұжырым маңызды ереже жасауға итермелейді. Еңбекке бейімділік дарындылықтың көрінуі ретінде болады.</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transition spd="med" advTm="1024">
    <p:fade thruBlk="1"/>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88010" y="3053895"/>
            <a:ext cx="2013145" cy="1097701"/>
          </a:xfrm>
        </p:spPr>
        <p:txBody>
          <a:bodyPr>
            <a:normAutofit fontScale="90000"/>
          </a:bodyPr>
          <a:lstStyle/>
          <a:p>
            <a:pPr eaLnBrk="1"/>
            <a:r>
              <a:rPr lang="ru-RU" sz="2700" dirty="0" err="1">
                <a:solidFill>
                  <a:schemeClr val="accent1">
                    <a:lumMod val="75000"/>
                  </a:schemeClr>
                </a:solidFill>
                <a:latin typeface="Times New Roman" panose="02020603050405020304" pitchFamily="18" charset="0"/>
                <a:cs typeface="Times New Roman" panose="02020603050405020304" pitchFamily="18" charset="0"/>
              </a:rPr>
              <a:t>Нейропси</a:t>
            </a:r>
            <a:r>
              <a:rPr lang="ru-RU" sz="2700" dirty="0">
                <a:solidFill>
                  <a:schemeClr val="accent1">
                    <a:lumMod val="75000"/>
                  </a:schemeClr>
                </a:solidFill>
                <a:latin typeface="Times New Roman" panose="02020603050405020304" pitchFamily="18" charset="0"/>
                <a:cs typeface="Times New Roman" panose="02020603050405020304" pitchFamily="18" charset="0"/>
              </a:rPr>
              <a:t>-</a:t>
            </a:r>
            <a:br>
              <a:rPr lang="ru-RU" sz="2700" dirty="0">
                <a:solidFill>
                  <a:schemeClr val="accent1">
                    <a:lumMod val="75000"/>
                  </a:schemeClr>
                </a:solidFill>
                <a:latin typeface="Times New Roman" panose="02020603050405020304" pitchFamily="18" charset="0"/>
                <a:cs typeface="Times New Roman" panose="02020603050405020304" pitchFamily="18" charset="0"/>
              </a:rPr>
            </a:br>
            <a:r>
              <a:rPr lang="ru-RU" sz="2700" dirty="0" err="1">
                <a:solidFill>
                  <a:schemeClr val="accent1">
                    <a:lumMod val="75000"/>
                  </a:schemeClr>
                </a:solidFill>
                <a:latin typeface="Times New Roman" panose="02020603050405020304" pitchFamily="18" charset="0"/>
                <a:cs typeface="Times New Roman" panose="02020603050405020304" pitchFamily="18" charset="0"/>
              </a:rPr>
              <a:t>хологиялық</a:t>
            </a:r>
            <a:r>
              <a:rPr lang="ru-RU" sz="2700" dirty="0">
                <a:solidFill>
                  <a:schemeClr val="accent1">
                    <a:lumMod val="75000"/>
                  </a:schemeClr>
                </a:solidFill>
                <a:latin typeface="Times New Roman" panose="02020603050405020304" pitchFamily="18" charset="0"/>
                <a:cs typeface="Times New Roman" panose="02020603050405020304" pitchFamily="18" charset="0"/>
              </a:rPr>
              <a:t>  </a:t>
            </a:r>
            <a:br>
              <a:rPr lang="ru-RU" sz="2700" dirty="0">
                <a:solidFill>
                  <a:schemeClr val="accent1">
                    <a:lumMod val="75000"/>
                  </a:schemeClr>
                </a:solidFill>
                <a:latin typeface="Times New Roman" panose="02020603050405020304" pitchFamily="18" charset="0"/>
                <a:cs typeface="Times New Roman" panose="02020603050405020304" pitchFamily="18" charset="0"/>
              </a:rPr>
            </a:br>
            <a:r>
              <a:rPr lang="ru-RU" sz="2700" dirty="0" err="1">
                <a:solidFill>
                  <a:schemeClr val="accent1">
                    <a:lumMod val="75000"/>
                  </a:schemeClr>
                </a:solidFill>
                <a:latin typeface="Times New Roman" panose="02020603050405020304" pitchFamily="18" charset="0"/>
                <a:cs typeface="Times New Roman" panose="02020603050405020304" pitchFamily="18" charset="0"/>
              </a:rPr>
              <a:t>негіздер</a:t>
            </a:r>
            <a:endParaRPr lang="ru-RU" sz="27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291" name="Прямоугольник 2"/>
          <p:cNvSpPr>
            <a:spLocks noChangeArrowheads="1"/>
          </p:cNvSpPr>
          <p:nvPr/>
        </p:nvSpPr>
        <p:spPr bwMode="auto">
          <a:xfrm>
            <a:off x="2719427" y="1218803"/>
            <a:ext cx="6567983" cy="3670185"/>
          </a:xfrm>
          <a:prstGeom prst="rect">
            <a:avLst/>
          </a:prstGeom>
          <a:noFill/>
          <a:ln w="9525">
            <a:noFill/>
            <a:miter lim="800000"/>
            <a:headEnd/>
            <a:tailEnd/>
          </a:ln>
        </p:spPr>
        <p:txBody>
          <a:bodyPr wrap="square" lIns="68531" tIns="34265" rIns="68531" bIns="34265">
            <a:spAutoFit/>
          </a:bodyPr>
          <a:lstStyle/>
          <a:p>
            <a:r>
              <a:rPr lang="kk-KZ" dirty="0">
                <a:latin typeface="Times New Roman" panose="02020603050405020304" pitchFamily="18" charset="0"/>
                <a:cs typeface="Times New Roman" panose="02020603050405020304" pitchFamily="18" charset="0"/>
              </a:rPr>
              <a:t>Бала туылғанда </a:t>
            </a:r>
            <a:r>
              <a:rPr lang="ru-RU" dirty="0">
                <a:latin typeface="Times New Roman" panose="02020603050405020304" pitchFamily="18" charset="0"/>
                <a:cs typeface="Times New Roman" panose="02020603050405020304" pitchFamily="18" charset="0"/>
              </a:rPr>
              <a:t>20 </a:t>
            </a:r>
            <a:r>
              <a:rPr lang="kk-KZ" dirty="0">
                <a:latin typeface="Times New Roman" panose="02020603050405020304" pitchFamily="18" charset="0"/>
                <a:cs typeface="Times New Roman" panose="02020603050405020304" pitchFamily="18" charset="0"/>
              </a:rPr>
              <a:t>млдр. ми жасушасы болады екен.  Сол саны өмір бойы өзгермейді. Бірақ сапа жағынан мидағы өзгерістер болады. Үш жасқа дейін байланыстар  көп орнатылса соншалықты креативтілікте арта түседі.</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6-8 </a:t>
            </a:r>
            <a:r>
              <a:rPr lang="ru-RU" dirty="0" err="1">
                <a:latin typeface="Times New Roman" pitchFamily="18" charset="0"/>
                <a:cs typeface="Times New Roman" pitchFamily="18" charset="0"/>
              </a:rPr>
              <a:t>жаста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бастауыш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сыныптарында</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алдынғы</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артқы</a:t>
            </a:r>
            <a:r>
              <a:rPr lang="ru-RU" dirty="0">
                <a:latin typeface="Times New Roman" pitchFamily="18" charset="0"/>
                <a:cs typeface="Times New Roman" pitchFamily="18" charset="0"/>
              </a:rPr>
              <a:t> ми </a:t>
            </a:r>
            <a:r>
              <a:rPr lang="ru-RU" dirty="0" err="1">
                <a:latin typeface="Times New Roman" pitchFamily="18" charset="0"/>
                <a:cs typeface="Times New Roman" pitchFamily="18" charset="0"/>
              </a:rPr>
              <a:t>бөліктер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белсенділігі</a:t>
            </a:r>
            <a:r>
              <a:rPr lang="ru-RU" dirty="0">
                <a:latin typeface="Times New Roman" pitchFamily="18" charset="0"/>
                <a:cs typeface="Times New Roman" pitchFamily="18" charset="0"/>
              </a:rPr>
              <a:t> </a:t>
            </a:r>
          </a:p>
          <a:p>
            <a:r>
              <a:rPr lang="ru-RU" dirty="0" err="1">
                <a:latin typeface="Times New Roman" pitchFamily="18" charset="0"/>
                <a:cs typeface="Times New Roman" pitchFamily="18" charset="0"/>
              </a:rPr>
              <a:t>жиі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байқалады</a:t>
            </a:r>
            <a:r>
              <a:rPr lang="ru-RU" dirty="0">
                <a:latin typeface="Times New Roman" pitchFamily="18" charset="0"/>
                <a:cs typeface="Times New Roman" pitchFamily="18" charset="0"/>
              </a:rPr>
              <a:t>. </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Ал 9 </a:t>
            </a:r>
            <a:r>
              <a:rPr lang="kk-KZ" dirty="0">
                <a:latin typeface="Times New Roman" pitchFamily="18" charset="0"/>
                <a:cs typeface="Times New Roman" pitchFamily="18" charset="0"/>
              </a:rPr>
              <a:t>-</a:t>
            </a:r>
            <a:r>
              <a:rPr lang="en-US" dirty="0">
                <a:latin typeface="Times New Roman" pitchFamily="18" charset="0"/>
                <a:cs typeface="Times New Roman" pitchFamily="18" charset="0"/>
              </a:rPr>
              <a:t>10 </a:t>
            </a:r>
            <a:r>
              <a:rPr lang="kk-KZ" dirty="0">
                <a:latin typeface="Times New Roman" pitchFamily="18" charset="0"/>
                <a:cs typeface="Times New Roman" pitchFamily="18" charset="0"/>
              </a:rPr>
              <a:t>жасқа келгенде мидың сол жартысы көбірек дамып келеді. </a:t>
            </a:r>
            <a:r>
              <a:rPr lang="ru-RU" dirty="0">
                <a:latin typeface="Times New Roman" panose="02020603050405020304" pitchFamily="18" charset="0"/>
                <a:cs typeface="Times New Roman" panose="02020603050405020304" pitchFamily="18" charset="0"/>
              </a:rPr>
              <a:t>4 </a:t>
            </a:r>
            <a:r>
              <a:rPr lang="kk-KZ" dirty="0">
                <a:latin typeface="Times New Roman" pitchFamily="18" charset="0"/>
                <a:cs typeface="Times New Roman" pitchFamily="18" charset="0"/>
              </a:rPr>
              <a:t>сыныпқа келгенде </a:t>
            </a:r>
            <a:r>
              <a:rPr lang="ru-RU" dirty="0">
                <a:latin typeface="Times New Roman" panose="02020603050405020304" pitchFamily="18" charset="0"/>
                <a:cs typeface="Times New Roman" panose="02020603050405020304" pitchFamily="18" charset="0"/>
              </a:rPr>
              <a:t> (10-11 </a:t>
            </a:r>
            <a:r>
              <a:rPr lang="ru-RU" dirty="0" err="1">
                <a:latin typeface="Times New Roman" panose="02020603050405020304" pitchFamily="18" charset="0"/>
                <a:cs typeface="Times New Roman" panose="02020603050405020304" pitchFamily="18" charset="0"/>
              </a:rPr>
              <a:t>жас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жартысы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оң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жартысы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жұмыстей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бастайды</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pic>
        <p:nvPicPr>
          <p:cNvPr id="6" name="Picture 15" descr="2_say_love_08"/>
          <p:cNvPicPr>
            <a:picLocks noChangeAspect="1" noChangeArrowheads="1"/>
          </p:cNvPicPr>
          <p:nvPr/>
        </p:nvPicPr>
        <p:blipFill>
          <a:blip r:embed="rId2" cstate="print"/>
          <a:srcRect/>
          <a:stretch>
            <a:fillRect/>
          </a:stretch>
        </p:blipFill>
        <p:spPr>
          <a:xfrm>
            <a:off x="88010" y="486770"/>
            <a:ext cx="1905849" cy="1185011"/>
          </a:xfrm>
          <a:prstGeom prst="rect">
            <a:avLst/>
          </a:prstGeom>
          <a:noFill/>
          <a:ln/>
        </p:spPr>
      </p:pic>
      <p:pic>
        <p:nvPicPr>
          <p:cNvPr id="7" name="Picture 2" descr="C:\Users\Ivan\Desktop\object4b6fe29c76993.jpg"/>
          <p:cNvPicPr>
            <a:picLocks noChangeAspect="1" noChangeArrowheads="1"/>
          </p:cNvPicPr>
          <p:nvPr/>
        </p:nvPicPr>
        <p:blipFill>
          <a:blip r:embed="rId3" cstate="print"/>
          <a:srcRect/>
          <a:stretch>
            <a:fillRect/>
          </a:stretch>
        </p:blipFill>
        <p:spPr>
          <a:xfrm>
            <a:off x="88208" y="1671781"/>
            <a:ext cx="1905849" cy="1114002"/>
          </a:xfrm>
          <a:prstGeom prst="rect">
            <a:avLst/>
          </a:prstGeom>
        </p:spPr>
      </p:pic>
      <p:pic>
        <p:nvPicPr>
          <p:cNvPr id="9" name="Picture 3"/>
          <p:cNvPicPr>
            <a:picLocks noChangeAspect="1" noChangeArrowheads="1"/>
          </p:cNvPicPr>
          <p:nvPr/>
        </p:nvPicPr>
        <p:blipFill>
          <a:blip r:embed="rId4" cstate="print"/>
          <a:srcRect/>
          <a:stretch>
            <a:fillRect/>
          </a:stretch>
        </p:blipFill>
        <p:spPr bwMode="auto">
          <a:xfrm>
            <a:off x="71162" y="4888988"/>
            <a:ext cx="2160647" cy="1649802"/>
          </a:xfrm>
          <a:prstGeom prst="rect">
            <a:avLst/>
          </a:prstGeom>
          <a:noFill/>
          <a:ln w="9525">
            <a:noFill/>
            <a:round/>
            <a:headEnd/>
            <a:tailEnd/>
          </a:ln>
          <a:effectLst/>
        </p:spPr>
      </p:pic>
      <p:pic>
        <p:nvPicPr>
          <p:cNvPr id="10" name="Picture 4"/>
          <p:cNvPicPr>
            <a:picLocks noChangeAspect="1" noChangeArrowheads="1"/>
          </p:cNvPicPr>
          <p:nvPr/>
        </p:nvPicPr>
        <p:blipFill>
          <a:blip r:embed="rId5" cstate="print"/>
          <a:srcRect/>
          <a:stretch>
            <a:fillRect/>
          </a:stretch>
        </p:blipFill>
        <p:spPr bwMode="auto">
          <a:xfrm>
            <a:off x="6003419" y="4888988"/>
            <a:ext cx="2796373" cy="1733322"/>
          </a:xfrm>
          <a:prstGeom prst="rect">
            <a:avLst/>
          </a:prstGeom>
          <a:noFill/>
          <a:ln w="9525">
            <a:noFill/>
            <a:round/>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61"/>
          <p:cNvSpPr txBox="1">
            <a:spLocks noChangeArrowheads="1"/>
          </p:cNvSpPr>
          <p:nvPr/>
        </p:nvSpPr>
        <p:spPr bwMode="auto">
          <a:xfrm>
            <a:off x="5581654" y="9815834"/>
            <a:ext cx="1696509" cy="367370"/>
          </a:xfrm>
          <a:prstGeom prst="rect">
            <a:avLst/>
          </a:prstGeom>
          <a:noFill/>
          <a:ln w="9525">
            <a:noFill/>
            <a:round/>
            <a:headEnd/>
            <a:tailEnd/>
          </a:ln>
          <a:effectLst/>
        </p:spPr>
        <p:txBody>
          <a:bodyPr lIns="67451" tIns="33726" rIns="67451" bIns="33726"/>
          <a:lstStyle/>
          <a:p>
            <a:pPr>
              <a:tabLst>
                <a:tab pos="0" algn="l"/>
                <a:tab pos="335513" algn="l"/>
                <a:tab pos="672215" algn="l"/>
                <a:tab pos="1008915" algn="l"/>
                <a:tab pos="1345619" algn="l"/>
                <a:tab pos="1682323" algn="l"/>
                <a:tab pos="2019022" algn="l"/>
                <a:tab pos="2355728" algn="l"/>
                <a:tab pos="2692430" algn="l"/>
                <a:tab pos="3029133" algn="l"/>
                <a:tab pos="3365836" algn="l"/>
                <a:tab pos="3702538" algn="l"/>
                <a:tab pos="4039239" algn="l"/>
                <a:tab pos="4375942" algn="l"/>
                <a:tab pos="4712646" algn="l"/>
                <a:tab pos="5049346" algn="l"/>
                <a:tab pos="5386050" algn="l"/>
                <a:tab pos="5722751" algn="l"/>
                <a:tab pos="6059455" algn="l"/>
                <a:tab pos="6396158" algn="l"/>
                <a:tab pos="6732860" algn="l"/>
              </a:tabLst>
            </a:pPr>
            <a:endParaRPr lang="ru-RU" sz="1350" dirty="0">
              <a:solidFill>
                <a:srgbClr val="000000"/>
              </a:solidFill>
            </a:endParaRPr>
          </a:p>
        </p:txBody>
      </p:sp>
      <p:graphicFrame>
        <p:nvGraphicFramePr>
          <p:cNvPr id="7" name="Схема 6"/>
          <p:cNvGraphicFramePr/>
          <p:nvPr>
            <p:extLst>
              <p:ext uri="{D42A27DB-BD31-4B8C-83A1-F6EECF244321}">
                <p14:modId xmlns:p14="http://schemas.microsoft.com/office/powerpoint/2010/main" val="4229464976"/>
              </p:ext>
            </p:extLst>
          </p:nvPr>
        </p:nvGraphicFramePr>
        <p:xfrm>
          <a:off x="5266427" y="857250"/>
          <a:ext cx="3744241" cy="3149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Объект 2"/>
          <p:cNvSpPr txBox="1">
            <a:spLocks/>
          </p:cNvSpPr>
          <p:nvPr/>
        </p:nvSpPr>
        <p:spPr>
          <a:xfrm>
            <a:off x="239383" y="4281704"/>
            <a:ext cx="4820010" cy="1601523"/>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800" dirty="0">
                <a:latin typeface="Times New Roman" panose="02020603050405020304" pitchFamily="18" charset="0"/>
                <a:ea typeface="Spectral"/>
                <a:cs typeface="Times New Roman" panose="02020603050405020304" pitchFamily="18" charset="0"/>
                <a:sym typeface="Spectral"/>
              </a:rPr>
              <a:t>	</a:t>
            </a:r>
            <a:endParaRPr lang="ru-RU" sz="18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1950649"/>
            <a:ext cx="5059393" cy="4552015"/>
          </a:xfrm>
          <a:prstGeom prst="rect">
            <a:avLst/>
          </a:prstGeom>
        </p:spPr>
        <p:txBody>
          <a:bodyPr wrap="square">
            <a:spAutoFit/>
          </a:bodyPr>
          <a:lstStyle/>
          <a:p>
            <a:pPr marL="257175" indent="-257175">
              <a:lnSpc>
                <a:spcPct val="115000"/>
              </a:lnSpc>
              <a:buFont typeface="Symbol" panose="05050102010706020507" pitchFamily="18" charset="2"/>
              <a:buChar char=""/>
              <a:tabLst>
                <a:tab pos="342900" algn="l"/>
              </a:tabLst>
            </a:pPr>
            <a:r>
              <a:rPr lang="kk-KZ" b="1" dirty="0">
                <a:latin typeface="Times New Roman" panose="02020603050405020304" pitchFamily="18" charset="0"/>
                <a:ea typeface="Calibri" panose="020F0502020204030204" pitchFamily="34" charset="0"/>
                <a:cs typeface="Times New Roman" panose="02020603050405020304" pitchFamily="18" charset="0"/>
              </a:rPr>
              <a:t>Савант</a:t>
            </a: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b="1" dirty="0">
                <a:latin typeface="Times New Roman" panose="02020603050405020304" pitchFamily="18" charset="0"/>
                <a:ea typeface="Calibri" panose="020F0502020204030204" pitchFamily="34" charset="0"/>
                <a:cs typeface="Times New Roman" panose="02020603050405020304" pitchFamily="18" charset="0"/>
              </a:rPr>
              <a:t>синдромы</a:t>
            </a:r>
            <a:r>
              <a:rPr lang="kk-KZ" dirty="0">
                <a:latin typeface="Times New Roman" panose="02020603050405020304" pitchFamily="18" charset="0"/>
                <a:ea typeface="Calibri" panose="020F0502020204030204" pitchFamily="34" charset="0"/>
                <a:cs typeface="Times New Roman" panose="02020603050405020304" pitchFamily="18" charset="0"/>
              </a:rPr>
              <a:t> ( фр. savant - ғылым; 1887 ж. Джон Лэнгдон Даун тісінікті еңгізген – денсаулығында ауытқұлары бар балаларда бір немес бернеше салада жоғары қабілеттер мен икемдер байқалады.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tabLst>
                <a:tab pos="342900" algn="l"/>
              </a:tabLst>
            </a:pPr>
            <a:r>
              <a:rPr lang="kk-KZ" dirty="0">
                <a:latin typeface="Times New Roman" panose="02020603050405020304" pitchFamily="18" charset="0"/>
                <a:ea typeface="Calibri" panose="020F0502020204030204" pitchFamily="34" charset="0"/>
                <a:cs typeface="Times New Roman" panose="02020603050405020304" pitchFamily="18" charset="0"/>
              </a:rPr>
              <a:t>Саванттар деген ғылыми емес  (DSM-5 немесе МКБ-10 аурулар тізіміне жатпайды), бірақ психологияда және ақпарат құралдарында қолданыста жүрген термин. </a:t>
            </a:r>
            <a:r>
              <a:rPr lang="en-US" sz="1500" b="1" dirty="0">
                <a:solidFill>
                  <a:srgbClr val="000099"/>
                </a:solidFill>
              </a:rPr>
              <a:t>IQ</a:t>
            </a:r>
            <a:r>
              <a:rPr lang="ru-RU" sz="1500" b="1" dirty="0">
                <a:solidFill>
                  <a:srgbClr val="000099"/>
                </a:solidFill>
              </a:rPr>
              <a:t>=40-70 </a:t>
            </a:r>
            <a:r>
              <a:rPr lang="ru-RU" sz="1500" b="1" dirty="0" err="1">
                <a:solidFill>
                  <a:srgbClr val="000099"/>
                </a:solidFill>
              </a:rPr>
              <a:t>аспайды</a:t>
            </a:r>
            <a:endParaRPr lang="kk-KZ" sz="15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tabLst>
                <a:tab pos="342900" algn="l"/>
              </a:tabLst>
            </a:pPr>
            <a:r>
              <a:rPr lang="ru-RU" b="1" dirty="0" err="1">
                <a:latin typeface="Times New Roman" panose="02020603050405020304" pitchFamily="18" charset="0"/>
                <a:ea typeface="Spectral"/>
                <a:cs typeface="Times New Roman" panose="02020603050405020304" pitchFamily="18" charset="0"/>
                <a:sym typeface="Spectral"/>
              </a:rPr>
              <a:t>Саванттардың</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жоғары</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дамыған</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қабілеттері</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оң</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шеттегі</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мидың</a:t>
            </a:r>
            <a:r>
              <a:rPr lang="ru-RU" dirty="0">
                <a:latin typeface="Times New Roman" panose="02020603050405020304" pitchFamily="18" charset="0"/>
                <a:ea typeface="Spectral"/>
                <a:cs typeface="Times New Roman" panose="02020603050405020304" pitchFamily="18" charset="0"/>
                <a:sym typeface="Spectral"/>
              </a:rPr>
              <a:t> жарты </a:t>
            </a:r>
            <a:r>
              <a:rPr lang="ru-RU" dirty="0" err="1">
                <a:latin typeface="Times New Roman" panose="02020603050405020304" pitchFamily="18" charset="0"/>
                <a:ea typeface="Spectral"/>
                <a:cs typeface="Times New Roman" panose="02020603050405020304" pitchFamily="18" charset="0"/>
                <a:sym typeface="Spectral"/>
              </a:rPr>
              <a:t>шарымен</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байланысты</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болады</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Оған</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көбіне</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аутистер</a:t>
            </a:r>
            <a:r>
              <a:rPr lang="ru-RU" dirty="0">
                <a:latin typeface="Times New Roman" panose="02020603050405020304" pitchFamily="18" charset="0"/>
                <a:ea typeface="Spectral"/>
                <a:cs typeface="Times New Roman" panose="02020603050405020304" pitchFamily="18" charset="0"/>
                <a:sym typeface="Spectral"/>
              </a:rPr>
              <a:t> </a:t>
            </a:r>
            <a:r>
              <a:rPr lang="ru-RU" dirty="0" err="1">
                <a:latin typeface="Times New Roman" panose="02020603050405020304" pitchFamily="18" charset="0"/>
                <a:ea typeface="Spectral"/>
                <a:cs typeface="Times New Roman" panose="02020603050405020304" pitchFamily="18" charset="0"/>
                <a:sym typeface="Spectral"/>
              </a:rPr>
              <a:t>жатады</a:t>
            </a:r>
            <a:r>
              <a:rPr lang="ru-RU" dirty="0">
                <a:latin typeface="Times New Roman" panose="02020603050405020304" pitchFamily="18" charset="0"/>
                <a:ea typeface="Spectral"/>
                <a:cs typeface="Times New Roman" panose="02020603050405020304" pitchFamily="18" charset="0"/>
                <a:sym typeface="Spectral"/>
              </a:rPr>
              <a:t>  </a:t>
            </a:r>
            <a:endParaRPr lang="ru-RU" dirty="0">
              <a:latin typeface="Times New Roman" panose="02020603050405020304" pitchFamily="18" charset="0"/>
              <a:cs typeface="Times New Roman" panose="02020603050405020304" pitchFamily="18" charset="0"/>
            </a:endParaRPr>
          </a:p>
          <a:p>
            <a:pPr marL="257175" indent="-257175">
              <a:lnSpc>
                <a:spcPct val="115000"/>
              </a:lnSpc>
              <a:buFont typeface="Symbol" panose="05050102010706020507" pitchFamily="18" charset="2"/>
              <a:buChar char=""/>
              <a:tabLst>
                <a:tab pos="342900"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Заголовок 1"/>
          <p:cNvSpPr>
            <a:spLocks noGrp="1"/>
          </p:cNvSpPr>
          <p:nvPr>
            <p:ph type="title"/>
          </p:nvPr>
        </p:nvSpPr>
        <p:spPr>
          <a:xfrm>
            <a:off x="1857387" y="155453"/>
            <a:ext cx="5281160" cy="93954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br>
              <a:rPr lang="ru-RU" b="1" dirty="0"/>
            </a:br>
            <a:r>
              <a:rPr lang="ru-RU" b="1" dirty="0" err="1">
                <a:solidFill>
                  <a:schemeClr val="tx2">
                    <a:lumMod val="60000"/>
                    <a:lumOff val="40000"/>
                  </a:schemeClr>
                </a:solidFill>
              </a:rPr>
              <a:t>Савантар</a:t>
            </a:r>
            <a:r>
              <a:rPr lang="ru-RU" b="1" dirty="0">
                <a:solidFill>
                  <a:schemeClr val="tx2">
                    <a:lumMod val="60000"/>
                    <a:lumOff val="40000"/>
                  </a:schemeClr>
                </a:solidFill>
              </a:rPr>
              <a:t>: </a:t>
            </a:r>
            <a:br>
              <a:rPr lang="ru-RU" b="1" dirty="0">
                <a:solidFill>
                  <a:schemeClr val="tx2">
                    <a:lumMod val="60000"/>
                    <a:lumOff val="40000"/>
                  </a:schemeClr>
                </a:solidFill>
              </a:rPr>
            </a:br>
            <a:r>
              <a:rPr lang="ru-RU" sz="1650" b="1" dirty="0" err="1">
                <a:solidFill>
                  <a:schemeClr val="tx2">
                    <a:lumMod val="60000"/>
                    <a:lumOff val="40000"/>
                  </a:schemeClr>
                </a:solidFill>
              </a:rPr>
              <a:t>Даниел</a:t>
            </a:r>
            <a:r>
              <a:rPr lang="ru-RU" sz="1650" b="1" dirty="0">
                <a:solidFill>
                  <a:schemeClr val="tx2">
                    <a:lumMod val="60000"/>
                    <a:lumOff val="40000"/>
                  </a:schemeClr>
                </a:solidFill>
              </a:rPr>
              <a:t> </a:t>
            </a:r>
            <a:r>
              <a:rPr lang="ru-RU" sz="1650" b="1" dirty="0" err="1">
                <a:solidFill>
                  <a:schemeClr val="tx2">
                    <a:lumMod val="60000"/>
                    <a:lumOff val="40000"/>
                  </a:schemeClr>
                </a:solidFill>
              </a:rPr>
              <a:t>Таммет</a:t>
            </a:r>
            <a:r>
              <a:rPr lang="ru-RU" sz="1650" b="1" dirty="0">
                <a:solidFill>
                  <a:schemeClr val="tx2">
                    <a:lumMod val="60000"/>
                    <a:lumOff val="40000"/>
                  </a:schemeClr>
                </a:solidFill>
              </a:rPr>
              <a:t>, Стивен </a:t>
            </a:r>
            <a:r>
              <a:rPr lang="ru-RU" sz="1650" b="1" dirty="0" err="1">
                <a:solidFill>
                  <a:schemeClr val="tx2">
                    <a:lumMod val="60000"/>
                    <a:lumOff val="40000"/>
                  </a:schemeClr>
                </a:solidFill>
              </a:rPr>
              <a:t>Уилтшер</a:t>
            </a:r>
            <a:r>
              <a:rPr lang="ru-RU" sz="1650" b="1" dirty="0">
                <a:solidFill>
                  <a:schemeClr val="tx2">
                    <a:lumMod val="60000"/>
                    <a:lumOff val="40000"/>
                  </a:schemeClr>
                </a:solidFill>
              </a:rPr>
              <a:t>,  Ким Пик , </a:t>
            </a:r>
            <a:r>
              <a:rPr lang="ru-RU" sz="1650" b="1" dirty="0" err="1">
                <a:solidFill>
                  <a:schemeClr val="tx2">
                    <a:lumMod val="60000"/>
                    <a:lumOff val="40000"/>
                  </a:schemeClr>
                </a:solidFill>
              </a:rPr>
              <a:t>детек</a:t>
            </a:r>
            <a:r>
              <a:rPr lang="ru-RU" sz="1650" b="1" dirty="0">
                <a:solidFill>
                  <a:schemeClr val="tx2">
                    <a:lumMod val="60000"/>
                    <a:lumOff val="40000"/>
                  </a:schemeClr>
                </a:solidFill>
              </a:rPr>
              <a:t> </a:t>
            </a:r>
            <a:r>
              <a:rPr lang="ru-RU" sz="1650" b="1" dirty="0" err="1">
                <a:solidFill>
                  <a:schemeClr val="tx2">
                    <a:lumMod val="60000"/>
                    <a:lumOff val="40000"/>
                  </a:schemeClr>
                </a:solidFill>
              </a:rPr>
              <a:t>амато</a:t>
            </a:r>
            <a:r>
              <a:rPr lang="ru-RU" sz="1650" b="1" dirty="0">
                <a:solidFill>
                  <a:schemeClr val="tx2">
                    <a:lumMod val="60000"/>
                    <a:lumOff val="40000"/>
                  </a:schemeClr>
                </a:solidFill>
              </a:rPr>
              <a:t> </a:t>
            </a:r>
            <a:r>
              <a:rPr lang="ru-RU" sz="1650" b="1" dirty="0" err="1">
                <a:solidFill>
                  <a:schemeClr val="tx2">
                    <a:lumMod val="60000"/>
                    <a:lumOff val="40000"/>
                  </a:schemeClr>
                </a:solidFill>
              </a:rPr>
              <a:t>және</a:t>
            </a:r>
            <a:r>
              <a:rPr lang="ru-RU" sz="1650" b="1" dirty="0">
                <a:solidFill>
                  <a:schemeClr val="tx2">
                    <a:lumMod val="60000"/>
                    <a:lumOff val="40000"/>
                  </a:schemeClr>
                </a:solidFill>
              </a:rPr>
              <a:t> </a:t>
            </a:r>
            <a:r>
              <a:rPr lang="ru-RU" sz="1650" b="1" dirty="0" err="1">
                <a:solidFill>
                  <a:schemeClr val="tx2">
                    <a:lumMod val="60000"/>
                    <a:lumOff val="40000"/>
                  </a:schemeClr>
                </a:solidFill>
              </a:rPr>
              <a:t>тағы</a:t>
            </a:r>
            <a:r>
              <a:rPr lang="ru-RU" sz="1650" b="1" dirty="0">
                <a:solidFill>
                  <a:schemeClr val="tx2">
                    <a:lumMod val="60000"/>
                    <a:lumOff val="40000"/>
                  </a:schemeClr>
                </a:solidFill>
              </a:rPr>
              <a:t> </a:t>
            </a:r>
            <a:r>
              <a:rPr lang="ru-RU" sz="1650" b="1" dirty="0" err="1">
                <a:solidFill>
                  <a:schemeClr val="tx2">
                    <a:lumMod val="60000"/>
                    <a:lumOff val="40000"/>
                  </a:schemeClr>
                </a:solidFill>
              </a:rPr>
              <a:t>басқалар</a:t>
            </a:r>
            <a:br>
              <a:rPr lang="ru-RU" b="1" dirty="0"/>
            </a:br>
            <a:endParaRPr lang="ru-RU" b="1" dirty="0"/>
          </a:p>
        </p:txBody>
      </p:sp>
      <p:pic>
        <p:nvPicPr>
          <p:cNvPr id="3074" name="Picture 2" descr="Дэниель Таммет – савант-аутист с невероятными интеллектуальными  способностям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9777" y="4810139"/>
            <a:ext cx="2218770" cy="14838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tephen Wiltshire. Рисование по памяти - Demiart Photosho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0891" y="4147118"/>
            <a:ext cx="2095313" cy="14049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Синдром саванта | Материнство - беременность, роды, питание, воспитание"/>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0734" y="4478637"/>
            <a:ext cx="1293266" cy="172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257186"/>
      </p:ext>
    </p:extLst>
  </p:cSld>
  <p:clrMapOvr>
    <a:masterClrMapping/>
  </p:clrMapOvr>
  <p:transition spd="med" advTm="102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0635" y="206526"/>
            <a:ext cx="5402082" cy="400050"/>
          </a:xfrm>
        </p:spPr>
        <p:txBody>
          <a:bodyPr>
            <a:noAutofit/>
          </a:bodyPr>
          <a:lstStyle/>
          <a:p>
            <a:pPr algn="ctr"/>
            <a:r>
              <a:rPr lang="ru-RU" b="1" dirty="0" err="1">
                <a:solidFill>
                  <a:schemeClr val="accent2">
                    <a:lumMod val="50000"/>
                  </a:schemeClr>
                </a:solidFill>
                <a:effectLst>
                  <a:outerShdw blurRad="38100" dist="38100" dir="2700000" algn="tl">
                    <a:srgbClr val="000000">
                      <a:alpha val="43137"/>
                    </a:srgbClr>
                  </a:outerShdw>
                </a:effectLst>
              </a:rPr>
              <a:t>Білім</a:t>
            </a:r>
            <a:r>
              <a:rPr lang="ru-RU" b="1" dirty="0">
                <a:solidFill>
                  <a:schemeClr val="accent2">
                    <a:lumMod val="50000"/>
                  </a:schemeClr>
                </a:solidFill>
                <a:effectLst>
                  <a:outerShdw blurRad="38100" dist="38100" dir="2700000" algn="tl">
                    <a:srgbClr val="000000">
                      <a:alpha val="43137"/>
                    </a:srgbClr>
                  </a:outerShdw>
                </a:effectLst>
              </a:rPr>
              <a:t> </a:t>
            </a:r>
            <a:r>
              <a:rPr lang="ru-RU" b="1" dirty="0" err="1">
                <a:solidFill>
                  <a:schemeClr val="accent2">
                    <a:lumMod val="50000"/>
                  </a:schemeClr>
                </a:solidFill>
                <a:effectLst>
                  <a:outerShdw blurRad="38100" dist="38100" dir="2700000" algn="tl">
                    <a:srgbClr val="000000">
                      <a:alpha val="43137"/>
                    </a:srgbClr>
                  </a:outerShdw>
                </a:effectLst>
              </a:rPr>
              <a:t>берудің</a:t>
            </a:r>
            <a:r>
              <a:rPr lang="ru-RU" b="1" dirty="0">
                <a:solidFill>
                  <a:schemeClr val="accent2">
                    <a:lumMod val="50000"/>
                  </a:schemeClr>
                </a:solidFill>
                <a:effectLst>
                  <a:outerShdw blurRad="38100" dist="38100" dir="2700000" algn="tl">
                    <a:srgbClr val="000000">
                      <a:alpha val="43137"/>
                    </a:srgbClr>
                  </a:outerShdw>
                </a:effectLst>
              </a:rPr>
              <a:t> </a:t>
            </a:r>
            <a:r>
              <a:rPr lang="ru-RU" b="1" dirty="0" err="1">
                <a:solidFill>
                  <a:schemeClr val="accent2">
                    <a:lumMod val="50000"/>
                  </a:schemeClr>
                </a:solidFill>
                <a:effectLst>
                  <a:outerShdw blurRad="38100" dist="38100" dir="2700000" algn="tl">
                    <a:srgbClr val="000000">
                      <a:alpha val="43137"/>
                    </a:srgbClr>
                  </a:outerShdw>
                </a:effectLst>
              </a:rPr>
              <a:t>мағынасы</a:t>
            </a:r>
            <a:endParaRPr lang="ru-RU"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99269952"/>
              </p:ext>
            </p:extLst>
          </p:nvPr>
        </p:nvGraphicFramePr>
        <p:xfrm>
          <a:off x="2613804" y="1865745"/>
          <a:ext cx="5449542" cy="225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Объект 6"/>
          <p:cNvPicPr>
            <a:picLocks noChangeAspect="1"/>
          </p:cNvPicPr>
          <p:nvPr/>
        </p:nvPicPr>
        <p:blipFill>
          <a:blip r:embed="rId8" cstate="print"/>
          <a:stretch>
            <a:fillRect/>
          </a:stretch>
        </p:blipFill>
        <p:spPr>
          <a:xfrm rot="340605">
            <a:off x="413771" y="1470265"/>
            <a:ext cx="1986530" cy="2009630"/>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Содержимое 2"/>
          <p:cNvSpPr txBox="1">
            <a:spLocks/>
          </p:cNvSpPr>
          <p:nvPr/>
        </p:nvSpPr>
        <p:spPr>
          <a:xfrm>
            <a:off x="2494823" y="3573217"/>
            <a:ext cx="6131941" cy="3548780"/>
          </a:xfrm>
          <a:prstGeom prst="rect">
            <a:avLst/>
          </a:prstGeom>
        </p:spPr>
        <p:txBody>
          <a:bodyPr vert="horz" lIns="68580" tIns="34290" rIns="68580" bIns="3429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buFont typeface="Wingdings 2" pitchFamily="18" charset="2"/>
              <a:buNone/>
            </a:pPr>
            <a:r>
              <a:rPr lang="ru-RU" sz="2100" dirty="0"/>
              <a:t>	</a:t>
            </a:r>
            <a:r>
              <a:rPr lang="ru-RU" sz="1650" dirty="0" err="1">
                <a:latin typeface="Times New Roman" panose="02020603050405020304" pitchFamily="18" charset="0"/>
                <a:cs typeface="Times New Roman" panose="02020603050405020304" pitchFamily="18" charset="0"/>
              </a:rPr>
              <a:t>Ерекше</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қабілеттері</a:t>
            </a:r>
            <a:r>
              <a:rPr lang="ru-RU" sz="1650" dirty="0">
                <a:latin typeface="Times New Roman" panose="02020603050405020304" pitchFamily="18" charset="0"/>
                <a:cs typeface="Times New Roman" panose="02020603050405020304" pitchFamily="18" charset="0"/>
              </a:rPr>
              <a:t> бар </a:t>
            </a:r>
            <a:r>
              <a:rPr lang="ru-RU" sz="1650" dirty="0" err="1">
                <a:latin typeface="Times New Roman" panose="02020603050405020304" pitchFamily="18" charset="0"/>
                <a:cs typeface="Times New Roman" panose="02020603050405020304" pitchFamily="18" charset="0"/>
              </a:rPr>
              <a:t>балаға</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қатысты</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негізгі</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мәселе</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ол</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мектептегі</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ауырпалықтар</a:t>
            </a:r>
            <a:r>
              <a:rPr lang="ru-RU" sz="1650" dirty="0">
                <a:latin typeface="Times New Roman" panose="02020603050405020304" pitchFamily="18" charset="0"/>
                <a:cs typeface="Times New Roman" panose="02020603050405020304" pitchFamily="18" charset="0"/>
              </a:rPr>
              <a:t> мен </a:t>
            </a:r>
            <a:r>
              <a:rPr lang="ru-RU" sz="1650" dirty="0" err="1">
                <a:latin typeface="Times New Roman" panose="02020603050405020304" pitchFamily="18" charset="0"/>
                <a:cs typeface="Times New Roman" panose="02020603050405020304" pitchFamily="18" charset="0"/>
              </a:rPr>
              <a:t>сабақ</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түрлері</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сол</a:t>
            </a:r>
            <a:r>
              <a:rPr lang="ru-RU" sz="1650" dirty="0">
                <a:latin typeface="Times New Roman" panose="02020603050405020304" pitchFamily="18" charset="0"/>
                <a:cs typeface="Times New Roman" panose="02020603050405020304" pitchFamily="18" charset="0"/>
              </a:rPr>
              <a:t> бала </a:t>
            </a:r>
            <a:r>
              <a:rPr lang="ru-RU" sz="1650" dirty="0" err="1">
                <a:latin typeface="Times New Roman" panose="02020603050405020304" pitchFamily="18" charset="0"/>
                <a:cs typeface="Times New Roman" panose="02020603050405020304" pitchFamily="18" charset="0"/>
              </a:rPr>
              <a:t>ерекшелігіне</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сай</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болуы</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Балалық</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шак</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адам</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өмірінде</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мағызды</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қызмет</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атқарады</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Маңыздысы</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ол</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баладағы</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табиғи</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қажеттіліктері</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өтеліну</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керек</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және</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өзін-өзі</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білдіруді</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жүзеге</a:t>
            </a:r>
            <a:r>
              <a:rPr lang="ru-RU" sz="1650" dirty="0">
                <a:latin typeface="Times New Roman" panose="02020603050405020304" pitchFamily="18" charset="0"/>
                <a:cs typeface="Times New Roman" panose="02020603050405020304" pitchFamily="18" charset="0"/>
              </a:rPr>
              <a:t> </a:t>
            </a:r>
            <a:r>
              <a:rPr lang="ru-RU" sz="1650" dirty="0" err="1">
                <a:latin typeface="Times New Roman" panose="02020603050405020304" pitchFamily="18" charset="0"/>
                <a:cs typeface="Times New Roman" panose="02020603050405020304" pitchFamily="18" charset="0"/>
              </a:rPr>
              <a:t>асыруы</a:t>
            </a:r>
            <a:r>
              <a:rPr lang="ru-RU" sz="1650" dirty="0">
                <a:latin typeface="Times New Roman" panose="02020603050405020304" pitchFamily="18" charset="0"/>
                <a:cs typeface="Times New Roman" panose="02020603050405020304" pitchFamily="18" charset="0"/>
              </a:rPr>
              <a:t>. </a:t>
            </a:r>
            <a:r>
              <a:rPr lang="ru-RU" sz="1650" i="1" dirty="0">
                <a:latin typeface="Times New Roman" panose="02020603050405020304" pitchFamily="18" charset="0"/>
                <a:cs typeface="Times New Roman" panose="02020603050405020304" pitchFamily="18" charset="0"/>
              </a:rPr>
              <a:t>Н.С. ЛЕЙТЕС</a:t>
            </a:r>
          </a:p>
          <a:p>
            <a:pPr algn="r">
              <a:buFont typeface="Wingdings 2" pitchFamily="18" charset="2"/>
              <a:buNone/>
            </a:pPr>
            <a:r>
              <a:rPr lang="ru-RU" sz="1650" i="1" dirty="0">
                <a:latin typeface="Times New Roman" panose="02020603050405020304" pitchFamily="18" charset="0"/>
                <a:cs typeface="Times New Roman" panose="02020603050405020304" pitchFamily="18" charset="0"/>
              </a:rPr>
              <a:t>«Ранние проявления  одаренности» (1988)</a:t>
            </a:r>
          </a:p>
        </p:txBody>
      </p:sp>
      <p:sp>
        <p:nvSpPr>
          <p:cNvPr id="8" name="Прямоугольник 7"/>
          <p:cNvSpPr/>
          <p:nvPr/>
        </p:nvSpPr>
        <p:spPr>
          <a:xfrm>
            <a:off x="2613803" y="765262"/>
            <a:ext cx="6530197" cy="1223361"/>
          </a:xfrm>
          <a:prstGeom prst="rect">
            <a:avLst/>
          </a:prstGeom>
        </p:spPr>
        <p:txBody>
          <a:bodyPr wrap="square" lIns="68531" tIns="34265" rIns="68531" bIns="34265">
            <a:spAutoFit/>
          </a:bodyPr>
          <a:lstStyle/>
          <a:p>
            <a:r>
              <a:rPr lang="ru-RU" sz="1500" dirty="0" err="1">
                <a:solidFill>
                  <a:schemeClr val="accent2">
                    <a:lumMod val="50000"/>
                  </a:schemeClr>
                </a:solidFill>
                <a:latin typeface="Times New Roman" panose="02020603050405020304" pitchFamily="18" charset="0"/>
                <a:cs typeface="Times New Roman" panose="02020603050405020304" pitchFamily="18" charset="0"/>
              </a:rPr>
              <a:t>Көбінесе</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оқытуда</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баланың</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жастық</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ерекшеліктерін</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ескермей</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білім</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жағынан</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ата</a:t>
            </a:r>
            <a:r>
              <a:rPr lang="en-US" sz="1500" dirty="0">
                <a:solidFill>
                  <a:schemeClr val="accent2">
                    <a:lumMod val="50000"/>
                  </a:schemeClr>
                </a:solidFill>
                <a:latin typeface="Times New Roman" panose="02020603050405020304" pitchFamily="18" charset="0"/>
                <a:cs typeface="Times New Roman" panose="02020603050405020304" pitchFamily="18" charset="0"/>
              </a:rPr>
              <a:t>-</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аналар</a:t>
            </a:r>
            <a:r>
              <a:rPr lang="ru-RU" sz="1500" dirty="0">
                <a:solidFill>
                  <a:schemeClr val="accent2">
                    <a:lumMod val="50000"/>
                  </a:schemeClr>
                </a:solidFill>
                <a:latin typeface="Times New Roman" panose="02020603050405020304" pitchFamily="18" charset="0"/>
                <a:cs typeface="Times New Roman" panose="02020603050405020304" pitchFamily="18" charset="0"/>
              </a:rPr>
              <a:t> мен  </a:t>
            </a:r>
            <a:r>
              <a:rPr lang="kk-KZ" sz="1500" dirty="0">
                <a:solidFill>
                  <a:schemeClr val="accent2">
                    <a:lumMod val="50000"/>
                  </a:schemeClr>
                </a:solidFill>
                <a:latin typeface="Times New Roman" panose="02020603050405020304" pitchFamily="18" charset="0"/>
                <a:cs typeface="Times New Roman" panose="02020603050405020304" pitchFamily="18" charset="0"/>
              </a:rPr>
              <a:t>ұстаздар</a:t>
            </a:r>
            <a:r>
              <a:rPr lang="ru-RU" sz="1500" dirty="0">
                <a:solidFill>
                  <a:schemeClr val="accent2">
                    <a:lumMod val="50000"/>
                  </a:schemeClr>
                </a:solidFill>
                <a:latin typeface="Times New Roman" panose="02020603050405020304" pitchFamily="18" charset="0"/>
                <a:cs typeface="Times New Roman" panose="02020603050405020304" pitchFamily="18" charset="0"/>
              </a:rPr>
              <a:t> -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неғұрлым</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көбірек</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kk-KZ" sz="1500" dirty="0">
                <a:solidFill>
                  <a:schemeClr val="accent2">
                    <a:lumMod val="50000"/>
                  </a:schemeClr>
                </a:solidFill>
                <a:latin typeface="Times New Roman" panose="02020603050405020304" pitchFamily="18" charset="0"/>
                <a:cs typeface="Times New Roman" panose="02020603050405020304" pitchFamily="18" charset="0"/>
              </a:rPr>
              <a:t>оқ</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ыса</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соншалықты</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нәтижесі</a:t>
            </a:r>
            <a:r>
              <a:rPr lang="ru-RU" sz="1500" dirty="0">
                <a:solidFill>
                  <a:schemeClr val="accent2">
                    <a:lumMod val="50000"/>
                  </a:schemeClr>
                </a:solidFill>
                <a:latin typeface="Times New Roman" panose="02020603050405020304" pitchFamily="18" charset="0"/>
                <a:cs typeface="Times New Roman" panose="02020603050405020304" pitchFamily="18" charset="0"/>
              </a:rPr>
              <a:t> тез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болады</a:t>
            </a:r>
            <a:r>
              <a:rPr lang="ru-RU" sz="1500" dirty="0">
                <a:solidFill>
                  <a:schemeClr val="accent2">
                    <a:lumMod val="50000"/>
                  </a:schemeClr>
                </a:solidFill>
                <a:latin typeface="Times New Roman" panose="02020603050405020304" pitchFamily="18" charset="0"/>
                <a:cs typeface="Times New Roman" panose="02020603050405020304" pitchFamily="18" charset="0"/>
              </a:rPr>
              <a:t>, -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деп</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ойлайды</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Бірақ</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артынан</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баланың</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психикалық</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денсаулығына</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зиян</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әкелуі</a:t>
            </a:r>
            <a:r>
              <a:rPr lang="ru-RU" sz="1500" dirty="0">
                <a:solidFill>
                  <a:schemeClr val="accent2">
                    <a:lumMod val="50000"/>
                  </a:schemeClr>
                </a:solidFill>
                <a:latin typeface="Times New Roman" panose="02020603050405020304" pitchFamily="18" charset="0"/>
                <a:cs typeface="Times New Roman" panose="02020603050405020304" pitchFamily="18" charset="0"/>
              </a:rPr>
              <a:t> </a:t>
            </a:r>
            <a:r>
              <a:rPr lang="ru-RU" sz="1500" dirty="0" err="1">
                <a:solidFill>
                  <a:schemeClr val="accent2">
                    <a:lumMod val="50000"/>
                  </a:schemeClr>
                </a:solidFill>
                <a:latin typeface="Times New Roman" panose="02020603050405020304" pitchFamily="18" charset="0"/>
                <a:cs typeface="Times New Roman" panose="02020603050405020304" pitchFamily="18" charset="0"/>
              </a:rPr>
              <a:t>мүмкін</a:t>
            </a:r>
            <a:r>
              <a:rPr lang="ru-RU" sz="1500" dirty="0">
                <a:solidFill>
                  <a:schemeClr val="accent2">
                    <a:lumMod val="50000"/>
                  </a:schemeClr>
                </a:solidFill>
                <a:latin typeface="Times New Roman" panose="02020603050405020304" pitchFamily="18" charset="0"/>
                <a:cs typeface="Times New Roman" panose="02020603050405020304" pitchFamily="18" charset="0"/>
              </a:rPr>
              <a:t>. Н</a:t>
            </a:r>
            <a:r>
              <a:rPr lang="kk-KZ" sz="1500" dirty="0">
                <a:solidFill>
                  <a:schemeClr val="accent2">
                    <a:lumMod val="50000"/>
                  </a:schemeClr>
                </a:solidFill>
                <a:latin typeface="Times New Roman" panose="02020603050405020304" pitchFamily="18" charset="0"/>
                <a:cs typeface="Times New Roman" panose="02020603050405020304" pitchFamily="18" charset="0"/>
              </a:rPr>
              <a:t>евтотизация немесе деструкция</a:t>
            </a:r>
          </a:p>
          <a:p>
            <a:r>
              <a:rPr lang="kk-KZ" sz="1500" dirty="0">
                <a:solidFill>
                  <a:schemeClr val="accent2">
                    <a:lumMod val="50000"/>
                  </a:schemeClr>
                </a:solidFill>
                <a:latin typeface="Times New Roman" panose="02020603050405020304" pitchFamily="18" charset="0"/>
                <a:cs typeface="Times New Roman" panose="02020603050405020304" pitchFamily="18" charset="0"/>
              </a:rPr>
              <a:t>пайда болу мумкін.</a:t>
            </a:r>
            <a:endParaRPr lang="ru-RU" sz="15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 name="Picture 4" descr="00036097"/>
          <p:cNvPicPr>
            <a:picLocks noChangeAspect="1" noChangeArrowheads="1"/>
          </p:cNvPicPr>
          <p:nvPr/>
        </p:nvPicPr>
        <p:blipFill>
          <a:blip r:embed="rId9" cstate="print"/>
          <a:srcRect/>
          <a:stretch>
            <a:fillRect/>
          </a:stretch>
        </p:blipFill>
        <p:spPr bwMode="auto">
          <a:xfrm>
            <a:off x="173777" y="3619860"/>
            <a:ext cx="2226524" cy="1837427"/>
          </a:xfrm>
          <a:prstGeom prst="rect">
            <a:avLst/>
          </a:prstGeom>
          <a:noFill/>
          <a:ln w="76200" cmpd="tri">
            <a:solidFill>
              <a:srgbClr val="FF9900"/>
            </a:solidFill>
            <a:miter lim="800000"/>
            <a:headEnd/>
            <a:tailEnd/>
          </a:ln>
        </p:spPr>
      </p:pic>
    </p:spTree>
    <p:extLst>
      <p:ext uri="{BB962C8B-B14F-4D97-AF65-F5344CB8AC3E}">
        <p14:creationId xmlns:p14="http://schemas.microsoft.com/office/powerpoint/2010/main" val="156587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87" y="517236"/>
            <a:ext cx="9141844" cy="907259"/>
          </a:xfrm>
        </p:spPr>
        <p:txBody>
          <a:bodyPr>
            <a:noAutofit/>
          </a:bodyPr>
          <a:lstStyle/>
          <a:p>
            <a:pPr algn="ctr">
              <a:defRPr/>
            </a:pPr>
            <a:r>
              <a:rPr lang="ru-RU" sz="24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дарынды</a:t>
            </a:r>
            <a:r>
              <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балаларды</a:t>
            </a:r>
            <a:r>
              <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дамытудың</a:t>
            </a:r>
            <a:r>
              <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Батыс</a:t>
            </a:r>
            <a:r>
              <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қауымдастығы</a:t>
            </a:r>
            <a:endPar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595878712"/>
              </p:ext>
            </p:extLst>
          </p:nvPr>
        </p:nvGraphicFramePr>
        <p:xfrm>
          <a:off x="1518048" y="2248258"/>
          <a:ext cx="6182122" cy="3344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1719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517" y="2142837"/>
            <a:ext cx="4367123" cy="3618134"/>
          </a:xfrm>
        </p:spPr>
        <p:txBody>
          <a:bodyPr>
            <a:normAutofit fontScale="90000"/>
          </a:bodyPr>
          <a:lstStyle/>
          <a:p>
            <a:pPr lvl="0"/>
            <a:r>
              <a:rPr lang="kk-KZ" b="1" dirty="0">
                <a:solidFill>
                  <a:schemeClr val="accent1">
                    <a:lumMod val="20000"/>
                    <a:lumOff val="80000"/>
                  </a:schemeClr>
                </a:solidFill>
                <a:latin typeface="Times New Roman" pitchFamily="18" charset="0"/>
                <a:cs typeface="Times New Roman" pitchFamily="18" charset="0"/>
              </a:rPr>
              <a:t>Дарындылықтың көріністері:</a:t>
            </a:r>
            <a:br>
              <a:rPr lang="kk-KZ" b="1" dirty="0">
                <a:solidFill>
                  <a:schemeClr val="accent1">
                    <a:lumMod val="20000"/>
                    <a:lumOff val="80000"/>
                  </a:schemeClr>
                </a:solidFill>
                <a:latin typeface="Times New Roman" pitchFamily="18" charset="0"/>
                <a:cs typeface="Times New Roman" pitchFamily="18" charset="0"/>
              </a:rPr>
            </a:br>
            <a:br>
              <a:rPr lang="kk-KZ" b="1" dirty="0">
                <a:solidFill>
                  <a:schemeClr val="accent1">
                    <a:lumMod val="20000"/>
                    <a:lumOff val="80000"/>
                  </a:schemeClr>
                </a:solidFill>
                <a:latin typeface="Times New Roman" pitchFamily="18" charset="0"/>
                <a:cs typeface="Times New Roman" pitchFamily="18" charset="0"/>
              </a:rPr>
            </a:br>
            <a:r>
              <a:rPr lang="kk-KZ" b="1" dirty="0">
                <a:solidFill>
                  <a:schemeClr val="accent1">
                    <a:lumMod val="20000"/>
                    <a:lumOff val="80000"/>
                  </a:schemeClr>
                </a:solidFill>
                <a:latin typeface="Times New Roman" pitchFamily="18" charset="0"/>
                <a:cs typeface="Times New Roman" pitchFamily="18" charset="0"/>
              </a:rPr>
              <a:t>- </a:t>
            </a:r>
            <a:r>
              <a:rPr lang="ru-RU" sz="2325" b="1" dirty="0" err="1">
                <a:solidFill>
                  <a:schemeClr val="accent1">
                    <a:lumMod val="20000"/>
                    <a:lumOff val="80000"/>
                  </a:schemeClr>
                </a:solidFill>
                <a:latin typeface="Times New Roman" panose="02020603050405020304" pitchFamily="18" charset="0"/>
                <a:cs typeface="Times New Roman" panose="02020603050405020304" pitchFamily="18" charset="0"/>
              </a:rPr>
              <a:t>Когнитив</a:t>
            </a:r>
            <a:r>
              <a:rPr lang="kk-KZ" sz="2325" b="1" dirty="0">
                <a:solidFill>
                  <a:schemeClr val="accent1">
                    <a:lumMod val="20000"/>
                    <a:lumOff val="80000"/>
                  </a:schemeClr>
                </a:solidFill>
                <a:latin typeface="Times New Roman" panose="02020603050405020304" pitchFamily="18" charset="0"/>
                <a:cs typeface="Times New Roman" panose="02020603050405020304" pitchFamily="18" charset="0"/>
              </a:rPr>
              <a:t>ті көріністері</a:t>
            </a:r>
            <a:br>
              <a:rPr lang="en-US" sz="2325" b="1" dirty="0">
                <a:solidFill>
                  <a:schemeClr val="accent1">
                    <a:lumMod val="20000"/>
                    <a:lumOff val="80000"/>
                  </a:schemeClr>
                </a:solidFill>
                <a:latin typeface="Times New Roman" panose="02020603050405020304" pitchFamily="18" charset="0"/>
                <a:cs typeface="Times New Roman" panose="02020603050405020304" pitchFamily="18" charset="0"/>
              </a:rPr>
            </a:br>
            <a:r>
              <a:rPr lang="kk-KZ" sz="2325" b="1" dirty="0">
                <a:solidFill>
                  <a:schemeClr val="accent1">
                    <a:lumMod val="20000"/>
                    <a:lumOff val="80000"/>
                  </a:schemeClr>
                </a:solidFill>
                <a:latin typeface="Times New Roman" panose="02020603050405020304" pitchFamily="18" charset="0"/>
                <a:cs typeface="Times New Roman" panose="02020603050405020304" pitchFamily="18" charset="0"/>
              </a:rPr>
              <a:t>- Тұлғалық көріністер</a:t>
            </a:r>
            <a:br>
              <a:rPr lang="en-US" sz="2325" b="1" dirty="0">
                <a:solidFill>
                  <a:schemeClr val="accent1">
                    <a:lumMod val="20000"/>
                    <a:lumOff val="80000"/>
                  </a:schemeClr>
                </a:solidFill>
                <a:latin typeface="Times New Roman" panose="02020603050405020304" pitchFamily="18" charset="0"/>
                <a:cs typeface="Times New Roman" panose="02020603050405020304" pitchFamily="18" charset="0"/>
              </a:rPr>
            </a:br>
            <a:r>
              <a:rPr lang="kk-KZ" sz="2325" b="1" dirty="0">
                <a:solidFill>
                  <a:schemeClr val="accent1">
                    <a:lumMod val="20000"/>
                    <a:lumOff val="80000"/>
                  </a:schemeClr>
                </a:solidFill>
                <a:latin typeface="Times New Roman" panose="02020603050405020304" pitchFamily="18" charset="0"/>
                <a:cs typeface="Times New Roman" panose="02020603050405020304" pitchFamily="18" charset="0"/>
              </a:rPr>
              <a:t>- Түрткі (</a:t>
            </a:r>
            <a:r>
              <a:rPr lang="ru-RU" sz="2325" b="1" dirty="0" err="1">
                <a:solidFill>
                  <a:schemeClr val="accent1">
                    <a:lumMod val="20000"/>
                    <a:lumOff val="80000"/>
                  </a:schemeClr>
                </a:solidFill>
                <a:latin typeface="Times New Roman" panose="02020603050405020304" pitchFamily="18" charset="0"/>
                <a:cs typeface="Times New Roman" panose="02020603050405020304" pitchFamily="18" charset="0"/>
              </a:rPr>
              <a:t>мотиваци</a:t>
            </a:r>
            <a:r>
              <a:rPr lang="kk-KZ" sz="2325" b="1" dirty="0">
                <a:solidFill>
                  <a:schemeClr val="accent1">
                    <a:lumMod val="20000"/>
                    <a:lumOff val="80000"/>
                  </a:schemeClr>
                </a:solidFill>
                <a:latin typeface="Times New Roman" panose="02020603050405020304" pitchFamily="18" charset="0"/>
                <a:cs typeface="Times New Roman" panose="02020603050405020304" pitchFamily="18" charset="0"/>
              </a:rPr>
              <a:t>ялық ) көріністері </a:t>
            </a:r>
            <a:br>
              <a:rPr lang="kk-KZ" sz="2325" b="1" dirty="0">
                <a:solidFill>
                  <a:schemeClr val="accent1">
                    <a:lumMod val="20000"/>
                    <a:lumOff val="80000"/>
                  </a:schemeClr>
                </a:solidFill>
                <a:latin typeface="Times New Roman" panose="02020603050405020304" pitchFamily="18" charset="0"/>
                <a:cs typeface="Times New Roman" panose="02020603050405020304" pitchFamily="18" charset="0"/>
              </a:rPr>
            </a:br>
            <a:r>
              <a:rPr lang="kk-KZ" sz="2325" b="1" dirty="0">
                <a:solidFill>
                  <a:schemeClr val="accent1">
                    <a:lumMod val="20000"/>
                    <a:lumOff val="80000"/>
                  </a:schemeClr>
                </a:solidFill>
                <a:latin typeface="Times New Roman" panose="02020603050405020304" pitchFamily="18" charset="0"/>
                <a:cs typeface="Times New Roman" panose="02020603050405020304" pitchFamily="18" charset="0"/>
              </a:rPr>
              <a:t>- Әлеуметтік көріністері</a:t>
            </a:r>
            <a:br>
              <a:rPr lang="kk-KZ" sz="2325" b="1" dirty="0">
                <a:solidFill>
                  <a:schemeClr val="accent1">
                    <a:lumMod val="20000"/>
                    <a:lumOff val="80000"/>
                  </a:schemeClr>
                </a:solidFill>
                <a:latin typeface="Times New Roman" panose="02020603050405020304" pitchFamily="18" charset="0"/>
                <a:cs typeface="Times New Roman" panose="02020603050405020304" pitchFamily="18" charset="0"/>
              </a:rPr>
            </a:br>
            <a:r>
              <a:rPr lang="kk-KZ" sz="2325" b="1" dirty="0">
                <a:solidFill>
                  <a:schemeClr val="accent1">
                    <a:lumMod val="20000"/>
                    <a:lumOff val="80000"/>
                  </a:schemeClr>
                </a:solidFill>
                <a:latin typeface="Times New Roman" panose="02020603050405020304" pitchFamily="18" charset="0"/>
                <a:cs typeface="Times New Roman" panose="02020603050405020304" pitchFamily="18" charset="0"/>
              </a:rPr>
              <a:t>- эмоциялық көріністері</a:t>
            </a:r>
            <a:br>
              <a:rPr lang="ru-RU" sz="2325" b="1" dirty="0">
                <a:latin typeface="Times New Roman" pitchFamily="18" charset="0"/>
                <a:cs typeface="Times New Roman" pitchFamily="18" charset="0"/>
              </a:rPr>
            </a:br>
            <a:endParaRPr lang="en-US" sz="2325"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941602"/>
            <a:ext cx="8941280" cy="415498"/>
          </a:xfrm>
          <a:prstGeom prst="rect">
            <a:avLst/>
          </a:prstGeom>
        </p:spPr>
        <p:txBody>
          <a:bodyPr wrap="square">
            <a:spAutoFit/>
          </a:bodyPr>
          <a:lstStyle/>
          <a:p>
            <a:pPr algn="ctr"/>
            <a:endParaRPr lang="en-US" sz="2100" dirty="0">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078439251"/>
              </p:ext>
            </p:extLst>
          </p:nvPr>
        </p:nvGraphicFramePr>
        <p:xfrm>
          <a:off x="4593567" y="2293548"/>
          <a:ext cx="4495020" cy="3707203"/>
        </p:xfrm>
        <a:graphic>
          <a:graphicData uri="http://schemas.openxmlformats.org/drawingml/2006/table">
            <a:tbl>
              <a:tblPr firstRow="1" firstCol="1" lastRow="1" lastCol="1" bandRow="1" bandCol="1">
                <a:tableStyleId>{5C22544A-7EE6-4342-B048-85BDC9FD1C3A}</a:tableStyleId>
              </a:tblPr>
              <a:tblGrid>
                <a:gridCol w="672483">
                  <a:extLst>
                    <a:ext uri="{9D8B030D-6E8A-4147-A177-3AD203B41FA5}">
                      <a16:colId xmlns:a16="http://schemas.microsoft.com/office/drawing/2014/main" val="4022757216"/>
                    </a:ext>
                  </a:extLst>
                </a:gridCol>
                <a:gridCol w="1517402">
                  <a:extLst>
                    <a:ext uri="{9D8B030D-6E8A-4147-A177-3AD203B41FA5}">
                      <a16:colId xmlns:a16="http://schemas.microsoft.com/office/drawing/2014/main" val="1108231859"/>
                    </a:ext>
                  </a:extLst>
                </a:gridCol>
                <a:gridCol w="1592724">
                  <a:extLst>
                    <a:ext uri="{9D8B030D-6E8A-4147-A177-3AD203B41FA5}">
                      <a16:colId xmlns:a16="http://schemas.microsoft.com/office/drawing/2014/main" val="820237258"/>
                    </a:ext>
                  </a:extLst>
                </a:gridCol>
                <a:gridCol w="712411">
                  <a:extLst>
                    <a:ext uri="{9D8B030D-6E8A-4147-A177-3AD203B41FA5}">
                      <a16:colId xmlns:a16="http://schemas.microsoft.com/office/drawing/2014/main" val="276382758"/>
                    </a:ext>
                  </a:extLst>
                </a:gridCol>
              </a:tblGrid>
              <a:tr h="511159">
                <a:tc rowSpan="4">
                  <a:txBody>
                    <a:bodyPr/>
                    <a:lstStyle/>
                    <a:p>
                      <a:pPr algn="ctr">
                        <a:lnSpc>
                          <a:spcPct val="115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500" dirty="0" err="1">
                          <a:solidFill>
                            <a:schemeClr val="bg1"/>
                          </a:solidFill>
                          <a:effectLst/>
                          <a:latin typeface="Times New Roman" panose="02020603050405020304" pitchFamily="18" charset="0"/>
                          <a:cs typeface="Times New Roman" panose="02020603050405020304" pitchFamily="18" charset="0"/>
                        </a:rPr>
                        <a:t>Объек</a:t>
                      </a:r>
                      <a:endParaRPr lang="kk-KZ" sz="15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500" dirty="0" err="1">
                          <a:solidFill>
                            <a:schemeClr val="bg1"/>
                          </a:solidFill>
                          <a:effectLst/>
                          <a:latin typeface="Times New Roman" panose="02020603050405020304" pitchFamily="18" charset="0"/>
                          <a:cs typeface="Times New Roman" panose="02020603050405020304" pitchFamily="18" charset="0"/>
                        </a:rPr>
                        <a:t>тив</a:t>
                      </a:r>
                      <a:r>
                        <a:rPr lang="kk-KZ" sz="1500" dirty="0">
                          <a:solidFill>
                            <a:schemeClr val="bg1"/>
                          </a:solidFill>
                          <a:effectLst/>
                          <a:latin typeface="Times New Roman" panose="02020603050405020304" pitchFamily="18" charset="0"/>
                          <a:cs typeface="Times New Roman" panose="02020603050405020304" pitchFamily="18" charset="0"/>
                        </a:rPr>
                        <a:t>ті әсерлер</a:t>
                      </a: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70" marR="25970" marT="0" marB="0"/>
                </a:tc>
                <a:tc gridSpan="2">
                  <a:txBody>
                    <a:bodyPr/>
                    <a:lstStyle/>
                    <a:p>
                      <a:pPr algn="ctr">
                        <a:lnSpc>
                          <a:spcPct val="115000"/>
                        </a:lnSpc>
                        <a:spcAft>
                          <a:spcPts val="0"/>
                        </a:spcAft>
                      </a:pPr>
                      <a:r>
                        <a:rPr lang="kk-KZ" sz="1500" dirty="0">
                          <a:solidFill>
                            <a:schemeClr val="bg1"/>
                          </a:solidFill>
                          <a:effectLst/>
                          <a:latin typeface="Times New Roman" panose="02020603050405020304" pitchFamily="18" charset="0"/>
                          <a:cs typeface="Times New Roman" panose="02020603050405020304" pitchFamily="18" charset="0"/>
                        </a:rPr>
                        <a:t>Сыртқы әсерлер</a:t>
                      </a: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70" marR="25970" marT="0" marB="0"/>
                </a:tc>
                <a:tc hMerge="1">
                  <a:txBody>
                    <a:bodyPr/>
                    <a:lstStyle/>
                    <a:p>
                      <a:endParaRPr lang="en-US"/>
                    </a:p>
                  </a:txBody>
                  <a:tcPr/>
                </a:tc>
                <a:tc rowSpan="4">
                  <a:txBody>
                    <a:bodyPr/>
                    <a:lstStyle/>
                    <a:p>
                      <a:pPr algn="ctr">
                        <a:lnSpc>
                          <a:spcPct val="115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US" sz="1500" dirty="0" err="1">
                          <a:solidFill>
                            <a:schemeClr val="bg1"/>
                          </a:solidFill>
                          <a:effectLst/>
                          <a:latin typeface="Times New Roman" panose="02020603050405020304" pitchFamily="18" charset="0"/>
                          <a:cs typeface="Times New Roman" panose="02020603050405020304" pitchFamily="18" charset="0"/>
                        </a:rPr>
                        <a:t>Субъек</a:t>
                      </a:r>
                      <a:endParaRPr lang="kk-KZ" sz="15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500" dirty="0" err="1">
                          <a:solidFill>
                            <a:schemeClr val="bg1"/>
                          </a:solidFill>
                          <a:effectLst/>
                          <a:latin typeface="Times New Roman" panose="02020603050405020304" pitchFamily="18" charset="0"/>
                          <a:cs typeface="Times New Roman" panose="02020603050405020304" pitchFamily="18" charset="0"/>
                        </a:rPr>
                        <a:t>тив</a:t>
                      </a:r>
                      <a:r>
                        <a:rPr lang="kk-KZ" sz="1500" dirty="0">
                          <a:solidFill>
                            <a:schemeClr val="bg1"/>
                          </a:solidFill>
                          <a:effectLst/>
                          <a:latin typeface="Times New Roman" panose="02020603050405020304" pitchFamily="18" charset="0"/>
                          <a:cs typeface="Times New Roman" panose="02020603050405020304" pitchFamily="18" charset="0"/>
                        </a:rPr>
                        <a:t>ті әсерлер</a:t>
                      </a: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70" marR="25970" marT="0" marB="0"/>
                </a:tc>
                <a:extLst>
                  <a:ext uri="{0D108BD9-81ED-4DB2-BD59-A6C34878D82A}">
                    <a16:rowId xmlns:a16="http://schemas.microsoft.com/office/drawing/2014/main" val="2079955445"/>
                  </a:ext>
                </a:extLst>
              </a:tr>
              <a:tr h="1309166">
                <a:tc vMerge="1">
                  <a:txBody>
                    <a:bodyPr/>
                    <a:lstStyle/>
                    <a:p>
                      <a:endParaRPr lang="en-US"/>
                    </a:p>
                  </a:txBody>
                  <a:tcPr/>
                </a:tc>
                <a:tc>
                  <a:txBody>
                    <a:bodyPr/>
                    <a:lstStyle/>
                    <a:p>
                      <a:pPr algn="ctr">
                        <a:lnSpc>
                          <a:spcPct val="115000"/>
                        </a:lnSpc>
                        <a:spcAft>
                          <a:spcPts val="0"/>
                        </a:spcAft>
                      </a:pPr>
                      <a:r>
                        <a:rPr lang="kk-KZ" sz="1500" dirty="0">
                          <a:solidFill>
                            <a:schemeClr val="bg1"/>
                          </a:solidFill>
                          <a:effectLst/>
                          <a:latin typeface="Times New Roman" panose="02020603050405020304" pitchFamily="18" charset="0"/>
                          <a:cs typeface="Times New Roman" panose="02020603050405020304" pitchFamily="18" charset="0"/>
                        </a:rPr>
                        <a:t>Мекен-жай</a:t>
                      </a:r>
                      <a:endParaRPr lang="en-US" sz="15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500" dirty="0">
                          <a:solidFill>
                            <a:schemeClr val="bg1"/>
                          </a:solidFill>
                          <a:effectLst/>
                          <a:latin typeface="Times New Roman" panose="02020603050405020304" pitchFamily="18" charset="0"/>
                          <a:cs typeface="Times New Roman" panose="02020603050405020304" pitchFamily="18" charset="0"/>
                        </a:rPr>
                        <a:t>Материал</a:t>
                      </a:r>
                      <a:r>
                        <a:rPr lang="kk-KZ" sz="1500" dirty="0">
                          <a:solidFill>
                            <a:schemeClr val="bg1"/>
                          </a:solidFill>
                          <a:effectLst/>
                          <a:latin typeface="Times New Roman" panose="02020603050405020304" pitchFamily="18" charset="0"/>
                          <a:cs typeface="Times New Roman" panose="02020603050405020304" pitchFamily="18" charset="0"/>
                        </a:rPr>
                        <a:t>дық жағда</a:t>
                      </a:r>
                      <a:r>
                        <a:rPr lang="ru-RU" sz="1500" dirty="0">
                          <a:solidFill>
                            <a:schemeClr val="bg1"/>
                          </a:solidFill>
                          <a:effectLst/>
                          <a:latin typeface="Times New Roman" panose="02020603050405020304" pitchFamily="18" charset="0"/>
                          <a:cs typeface="Times New Roman" panose="02020603050405020304" pitchFamily="18" charset="0"/>
                        </a:rPr>
                        <a:t>й</a:t>
                      </a: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70" marR="25970" marT="0" marB="0"/>
                </a:tc>
                <a:tc>
                  <a:txBody>
                    <a:bodyPr/>
                    <a:lstStyle/>
                    <a:p>
                      <a:pPr algn="ctr">
                        <a:lnSpc>
                          <a:spcPct val="115000"/>
                        </a:lnSpc>
                        <a:spcAft>
                          <a:spcPts val="0"/>
                        </a:spcAft>
                      </a:pPr>
                      <a:r>
                        <a:rPr lang="kk-KZ" sz="1500" dirty="0">
                          <a:solidFill>
                            <a:schemeClr val="bg1"/>
                          </a:solidFill>
                          <a:effectLst/>
                          <a:latin typeface="Times New Roman" panose="02020603050405020304" pitchFamily="18" charset="0"/>
                          <a:cs typeface="Times New Roman" panose="02020603050405020304" pitchFamily="18" charset="0"/>
                        </a:rPr>
                        <a:t>Ата-аналар</a:t>
                      </a:r>
                      <a:endParaRPr lang="en-US" sz="15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500" dirty="0" err="1">
                          <a:solidFill>
                            <a:schemeClr val="bg1"/>
                          </a:solidFill>
                          <a:effectLst/>
                          <a:latin typeface="Times New Roman" panose="02020603050405020304" pitchFamily="18" charset="0"/>
                          <a:cs typeface="Times New Roman" panose="02020603050405020304" pitchFamily="18" charset="0"/>
                        </a:rPr>
                        <a:t>ұстаздар</a:t>
                      </a:r>
                      <a:endParaRPr lang="en-US" sz="15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500" dirty="0" err="1">
                          <a:solidFill>
                            <a:schemeClr val="bg1"/>
                          </a:solidFill>
                          <a:effectLst/>
                          <a:latin typeface="Times New Roman" panose="02020603050405020304" pitchFamily="18" charset="0"/>
                          <a:cs typeface="Times New Roman" panose="02020603050405020304" pitchFamily="18" charset="0"/>
                        </a:rPr>
                        <a:t>Құрдастар</a:t>
                      </a: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70" marR="25970" marT="0" marB="0"/>
                </a:tc>
                <a:tc vMerge="1">
                  <a:txBody>
                    <a:bodyPr/>
                    <a:lstStyle/>
                    <a:p>
                      <a:endParaRPr lang="en-US"/>
                    </a:p>
                  </a:txBody>
                  <a:tcPr/>
                </a:tc>
                <a:extLst>
                  <a:ext uri="{0D108BD9-81ED-4DB2-BD59-A6C34878D82A}">
                    <a16:rowId xmlns:a16="http://schemas.microsoft.com/office/drawing/2014/main" val="3635953055"/>
                  </a:ext>
                </a:extLst>
              </a:tr>
              <a:tr h="1474478">
                <a:tc vMerge="1">
                  <a:txBody>
                    <a:bodyPr/>
                    <a:lstStyle/>
                    <a:p>
                      <a:endParaRPr lang="en-US"/>
                    </a:p>
                  </a:txBody>
                  <a:tcPr/>
                </a:tc>
                <a:tc>
                  <a:txBody>
                    <a:bodyPr/>
                    <a:lstStyle/>
                    <a:p>
                      <a:pPr marL="17145" algn="ctr">
                        <a:lnSpc>
                          <a:spcPct val="115000"/>
                        </a:lnSpc>
                        <a:spcAft>
                          <a:spcPts val="0"/>
                        </a:spcAft>
                      </a:pPr>
                      <a:r>
                        <a:rPr lang="kk-KZ" sz="1500" dirty="0">
                          <a:solidFill>
                            <a:schemeClr val="bg1"/>
                          </a:solidFill>
                          <a:effectLst/>
                          <a:latin typeface="Times New Roman" panose="02020603050405020304" pitchFamily="18" charset="0"/>
                          <a:cs typeface="Times New Roman" panose="02020603050405020304" pitchFamily="18" charset="0"/>
                        </a:rPr>
                        <a:t>Д</a:t>
                      </a:r>
                      <a:r>
                        <a:rPr lang="en-US" sz="1500" dirty="0" err="1">
                          <a:solidFill>
                            <a:schemeClr val="bg1"/>
                          </a:solidFill>
                          <a:effectLst/>
                          <a:latin typeface="Times New Roman" panose="02020603050405020304" pitchFamily="18" charset="0"/>
                          <a:cs typeface="Times New Roman" panose="02020603050405020304" pitchFamily="18" charset="0"/>
                        </a:rPr>
                        <a:t>енсаулық</a:t>
                      </a:r>
                      <a:endParaRPr lang="en-US" sz="1500" dirty="0">
                        <a:solidFill>
                          <a:schemeClr val="bg1"/>
                        </a:solidFill>
                        <a:effectLst/>
                        <a:latin typeface="Times New Roman" panose="02020603050405020304" pitchFamily="18" charset="0"/>
                        <a:cs typeface="Times New Roman" panose="02020603050405020304" pitchFamily="18" charset="0"/>
                      </a:endParaRPr>
                    </a:p>
                    <a:p>
                      <a:pPr marL="17145" algn="ctr">
                        <a:lnSpc>
                          <a:spcPct val="115000"/>
                        </a:lnSpc>
                        <a:spcAft>
                          <a:spcPts val="0"/>
                        </a:spcAft>
                      </a:pPr>
                      <a:r>
                        <a:rPr lang="kk-KZ" sz="1500" dirty="0">
                          <a:solidFill>
                            <a:schemeClr val="bg1"/>
                          </a:solidFill>
                          <a:effectLst/>
                          <a:latin typeface="Times New Roman" panose="02020603050405020304" pitchFamily="18" charset="0"/>
                          <a:cs typeface="Times New Roman" panose="02020603050405020304" pitchFamily="18" charset="0"/>
                        </a:rPr>
                        <a:t>баланың жынысы</a:t>
                      </a:r>
                      <a:endParaRPr lang="en-US" sz="15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500" dirty="0">
                          <a:solidFill>
                            <a:schemeClr val="bg1"/>
                          </a:solidFill>
                          <a:effectLst/>
                          <a:latin typeface="Times New Roman" panose="02020603050405020304" pitchFamily="18" charset="0"/>
                          <a:cs typeface="Times New Roman" panose="02020603050405020304" pitchFamily="18" charset="0"/>
                        </a:rPr>
                        <a:t> </a:t>
                      </a: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70" marR="25970" marT="0" marB="0"/>
                </a:tc>
                <a:tc>
                  <a:txBody>
                    <a:bodyPr/>
                    <a:lstStyle/>
                    <a:p>
                      <a:pPr algn="ctr">
                        <a:lnSpc>
                          <a:spcPct val="115000"/>
                        </a:lnSpc>
                        <a:spcAft>
                          <a:spcPts val="0"/>
                        </a:spcAft>
                      </a:pPr>
                      <a:r>
                        <a:rPr lang="kk-KZ" sz="1500" dirty="0">
                          <a:solidFill>
                            <a:schemeClr val="bg1"/>
                          </a:solidFill>
                          <a:effectLst/>
                          <a:latin typeface="Times New Roman" panose="02020603050405020304" pitchFamily="18" charset="0"/>
                          <a:cs typeface="Times New Roman" panose="02020603050405020304" pitchFamily="18" charset="0"/>
                        </a:rPr>
                        <a:t>Өзіндік бағалау</a:t>
                      </a:r>
                      <a:endParaRPr lang="en-US" sz="15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500" dirty="0" err="1">
                          <a:solidFill>
                            <a:schemeClr val="bg1"/>
                          </a:solidFill>
                          <a:effectLst/>
                          <a:latin typeface="Times New Roman" panose="02020603050405020304" pitchFamily="18" charset="0"/>
                          <a:cs typeface="Times New Roman" panose="02020603050405020304" pitchFamily="18" charset="0"/>
                        </a:rPr>
                        <a:t>Ерік</a:t>
                      </a:r>
                      <a:r>
                        <a:rPr lang="en-US" sz="1500" dirty="0">
                          <a:solidFill>
                            <a:schemeClr val="bg1"/>
                          </a:solidFill>
                          <a:effectLst/>
                          <a:latin typeface="Times New Roman" panose="02020603050405020304" pitchFamily="18" charset="0"/>
                          <a:cs typeface="Times New Roman" panose="02020603050405020304" pitchFamily="18" charset="0"/>
                        </a:rPr>
                        <a:t>-</a:t>
                      </a:r>
                      <a:r>
                        <a:rPr lang="kk-KZ" sz="1500" dirty="0">
                          <a:solidFill>
                            <a:schemeClr val="bg1"/>
                          </a:solidFill>
                          <a:effectLst/>
                          <a:latin typeface="Times New Roman" panose="02020603050405020304" pitchFamily="18" charset="0"/>
                          <a:cs typeface="Times New Roman" panose="02020603050405020304" pitchFamily="18" charset="0"/>
                        </a:rPr>
                        <a:t>жігері</a:t>
                      </a: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70" marR="25970" marT="0" marB="0"/>
                </a:tc>
                <a:tc vMerge="1">
                  <a:txBody>
                    <a:bodyPr/>
                    <a:lstStyle/>
                    <a:p>
                      <a:endParaRPr lang="en-US"/>
                    </a:p>
                  </a:txBody>
                  <a:tcPr/>
                </a:tc>
                <a:extLst>
                  <a:ext uri="{0D108BD9-81ED-4DB2-BD59-A6C34878D82A}">
                    <a16:rowId xmlns:a16="http://schemas.microsoft.com/office/drawing/2014/main" val="1381545155"/>
                  </a:ext>
                </a:extLst>
              </a:tr>
              <a:tr h="412400">
                <a:tc vMerge="1">
                  <a:txBody>
                    <a:bodyPr/>
                    <a:lstStyle/>
                    <a:p>
                      <a:endParaRPr lang="en-US"/>
                    </a:p>
                  </a:txBody>
                  <a:tcPr/>
                </a:tc>
                <a:tc gridSpan="2">
                  <a:txBody>
                    <a:bodyPr/>
                    <a:lstStyle/>
                    <a:p>
                      <a:pPr algn="ctr">
                        <a:lnSpc>
                          <a:spcPct val="115000"/>
                        </a:lnSpc>
                        <a:spcAft>
                          <a:spcPts val="0"/>
                        </a:spcAft>
                      </a:pPr>
                      <a:r>
                        <a:rPr lang="kk-KZ" sz="1500" dirty="0">
                          <a:solidFill>
                            <a:schemeClr val="bg1"/>
                          </a:solidFill>
                          <a:effectLst/>
                          <a:latin typeface="Times New Roman" panose="02020603050405020304" pitchFamily="18" charset="0"/>
                          <a:cs typeface="Times New Roman" panose="02020603050405020304" pitchFamily="18" charset="0"/>
                        </a:rPr>
                        <a:t>Ішкі әсерлер</a:t>
                      </a:r>
                      <a:endParaRPr lang="en-US"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970" marR="25970" marT="0" marB="0"/>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52283438"/>
                  </a:ext>
                </a:extLst>
              </a:tr>
            </a:tbl>
          </a:graphicData>
        </a:graphic>
      </p:graphicFrame>
      <p:sp>
        <p:nvSpPr>
          <p:cNvPr id="8" name="Прямоугольник 7"/>
          <p:cNvSpPr/>
          <p:nvPr/>
        </p:nvSpPr>
        <p:spPr>
          <a:xfrm>
            <a:off x="940280" y="341437"/>
            <a:ext cx="7060720" cy="1077218"/>
          </a:xfrm>
          <a:prstGeom prst="rect">
            <a:avLst/>
          </a:prstGeom>
        </p:spPr>
        <p:txBody>
          <a:bodyPr wrap="square">
            <a:spAutoFit/>
          </a:bodyPr>
          <a:lstStyle/>
          <a:p>
            <a:pPr algn="ctr"/>
            <a:r>
              <a:rPr lang="kk-KZ" sz="3200" b="1" i="1" dirty="0">
                <a:solidFill>
                  <a:schemeClr val="accent1">
                    <a:lumMod val="75000"/>
                  </a:schemeClr>
                </a:solidFill>
                <a:latin typeface="Times New Roman" panose="02020603050405020304" pitchFamily="18" charset="0"/>
                <a:cs typeface="Times New Roman" panose="02020603050405020304" pitchFamily="18" charset="0"/>
              </a:rPr>
              <a:t>Дарындылықты анықтауда зерттеу </a:t>
            </a:r>
          </a:p>
          <a:p>
            <a:pPr algn="ctr"/>
            <a:r>
              <a:rPr lang="kk-KZ" sz="3200" b="1" i="1" dirty="0">
                <a:solidFill>
                  <a:schemeClr val="accent1">
                    <a:lumMod val="75000"/>
                  </a:schemeClr>
                </a:solidFill>
                <a:latin typeface="Times New Roman" panose="02020603050405020304" pitchFamily="18" charset="0"/>
                <a:cs typeface="Times New Roman" panose="02020603050405020304" pitchFamily="18" charset="0"/>
              </a:rPr>
              <a:t>негізгі бағыттар бойынша жүреді:</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47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801" y="377655"/>
            <a:ext cx="8714836" cy="1131570"/>
          </a:xfrm>
        </p:spPr>
        <p:txBody>
          <a:bodyPr/>
          <a:lstStyle/>
          <a:p>
            <a:pPr algn="ctr"/>
            <a:r>
              <a:rPr lang="kk-KZ" dirty="0">
                <a:latin typeface="Times New Roman" panose="02020603050405020304" pitchFamily="18" charset="0"/>
                <a:cs typeface="Times New Roman" panose="02020603050405020304" pitchFamily="18" charset="0"/>
              </a:rPr>
              <a:t>Табиғи негіздер және әлеуметтік орта</a:t>
            </a:r>
            <a:endParaRPr lang="en-US"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lvl="0"/>
            <a:r>
              <a:rPr lang="kk-KZ" dirty="0"/>
              <a:t>«Дарындылық (нышандар), шеберлік (қабілеттілік), талант (әлеуеттердің көрінуі), данышпандық (жалпы дәүірдің дамуына әсер етуі), (гениальность)»  қабілеттер дамуындағы жоғары шындары. Даналық – өмірлік тәжерибенің иесі</a:t>
            </a:r>
            <a:endParaRPr lang="en-US" dirty="0"/>
          </a:p>
          <a:p>
            <a:pPr lvl="0"/>
            <a:r>
              <a:rPr lang="kk-KZ" dirty="0"/>
              <a:t>Дарынды балалардың басқалардан айырмашылығы – ақпарат өндеу жылдамдығы басқаларға қарағанда өте жоғары болады. Және генотипке байланысты болады.</a:t>
            </a:r>
            <a:endParaRPr lang="en-US" dirty="0"/>
          </a:p>
          <a:p>
            <a:pPr lvl="0"/>
            <a:r>
              <a:rPr lang="kk-KZ" dirty="0"/>
              <a:t>Дарында балалардың дамуына үлкен ықпал ететін әлеуметтік орта (отбасы, мектеп, құрдастары жалпы қоғам), сондықтан педагогикалық-психологиялық сүйемелду қажет етеді, себебі дер кезінде қолдау көрмеген баланың қабілеттері дамымай қалады. </a:t>
            </a:r>
            <a:endParaRPr lang="en-US" dirty="0"/>
          </a:p>
        </p:txBody>
      </p:sp>
    </p:spTree>
    <p:extLst>
      <p:ext uri="{BB962C8B-B14F-4D97-AF65-F5344CB8AC3E}">
        <p14:creationId xmlns:p14="http://schemas.microsoft.com/office/powerpoint/2010/main" val="429011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97609189"/>
              </p:ext>
            </p:extLst>
          </p:nvPr>
        </p:nvGraphicFramePr>
        <p:xfrm>
          <a:off x="2652624" y="1562458"/>
          <a:ext cx="6323162" cy="4240142"/>
        </p:xfrm>
        <a:graphic>
          <a:graphicData uri="http://schemas.openxmlformats.org/drawingml/2006/table">
            <a:tbl>
              <a:tblPr firstRow="1" firstCol="1" bandRow="1" bandCol="1">
                <a:tableStyleId>{5C22544A-7EE6-4342-B048-85BDC9FD1C3A}</a:tableStyleId>
              </a:tblPr>
              <a:tblGrid>
                <a:gridCol w="325501">
                  <a:extLst>
                    <a:ext uri="{9D8B030D-6E8A-4147-A177-3AD203B41FA5}">
                      <a16:colId xmlns:a16="http://schemas.microsoft.com/office/drawing/2014/main" val="121151429"/>
                    </a:ext>
                  </a:extLst>
                </a:gridCol>
                <a:gridCol w="1878866">
                  <a:extLst>
                    <a:ext uri="{9D8B030D-6E8A-4147-A177-3AD203B41FA5}">
                      <a16:colId xmlns:a16="http://schemas.microsoft.com/office/drawing/2014/main" val="2849872775"/>
                    </a:ext>
                  </a:extLst>
                </a:gridCol>
                <a:gridCol w="1356254">
                  <a:extLst>
                    <a:ext uri="{9D8B030D-6E8A-4147-A177-3AD203B41FA5}">
                      <a16:colId xmlns:a16="http://schemas.microsoft.com/office/drawing/2014/main" val="1725742375"/>
                    </a:ext>
                  </a:extLst>
                </a:gridCol>
                <a:gridCol w="2762541">
                  <a:extLst>
                    <a:ext uri="{9D8B030D-6E8A-4147-A177-3AD203B41FA5}">
                      <a16:colId xmlns:a16="http://schemas.microsoft.com/office/drawing/2014/main" val="133212091"/>
                    </a:ext>
                  </a:extLst>
                </a:gridCol>
              </a:tblGrid>
              <a:tr h="317022">
                <a:tc>
                  <a:txBody>
                    <a:bodyPr/>
                    <a:lstStyle/>
                    <a:p>
                      <a:pPr>
                        <a:lnSpc>
                          <a:spcPct val="115000"/>
                        </a:lnSpc>
                        <a:spcAft>
                          <a:spcPts val="0"/>
                        </a:spcAft>
                      </a:pPr>
                      <a:r>
                        <a:rPr lang="ru-RU" sz="900">
                          <a:effectLst/>
                        </a:rPr>
                        <a:t>№</a:t>
                      </a:r>
                      <a:endParaRPr lang="en-US" sz="800">
                        <a:effectLst/>
                      </a:endParaRPr>
                    </a:p>
                    <a:p>
                      <a:pPr>
                        <a:lnSpc>
                          <a:spcPct val="115000"/>
                        </a:lnSpc>
                        <a:spcAft>
                          <a:spcPts val="0"/>
                        </a:spcAft>
                      </a:pPr>
                      <a:r>
                        <a:rPr lang="ru-RU" sz="900">
                          <a:effectLst/>
                        </a:rPr>
                        <a:t>п/п</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kk-KZ" sz="900" dirty="0">
                          <a:effectLst/>
                        </a:rPr>
                        <a:t>Әдістер атауы</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kk-KZ" sz="900" dirty="0">
                          <a:effectLst/>
                        </a:rPr>
                        <a:t>Құрастырушы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kk-KZ" sz="900" dirty="0">
                          <a:effectLst/>
                        </a:rPr>
                        <a:t>Қолданудың жастық </a:t>
                      </a:r>
                      <a:r>
                        <a:rPr lang="ru-RU" sz="900" dirty="0">
                          <a:effectLst/>
                        </a:rPr>
                        <a:t>диапазон</a:t>
                      </a:r>
                      <a:r>
                        <a:rPr lang="kk-KZ" sz="900" dirty="0">
                          <a:effectLst/>
                        </a:rPr>
                        <a:t>ы</a:t>
                      </a:r>
                      <a:endParaRPr lang="en-US" sz="800" dirty="0">
                        <a:effectLst/>
                      </a:endParaRPr>
                    </a:p>
                    <a:p>
                      <a:pPr algn="ctr">
                        <a:lnSpc>
                          <a:spcPct val="115000"/>
                        </a:lnSpc>
                        <a:spcAft>
                          <a:spcPts val="0"/>
                        </a:spcAft>
                      </a:pPr>
                      <a:r>
                        <a:rPr lang="kk-KZ" sz="900" dirty="0">
                          <a:effectLst/>
                        </a:rPr>
                        <a:t>Қызметі </a:t>
                      </a:r>
                      <a:r>
                        <a:rPr lang="ru-RU"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48928555"/>
                  </a:ext>
                </a:extLst>
              </a:tr>
              <a:tr h="238304">
                <a:tc gridSpan="4">
                  <a:txBody>
                    <a:bodyPr/>
                    <a:lstStyle/>
                    <a:p>
                      <a:pPr algn="ctr">
                        <a:lnSpc>
                          <a:spcPct val="115000"/>
                        </a:lnSpc>
                        <a:spcAft>
                          <a:spcPts val="0"/>
                        </a:spcAft>
                      </a:pPr>
                      <a:r>
                        <a:rPr lang="kk-KZ" sz="900" dirty="0">
                          <a:effectLst/>
                        </a:rPr>
                        <a:t>Бастауыш буйын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3924957"/>
                  </a:ext>
                </a:extLst>
              </a:tr>
              <a:tr h="630936">
                <a:tc>
                  <a:txBody>
                    <a:bodyPr/>
                    <a:lstStyle/>
                    <a:p>
                      <a:pPr>
                        <a:lnSpc>
                          <a:spcPct val="115000"/>
                        </a:lnSpc>
                        <a:spcAft>
                          <a:spcPts val="0"/>
                        </a:spcAft>
                      </a:pPr>
                      <a:r>
                        <a:rPr lang="ru-RU" sz="9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Одаренность детей</a:t>
                      </a:r>
                      <a:endParaRPr lang="en-US"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Баллалардың дарындылығы</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Прихожан А.М. (1996)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Балалардың дарындылығын анықтау әдісі</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0518888"/>
                  </a:ext>
                </a:extLst>
              </a:tr>
              <a:tr h="238304">
                <a:tc>
                  <a:txBody>
                    <a:bodyPr/>
                    <a:lstStyle/>
                    <a:p>
                      <a:pPr>
                        <a:lnSpc>
                          <a:spcPct val="115000"/>
                        </a:lnSpc>
                        <a:spcAft>
                          <a:spcPts val="0"/>
                        </a:spcAft>
                      </a:pPr>
                      <a:r>
                        <a:rPr lang="ru-RU" sz="9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«Ағаштағы адамдар» әдісі</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200">
                          <a:effectLst/>
                          <a:latin typeface="Times New Roman" panose="02020603050405020304" pitchFamily="18" charset="0"/>
                          <a:cs typeface="Times New Roman" panose="02020603050405020304" pitchFamily="18" charset="0"/>
                        </a:rPr>
                        <a:t>Пип Уилсон (2005)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Адаптация первоклассников</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91705687"/>
                  </a:ext>
                </a:extLst>
              </a:tr>
              <a:tr h="841248">
                <a:tc>
                  <a:txBody>
                    <a:bodyPr/>
                    <a:lstStyle/>
                    <a:p>
                      <a:pPr>
                        <a:lnSpc>
                          <a:spcPct val="115000"/>
                        </a:lnSpc>
                        <a:spcAft>
                          <a:spcPts val="0"/>
                        </a:spcAft>
                      </a:pPr>
                      <a:r>
                        <a:rPr lang="kk-KZ" sz="9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Баланың</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мектепте</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әлеуметтік</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психологиялыұ</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бейімделуі</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Э.М. Александровская</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Мектепте</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бейімделудің</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сәттілігі</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52607198"/>
                  </a:ext>
                </a:extLst>
              </a:tr>
              <a:tr h="476610">
                <a:tc>
                  <a:txBody>
                    <a:bodyPr/>
                    <a:lstStyle/>
                    <a:p>
                      <a:pPr>
                        <a:lnSpc>
                          <a:spcPct val="115000"/>
                        </a:lnSpc>
                        <a:spcAft>
                          <a:spcPts val="0"/>
                        </a:spcAft>
                      </a:pPr>
                      <a:r>
                        <a:rPr lang="kk-KZ" sz="900">
                          <a:effectLst/>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Балалардың</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мазасыздығы</a:t>
                      </a:r>
                      <a:r>
                        <a:rPr lang="ru-RU" sz="1200" baseline="0" dirty="0" err="1">
                          <a:effectLst/>
                          <a:latin typeface="Times New Roman" panose="02020603050405020304" pitchFamily="18" charset="0"/>
                          <a:cs typeface="Times New Roman" panose="02020603050405020304" pitchFamily="18" charset="0"/>
                        </a:rPr>
                        <a:t>н</a:t>
                      </a:r>
                      <a:r>
                        <a:rPr lang="ru-RU" sz="1200" baseline="0" dirty="0">
                          <a:effectLst/>
                          <a:latin typeface="Times New Roman" panose="02020603050405020304" pitchFamily="18" charset="0"/>
                          <a:cs typeface="Times New Roman" panose="02020603050405020304" pitchFamily="18" charset="0"/>
                        </a:rPr>
                        <a:t> </a:t>
                      </a:r>
                      <a:r>
                        <a:rPr lang="ru-RU" sz="1200" baseline="0" dirty="0" err="1">
                          <a:effectLst/>
                          <a:latin typeface="Times New Roman" panose="02020603050405020304" pitchFamily="18" charset="0"/>
                          <a:cs typeface="Times New Roman" panose="02020603050405020304" pitchFamily="18" charset="0"/>
                        </a:rPr>
                        <a:t>зерттейтін</a:t>
                      </a:r>
                      <a:r>
                        <a:rPr lang="ru-RU" sz="1200" baseline="0" dirty="0">
                          <a:effectLst/>
                          <a:latin typeface="Times New Roman" panose="02020603050405020304" pitchFamily="18" charset="0"/>
                          <a:cs typeface="Times New Roman" panose="02020603050405020304" pitchFamily="18" charset="0"/>
                        </a:rPr>
                        <a:t> т</a:t>
                      </a:r>
                      <a:r>
                        <a:rPr lang="ru-RU" sz="1200" dirty="0">
                          <a:effectLst/>
                          <a:latin typeface="Times New Roman" panose="02020603050405020304" pitchFamily="18" charset="0"/>
                          <a:cs typeface="Times New Roman" panose="02020603050405020304" pitchFamily="18" charset="0"/>
                        </a:rPr>
                        <a:t>ест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Р. </a:t>
                      </a:r>
                      <a:r>
                        <a:rPr lang="ru-RU" sz="1200" dirty="0" err="1">
                          <a:effectLst/>
                          <a:latin typeface="Times New Roman" panose="02020603050405020304" pitchFamily="18" charset="0"/>
                          <a:cs typeface="Times New Roman" panose="02020603050405020304" pitchFamily="18" charset="0"/>
                        </a:rPr>
                        <a:t>Тэммл</a:t>
                      </a:r>
                      <a:r>
                        <a:rPr lang="ru-RU" sz="1200" dirty="0">
                          <a:effectLst/>
                          <a:latin typeface="Times New Roman" panose="02020603050405020304" pitchFamily="18" charset="0"/>
                          <a:cs typeface="Times New Roman" panose="02020603050405020304" pitchFamily="18" charset="0"/>
                        </a:rPr>
                        <a:t>, М. </a:t>
                      </a:r>
                      <a:r>
                        <a:rPr lang="ru-RU" sz="1200" dirty="0" err="1">
                          <a:effectLst/>
                          <a:latin typeface="Times New Roman" panose="02020603050405020304" pitchFamily="18" charset="0"/>
                          <a:cs typeface="Times New Roman" panose="02020603050405020304" pitchFamily="18" charset="0"/>
                        </a:rPr>
                        <a:t>Дорки</a:t>
                      </a:r>
                      <a:r>
                        <a:rPr lang="ru-RU" sz="1200" dirty="0">
                          <a:effectLst/>
                          <a:latin typeface="Times New Roman" panose="02020603050405020304" pitchFamily="18" charset="0"/>
                          <a:cs typeface="Times New Roman" panose="02020603050405020304" pitchFamily="18" charset="0"/>
                        </a:rPr>
                        <a:t>, В. </a:t>
                      </a:r>
                      <a:r>
                        <a:rPr lang="ru-RU" sz="1200" dirty="0" err="1">
                          <a:effectLst/>
                          <a:latin typeface="Times New Roman" panose="02020603050405020304" pitchFamily="18" charset="0"/>
                          <a:cs typeface="Times New Roman" panose="02020603050405020304" pitchFamily="18" charset="0"/>
                        </a:rPr>
                        <a:t>Амен</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Определение тревожности детей </a:t>
                      </a:r>
                      <a:r>
                        <a:rPr lang="ru-RU" sz="1200">
                          <a:effectLst/>
                          <a:latin typeface="Times New Roman" panose="02020603050405020304" pitchFamily="18" charset="0"/>
                          <a:cs typeface="Times New Roman" panose="02020603050405020304" pitchFamily="18" charset="0"/>
                        </a:rPr>
                        <a:t>3,5 - 7 лет</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3987888"/>
                  </a:ext>
                </a:extLst>
              </a:tr>
              <a:tr h="1077094">
                <a:tc>
                  <a:txBody>
                    <a:bodyPr/>
                    <a:lstStyle/>
                    <a:p>
                      <a:pPr>
                        <a:lnSpc>
                          <a:spcPct val="115000"/>
                        </a:lnSpc>
                        <a:spcAft>
                          <a:spcPts val="0"/>
                        </a:spcAft>
                      </a:pPr>
                      <a:r>
                        <a:rPr lang="kk-KZ" sz="900">
                          <a:effectLst/>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Баланың дарындылығын зерттеу сұрақнамасы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Лососева А.А.</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Ақыл</a:t>
                      </a:r>
                      <a:r>
                        <a:rPr lang="ru-RU" sz="1200" dirty="0">
                          <a:effectLst/>
                          <a:latin typeface="Times New Roman" panose="02020603050405020304" pitchFamily="18" charset="0"/>
                          <a:cs typeface="Times New Roman" panose="02020603050405020304" pitchFamily="18" charset="0"/>
                        </a:rPr>
                        <a:t>-ой, </a:t>
                      </a:r>
                      <a:r>
                        <a:rPr lang="ru-RU" sz="1200" dirty="0" err="1">
                          <a:effectLst/>
                          <a:latin typeface="Times New Roman" panose="02020603050405020304" pitchFamily="18" charset="0"/>
                          <a:cs typeface="Times New Roman" panose="02020603050405020304" pitchFamily="18" charset="0"/>
                        </a:rPr>
                        <a:t>оқу</a:t>
                      </a:r>
                      <a:r>
                        <a:rPr lang="ru-RU" sz="1200" baseline="0" dirty="0">
                          <a:effectLst/>
                          <a:latin typeface="Times New Roman" panose="02020603050405020304" pitchFamily="18" charset="0"/>
                          <a:cs typeface="Times New Roman" panose="02020603050405020304" pitchFamily="18" charset="0"/>
                        </a:rPr>
                        <a:t> </a:t>
                      </a:r>
                      <a:r>
                        <a:rPr lang="ru-RU" sz="1200" baseline="0" dirty="0" err="1">
                          <a:effectLst/>
                          <a:latin typeface="Times New Roman" panose="02020603050405020304" pitchFamily="18" charset="0"/>
                          <a:cs typeface="Times New Roman" panose="02020603050405020304" pitchFamily="18" charset="0"/>
                        </a:rPr>
                        <a:t>үлгерімі</a:t>
                      </a:r>
                      <a:r>
                        <a:rPr lang="ru-RU" sz="1200" baseline="0" dirty="0">
                          <a:effectLst/>
                          <a:latin typeface="Times New Roman" panose="02020603050405020304" pitchFamily="18" charset="0"/>
                          <a:cs typeface="Times New Roman" panose="02020603050405020304" pitchFamily="18" charset="0"/>
                        </a:rPr>
                        <a:t> </a:t>
                      </a:r>
                      <a:r>
                        <a:rPr lang="ru-RU" sz="1200" baseline="0" dirty="0" err="1">
                          <a:effectLst/>
                          <a:latin typeface="Times New Roman" panose="02020603050405020304" pitchFamily="18" charset="0"/>
                          <a:cs typeface="Times New Roman" panose="02020603050405020304" pitchFamily="18" charset="0"/>
                        </a:rPr>
                        <a:t>бойынша</a:t>
                      </a:r>
                      <a:r>
                        <a:rPr lang="ru-RU" sz="1200" baseline="0" dirty="0">
                          <a:effectLst/>
                          <a:latin typeface="Times New Roman" panose="02020603050405020304" pitchFamily="18" charset="0"/>
                          <a:cs typeface="Times New Roman" panose="02020603050405020304" pitchFamily="18" charset="0"/>
                        </a:rPr>
                        <a:t> </a:t>
                      </a:r>
                      <a:r>
                        <a:rPr lang="ru-RU" sz="1200" baseline="0" dirty="0" err="1">
                          <a:effectLst/>
                          <a:latin typeface="Times New Roman" panose="02020603050405020304" pitchFamily="18" charset="0"/>
                          <a:cs typeface="Times New Roman" panose="02020603050405020304" pitchFamily="18" charset="0"/>
                        </a:rPr>
                        <a:t>жетістіктері</a:t>
                      </a:r>
                      <a:r>
                        <a:rPr lang="ru-RU" sz="1200" baseline="0" dirty="0">
                          <a:effectLst/>
                          <a:latin typeface="Times New Roman" panose="02020603050405020304" pitchFamily="18" charset="0"/>
                          <a:cs typeface="Times New Roman" panose="02020603050405020304" pitchFamily="18" charset="0"/>
                        </a:rPr>
                        <a:t>, </a:t>
                      </a:r>
                      <a:r>
                        <a:rPr lang="ru-RU" sz="1200" baseline="0" dirty="0" err="1">
                          <a:effectLst/>
                          <a:latin typeface="Times New Roman" panose="02020603050405020304" pitchFamily="18" charset="0"/>
                          <a:cs typeface="Times New Roman" panose="02020603050405020304" pitchFamily="18" charset="0"/>
                        </a:rPr>
                        <a:t>шығармашылық</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әдеби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артистік</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музыкалық</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техникалық</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қозғалыс</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көркем</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әлеуметтік</a:t>
                      </a:r>
                      <a:r>
                        <a:rPr lang="ru-RU" sz="1200" baseline="0" dirty="0">
                          <a:effectLst/>
                          <a:latin typeface="Times New Roman" panose="02020603050405020304" pitchFamily="18" charset="0"/>
                          <a:cs typeface="Times New Roman" panose="02020603050405020304" pitchFamily="18" charset="0"/>
                        </a:rPr>
                        <a:t> </a:t>
                      </a:r>
                      <a:r>
                        <a:rPr lang="ru-RU" sz="1200" baseline="0" dirty="0" err="1">
                          <a:effectLst/>
                          <a:latin typeface="Times New Roman" panose="02020603050405020304" pitchFamily="18" charset="0"/>
                          <a:cs typeface="Times New Roman" panose="02020603050405020304" pitchFamily="18" charset="0"/>
                        </a:rPr>
                        <a:t>және</a:t>
                      </a:r>
                      <a:r>
                        <a:rPr lang="ru-RU" sz="1200" baseline="0" dirty="0">
                          <a:effectLst/>
                          <a:latin typeface="Times New Roman" panose="02020603050405020304" pitchFamily="18" charset="0"/>
                          <a:cs typeface="Times New Roman" panose="02020603050405020304" pitchFamily="18" charset="0"/>
                        </a:rPr>
                        <a:t> т.б.</a:t>
                      </a:r>
                      <a:r>
                        <a:rPr lang="ru-RU" sz="1200" dirty="0">
                          <a:effectLst/>
                          <a:latin typeface="Times New Roman" panose="02020603050405020304" pitchFamily="18" charset="0"/>
                          <a:cs typeface="Times New Roman" panose="02020603050405020304" pitchFamily="18" charset="0"/>
                        </a:rPr>
                        <a:t>10 </a:t>
                      </a:r>
                      <a:r>
                        <a:rPr lang="ru-RU" sz="1200" dirty="0" err="1">
                          <a:effectLst/>
                          <a:latin typeface="Times New Roman" panose="02020603050405020304" pitchFamily="18" charset="0"/>
                          <a:cs typeface="Times New Roman" panose="02020603050405020304" pitchFamily="18" charset="0"/>
                        </a:rPr>
                        <a:t>аймақтарды</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анықтайды</a:t>
                      </a:r>
                      <a:r>
                        <a:rPr lang="ru-RU"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40938352"/>
                  </a:ext>
                </a:extLst>
              </a:tr>
              <a:tr h="420624">
                <a:tc>
                  <a:txBody>
                    <a:bodyPr/>
                    <a:lstStyle/>
                    <a:p>
                      <a:pPr>
                        <a:lnSpc>
                          <a:spcPct val="115000"/>
                        </a:lnSpc>
                        <a:spcAft>
                          <a:spcPts val="0"/>
                        </a:spcAft>
                      </a:pPr>
                      <a:r>
                        <a:rPr lang="kk-KZ" sz="900">
                          <a:effectLst/>
                        </a:rPr>
                        <a:t>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«Адам сүреті» проективті әдіс</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Гудинаф-Харис</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Ақыл-ойды диагностикалау</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21940042"/>
                  </a:ext>
                </a:extLst>
              </a:tr>
            </a:tbl>
          </a:graphicData>
        </a:graphic>
      </p:graphicFrame>
      <p:sp>
        <p:nvSpPr>
          <p:cNvPr id="4" name="Прямоугольник 3"/>
          <p:cNvSpPr/>
          <p:nvPr/>
        </p:nvSpPr>
        <p:spPr>
          <a:xfrm>
            <a:off x="252324" y="2982692"/>
            <a:ext cx="2400301" cy="854080"/>
          </a:xfrm>
          <a:prstGeom prst="rect">
            <a:avLst/>
          </a:prstGeom>
        </p:spPr>
        <p:txBody>
          <a:bodyPr wrap="square">
            <a:spAutoFit/>
          </a:bodyPr>
          <a:lstStyle/>
          <a:p>
            <a:r>
              <a:rPr lang="kk-KZ" b="1" dirty="0">
                <a:latin typeface="Times New Roman" panose="02020603050405020304" pitchFamily="18" charset="0"/>
                <a:cs typeface="Times New Roman" panose="02020603050405020304" pitchFamily="18" charset="0"/>
              </a:rPr>
              <a:t>Дарындылықты анықтау жолдары</a:t>
            </a:r>
          </a:p>
          <a:p>
            <a:endParaRPr lang="en-US" sz="1350" dirty="0"/>
          </a:p>
        </p:txBody>
      </p:sp>
      <p:sp>
        <p:nvSpPr>
          <p:cNvPr id="7" name="Прямоугольник 6"/>
          <p:cNvSpPr/>
          <p:nvPr/>
        </p:nvSpPr>
        <p:spPr>
          <a:xfrm>
            <a:off x="3338095" y="993718"/>
            <a:ext cx="4845365" cy="415498"/>
          </a:xfrm>
          <a:prstGeom prst="rect">
            <a:avLst/>
          </a:prstGeom>
        </p:spPr>
        <p:txBody>
          <a:bodyPr wrap="none">
            <a:spAutoFit/>
          </a:bodyPr>
          <a:lstStyle/>
          <a:p>
            <a:r>
              <a:rPr lang="kk-KZ" sz="2100" b="1" dirty="0">
                <a:latin typeface="Times New Roman" panose="02020603050405020304" pitchFamily="18" charset="0"/>
                <a:cs typeface="Times New Roman" panose="02020603050405020304" pitchFamily="18" charset="0"/>
              </a:rPr>
              <a:t>Психодиагностикалық әдістер жіктеуі</a:t>
            </a:r>
            <a:endParaRPr lang="en-US" sz="2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571" y="1347954"/>
            <a:ext cx="2252435" cy="3410569"/>
          </a:xfrm>
        </p:spPr>
        <p:txBody>
          <a:bodyPr>
            <a:noAutofit/>
          </a:bodyPr>
          <a:lstStyle/>
          <a:p>
            <a:pPr algn="ctr"/>
            <a:r>
              <a:rPr lang="ru-RU" sz="2400" b="1" dirty="0" err="1">
                <a:solidFill>
                  <a:schemeClr val="tx1">
                    <a:lumMod val="85000"/>
                    <a:lumOff val="15000"/>
                  </a:schemeClr>
                </a:solidFill>
                <a:latin typeface="Times New Roman" pitchFamily="18" charset="0"/>
                <a:cs typeface="Times New Roman" pitchFamily="18" charset="0"/>
              </a:rPr>
              <a:t>Қазақстан</a:t>
            </a:r>
            <a:r>
              <a:rPr lang="ru-RU" sz="2400" b="1" dirty="0">
                <a:solidFill>
                  <a:schemeClr val="tx1">
                    <a:lumMod val="85000"/>
                    <a:lumOff val="15000"/>
                  </a:schemeClr>
                </a:solidFill>
                <a:latin typeface="Times New Roman" pitchFamily="18" charset="0"/>
                <a:cs typeface="Times New Roman" pitchFamily="18" charset="0"/>
              </a:rPr>
              <a:t> Республика</a:t>
            </a:r>
            <a:br>
              <a:rPr lang="ru-RU" sz="2400" b="1" dirty="0">
                <a:solidFill>
                  <a:schemeClr val="tx1">
                    <a:lumMod val="85000"/>
                    <a:lumOff val="15000"/>
                  </a:schemeClr>
                </a:solidFill>
                <a:latin typeface="Times New Roman" pitchFamily="18" charset="0"/>
                <a:cs typeface="Times New Roman" pitchFamily="18" charset="0"/>
              </a:rPr>
            </a:br>
            <a:r>
              <a:rPr lang="ru-RU" sz="2400" b="1" dirty="0" err="1">
                <a:solidFill>
                  <a:schemeClr val="tx1">
                    <a:lumMod val="85000"/>
                    <a:lumOff val="15000"/>
                  </a:schemeClr>
                </a:solidFill>
                <a:latin typeface="Times New Roman" pitchFamily="18" charset="0"/>
                <a:cs typeface="Times New Roman" pitchFamily="18" charset="0"/>
              </a:rPr>
              <a:t>сының</a:t>
            </a:r>
            <a:r>
              <a:rPr lang="ru-RU" sz="2400" b="1" dirty="0">
                <a:solidFill>
                  <a:schemeClr val="tx1">
                    <a:lumMod val="85000"/>
                    <a:lumOff val="15000"/>
                  </a:schemeClr>
                </a:solidFill>
                <a:latin typeface="Times New Roman" pitchFamily="18" charset="0"/>
                <a:cs typeface="Times New Roman" pitchFamily="18" charset="0"/>
              </a:rPr>
              <a:t> </a:t>
            </a:r>
            <a:r>
              <a:rPr lang="ru-RU" sz="2400" b="1" dirty="0" err="1">
                <a:solidFill>
                  <a:schemeClr val="tx1">
                    <a:lumMod val="85000"/>
                    <a:lumOff val="15000"/>
                  </a:schemeClr>
                </a:solidFill>
                <a:latin typeface="Times New Roman" pitchFamily="18" charset="0"/>
                <a:cs typeface="Times New Roman" pitchFamily="18" charset="0"/>
              </a:rPr>
              <a:t>дарынды</a:t>
            </a:r>
            <a:r>
              <a:rPr lang="ru-RU" sz="2400" b="1" dirty="0">
                <a:solidFill>
                  <a:schemeClr val="tx1">
                    <a:lumMod val="85000"/>
                    <a:lumOff val="15000"/>
                  </a:schemeClr>
                </a:solidFill>
                <a:latin typeface="Times New Roman" pitchFamily="18" charset="0"/>
                <a:cs typeface="Times New Roman" pitchFamily="18" charset="0"/>
              </a:rPr>
              <a:t> </a:t>
            </a:r>
            <a:r>
              <a:rPr lang="ru-RU" sz="2400" b="1" dirty="0" err="1">
                <a:solidFill>
                  <a:schemeClr val="tx1">
                    <a:lumMod val="85000"/>
                    <a:lumOff val="15000"/>
                  </a:schemeClr>
                </a:solidFill>
                <a:latin typeface="Times New Roman" pitchFamily="18" charset="0"/>
                <a:cs typeface="Times New Roman" pitchFamily="18" charset="0"/>
              </a:rPr>
              <a:t>балаларды</a:t>
            </a:r>
            <a:r>
              <a:rPr lang="ru-RU" sz="2400" b="1" dirty="0">
                <a:solidFill>
                  <a:schemeClr val="tx1">
                    <a:lumMod val="85000"/>
                    <a:lumOff val="15000"/>
                  </a:schemeClr>
                </a:solidFill>
                <a:latin typeface="Times New Roman" pitchFamily="18" charset="0"/>
                <a:cs typeface="Times New Roman" pitchFamily="18" charset="0"/>
              </a:rPr>
              <a:t>  </a:t>
            </a:r>
            <a:r>
              <a:rPr lang="ru-RU" sz="2400" b="1" dirty="0" err="1">
                <a:solidFill>
                  <a:schemeClr val="tx1">
                    <a:lumMod val="85000"/>
                    <a:lumOff val="15000"/>
                  </a:schemeClr>
                </a:solidFill>
                <a:latin typeface="Times New Roman" pitchFamily="18" charset="0"/>
                <a:cs typeface="Times New Roman" pitchFamily="18" charset="0"/>
              </a:rPr>
              <a:t>дамыту</a:t>
            </a:r>
            <a:r>
              <a:rPr lang="ru-RU" sz="2400" b="1" dirty="0">
                <a:solidFill>
                  <a:schemeClr val="tx1">
                    <a:lumMod val="85000"/>
                    <a:lumOff val="15000"/>
                  </a:schemeClr>
                </a:solidFill>
                <a:latin typeface="Times New Roman" pitchFamily="18" charset="0"/>
                <a:cs typeface="Times New Roman" pitchFamily="18" charset="0"/>
              </a:rPr>
              <a:t> </a:t>
            </a:r>
            <a:r>
              <a:rPr lang="ru-RU" sz="2400" b="1" dirty="0" err="1">
                <a:solidFill>
                  <a:schemeClr val="tx1">
                    <a:lumMod val="85000"/>
                    <a:lumOff val="15000"/>
                  </a:schemeClr>
                </a:solidFill>
                <a:latin typeface="Times New Roman" pitchFamily="18" charset="0"/>
                <a:cs typeface="Times New Roman" pitchFamily="18" charset="0"/>
              </a:rPr>
              <a:t>туралы</a:t>
            </a:r>
            <a:r>
              <a:rPr lang="ru-RU" sz="2400" b="1" dirty="0">
                <a:solidFill>
                  <a:schemeClr val="tx1">
                    <a:lumMod val="85000"/>
                    <a:lumOff val="15000"/>
                  </a:schemeClr>
                </a:solidFill>
                <a:latin typeface="Times New Roman" pitchFamily="18" charset="0"/>
                <a:cs typeface="Times New Roman" pitchFamily="18" charset="0"/>
              </a:rPr>
              <a:t> </a:t>
            </a:r>
            <a:r>
              <a:rPr lang="ru-RU" sz="2400" b="1" dirty="0" err="1">
                <a:solidFill>
                  <a:schemeClr val="tx1">
                    <a:lumMod val="85000"/>
                    <a:lumOff val="15000"/>
                  </a:schemeClr>
                </a:solidFill>
                <a:latin typeface="Times New Roman" pitchFamily="18" charset="0"/>
                <a:cs typeface="Times New Roman" pitchFamily="18" charset="0"/>
              </a:rPr>
              <a:t>мемлекеттік</a:t>
            </a:r>
            <a:r>
              <a:rPr lang="ru-RU" sz="2400" b="1" dirty="0">
                <a:solidFill>
                  <a:schemeClr val="tx1">
                    <a:lumMod val="85000"/>
                    <a:lumOff val="15000"/>
                  </a:schemeClr>
                </a:solidFill>
                <a:latin typeface="Times New Roman" pitchFamily="18" charset="0"/>
                <a:cs typeface="Times New Roman" pitchFamily="18" charset="0"/>
              </a:rPr>
              <a:t> </a:t>
            </a:r>
            <a:r>
              <a:rPr lang="ru-RU" sz="2400" b="1" dirty="0" err="1">
                <a:solidFill>
                  <a:schemeClr val="tx1">
                    <a:lumMod val="85000"/>
                    <a:lumOff val="15000"/>
                  </a:schemeClr>
                </a:solidFill>
                <a:latin typeface="Times New Roman" pitchFamily="18" charset="0"/>
                <a:cs typeface="Times New Roman" pitchFamily="18" charset="0"/>
              </a:rPr>
              <a:t>заңнамалар</a:t>
            </a:r>
            <a:br>
              <a:rPr lang="ru-RU" sz="2400" dirty="0">
                <a:solidFill>
                  <a:schemeClr val="tx1">
                    <a:lumMod val="85000"/>
                    <a:lumOff val="15000"/>
                  </a:schemeClr>
                </a:solidFill>
                <a:latin typeface="Times New Roman" pitchFamily="18" charset="0"/>
                <a:cs typeface="Times New Roman" pitchFamily="18" charset="0"/>
              </a:rPr>
            </a:br>
            <a:endParaRPr lang="en-US" sz="2400" dirty="0">
              <a:solidFill>
                <a:schemeClr val="tx1">
                  <a:lumMod val="85000"/>
                  <a:lumOff val="15000"/>
                </a:schemeClr>
              </a:solidFill>
              <a:latin typeface="Times New Roman" pitchFamily="18" charset="0"/>
              <a:cs typeface="Times New Roman" pitchFamily="18" charset="0"/>
            </a:endParaRPr>
          </a:p>
        </p:txBody>
      </p:sp>
      <p:sp>
        <p:nvSpPr>
          <p:cNvPr id="3" name="Прямоугольник 2"/>
          <p:cNvSpPr/>
          <p:nvPr/>
        </p:nvSpPr>
        <p:spPr>
          <a:xfrm>
            <a:off x="114300" y="1738994"/>
            <a:ext cx="8905603" cy="738664"/>
          </a:xfrm>
          <a:prstGeom prst="rect">
            <a:avLst/>
          </a:prstGeom>
        </p:spPr>
        <p:txBody>
          <a:bodyPr wrap="square">
            <a:spAutoFit/>
          </a:bodyPr>
          <a:lstStyle/>
          <a:p>
            <a:pPr lvl="0"/>
            <a:endParaRPr lang="ru-RU" altLang="ru-RU" sz="2400" dirty="0">
              <a:latin typeface="Times New Roman" panose="02020603050405020304" pitchFamily="18" charset="0"/>
              <a:cs typeface="Times New Roman" panose="02020603050405020304" pitchFamily="18" charset="0"/>
            </a:endParaRPr>
          </a:p>
          <a:p>
            <a:endParaRPr lang="ru-RU" altLang="ru-RU" dirty="0">
              <a:latin typeface="Arial" panose="020B0604020202020204" pitchFamily="34" charset="0"/>
            </a:endParaRPr>
          </a:p>
        </p:txBody>
      </p:sp>
      <p:sp>
        <p:nvSpPr>
          <p:cNvPr id="4" name="Rectangle 1"/>
          <p:cNvSpPr>
            <a:spLocks noChangeArrowheads="1"/>
          </p:cNvSpPr>
          <p:nvPr/>
        </p:nvSpPr>
        <p:spPr bwMode="auto">
          <a:xfrm>
            <a:off x="0" y="938047"/>
            <a:ext cx="65" cy="1813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093" rIns="0" bIns="-13093" numCol="1" anchor="ctr" anchorCtr="0" compatLnSpc="1">
            <a:prstTxWarp prst="textNoShape">
              <a:avLst/>
            </a:prstTxWarp>
            <a:spAutoFit/>
          </a:bodyPr>
          <a:lstStyle/>
          <a:p>
            <a:pPr defTabSz="685800" eaLnBrk="0" fontAlgn="base" hangingPunct="0">
              <a:spcBef>
                <a:spcPct val="0"/>
              </a:spcBef>
              <a:spcAft>
                <a:spcPct val="0"/>
              </a:spcAft>
            </a:pPr>
            <a:endParaRPr lang="ru-RU" altLang="ru-RU" sz="1350" dirty="0">
              <a:latin typeface="Arial" panose="020B0604020202020204" pitchFamily="34" charset="0"/>
            </a:endParaRPr>
          </a:p>
        </p:txBody>
      </p:sp>
      <p:sp>
        <p:nvSpPr>
          <p:cNvPr id="6" name="Rectangle 3"/>
          <p:cNvSpPr>
            <a:spLocks noChangeArrowheads="1"/>
          </p:cNvSpPr>
          <p:nvPr/>
        </p:nvSpPr>
        <p:spPr bwMode="auto">
          <a:xfrm>
            <a:off x="114300" y="1052347"/>
            <a:ext cx="65" cy="1813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093" rIns="0" bIns="-13093" numCol="1" anchor="ctr" anchorCtr="0" compatLnSpc="1">
            <a:prstTxWarp prst="textNoShape">
              <a:avLst/>
            </a:prstTxWarp>
            <a:spAutoFit/>
          </a:bodyPr>
          <a:lstStyle/>
          <a:p>
            <a:pPr defTabSz="685800" eaLnBrk="0" fontAlgn="base" hangingPunct="0">
              <a:spcBef>
                <a:spcPct val="0"/>
              </a:spcBef>
              <a:spcAft>
                <a:spcPct val="0"/>
              </a:spcAft>
            </a:pPr>
            <a:endParaRPr lang="ru-RU" altLang="ru-RU" sz="1350" dirty="0">
              <a:latin typeface="Arial" panose="020B0604020202020204" pitchFamily="34" charset="0"/>
            </a:endParaRPr>
          </a:p>
        </p:txBody>
      </p:sp>
      <p:sp>
        <p:nvSpPr>
          <p:cNvPr id="7" name="Rectangle 4"/>
          <p:cNvSpPr>
            <a:spLocks noChangeArrowheads="1"/>
          </p:cNvSpPr>
          <p:nvPr/>
        </p:nvSpPr>
        <p:spPr bwMode="auto">
          <a:xfrm>
            <a:off x="228600" y="1166647"/>
            <a:ext cx="65" cy="1813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093" rIns="0" bIns="-13093" numCol="1" anchor="ctr" anchorCtr="0" compatLnSpc="1">
            <a:prstTxWarp prst="textNoShape">
              <a:avLst/>
            </a:prstTxWarp>
            <a:spAutoFit/>
          </a:bodyPr>
          <a:lstStyle/>
          <a:p>
            <a:pPr defTabSz="685800" eaLnBrk="0" fontAlgn="base" hangingPunct="0">
              <a:spcBef>
                <a:spcPct val="0"/>
              </a:spcBef>
              <a:spcAft>
                <a:spcPct val="0"/>
              </a:spcAft>
            </a:pPr>
            <a:endParaRPr lang="ru-RU" altLang="ru-RU" sz="1350" dirty="0">
              <a:latin typeface="Arial" panose="020B0604020202020204" pitchFamily="34" charset="0"/>
            </a:endParaRPr>
          </a:p>
        </p:txBody>
      </p:sp>
      <p:sp>
        <p:nvSpPr>
          <p:cNvPr id="8" name="Rectangle 5"/>
          <p:cNvSpPr>
            <a:spLocks noChangeArrowheads="1"/>
          </p:cNvSpPr>
          <p:nvPr/>
        </p:nvSpPr>
        <p:spPr bwMode="auto">
          <a:xfrm>
            <a:off x="114300" y="1052347"/>
            <a:ext cx="65" cy="1813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093" rIns="0" bIns="-13093" numCol="1" anchor="ctr" anchorCtr="0" compatLnSpc="1">
            <a:prstTxWarp prst="textNoShape">
              <a:avLst/>
            </a:prstTxWarp>
            <a:spAutoFit/>
          </a:bodyPr>
          <a:lstStyle/>
          <a:p>
            <a:pPr defTabSz="685800" eaLnBrk="0" fontAlgn="base" hangingPunct="0">
              <a:spcBef>
                <a:spcPct val="0"/>
              </a:spcBef>
              <a:spcAft>
                <a:spcPct val="0"/>
              </a:spcAft>
            </a:pPr>
            <a:endParaRPr lang="ru-RU" altLang="ru-RU" sz="1350" dirty="0">
              <a:latin typeface="Arial" panose="020B0604020202020204" pitchFamily="34" charset="0"/>
            </a:endParaRPr>
          </a:p>
        </p:txBody>
      </p:sp>
      <p:sp>
        <p:nvSpPr>
          <p:cNvPr id="9" name="Rectangle 6"/>
          <p:cNvSpPr>
            <a:spLocks noChangeArrowheads="1"/>
          </p:cNvSpPr>
          <p:nvPr/>
        </p:nvSpPr>
        <p:spPr bwMode="auto">
          <a:xfrm>
            <a:off x="342900" y="1314451"/>
            <a:ext cx="65" cy="1813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3093" rIns="0" bIns="-13093" numCol="1" anchor="ctr" anchorCtr="0" compatLnSpc="1">
            <a:prstTxWarp prst="textNoShape">
              <a:avLst/>
            </a:prstTxWarp>
            <a:spAutoFit/>
          </a:bodyPr>
          <a:lstStyle/>
          <a:p>
            <a:pPr defTabSz="685800" eaLnBrk="0" fontAlgn="base" hangingPunct="0">
              <a:spcBef>
                <a:spcPct val="0"/>
              </a:spcBef>
              <a:spcAft>
                <a:spcPct val="0"/>
              </a:spcAft>
            </a:pPr>
            <a:endParaRPr lang="ru-RU" altLang="ru-RU" sz="1350" dirty="0">
              <a:latin typeface="Arial" panose="020B0604020202020204" pitchFamily="34" charset="0"/>
            </a:endParaRPr>
          </a:p>
        </p:txBody>
      </p:sp>
      <p:sp>
        <p:nvSpPr>
          <p:cNvPr id="10" name="Прямоугольник 9"/>
          <p:cNvSpPr/>
          <p:nvPr/>
        </p:nvSpPr>
        <p:spPr>
          <a:xfrm>
            <a:off x="2429277" y="1233654"/>
            <a:ext cx="6590626" cy="1200329"/>
          </a:xfrm>
          <a:prstGeom prst="rect">
            <a:avLst/>
          </a:prstGeom>
        </p:spPr>
        <p:txBody>
          <a:bodyPr wrap="square">
            <a:spAutoFit/>
          </a:bodyPr>
          <a:lstStyle/>
          <a:p>
            <a:pPr algn="ctr"/>
            <a:r>
              <a:rPr lang="ru-RU" b="1" dirty="0" err="1">
                <a:latin typeface="Times New Roman" pitchFamily="18" charset="0"/>
                <a:cs typeface="Times New Roman" pitchFamily="18" charset="0"/>
              </a:rPr>
              <a:t>Қазақстан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Республикасы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Президентiнiң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Өкiмi</a:t>
            </a:r>
            <a:r>
              <a:rPr lang="ru-RU" b="1" dirty="0">
                <a:latin typeface="Times New Roman" pitchFamily="18" charset="0"/>
                <a:cs typeface="Times New Roman" pitchFamily="18" charset="0"/>
              </a:rPr>
              <a:t> </a:t>
            </a:r>
          </a:p>
          <a:p>
            <a:pPr algn="ctr"/>
            <a:r>
              <a:rPr lang="ru-RU" b="1" dirty="0">
                <a:latin typeface="Times New Roman" pitchFamily="18" charset="0"/>
                <a:cs typeface="Times New Roman" pitchFamily="18" charset="0"/>
              </a:rPr>
              <a:t>«</a:t>
            </a:r>
            <a:r>
              <a:rPr lang="kk-KZ" b="1" dirty="0">
                <a:latin typeface="Times New Roman" pitchFamily="18" charset="0"/>
                <a:cs typeface="Times New Roman" pitchFamily="18" charset="0"/>
              </a:rPr>
              <a:t>Дарынды балаларға арналған мектептердi мемлекеттiк қолдау және дамыту” </a:t>
            </a:r>
            <a:r>
              <a:rPr lang="ru-RU" b="1" dirty="0">
                <a:latin typeface="Times New Roman" pitchFamily="18" charset="0"/>
                <a:cs typeface="Times New Roman" pitchFamily="18" charset="0"/>
              </a:rPr>
              <a:t>1996 ж. N 3002 </a:t>
            </a:r>
          </a:p>
          <a:p>
            <a:r>
              <a:rPr lang="kk-KZ"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11" name="Прямоугольник 10"/>
          <p:cNvSpPr/>
          <p:nvPr/>
        </p:nvSpPr>
        <p:spPr>
          <a:xfrm>
            <a:off x="2794958" y="2354909"/>
            <a:ext cx="5861650" cy="2723823"/>
          </a:xfrm>
          <a:prstGeom prst="rect">
            <a:avLst/>
          </a:prstGeom>
        </p:spPr>
        <p:txBody>
          <a:bodyPr wrap="square">
            <a:spAutoFit/>
          </a:bodyPr>
          <a:lstStyle/>
          <a:p>
            <a:pPr algn="just"/>
            <a:r>
              <a:rPr lang="kk-KZ" sz="2100" dirty="0">
                <a:latin typeface="Times New Roman" pitchFamily="18" charset="0"/>
                <a:cs typeface="Times New Roman" pitchFamily="18" charset="0"/>
              </a:rPr>
              <a:t>	</a:t>
            </a:r>
            <a:r>
              <a:rPr lang="ru-RU" sz="1500" dirty="0" err="1">
                <a:latin typeface="Times New Roman" pitchFamily="18" charset="0"/>
                <a:cs typeface="Times New Roman" pitchFamily="18" charset="0"/>
              </a:rPr>
              <a:t>Өкiм</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бойынша</a:t>
            </a:r>
            <a:r>
              <a:rPr lang="ru-RU" sz="1500" dirty="0">
                <a:latin typeface="Times New Roman" pitchFamily="18" charset="0"/>
                <a:cs typeface="Times New Roman" pitchFamily="18" charset="0"/>
              </a:rPr>
              <a:t> </a:t>
            </a:r>
            <a:r>
              <a:rPr lang="kk-KZ" sz="1500" dirty="0">
                <a:latin typeface="Times New Roman" panose="02020603050405020304" pitchFamily="18" charset="0"/>
                <a:cs typeface="Times New Roman" panose="02020603050405020304" pitchFamily="18" charset="0"/>
              </a:rPr>
              <a:t>Қазақстанда балаларға арналған көптеген мамандандырылған мектептер ашылды: гимназиялар, лицейлер, мектептен тыс мекемелер - оқушылар сарайлары мен үйлерi ұйымдастырылды. Осы бағытта ғылым негiздерiн зерделеуде, музыкада, кескiндемеде, басқа да өнер түрлерiнде, спортта, балалар көркемөнер шығармашылығында ерекше дарындылығы мен қабiлетiн танытқан оқушыларды оқыту мен тәрбиелеумен бірге жай-күйiн қарайтын болсын делінген, осындай балаларға арналған мектептер мен мектептен тыс мекемелердiң жүйесiн сақтау мен кеңейтуге бағытталған шаралар жүйесiн әзiрлеуді жоспарлаған</a:t>
            </a:r>
            <a:br>
              <a:rPr lang="kk-KZ" sz="1500" dirty="0">
                <a:latin typeface="Times New Roman" panose="02020603050405020304" pitchFamily="18" charset="0"/>
                <a:cs typeface="Times New Roman" panose="02020603050405020304" pitchFamily="18" charset="0"/>
              </a:rPr>
            </a:b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74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58950822"/>
              </p:ext>
            </p:extLst>
          </p:nvPr>
        </p:nvGraphicFramePr>
        <p:xfrm>
          <a:off x="97047" y="947827"/>
          <a:ext cx="8604849" cy="5149004"/>
        </p:xfrm>
        <a:graphic>
          <a:graphicData uri="http://schemas.openxmlformats.org/drawingml/2006/table">
            <a:tbl>
              <a:tblPr firstRow="1" firstCol="1" bandRow="1" bandCol="1">
                <a:tableStyleId>{5C22544A-7EE6-4342-B048-85BDC9FD1C3A}</a:tableStyleId>
              </a:tblPr>
              <a:tblGrid>
                <a:gridCol w="442957">
                  <a:extLst>
                    <a:ext uri="{9D8B030D-6E8A-4147-A177-3AD203B41FA5}">
                      <a16:colId xmlns:a16="http://schemas.microsoft.com/office/drawing/2014/main" val="1690846002"/>
                    </a:ext>
                  </a:extLst>
                </a:gridCol>
                <a:gridCol w="2556846">
                  <a:extLst>
                    <a:ext uri="{9D8B030D-6E8A-4147-A177-3AD203B41FA5}">
                      <a16:colId xmlns:a16="http://schemas.microsoft.com/office/drawing/2014/main" val="2735983817"/>
                    </a:ext>
                  </a:extLst>
                </a:gridCol>
                <a:gridCol w="1845654">
                  <a:extLst>
                    <a:ext uri="{9D8B030D-6E8A-4147-A177-3AD203B41FA5}">
                      <a16:colId xmlns:a16="http://schemas.microsoft.com/office/drawing/2014/main" val="353036762"/>
                    </a:ext>
                  </a:extLst>
                </a:gridCol>
                <a:gridCol w="3759392">
                  <a:extLst>
                    <a:ext uri="{9D8B030D-6E8A-4147-A177-3AD203B41FA5}">
                      <a16:colId xmlns:a16="http://schemas.microsoft.com/office/drawing/2014/main" val="4098680578"/>
                    </a:ext>
                  </a:extLst>
                </a:gridCol>
              </a:tblGrid>
              <a:tr h="473202">
                <a:tc gridSpan="4">
                  <a:txBody>
                    <a:bodyPr/>
                    <a:lstStyle/>
                    <a:p>
                      <a:pPr algn="ctr">
                        <a:lnSpc>
                          <a:spcPct val="115000"/>
                        </a:lnSpc>
                        <a:spcAft>
                          <a:spcPts val="0"/>
                        </a:spcAft>
                      </a:pPr>
                      <a:r>
                        <a:rPr lang="kk-KZ" sz="1400" dirty="0">
                          <a:solidFill>
                            <a:schemeClr val="tx1">
                              <a:lumMod val="95000"/>
                              <a:lumOff val="5000"/>
                            </a:schemeClr>
                          </a:solidFill>
                          <a:effectLst/>
                          <a:latin typeface="Times New Roman" panose="02020603050405020304" pitchFamily="18" charset="0"/>
                          <a:cs typeface="Times New Roman" panose="02020603050405020304" pitchFamily="18" charset="0"/>
                        </a:rPr>
                        <a:t>Орта буйын</a:t>
                      </a:r>
                      <a:endParaRPr lang="en-US" sz="14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0505951"/>
                  </a:ext>
                </a:extLst>
              </a:tr>
              <a:tr h="946404">
                <a:tc>
                  <a:txBody>
                    <a:bodyPr/>
                    <a:lstStyle/>
                    <a:p>
                      <a:pPr>
                        <a:lnSpc>
                          <a:spcPct val="115000"/>
                        </a:lnSpc>
                        <a:spcAft>
                          <a:spcPts val="0"/>
                        </a:spcAft>
                      </a:pPr>
                      <a:r>
                        <a:rPr lang="kk-KZ" sz="1400">
                          <a:effectLst/>
                          <a:latin typeface="Times New Roman" panose="02020603050405020304" pitchFamily="18" charset="0"/>
                          <a:cs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400" dirty="0">
                          <a:effectLst/>
                          <a:latin typeface="Times New Roman" panose="02020603050405020304" pitchFamily="18" charset="0"/>
                          <a:cs typeface="Times New Roman" panose="02020603050405020304" pitchFamily="18" charset="0"/>
                        </a:rPr>
                        <a:t>Э</a:t>
                      </a:r>
                      <a:r>
                        <a:rPr lang="ru-RU" sz="1400" dirty="0" err="1">
                          <a:effectLst/>
                          <a:latin typeface="Times New Roman" panose="02020603050405020304" pitchFamily="18" charset="0"/>
                          <a:cs typeface="Times New Roman" panose="02020603050405020304" pitchFamily="18" charset="0"/>
                        </a:rPr>
                        <a:t>моциялық</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ақыл</a:t>
                      </a:r>
                      <a:r>
                        <a:rPr lang="ru-RU" sz="1400" dirty="0">
                          <a:effectLst/>
                          <a:latin typeface="Times New Roman" panose="02020603050405020304" pitchFamily="18" charset="0"/>
                          <a:cs typeface="Times New Roman" panose="02020603050405020304" pitchFamily="18" charset="0"/>
                        </a:rPr>
                        <a:t>-ой тест</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Стенли Холл</a:t>
                      </a:r>
                      <a:endParaRPr lang="en-US"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Әдістеме</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эмоцияларда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бейнеленген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жеке</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қатынастарды</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түсіну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және</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шешім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қабылдау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негізінде</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эмоционалды</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саланы</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басқару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қабілетін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анықтауға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арналған</a:t>
                      </a:r>
                      <a:r>
                        <a:rPr lang="ru-RU"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3542295"/>
                  </a:ext>
                </a:extLst>
              </a:tr>
              <a:tr h="946404">
                <a:tc>
                  <a:txBody>
                    <a:bodyPr/>
                    <a:lstStyle/>
                    <a:p>
                      <a:pPr>
                        <a:lnSpc>
                          <a:spcPct val="115000"/>
                        </a:lnSpc>
                        <a:spcAft>
                          <a:spcPts val="0"/>
                        </a:spcAft>
                      </a:pPr>
                      <a:r>
                        <a:rPr lang="kk-KZ" sz="1400">
                          <a:effectLst/>
                          <a:latin typeface="Times New Roman" panose="02020603050405020304" pitchFamily="18" charset="0"/>
                          <a:cs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Bef>
                          <a:spcPts val="200"/>
                        </a:spcBef>
                        <a:spcAft>
                          <a:spcPts val="0"/>
                        </a:spcAft>
                      </a:pPr>
                      <a:r>
                        <a:rPr lang="ru-RU" sz="1400" dirty="0">
                          <a:effectLst/>
                          <a:latin typeface="Times New Roman" panose="02020603050405020304" pitchFamily="18" charset="0"/>
                          <a:cs typeface="Times New Roman" panose="02020603050405020304" pitchFamily="18" charset="0"/>
                        </a:rPr>
                        <a:t> "</a:t>
                      </a:r>
                      <a:r>
                        <a:rPr lang="kk-KZ" sz="1400" dirty="0">
                          <a:effectLst/>
                          <a:latin typeface="Times New Roman" panose="02020603050405020304" pitchFamily="18" charset="0"/>
                          <a:cs typeface="Times New Roman" panose="02020603050405020304" pitchFamily="18" charset="0"/>
                        </a:rPr>
                        <a:t>Дарындылық </a:t>
                      </a:r>
                      <a:r>
                        <a:rPr lang="ru-RU" sz="1400" dirty="0">
                          <a:effectLst/>
                          <a:latin typeface="Times New Roman" panose="02020603050405020304" pitchFamily="18" charset="0"/>
                          <a:cs typeface="Times New Roman" panose="02020603050405020304" pitchFamily="18" charset="0"/>
                        </a:rPr>
                        <a:t>карта</a:t>
                      </a:r>
                      <a:r>
                        <a:rPr lang="kk-KZ" sz="1400" dirty="0">
                          <a:effectLst/>
                          <a:latin typeface="Times New Roman" panose="02020603050405020304" pitchFamily="18" charset="0"/>
                          <a:cs typeface="Times New Roman" panose="02020603050405020304" pitchFamily="18" charset="0"/>
                        </a:rPr>
                        <a:t>сы </a:t>
                      </a:r>
                      <a:r>
                        <a:rPr lang="ru-RU" sz="1400" dirty="0">
                          <a:effectLst/>
                          <a:latin typeface="Times New Roman" panose="02020603050405020304" pitchFamily="18" charset="0"/>
                          <a:cs typeface="Times New Roman" panose="02020603050405020304" pitchFamily="18" charset="0"/>
                        </a:rPr>
                        <a:t>" </a:t>
                      </a:r>
                      <a:r>
                        <a:rPr lang="kk-KZ" sz="1400" dirty="0">
                          <a:effectLst/>
                          <a:latin typeface="Times New Roman" panose="02020603050405020304" pitchFamily="18" charset="0"/>
                          <a:cs typeface="Times New Roman" panose="02020603050405020304" pitchFamily="18" charset="0"/>
                        </a:rPr>
                        <a:t> әдістемесі</a:t>
                      </a:r>
                      <a:endParaRPr lang="en-US"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Bef>
                          <a:spcPts val="200"/>
                        </a:spcBef>
                        <a:spcAft>
                          <a:spcPts val="0"/>
                        </a:spcAft>
                      </a:pPr>
                      <a:r>
                        <a:rPr lang="ru-RU" sz="1400" dirty="0">
                          <a:effectLst/>
                          <a:latin typeface="Times New Roman" panose="02020603050405020304" pitchFamily="18" charset="0"/>
                          <a:cs typeface="Times New Roman" panose="02020603050405020304" pitchFamily="18" charset="0"/>
                        </a:rPr>
                        <a:t>А. И. Савенков</a:t>
                      </a:r>
                      <a:endParaRPr lang="en-US" sz="1400" b="1" i="1"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Баладағы</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дарындылық</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түрлерінің</a:t>
                      </a:r>
                      <a:r>
                        <a:rPr lang="ru-RU" sz="1400" dirty="0">
                          <a:effectLst/>
                          <a:latin typeface="Times New Roman" panose="02020603050405020304" pitchFamily="18" charset="0"/>
                          <a:cs typeface="Times New Roman" panose="02020603050405020304" pitchFamily="18" charset="0"/>
                        </a:rPr>
                        <a:t> </a:t>
                      </a:r>
                      <a:r>
                        <a:rPr lang="kk-KZ" sz="1400" dirty="0">
                          <a:effectLst/>
                          <a:latin typeface="Times New Roman" panose="02020603050405020304" pitchFamily="18" charset="0"/>
                          <a:cs typeface="Times New Roman" panose="02020603050405020304" pitchFamily="18" charset="0"/>
                        </a:rPr>
                        <a:t>басымдылығын</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зерттеу</a:t>
                      </a:r>
                      <a:r>
                        <a:rPr lang="kk-KZ" sz="1400" dirty="0">
                          <a:effectLst/>
                          <a:latin typeface="Times New Roman" panose="02020603050405020304" pitchFamily="18" charset="0"/>
                          <a:cs typeface="Times New Roman" panose="02020603050405020304" pitchFamily="18" charset="0"/>
                        </a:rPr>
                        <a:t>ге арналған</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20434749"/>
                  </a:ext>
                </a:extLst>
              </a:tr>
              <a:tr h="709803">
                <a:tc>
                  <a:txBody>
                    <a:bodyPr/>
                    <a:lstStyle/>
                    <a:p>
                      <a:pPr>
                        <a:lnSpc>
                          <a:spcPct val="115000"/>
                        </a:lnSpc>
                        <a:spcAft>
                          <a:spcPts val="0"/>
                        </a:spcAft>
                      </a:pPr>
                      <a:r>
                        <a:rPr lang="kk-KZ" sz="1400">
                          <a:effectLst/>
                          <a:latin typeface="Times New Roman" panose="02020603050405020304" pitchFamily="18" charset="0"/>
                          <a:cs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400">
                          <a:effectLst/>
                          <a:latin typeface="Times New Roman" panose="02020603050405020304" pitchFamily="18" charset="0"/>
                          <a:cs typeface="Times New Roman" panose="02020603050405020304" pitchFamily="18" charset="0"/>
                        </a:rPr>
                        <a:t>Ақыл-ой деңгейін анықтау тесті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400" dirty="0">
                          <a:effectLst/>
                          <a:latin typeface="Times New Roman" panose="02020603050405020304" pitchFamily="18" charset="0"/>
                          <a:cs typeface="Times New Roman" panose="02020603050405020304" pitchFamily="18" charset="0"/>
                        </a:rPr>
                        <a:t>Р. Кеттел</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400" spc="15" dirty="0">
                          <a:effectLst/>
                          <a:latin typeface="Times New Roman" panose="02020603050405020304" pitchFamily="18" charset="0"/>
                          <a:cs typeface="Times New Roman" panose="02020603050405020304" pitchFamily="18" charset="0"/>
                        </a:rPr>
                        <a:t>Мінездің әртүрлі қасиеттерін анықтауға және жеке тұлғаның бейнесі қалыптастыруға мүмкіндік береді</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06733090"/>
                  </a:ext>
                </a:extLst>
              </a:tr>
              <a:tr h="473202">
                <a:tc>
                  <a:txBody>
                    <a:bodyPr/>
                    <a:lstStyle/>
                    <a:p>
                      <a:pPr>
                        <a:lnSpc>
                          <a:spcPct val="115000"/>
                        </a:lnSpc>
                        <a:spcAft>
                          <a:spcPts val="0"/>
                        </a:spcAft>
                      </a:pPr>
                      <a:r>
                        <a:rPr lang="kk-KZ" sz="1400">
                          <a:effectLst/>
                          <a:latin typeface="Times New Roman" panose="02020603050405020304" pitchFamily="18" charset="0"/>
                          <a:cs typeface="Times New Roman" panose="02020603050405020304" pitchFamily="18" charset="0"/>
                        </a:rPr>
                        <a:t>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400">
                          <a:effectLst/>
                          <a:latin typeface="Times New Roman" panose="02020603050405020304" pitchFamily="18" charset="0"/>
                          <a:cs typeface="Times New Roman" panose="02020603050405020304" pitchFamily="18" charset="0"/>
                        </a:rPr>
                        <a:t>Ойлау түрлерін</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Г.В. </a:t>
                      </a:r>
                      <a:r>
                        <a:rPr lang="ru-RU" sz="1400" dirty="0" err="1">
                          <a:effectLst/>
                          <a:latin typeface="Times New Roman" panose="02020603050405020304" pitchFamily="18" charset="0"/>
                          <a:cs typeface="Times New Roman" panose="02020603050405020304" pitchFamily="18" charset="0"/>
                        </a:rPr>
                        <a:t>Резапкина</a:t>
                      </a:r>
                      <a:endParaRPr lang="en-US"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400" dirty="0">
                          <a:effectLst/>
                          <a:latin typeface="Times New Roman" panose="02020603050405020304" pitchFamily="18" charset="0"/>
                          <a:cs typeface="Times New Roman" panose="02020603050405020304" pitchFamily="18" charset="0"/>
                        </a:rPr>
                        <a:t>Ойлау түрлерін анықтау</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54171933"/>
                  </a:ext>
                </a:extLst>
              </a:tr>
              <a:tr h="1637898">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kk-KZ" sz="1400">
                          <a:effectLst/>
                          <a:latin typeface="Times New Roman" panose="02020603050405020304" pitchFamily="18" charset="0"/>
                          <a:cs typeface="Times New Roman" panose="02020603050405020304" pitchFamily="18" charset="0"/>
                        </a:rPr>
                        <a:t>Амтхауэр тесті</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Bef>
                          <a:spcPts val="200"/>
                        </a:spcBef>
                        <a:spcAft>
                          <a:spcPts val="0"/>
                        </a:spcAft>
                      </a:pPr>
                      <a:r>
                        <a:rPr lang="kk-KZ" sz="1400">
                          <a:effectLst/>
                          <a:latin typeface="Times New Roman" panose="02020603050405020304" pitchFamily="18" charset="0"/>
                          <a:cs typeface="Times New Roman" panose="02020603050405020304" pitchFamily="18" charset="0"/>
                        </a:rPr>
                        <a:t>Р.Амтхауэр</a:t>
                      </a:r>
                      <a:endParaRPr lang="en-US" sz="1400" b="1" i="1">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15000"/>
                        </a:lnSpc>
                        <a:spcAft>
                          <a:spcPts val="0"/>
                        </a:spcAft>
                      </a:pPr>
                      <a:r>
                        <a:rPr lang="kk-KZ" sz="1400" dirty="0">
                          <a:effectLst/>
                          <a:latin typeface="Times New Roman" panose="02020603050405020304" pitchFamily="18" charset="0"/>
                          <a:cs typeface="Times New Roman" panose="02020603050405020304" pitchFamily="18" charset="0"/>
                        </a:rPr>
                        <a:t>Тест адамның интеллектісі туралы толық бейнені алуға мүмкіндік береді. Тест интеллекттің жалпы даму деңгейін ғана емес, оның жеке компоненттерін: ауызша, сандық және кеңістіктік ойлауды, логикалық қабілеттерді, зейінді, есте сақтауды, білім көлемін бағалауға арналған.</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52439872"/>
                  </a:ext>
                </a:extLst>
              </a:tr>
            </a:tbl>
          </a:graphicData>
        </a:graphic>
      </p:graphicFrame>
    </p:spTree>
    <p:extLst>
      <p:ext uri="{BB962C8B-B14F-4D97-AF65-F5344CB8AC3E}">
        <p14:creationId xmlns:p14="http://schemas.microsoft.com/office/powerpoint/2010/main" val="184071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srcRect/>
          <a:stretch>
            <a:fillRect/>
          </a:stretch>
        </p:blipFill>
        <p:spPr bwMode="auto">
          <a:xfrm>
            <a:off x="0" y="1111250"/>
            <a:ext cx="2596582" cy="1298744"/>
          </a:xfrm>
          <a:prstGeom prst="rect">
            <a:avLst/>
          </a:prstGeom>
          <a:noFill/>
          <a:ln w="9525">
            <a:noFill/>
            <a:round/>
            <a:headEnd/>
            <a:tailEnd/>
          </a:ln>
          <a:effectLst/>
        </p:spPr>
      </p:pic>
      <p:sp>
        <p:nvSpPr>
          <p:cNvPr id="8195" name="Rectangle 2"/>
          <p:cNvSpPr>
            <a:spLocks noGrp="1" noChangeArrowheads="1"/>
          </p:cNvSpPr>
          <p:nvPr>
            <p:ph type="title"/>
          </p:nvPr>
        </p:nvSpPr>
        <p:spPr>
          <a:xfrm>
            <a:off x="4407840" y="1424316"/>
            <a:ext cx="4082401" cy="696673"/>
          </a:xfrm>
        </p:spPr>
        <p:txBody>
          <a:bodyPr vert="horz" lIns="91440" tIns="23797" rIns="91440" bIns="45720" rtlCol="0" anchor="ctr">
            <a:noAutofit/>
          </a:bodyPr>
          <a:lstStyle/>
          <a:p>
            <a:pPr>
              <a:tabLst>
                <a:tab pos="542532" algn="l"/>
                <a:tab pos="1085060" algn="l"/>
                <a:tab pos="1627593" algn="l"/>
                <a:tab pos="2170124" algn="l"/>
                <a:tab pos="2712655" algn="l"/>
                <a:tab pos="3255188" algn="l"/>
              </a:tabLst>
            </a:pPr>
            <a:r>
              <a:rPr lang="ru-RU" sz="3300" b="1" dirty="0" err="1"/>
              <a:t>Креативтілікті</a:t>
            </a:r>
            <a:r>
              <a:rPr lang="ru-RU" sz="3300" b="1" dirty="0"/>
              <a:t> </a:t>
            </a:r>
            <a:r>
              <a:rPr lang="ru-RU" sz="3300" b="1" dirty="0" err="1"/>
              <a:t>зерттеу</a:t>
            </a:r>
            <a:r>
              <a:rPr lang="ru-RU" sz="3300" b="1" dirty="0"/>
              <a:t> </a:t>
            </a:r>
            <a:r>
              <a:rPr lang="ru-RU" sz="3300" b="1" dirty="0" err="1"/>
              <a:t>әдістер</a:t>
            </a:r>
            <a:endParaRPr lang="ru-RU" sz="3300" b="1" dirty="0"/>
          </a:p>
        </p:txBody>
      </p:sp>
      <p:sp>
        <p:nvSpPr>
          <p:cNvPr id="8196" name="Rectangle 3"/>
          <p:cNvSpPr>
            <a:spLocks noGrp="1" noChangeArrowheads="1"/>
          </p:cNvSpPr>
          <p:nvPr>
            <p:ph type="subTitle" idx="4294967295"/>
          </p:nvPr>
        </p:nvSpPr>
        <p:spPr>
          <a:xfrm>
            <a:off x="2697912" y="802882"/>
            <a:ext cx="5246687" cy="2862263"/>
          </a:xfrm>
        </p:spPr>
        <p:txBody>
          <a:bodyPr vert="horz" lIns="91440" tIns="13220" rIns="91440" bIns="45720" rtlCol="0" anchor="ctr">
            <a:normAutofit/>
          </a:bodyPr>
          <a:lstStyle/>
          <a:p>
            <a:pPr marL="0"/>
            <a:r>
              <a:rPr lang="ru-RU" sz="2100" b="1" dirty="0" err="1">
                <a:latin typeface="Times New Roman" panose="02020603050405020304" pitchFamily="18" charset="0"/>
                <a:cs typeface="Times New Roman" panose="02020603050405020304" pitchFamily="18" charset="0"/>
              </a:rPr>
              <a:t>Креативтілікті</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зерттеу</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Гилфорд</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тесті</a:t>
            </a:r>
            <a:r>
              <a:rPr lang="ru-RU" sz="2100" b="1" dirty="0">
                <a:latin typeface="Times New Roman" panose="02020603050405020304" pitchFamily="18" charset="0"/>
                <a:cs typeface="Times New Roman" panose="02020603050405020304" pitchFamily="18" charset="0"/>
              </a:rPr>
              <a:t>;</a:t>
            </a:r>
          </a:p>
          <a:p>
            <a:pPr marL="0"/>
            <a:r>
              <a:rPr lang="ru-RU" sz="2100" b="1" dirty="0" err="1">
                <a:latin typeface="Times New Roman" panose="02020603050405020304" pitchFamily="18" charset="0"/>
                <a:cs typeface="Times New Roman" panose="02020603050405020304" pitchFamily="18" charset="0"/>
              </a:rPr>
              <a:t>Шығармашылық қабылеттерін анықтау  Х.Зиверт</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тестісі</a:t>
            </a:r>
            <a:r>
              <a:rPr lang="ru-RU" sz="2100" b="1" dirty="0">
                <a:latin typeface="Times New Roman" panose="02020603050405020304" pitchFamily="18" charset="0"/>
                <a:cs typeface="Times New Roman" panose="02020603050405020304" pitchFamily="18" charset="0"/>
              </a:rPr>
              <a:t> ;</a:t>
            </a:r>
          </a:p>
          <a:p>
            <a:pPr marL="0"/>
            <a:r>
              <a:rPr lang="ru-RU" sz="2100" b="1" dirty="0" err="1">
                <a:latin typeface="Times New Roman" panose="02020603050405020304" pitchFamily="18" charset="0"/>
                <a:cs typeface="Times New Roman" panose="02020603050405020304" pitchFamily="18" charset="0"/>
              </a:rPr>
              <a:t>П.Торренс</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тестісі</a:t>
            </a:r>
            <a:r>
              <a:rPr lang="ru-RU" sz="2100" b="1" dirty="0">
                <a:latin typeface="Times New Roman" panose="02020603050405020304" pitchFamily="18" charset="0"/>
                <a:cs typeface="Times New Roman" panose="02020603050405020304" pitchFamily="18" charset="0"/>
              </a:rPr>
              <a:t>;</a:t>
            </a:r>
          </a:p>
          <a:p>
            <a:pPr marL="0"/>
            <a:r>
              <a:rPr lang="ru-RU" sz="2100" b="1" dirty="0">
                <a:latin typeface="Times New Roman" panose="02020603050405020304" pitchFamily="18" charset="0"/>
                <a:cs typeface="Times New Roman" panose="02020603050405020304" pitchFamily="18" charset="0"/>
              </a:rPr>
              <a:t>Н.А.Батурина, Е.Л.Солдатов </a:t>
            </a:r>
            <a:r>
              <a:rPr lang="ru-RU" sz="2100" b="1" dirty="0" err="1">
                <a:latin typeface="Times New Roman" panose="02020603050405020304" pitchFamily="18" charset="0"/>
                <a:cs typeface="Times New Roman" panose="02020603050405020304" pitchFamily="18" charset="0"/>
              </a:rPr>
              <a:t>құрастырған</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дивергентік</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ойлау</a:t>
            </a:r>
            <a:r>
              <a:rPr lang="ru-RU" sz="2100" b="1" dirty="0">
                <a:latin typeface="Times New Roman" panose="02020603050405020304" pitchFamily="18" charset="0"/>
                <a:cs typeface="Times New Roman" panose="02020603050405020304" pitchFamily="18" charset="0"/>
              </a:rPr>
              <a:t> </a:t>
            </a:r>
            <a:r>
              <a:rPr lang="ru-RU" sz="2100" b="1" dirty="0" err="1">
                <a:latin typeface="Times New Roman" panose="02020603050405020304" pitchFamily="18" charset="0"/>
                <a:cs typeface="Times New Roman" panose="02020603050405020304" pitchFamily="18" charset="0"/>
              </a:rPr>
              <a:t>тестісі</a:t>
            </a:r>
            <a:endParaRPr lang="ru-RU" sz="2100" dirty="0">
              <a:latin typeface="Times New Roman" panose="02020603050405020304" pitchFamily="18" charset="0"/>
              <a:cs typeface="Times New Roman" panose="02020603050405020304" pitchFamily="18" charset="0"/>
            </a:endParaRPr>
          </a:p>
          <a:p>
            <a:pPr marL="0" indent="0" algn="just">
              <a:lnSpc>
                <a:spcPct val="95000"/>
              </a:lnSpc>
              <a:tabLst>
                <a:tab pos="542532" algn="l"/>
                <a:tab pos="1085060" algn="l"/>
                <a:tab pos="1627593" algn="l"/>
                <a:tab pos="2170124" algn="l"/>
                <a:tab pos="2712655" algn="l"/>
                <a:tab pos="3255188" algn="l"/>
                <a:tab pos="3797718" algn="l"/>
              </a:tabLst>
            </a:pPr>
            <a:endParaRPr lang="ru-RU" sz="2100" dirty="0">
              <a:latin typeface="Times New Roman" pitchFamily="18" charset="0"/>
            </a:endParaRPr>
          </a:p>
        </p:txBody>
      </p:sp>
      <p:sp>
        <p:nvSpPr>
          <p:cNvPr id="5" name="Заголовок 1"/>
          <p:cNvSpPr txBox="1">
            <a:spLocks/>
          </p:cNvSpPr>
          <p:nvPr/>
        </p:nvSpPr>
        <p:spPr>
          <a:xfrm>
            <a:off x="77637" y="2669309"/>
            <a:ext cx="2397707" cy="995836"/>
          </a:xfrm>
          <a:prstGeom prst="rect">
            <a:avLst/>
          </a:prstGeom>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kk-KZ" sz="2700" dirty="0">
                <a:solidFill>
                  <a:schemeClr val="tx1">
                    <a:lumMod val="95000"/>
                    <a:lumOff val="5000"/>
                  </a:schemeClr>
                </a:solidFill>
                <a:latin typeface="Times New Roman" panose="02020603050405020304" pitchFamily="18" charset="0"/>
                <a:cs typeface="Times New Roman" panose="02020603050405020304" pitchFamily="18" charset="0"/>
              </a:rPr>
              <a:t>Жоғары сыныптарға арналған әдістер</a:t>
            </a:r>
            <a:endParaRPr lang="en-US" sz="27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86292641"/>
              </p:ext>
            </p:extLst>
          </p:nvPr>
        </p:nvGraphicFramePr>
        <p:xfrm>
          <a:off x="2697912" y="3527952"/>
          <a:ext cx="5971636" cy="1874520"/>
        </p:xfrm>
        <a:graphic>
          <a:graphicData uri="http://schemas.openxmlformats.org/drawingml/2006/table">
            <a:tbl>
              <a:tblPr firstRow="1" firstCol="1" bandRow="1" bandCol="1">
                <a:tableStyleId>{5C22544A-7EE6-4342-B048-85BDC9FD1C3A}</a:tableStyleId>
              </a:tblPr>
              <a:tblGrid>
                <a:gridCol w="1870712">
                  <a:extLst>
                    <a:ext uri="{9D8B030D-6E8A-4147-A177-3AD203B41FA5}">
                      <a16:colId xmlns:a16="http://schemas.microsoft.com/office/drawing/2014/main" val="899812655"/>
                    </a:ext>
                  </a:extLst>
                </a:gridCol>
                <a:gridCol w="1350370">
                  <a:extLst>
                    <a:ext uri="{9D8B030D-6E8A-4147-A177-3AD203B41FA5}">
                      <a16:colId xmlns:a16="http://schemas.microsoft.com/office/drawing/2014/main" val="2990843243"/>
                    </a:ext>
                  </a:extLst>
                </a:gridCol>
                <a:gridCol w="2750554">
                  <a:extLst>
                    <a:ext uri="{9D8B030D-6E8A-4147-A177-3AD203B41FA5}">
                      <a16:colId xmlns:a16="http://schemas.microsoft.com/office/drawing/2014/main" val="2737997054"/>
                    </a:ext>
                  </a:extLst>
                </a:gridCol>
              </a:tblGrid>
              <a:tr h="822960">
                <a:tc>
                  <a:txBody>
                    <a:bodyPr/>
                    <a:lstStyle/>
                    <a:p>
                      <a:pPr>
                        <a:spcAft>
                          <a:spcPts val="0"/>
                        </a:spcAft>
                      </a:pPr>
                      <a:r>
                        <a:rPr lang="ru-RU" sz="1800" dirty="0">
                          <a:solidFill>
                            <a:schemeClr val="tx1">
                              <a:lumMod val="95000"/>
                              <a:lumOff val="5000"/>
                            </a:schemeClr>
                          </a:solidFill>
                          <a:effectLst/>
                          <a:latin typeface="Times New Roman" panose="02020603050405020304" pitchFamily="18" charset="0"/>
                          <a:cs typeface="Times New Roman" panose="02020603050405020304" pitchFamily="18" charset="0"/>
                        </a:rPr>
                        <a:t>Климова Е.А. </a:t>
                      </a:r>
                      <a:r>
                        <a:rPr lang="ru-RU" sz="1800" dirty="0" err="1">
                          <a:solidFill>
                            <a:schemeClr val="tx1">
                              <a:lumMod val="95000"/>
                              <a:lumOff val="5000"/>
                            </a:schemeClr>
                          </a:solidFill>
                          <a:effectLst/>
                          <a:latin typeface="Times New Roman" panose="02020603050405020304" pitchFamily="18" charset="0"/>
                          <a:cs typeface="Times New Roman" panose="02020603050405020304" pitchFamily="18" charset="0"/>
                        </a:rPr>
                        <a:t>сүрақнамасы</a:t>
                      </a:r>
                      <a:endParaRPr lang="en-US" sz="1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ru-RU" sz="1800" dirty="0">
                          <a:solidFill>
                            <a:schemeClr val="tx1">
                              <a:lumMod val="95000"/>
                              <a:lumOff val="5000"/>
                            </a:schemeClr>
                          </a:solidFill>
                          <a:effectLst/>
                          <a:latin typeface="Times New Roman" panose="02020603050405020304" pitchFamily="18" charset="0"/>
                          <a:cs typeface="Times New Roman" panose="02020603050405020304" pitchFamily="18" charset="0"/>
                        </a:rPr>
                        <a:t>Климов Е.А.</a:t>
                      </a:r>
                      <a:endParaRPr lang="en-US" sz="180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spcAft>
                          <a:spcPts val="0"/>
                        </a:spcAft>
                      </a:pPr>
                      <a:r>
                        <a:rPr lang="ru-RU"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1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ru-RU" sz="18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Оқушының</a:t>
                      </a:r>
                      <a:r>
                        <a:rPr lang="ru-RU" sz="18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ru-RU" sz="18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қызығушылықтарын</a:t>
                      </a:r>
                      <a:r>
                        <a:rPr lang="ru-RU" sz="18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ru-RU" sz="18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анықтауға</a:t>
                      </a:r>
                      <a:r>
                        <a:rPr lang="ru-RU" sz="18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ru-RU" sz="18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бағытталған</a:t>
                      </a:r>
                      <a:endParaRPr lang="en-US" sz="1800"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39327934"/>
                  </a:ext>
                </a:extLst>
              </a:tr>
              <a:tr h="1025271">
                <a:tc>
                  <a:txBody>
                    <a:bodyPr/>
                    <a:lstStyle/>
                    <a:p>
                      <a:r>
                        <a:rPr lang="ru-RU" sz="1800" b="1"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r>
                        <a:rPr lang="ru-RU" sz="1800" b="1" i="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Кәсіптік</a:t>
                      </a:r>
                      <a:r>
                        <a:rPr lang="ru-RU" sz="1800" b="1"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ru-RU" sz="1800" b="1" i="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қалау</a:t>
                      </a:r>
                      <a:r>
                        <a:rPr lang="ru-RU" sz="1800" b="1"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ru-RU" sz="1800" b="1" i="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дісі</a:t>
                      </a:r>
                      <a:r>
                        <a:rPr lang="ru-RU" sz="1800" b="1"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т</a:t>
                      </a:r>
                    </a:p>
                  </a:txBody>
                  <a:tcPr marL="51435" marR="51435" marT="0" marB="0"/>
                </a:tc>
                <a:tc>
                  <a:txBody>
                    <a:bodyPr/>
                    <a:lstStyle/>
                    <a:p>
                      <a:pPr>
                        <a:lnSpc>
                          <a:spcPct val="115000"/>
                        </a:lnSpc>
                        <a:spcBef>
                          <a:spcPts val="1000"/>
                        </a:spcBef>
                        <a:spcAft>
                          <a:spcPts val="0"/>
                        </a:spcAft>
                      </a:pPr>
                      <a:r>
                        <a:rPr lang="ru-RU"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800" b="1" dirty="0">
                          <a:solidFill>
                            <a:schemeClr val="tx1">
                              <a:lumMod val="95000"/>
                              <a:lumOff val="5000"/>
                            </a:schemeClr>
                          </a:solidFill>
                          <a:effectLst/>
                          <a:latin typeface="Times New Roman" panose="02020603050405020304" pitchFamily="18" charset="0"/>
                          <a:cs typeface="Times New Roman" panose="02020603050405020304" pitchFamily="18" charset="0"/>
                        </a:rPr>
                        <a:t>Д. </a:t>
                      </a:r>
                      <a:r>
                        <a:rPr lang="ru-RU" sz="1800" b="1" i="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Голланд</a:t>
                      </a:r>
                      <a:endParaRPr lang="en-US" sz="1800" b="1" i="1"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15000"/>
                        </a:lnSpc>
                        <a:spcAft>
                          <a:spcPts val="0"/>
                        </a:spcAft>
                      </a:pPr>
                      <a:r>
                        <a:rPr lang="ru-RU" sz="180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Оқушылардың</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типтік</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ерекшеліктеріне</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байланысты</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қандай</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кәсіпке</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бейімділігі</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 бар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екенін</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i="0" kern="1200" dirty="0" err="1">
                          <a:solidFill>
                            <a:schemeClr val="dk1"/>
                          </a:solidFill>
                          <a:effectLst/>
                          <a:latin typeface="Times New Roman" panose="02020603050405020304" pitchFamily="18" charset="0"/>
                          <a:ea typeface="+mn-ea"/>
                          <a:cs typeface="Times New Roman" panose="02020603050405020304" pitchFamily="18" charset="0"/>
                        </a:rPr>
                        <a:t>анықтау</a:t>
                      </a:r>
                      <a:r>
                        <a:rPr lang="ru-RU" sz="1400" b="1"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400" b="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61359943"/>
                  </a:ext>
                </a:extLst>
              </a:tr>
            </a:tbl>
          </a:graphicData>
        </a:graphic>
      </p:graphicFrame>
    </p:spTree>
  </p:cSld>
  <p:clrMapOvr>
    <a:masterClrMapping/>
  </p:clrMapOvr>
  <p:transition spd="med" advTm="102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algn="ctr"/>
            <a:r>
              <a:rPr lang="kk-KZ" sz="3000" dirty="0">
                <a:latin typeface="Times New Roman" panose="02020603050405020304" pitchFamily="18" charset="0"/>
                <a:cs typeface="Times New Roman" panose="02020603050405020304" pitchFamily="18" charset="0"/>
              </a:rPr>
              <a:t>Балалардың   сауықтыру   лагерінің   негізгі мақсаттар</a:t>
            </a:r>
            <a:r>
              <a:rPr lang="kk-KZ" sz="3000" dirty="0">
                <a:latin typeface="Arial" charset="0"/>
              </a:rPr>
              <a:t>:</a:t>
            </a:r>
            <a:endParaRPr lang="ru-RU" sz="3000" dirty="0">
              <a:latin typeface="Arial" charset="0"/>
            </a:endParaRPr>
          </a:p>
        </p:txBody>
      </p:sp>
      <p:sp>
        <p:nvSpPr>
          <p:cNvPr id="79875" name="Rectangle 3"/>
          <p:cNvSpPr>
            <a:spLocks noGrp="1" noRot="1" noChangeArrowheads="1"/>
          </p:cNvSpPr>
          <p:nvPr>
            <p:ph idx="1"/>
          </p:nvPr>
        </p:nvSpPr>
        <p:spPr>
          <a:xfrm>
            <a:off x="2620275" y="1168901"/>
            <a:ext cx="6379234" cy="2405670"/>
          </a:xfrm>
        </p:spPr>
        <p:txBody>
          <a:bodyPr>
            <a:noAutofit/>
          </a:bodyPr>
          <a:lstStyle/>
          <a:p>
            <a:pPr marL="0" indent="0" algn="ctr">
              <a:lnSpc>
                <a:spcPct val="80000"/>
              </a:lnSpc>
              <a:buNone/>
            </a:pPr>
            <a:r>
              <a:rPr lang="kk-KZ" sz="2100" b="1" dirty="0">
                <a:latin typeface="Times New Roman" panose="02020603050405020304" pitchFamily="18" charset="0"/>
                <a:cs typeface="Times New Roman" panose="02020603050405020304" pitchFamily="18" charset="0"/>
              </a:rPr>
              <a:t>Психологиялық-педагогикалық сүйемелдеу</a:t>
            </a:r>
            <a:endParaRPr lang="kk-KZ" sz="2100" dirty="0">
              <a:latin typeface="Times New Roman" panose="02020603050405020304" pitchFamily="18" charset="0"/>
              <a:cs typeface="Times New Roman" panose="02020603050405020304" pitchFamily="18" charset="0"/>
            </a:endParaRPr>
          </a:p>
          <a:p>
            <a:pPr>
              <a:lnSpc>
                <a:spcPct val="80000"/>
              </a:lnSpc>
            </a:pPr>
            <a:r>
              <a:rPr lang="kk-KZ" sz="2100" dirty="0">
                <a:latin typeface="Times New Roman" panose="02020603050405020304" pitchFamily="18" charset="0"/>
                <a:cs typeface="Times New Roman" panose="02020603050405020304" pitchFamily="18" charset="0"/>
              </a:rPr>
              <a:t>балалар мен жасөспірімдердің демалысын тиімді пайдалануына және сауықтырылуы мен демалысы үшін қажетті жағдайлар жасау, жалпы мәдениетін, салауатты өмір салтының дағдыларын қалыптастыру;</a:t>
            </a:r>
          </a:p>
          <a:p>
            <a:pPr>
              <a:lnSpc>
                <a:spcPct val="80000"/>
              </a:lnSpc>
            </a:pPr>
            <a:r>
              <a:rPr lang="kk-KZ" sz="2100" dirty="0">
                <a:latin typeface="Times New Roman" panose="02020603050405020304" pitchFamily="18" charset="0"/>
                <a:cs typeface="Times New Roman" panose="02020603050405020304" pitchFamily="18" charset="0"/>
              </a:rPr>
              <a:t>балалардың    денсаулығын    нығайтуына, шығармашылық еңбегіне, өздерінің қабілеттерін іске асыруы үшін қажетті жағдайларды қамтамасыз ету.</a:t>
            </a:r>
            <a:endParaRPr lang="ru-RU" sz="2100" dirty="0">
              <a:latin typeface="Times New Roman" panose="02020603050405020304" pitchFamily="18" charset="0"/>
              <a:cs typeface="Times New Roman" panose="02020603050405020304" pitchFamily="18" charset="0"/>
            </a:endParaRPr>
          </a:p>
        </p:txBody>
      </p:sp>
      <p:pic>
        <p:nvPicPr>
          <p:cNvPr id="4" name="Picture 20" descr="x_bc15f397"/>
          <p:cNvPicPr>
            <a:picLocks noChangeAspect="1" noChangeArrowheads="1"/>
          </p:cNvPicPr>
          <p:nvPr/>
        </p:nvPicPr>
        <p:blipFill>
          <a:blip r:embed="rId2" cstate="print"/>
          <a:srcRect/>
          <a:stretch>
            <a:fillRect/>
          </a:stretch>
        </p:blipFill>
        <p:spPr>
          <a:xfrm>
            <a:off x="3806963" y="4124506"/>
            <a:ext cx="3175698" cy="1746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750749"/>
            <a:ext cx="2579430" cy="1733836"/>
          </a:xfrm>
          <a:prstGeom prst="rect">
            <a:avLst/>
          </a:prstGeom>
          <a:noFill/>
          <a:ln w="9525">
            <a:noFill/>
            <a:miter lim="800000"/>
            <a:headEnd/>
            <a:tailEnd/>
          </a:ln>
          <a:effectLst/>
        </p:spPr>
      </p:pic>
      <p:sp>
        <p:nvSpPr>
          <p:cNvPr id="4" name="Заголовок 1"/>
          <p:cNvSpPr txBox="1">
            <a:spLocks/>
          </p:cNvSpPr>
          <p:nvPr/>
        </p:nvSpPr>
        <p:spPr>
          <a:xfrm>
            <a:off x="-220563" y="2671522"/>
            <a:ext cx="2876264" cy="692556"/>
          </a:xfrm>
          <a:prstGeom prst="rect">
            <a:avLst/>
          </a:prstGeom>
        </p:spPr>
        <p:txBody>
          <a:bodyPr vert="horz" lIns="68580" tIns="34290" rIns="68580" bIns="34290" rtlCol="0" anchor="ctr">
            <a:normAutofit fontScale="92500" lnSpcReduction="10000"/>
          </a:bodyPr>
          <a:lstStyle/>
          <a:p>
            <a:pPr algn="ctr" defTabSz="685800">
              <a:lnSpc>
                <a:spcPct val="90000"/>
              </a:lnSpc>
              <a:spcBef>
                <a:spcPct val="0"/>
              </a:spcBef>
              <a:defRPr/>
            </a:pPr>
            <a:r>
              <a:rPr lang="ru-RU" altLang="ru-RU" sz="2700" spc="-45" dirty="0" err="1">
                <a:solidFill>
                  <a:srgbClr val="FFFFFF"/>
                </a:solidFill>
                <a:latin typeface="+mj-lt"/>
                <a:ea typeface="+mj-ea"/>
                <a:cs typeface="+mj-cs"/>
              </a:rPr>
              <a:t>Ұрпақтар</a:t>
            </a:r>
            <a:r>
              <a:rPr lang="ru-RU" altLang="ru-RU" sz="2700" spc="-45" dirty="0">
                <a:solidFill>
                  <a:srgbClr val="FFFFFF"/>
                </a:solidFill>
                <a:latin typeface="+mj-lt"/>
                <a:ea typeface="+mj-ea"/>
                <a:cs typeface="+mj-cs"/>
              </a:rPr>
              <a:t> </a:t>
            </a:r>
          </a:p>
          <a:p>
            <a:pPr algn="ctr" defTabSz="685800">
              <a:lnSpc>
                <a:spcPct val="90000"/>
              </a:lnSpc>
              <a:spcBef>
                <a:spcPct val="0"/>
              </a:spcBef>
              <a:defRPr/>
            </a:pPr>
            <a:r>
              <a:rPr lang="ru-RU" altLang="ru-RU" sz="2700" spc="-45" dirty="0" err="1">
                <a:solidFill>
                  <a:srgbClr val="FFFFFF"/>
                </a:solidFill>
                <a:latin typeface="+mj-lt"/>
                <a:ea typeface="+mj-ea"/>
                <a:cs typeface="+mj-cs"/>
              </a:rPr>
              <a:t>теориясы</a:t>
            </a:r>
            <a:endParaRPr lang="ru-RU" altLang="ru-RU" sz="2700" spc="-45" dirty="0">
              <a:solidFill>
                <a:srgbClr val="FFFFFF"/>
              </a:solidFill>
              <a:latin typeface="+mj-lt"/>
              <a:ea typeface="+mj-ea"/>
              <a:cs typeface="+mj-cs"/>
            </a:endParaRPr>
          </a:p>
        </p:txBody>
      </p:sp>
      <p:sp>
        <p:nvSpPr>
          <p:cNvPr id="5" name="Подзаголовок 2"/>
          <p:cNvSpPr txBox="1">
            <a:spLocks/>
          </p:cNvSpPr>
          <p:nvPr/>
        </p:nvSpPr>
        <p:spPr>
          <a:xfrm>
            <a:off x="2579430" y="750749"/>
            <a:ext cx="6243637" cy="1484194"/>
          </a:xfrm>
          <a:prstGeom prst="rect">
            <a:avLst/>
          </a:prstGeom>
        </p:spPr>
        <p:txBody>
          <a:bodyPr vert="horz" lIns="68580" tIns="34290" rIns="68580" bIns="34290" rtlCol="0" anchor="ctr">
            <a:noAutofit/>
          </a:bodyPr>
          <a:lstStyle/>
          <a:p>
            <a:pPr marL="137160" indent="-137160" algn="ctr" defTabSz="685800">
              <a:lnSpc>
                <a:spcPct val="90000"/>
              </a:lnSpc>
              <a:spcBef>
                <a:spcPts val="900"/>
              </a:spcBef>
              <a:buClr>
                <a:schemeClr val="accent1"/>
              </a:buClr>
              <a:defRPr/>
            </a:pP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Американдық</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зерттеушілер</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137160" indent="-137160" algn="ctr" defTabSz="685800">
              <a:lnSpc>
                <a:spcPct val="90000"/>
              </a:lnSpc>
              <a:spcBef>
                <a:spcPts val="900"/>
              </a:spcBef>
              <a:buClr>
                <a:schemeClr val="accent1"/>
              </a:buClr>
              <a:defRPr/>
            </a:pP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Уилльям</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Штраус и Нил </a:t>
            </a: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Хоув</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АҚШ </a:t>
            </a: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тарихын</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ұрпақтардың</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ауысу</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ретінде</a:t>
            </a: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dirty="0" err="1">
                <a:solidFill>
                  <a:schemeClr val="tx1">
                    <a:lumMod val="95000"/>
                    <a:lumOff val="5000"/>
                  </a:schemeClr>
                </a:solidFill>
                <a:latin typeface="Times New Roman" panose="02020603050405020304" pitchFamily="18" charset="0"/>
                <a:cs typeface="Times New Roman" panose="02020603050405020304" pitchFamily="18" charset="0"/>
              </a:rPr>
              <a:t>көрсетті</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508246634"/>
              </p:ext>
            </p:extLst>
          </p:nvPr>
        </p:nvGraphicFramePr>
        <p:xfrm>
          <a:off x="2880410" y="2782357"/>
          <a:ext cx="5641676" cy="3285454"/>
        </p:xfrm>
        <a:graphic>
          <a:graphicData uri="http://schemas.openxmlformats.org/drawingml/2006/table">
            <a:tbl>
              <a:tblPr/>
              <a:tblGrid>
                <a:gridCol w="1439721">
                  <a:extLst>
                    <a:ext uri="{9D8B030D-6E8A-4147-A177-3AD203B41FA5}">
                      <a16:colId xmlns:a16="http://schemas.microsoft.com/office/drawing/2014/main" val="1600598473"/>
                    </a:ext>
                  </a:extLst>
                </a:gridCol>
                <a:gridCol w="588119">
                  <a:extLst>
                    <a:ext uri="{9D8B030D-6E8A-4147-A177-3AD203B41FA5}">
                      <a16:colId xmlns:a16="http://schemas.microsoft.com/office/drawing/2014/main" val="325588827"/>
                    </a:ext>
                  </a:extLst>
                </a:gridCol>
                <a:gridCol w="626811">
                  <a:extLst>
                    <a:ext uri="{9D8B030D-6E8A-4147-A177-3AD203B41FA5}">
                      <a16:colId xmlns:a16="http://schemas.microsoft.com/office/drawing/2014/main" val="1712383851"/>
                    </a:ext>
                  </a:extLst>
                </a:gridCol>
                <a:gridCol w="534966">
                  <a:extLst>
                    <a:ext uri="{9D8B030D-6E8A-4147-A177-3AD203B41FA5}">
                      <a16:colId xmlns:a16="http://schemas.microsoft.com/office/drawing/2014/main" val="774038872"/>
                    </a:ext>
                  </a:extLst>
                </a:gridCol>
                <a:gridCol w="595223">
                  <a:extLst>
                    <a:ext uri="{9D8B030D-6E8A-4147-A177-3AD203B41FA5}">
                      <a16:colId xmlns:a16="http://schemas.microsoft.com/office/drawing/2014/main" val="639253613"/>
                    </a:ext>
                  </a:extLst>
                </a:gridCol>
                <a:gridCol w="653450">
                  <a:extLst>
                    <a:ext uri="{9D8B030D-6E8A-4147-A177-3AD203B41FA5}">
                      <a16:colId xmlns:a16="http://schemas.microsoft.com/office/drawing/2014/main" val="3735979363"/>
                    </a:ext>
                  </a:extLst>
                </a:gridCol>
                <a:gridCol w="634042">
                  <a:extLst>
                    <a:ext uri="{9D8B030D-6E8A-4147-A177-3AD203B41FA5}">
                      <a16:colId xmlns:a16="http://schemas.microsoft.com/office/drawing/2014/main" val="4154044910"/>
                    </a:ext>
                  </a:extLst>
                </a:gridCol>
                <a:gridCol w="569344">
                  <a:extLst>
                    <a:ext uri="{9D8B030D-6E8A-4147-A177-3AD203B41FA5}">
                      <a16:colId xmlns:a16="http://schemas.microsoft.com/office/drawing/2014/main" val="4286187172"/>
                    </a:ext>
                  </a:extLst>
                </a:gridCol>
              </a:tblGrid>
              <a:tr h="946404">
                <a:tc>
                  <a:txBody>
                    <a:bodyPr/>
                    <a:lstStyle/>
                    <a:p>
                      <a:pPr>
                        <a:lnSpc>
                          <a:spcPct val="115000"/>
                        </a:lnSpc>
                        <a:spcAft>
                          <a:spcPts val="0"/>
                        </a:spcAft>
                      </a:pPr>
                      <a:r>
                        <a:rPr lang="ru-RU" sz="900" b="1" dirty="0" err="1">
                          <a:solidFill>
                            <a:srgbClr val="333333"/>
                          </a:solidFill>
                          <a:latin typeface="Times New Roman"/>
                          <a:ea typeface="Times New Roman"/>
                          <a:cs typeface="Times New Roman"/>
                        </a:rPr>
                        <a:t>Нero</a:t>
                      </a:r>
                      <a:r>
                        <a:rPr lang="ru-RU" sz="900" b="1" dirty="0">
                          <a:solidFill>
                            <a:srgbClr val="333333"/>
                          </a:solidFill>
                          <a:latin typeface="Times New Roman"/>
                          <a:ea typeface="Times New Roman"/>
                          <a:cs typeface="Times New Roman"/>
                        </a:rPr>
                        <a:t> Герои</a:t>
                      </a:r>
                      <a:endParaRPr lang="ru-RU" sz="900" dirty="0">
                        <a:latin typeface="Calibri"/>
                        <a:ea typeface="Calibri"/>
                        <a:cs typeface="Times New Roman"/>
                      </a:endParaRPr>
                    </a:p>
                    <a:p>
                      <a:pPr>
                        <a:lnSpc>
                          <a:spcPct val="115000"/>
                        </a:lnSpc>
                        <a:spcAft>
                          <a:spcPts val="0"/>
                        </a:spcAft>
                      </a:pPr>
                      <a:r>
                        <a:rPr lang="ru-RU" sz="900" dirty="0" err="1">
                          <a:solidFill>
                            <a:srgbClr val="333333"/>
                          </a:solidFill>
                          <a:latin typeface="Times New Roman"/>
                          <a:ea typeface="Times New Roman"/>
                          <a:cs typeface="Times New Roman"/>
                        </a:rPr>
                        <a:t>сommunity</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affluence</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technology</a:t>
                      </a:r>
                      <a:r>
                        <a:rPr lang="ru-RU" sz="900" dirty="0">
                          <a:solidFill>
                            <a:srgbClr val="333333"/>
                          </a:solidFill>
                          <a:latin typeface="Times New Roman"/>
                          <a:ea typeface="Times New Roman"/>
                          <a:cs typeface="Times New Roman"/>
                        </a:rPr>
                        <a:t> </a:t>
                      </a:r>
                      <a:endParaRPr lang="ru-RU" sz="900" dirty="0">
                        <a:latin typeface="Calibri"/>
                        <a:ea typeface="Calibri"/>
                        <a:cs typeface="Times New Roman"/>
                      </a:endParaRPr>
                    </a:p>
                    <a:p>
                      <a:pPr>
                        <a:lnSpc>
                          <a:spcPct val="115000"/>
                        </a:lnSpc>
                        <a:spcAft>
                          <a:spcPts val="0"/>
                        </a:spcAft>
                      </a:pPr>
                      <a:r>
                        <a:rPr lang="ru-RU" sz="900" dirty="0" err="1">
                          <a:solidFill>
                            <a:srgbClr val="333333"/>
                          </a:solidFill>
                          <a:latin typeface="Times New Roman"/>
                          <a:ea typeface="Times New Roman"/>
                          <a:cs typeface="Times New Roman"/>
                        </a:rPr>
                        <a:t>Қарым-қатынас</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технологиялардың</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көпшілігі</a:t>
                      </a:r>
                      <a:endParaRPr lang="ru-RU" sz="9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err="1">
                          <a:solidFill>
                            <a:srgbClr val="333333"/>
                          </a:solidFill>
                          <a:latin typeface="Times New Roman"/>
                          <a:ea typeface="Times New Roman"/>
                          <a:cs typeface="Times New Roman"/>
                        </a:rPr>
                        <a:t>Слдаты</a:t>
                      </a:r>
                      <a:endParaRPr lang="ru-RU" sz="900" dirty="0">
                        <a:solidFill>
                          <a:srgbClr val="333333"/>
                        </a:solidFill>
                        <a:latin typeface="Times New Roman"/>
                        <a:ea typeface="Times New Roman"/>
                        <a:cs typeface="Times New Roman"/>
                      </a:endParaRPr>
                    </a:p>
                    <a:p>
                      <a:pPr>
                        <a:lnSpc>
                          <a:spcPct val="115000"/>
                        </a:lnSpc>
                        <a:spcAft>
                          <a:spcPts val="0"/>
                        </a:spcAft>
                      </a:pPr>
                      <a:r>
                        <a:rPr lang="ru-RU" sz="900" dirty="0">
                          <a:solidFill>
                            <a:srgbClr val="333333"/>
                          </a:solidFill>
                          <a:latin typeface="Times New Roman"/>
                          <a:ea typeface="Calibri"/>
                          <a:cs typeface="Times New Roman"/>
                        </a:rPr>
                        <a:t>«</a:t>
                      </a:r>
                      <a:r>
                        <a:rPr lang="ru-RU" sz="900" dirty="0" err="1">
                          <a:solidFill>
                            <a:srgbClr val="333333"/>
                          </a:solidFill>
                          <a:latin typeface="Times New Roman"/>
                          <a:ea typeface="Calibri"/>
                          <a:cs typeface="Times New Roman"/>
                        </a:rPr>
                        <a:t>Жоғалғ</a:t>
                      </a:r>
                      <a:endParaRPr lang="ru-RU" sz="900" dirty="0">
                        <a:solidFill>
                          <a:srgbClr val="333333"/>
                        </a:solidFill>
                        <a:latin typeface="Times New Roman"/>
                        <a:ea typeface="Calibri"/>
                        <a:cs typeface="Times New Roman"/>
                      </a:endParaRPr>
                    </a:p>
                    <a:p>
                      <a:pPr>
                        <a:lnSpc>
                          <a:spcPct val="115000"/>
                        </a:lnSpc>
                        <a:spcAft>
                          <a:spcPts val="0"/>
                        </a:spcAft>
                      </a:pPr>
                      <a:r>
                        <a:rPr lang="ru-RU" sz="900" dirty="0">
                          <a:solidFill>
                            <a:srgbClr val="333333"/>
                          </a:solidFill>
                          <a:latin typeface="Times New Roman"/>
                          <a:ea typeface="Calibri"/>
                          <a:cs typeface="Times New Roman"/>
                        </a:rPr>
                        <a:t>ан </a:t>
                      </a:r>
                      <a:r>
                        <a:rPr lang="ru-RU" sz="900" dirty="0" err="1">
                          <a:solidFill>
                            <a:srgbClr val="333333"/>
                          </a:solidFill>
                          <a:latin typeface="Times New Roman"/>
                          <a:ea typeface="Calibri"/>
                          <a:cs typeface="Times New Roman"/>
                        </a:rPr>
                        <a:t>ұрпақ</a:t>
                      </a:r>
                      <a:endParaRPr lang="ru-RU" sz="9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dirty="0">
                          <a:solidFill>
                            <a:srgbClr val="333333"/>
                          </a:solidFill>
                          <a:latin typeface="Times New Roman"/>
                          <a:ea typeface="Times New Roman"/>
                          <a:cs typeface="Times New Roman"/>
                        </a:rPr>
                        <a:t>Millen-</a:t>
                      </a:r>
                      <a:endParaRPr lang="ru-RU" sz="900" dirty="0">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900" dirty="0" err="1">
                          <a:solidFill>
                            <a:srgbClr val="333333"/>
                          </a:solidFill>
                          <a:latin typeface="Times New Roman"/>
                          <a:ea typeface="Times New Roman"/>
                          <a:cs typeface="Times New Roman"/>
                        </a:rPr>
                        <a:t>Nial</a:t>
                      </a:r>
                      <a:r>
                        <a:rPr lang="kk-KZ" sz="900" dirty="0">
                          <a:solidFill>
                            <a:srgbClr val="333333"/>
                          </a:solidFill>
                          <a:latin typeface="Times New Roman"/>
                          <a:ea typeface="Times New Roman"/>
                          <a:cs typeface="Times New Roman"/>
                        </a:rPr>
                        <a:t> </a:t>
                      </a:r>
                      <a:r>
                        <a:rPr lang="ru-RU" sz="900" b="0" dirty="0">
                          <a:solidFill>
                            <a:srgbClr val="333333"/>
                          </a:solidFill>
                          <a:latin typeface="Times New Roman"/>
                          <a:ea typeface="Times New Roman"/>
                          <a:cs typeface="Times New Roman"/>
                        </a:rPr>
                        <a:t>У</a:t>
                      </a:r>
                      <a:endParaRPr lang="ru-RU" sz="900" b="0" dirty="0">
                        <a:latin typeface="Calibri"/>
                        <a:ea typeface="Calibri"/>
                        <a:cs typeface="Times New Roman"/>
                      </a:endParaRPr>
                    </a:p>
                    <a:p>
                      <a:pPr>
                        <a:lnSpc>
                          <a:spcPct val="115000"/>
                        </a:lnSpc>
                        <a:spcAft>
                          <a:spcPts val="0"/>
                        </a:spcAft>
                      </a:pPr>
                      <a:r>
                        <a:rPr lang="ru-RU" sz="900" dirty="0" err="1">
                          <a:solidFill>
                            <a:srgbClr val="333333"/>
                          </a:solidFill>
                          <a:latin typeface="Times New Roman"/>
                          <a:ea typeface="Times New Roman"/>
                          <a:cs typeface="Times New Roman"/>
                        </a:rPr>
                        <a:t>ұрпағы</a:t>
                      </a:r>
                      <a:endParaRPr lang="ru-RU" sz="9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914431"/>
                  </a:ext>
                </a:extLst>
              </a:tr>
              <a:tr h="627572">
                <a:tc>
                  <a:txBody>
                    <a:bodyPr/>
                    <a:lstStyle/>
                    <a:p>
                      <a:pPr>
                        <a:lnSpc>
                          <a:spcPct val="115000"/>
                        </a:lnSpc>
                        <a:spcAft>
                          <a:spcPts val="0"/>
                        </a:spcAft>
                      </a:pPr>
                      <a:r>
                        <a:rPr lang="ru-RU" sz="900" b="1" dirty="0" err="1">
                          <a:solidFill>
                            <a:srgbClr val="333333"/>
                          </a:solidFill>
                          <a:latin typeface="Times New Roman"/>
                          <a:ea typeface="Times New Roman"/>
                          <a:cs typeface="Times New Roman"/>
                        </a:rPr>
                        <a:t>Artist</a:t>
                      </a:r>
                      <a:r>
                        <a:rPr lang="ru-RU" sz="900" b="1" dirty="0">
                          <a:solidFill>
                            <a:srgbClr val="333333"/>
                          </a:solidFill>
                          <a:latin typeface="Times New Roman"/>
                          <a:ea typeface="Times New Roman"/>
                          <a:cs typeface="Times New Roman"/>
                        </a:rPr>
                        <a:t> художники</a:t>
                      </a:r>
                      <a:endParaRPr lang="ru-RU" sz="900" dirty="0">
                        <a:latin typeface="Calibri"/>
                        <a:ea typeface="Calibri"/>
                        <a:cs typeface="Times New Roman"/>
                      </a:endParaRPr>
                    </a:p>
                    <a:p>
                      <a:pPr>
                        <a:lnSpc>
                          <a:spcPct val="115000"/>
                        </a:lnSpc>
                        <a:spcAft>
                          <a:spcPts val="0"/>
                        </a:spcAft>
                      </a:pPr>
                      <a:r>
                        <a:rPr lang="ru-RU" sz="900" dirty="0" err="1">
                          <a:solidFill>
                            <a:srgbClr val="333333"/>
                          </a:solidFill>
                          <a:latin typeface="Times New Roman"/>
                          <a:ea typeface="Times New Roman"/>
                          <a:cs typeface="Times New Roman"/>
                        </a:rPr>
                        <a:t>expertese</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due</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process</a:t>
                      </a:r>
                      <a:endParaRPr lang="ru-RU" sz="900" dirty="0">
                        <a:latin typeface="Calibri"/>
                        <a:ea typeface="Calibri"/>
                        <a:cs typeface="Times New Roman"/>
                      </a:endParaRPr>
                    </a:p>
                    <a:p>
                      <a:pPr>
                        <a:lnSpc>
                          <a:spcPct val="115000"/>
                        </a:lnSpc>
                        <a:spcAft>
                          <a:spcPts val="0"/>
                        </a:spcAft>
                      </a:pPr>
                      <a:r>
                        <a:rPr lang="ru-RU" sz="900" dirty="0" err="1">
                          <a:solidFill>
                            <a:srgbClr val="333333"/>
                          </a:solidFill>
                          <a:latin typeface="Times New Roman"/>
                          <a:ea typeface="Times New Roman"/>
                          <a:cs typeface="Times New Roman"/>
                        </a:rPr>
                        <a:t>Эксперттер</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заң</a:t>
                      </a:r>
                      <a:endParaRPr lang="ru-RU" sz="9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solidFill>
                            <a:srgbClr val="333333"/>
                          </a:solidFill>
                          <a:latin typeface="Times New Roman"/>
                          <a:ea typeface="Times New Roman"/>
                          <a:cs typeface="Times New Roman"/>
                        </a:rPr>
                        <a:t>Silent</a:t>
                      </a:r>
                      <a:endParaRPr lang="ru-RU" sz="9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solidFill>
                            <a:srgbClr val="333333"/>
                          </a:solidFill>
                          <a:latin typeface="Times New Roman"/>
                          <a:ea typeface="Times New Roman"/>
                          <a:cs typeface="Times New Roman"/>
                        </a:rPr>
                        <a:t>Home-</a:t>
                      </a:r>
                      <a:endParaRPr lang="ru-RU" sz="900" dirty="0">
                        <a:latin typeface="Calibri"/>
                        <a:ea typeface="Calibri"/>
                        <a:cs typeface="Times New Roman"/>
                      </a:endParaRPr>
                    </a:p>
                    <a:p>
                      <a:pPr>
                        <a:lnSpc>
                          <a:spcPct val="115000"/>
                        </a:lnSpc>
                        <a:spcAft>
                          <a:spcPts val="0"/>
                        </a:spcAft>
                      </a:pPr>
                      <a:r>
                        <a:rPr lang="en-US" sz="900" dirty="0">
                          <a:solidFill>
                            <a:srgbClr val="333333"/>
                          </a:solidFill>
                          <a:latin typeface="Times New Roman"/>
                          <a:ea typeface="Times New Roman"/>
                          <a:cs typeface="Times New Roman"/>
                        </a:rPr>
                        <a:t>land</a:t>
                      </a:r>
                      <a:endParaRPr lang="ru-RU" sz="900" dirty="0">
                        <a:latin typeface="Calibri"/>
                        <a:ea typeface="Calibri"/>
                        <a:cs typeface="Times New Roman"/>
                      </a:endParaRPr>
                    </a:p>
                    <a:p>
                      <a:pPr>
                        <a:lnSpc>
                          <a:spcPct val="115000"/>
                        </a:lnSpc>
                        <a:spcAft>
                          <a:spcPts val="0"/>
                        </a:spcAft>
                      </a:pPr>
                      <a:r>
                        <a:rPr lang="en-US" sz="900" b="1" dirty="0">
                          <a:solidFill>
                            <a:srgbClr val="333333"/>
                          </a:solidFill>
                          <a:latin typeface="Times New Roman"/>
                          <a:ea typeface="Times New Roman"/>
                          <a:cs typeface="Times New Roman"/>
                        </a:rPr>
                        <a:t>Z</a:t>
                      </a:r>
                      <a:endParaRPr lang="ru-RU" sz="900" b="1"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kk-KZ"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308358"/>
                  </a:ext>
                </a:extLst>
              </a:tr>
              <a:tr h="621102">
                <a:tc>
                  <a:txBody>
                    <a:bodyPr/>
                    <a:lstStyle/>
                    <a:p>
                      <a:pPr>
                        <a:lnSpc>
                          <a:spcPct val="115000"/>
                        </a:lnSpc>
                        <a:spcAft>
                          <a:spcPts val="0"/>
                        </a:spcAft>
                      </a:pPr>
                      <a:r>
                        <a:rPr lang="ru-RU" sz="900" b="1" dirty="0" err="1">
                          <a:solidFill>
                            <a:srgbClr val="333333"/>
                          </a:solidFill>
                          <a:latin typeface="Times New Roman"/>
                          <a:ea typeface="Times New Roman"/>
                          <a:cs typeface="Times New Roman"/>
                        </a:rPr>
                        <a:t>Prophet</a:t>
                      </a:r>
                      <a:r>
                        <a:rPr lang="ru-RU" sz="900" b="1" dirty="0">
                          <a:solidFill>
                            <a:srgbClr val="333333"/>
                          </a:solidFill>
                          <a:latin typeface="Times New Roman"/>
                          <a:ea typeface="Times New Roman"/>
                          <a:cs typeface="Times New Roman"/>
                        </a:rPr>
                        <a:t> пророки</a:t>
                      </a:r>
                      <a:endParaRPr lang="ru-RU" sz="900" dirty="0">
                        <a:latin typeface="Calibri"/>
                        <a:ea typeface="Calibri"/>
                        <a:cs typeface="Times New Roman"/>
                      </a:endParaRPr>
                    </a:p>
                    <a:p>
                      <a:pPr>
                        <a:lnSpc>
                          <a:spcPct val="115000"/>
                        </a:lnSpc>
                        <a:spcAft>
                          <a:spcPts val="0"/>
                        </a:spcAft>
                      </a:pPr>
                      <a:r>
                        <a:rPr lang="ru-RU" sz="900" dirty="0" err="1">
                          <a:solidFill>
                            <a:srgbClr val="333333"/>
                          </a:solidFill>
                          <a:latin typeface="Times New Roman"/>
                          <a:ea typeface="Times New Roman"/>
                          <a:cs typeface="Times New Roman"/>
                        </a:rPr>
                        <a:t>vision,values</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religion</a:t>
                      </a:r>
                      <a:endParaRPr lang="ru-RU" sz="900" dirty="0">
                        <a:latin typeface="Calibri"/>
                        <a:ea typeface="Calibri"/>
                        <a:cs typeface="Times New Roman"/>
                      </a:endParaRPr>
                    </a:p>
                    <a:p>
                      <a:pPr>
                        <a:lnSpc>
                          <a:spcPct val="115000"/>
                        </a:lnSpc>
                        <a:spcAft>
                          <a:spcPts val="0"/>
                        </a:spcAft>
                      </a:pPr>
                      <a:r>
                        <a:rPr lang="ru-RU" sz="900" dirty="0" err="1">
                          <a:solidFill>
                            <a:srgbClr val="333333"/>
                          </a:solidFill>
                          <a:latin typeface="Times New Roman"/>
                          <a:ea typeface="Times New Roman"/>
                          <a:cs typeface="Times New Roman"/>
                        </a:rPr>
                        <a:t>Көрегендік</a:t>
                      </a:r>
                      <a:r>
                        <a:rPr lang="ru-RU" sz="900" dirty="0">
                          <a:solidFill>
                            <a:srgbClr val="333333"/>
                          </a:solidFill>
                          <a:latin typeface="Times New Roman"/>
                          <a:ea typeface="Times New Roman"/>
                          <a:cs typeface="Times New Roman"/>
                        </a:rPr>
                        <a:t>, </a:t>
                      </a:r>
                      <a:r>
                        <a:rPr lang="ru-RU" sz="900" dirty="0" err="1">
                          <a:solidFill>
                            <a:srgbClr val="333333"/>
                          </a:solidFill>
                          <a:latin typeface="Times New Roman"/>
                          <a:ea typeface="Times New Roman"/>
                          <a:cs typeface="Times New Roman"/>
                        </a:rPr>
                        <a:t>дін</a:t>
                      </a:r>
                      <a:endParaRPr lang="ru-RU" sz="9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solidFill>
                            <a:srgbClr val="333333"/>
                          </a:solidFill>
                          <a:latin typeface="Times New Roman"/>
                          <a:ea typeface="Times New Roman"/>
                          <a:cs typeface="Times New Roman"/>
                        </a:rPr>
                        <a:t>boomer</a:t>
                      </a:r>
                      <a:endParaRPr lang="ru-RU" sz="9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solidFill>
                            <a:srgbClr val="333333"/>
                          </a:solidFill>
                          <a:latin typeface="Times New Roman"/>
                          <a:ea typeface="Times New Roman"/>
                          <a:cs typeface="Times New Roman"/>
                        </a:rPr>
                        <a:t>Gen</a:t>
                      </a:r>
                      <a:endParaRPr lang="ru-RU" sz="900" dirty="0">
                        <a:latin typeface="Calibri"/>
                        <a:ea typeface="Calibri"/>
                        <a:cs typeface="Times New Roman"/>
                      </a:endParaRPr>
                    </a:p>
                    <a:p>
                      <a:pPr>
                        <a:lnSpc>
                          <a:spcPct val="115000"/>
                        </a:lnSpc>
                        <a:spcAft>
                          <a:spcPts val="0"/>
                        </a:spcAft>
                      </a:pPr>
                      <a:r>
                        <a:rPr lang="en-US" sz="900" b="1" dirty="0">
                          <a:solidFill>
                            <a:srgbClr val="333333"/>
                          </a:solidFill>
                          <a:latin typeface="Times New Roman"/>
                          <a:ea typeface="Times New Roman"/>
                          <a:cs typeface="Times New Roman"/>
                        </a:rPr>
                        <a:t>A</a:t>
                      </a:r>
                      <a:endParaRPr lang="ru-RU" sz="900" b="1"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477498"/>
                  </a:ext>
                </a:extLst>
              </a:tr>
              <a:tr h="630936">
                <a:tc>
                  <a:txBody>
                    <a:bodyPr/>
                    <a:lstStyle/>
                    <a:p>
                      <a:pPr>
                        <a:lnSpc>
                          <a:spcPct val="115000"/>
                        </a:lnSpc>
                        <a:spcAft>
                          <a:spcPts val="0"/>
                        </a:spcAft>
                      </a:pPr>
                      <a:r>
                        <a:rPr lang="ru-RU" sz="900" dirty="0">
                          <a:solidFill>
                            <a:srgbClr val="333333"/>
                          </a:solidFill>
                          <a:latin typeface="Times New Roman"/>
                          <a:ea typeface="Times New Roman"/>
                          <a:cs typeface="Times New Roman"/>
                        </a:rPr>
                        <a:t> </a:t>
                      </a:r>
                      <a:r>
                        <a:rPr lang="en-US" sz="900" b="1" dirty="0" err="1">
                          <a:solidFill>
                            <a:srgbClr val="333333"/>
                          </a:solidFill>
                          <a:latin typeface="Times New Roman"/>
                          <a:ea typeface="Times New Roman"/>
                          <a:cs typeface="Times New Roman"/>
                        </a:rPr>
                        <a:t>Noumad</a:t>
                      </a:r>
                      <a:r>
                        <a:rPr lang="en-US" sz="900" b="1" dirty="0">
                          <a:solidFill>
                            <a:srgbClr val="333333"/>
                          </a:solidFill>
                          <a:latin typeface="Times New Roman"/>
                          <a:ea typeface="Times New Roman"/>
                          <a:cs typeface="Times New Roman"/>
                        </a:rPr>
                        <a:t> </a:t>
                      </a:r>
                      <a:endParaRPr lang="ru-RU" sz="900" dirty="0">
                        <a:latin typeface="Calibri"/>
                        <a:ea typeface="Calibri"/>
                        <a:cs typeface="Times New Roman"/>
                      </a:endParaRPr>
                    </a:p>
                    <a:p>
                      <a:pPr>
                        <a:lnSpc>
                          <a:spcPct val="115000"/>
                        </a:lnSpc>
                        <a:spcAft>
                          <a:spcPts val="0"/>
                        </a:spcAft>
                      </a:pPr>
                      <a:r>
                        <a:rPr lang="ru-RU" sz="900" b="1" dirty="0">
                          <a:solidFill>
                            <a:srgbClr val="333333"/>
                          </a:solidFill>
                          <a:latin typeface="Times New Roman"/>
                          <a:ea typeface="Times New Roman"/>
                          <a:cs typeface="Times New Roman"/>
                        </a:rPr>
                        <a:t>кочевники</a:t>
                      </a:r>
                      <a:r>
                        <a:rPr lang="en-US" sz="900" b="1" dirty="0">
                          <a:solidFill>
                            <a:srgbClr val="333333"/>
                          </a:solidFill>
                          <a:latin typeface="Times New Roman"/>
                          <a:ea typeface="Times New Roman"/>
                          <a:cs typeface="Times New Roman"/>
                        </a:rPr>
                        <a:t>, </a:t>
                      </a:r>
                      <a:r>
                        <a:rPr lang="ru-RU" sz="900" b="1" dirty="0">
                          <a:solidFill>
                            <a:srgbClr val="333333"/>
                          </a:solidFill>
                          <a:latin typeface="Times New Roman"/>
                          <a:ea typeface="Times New Roman"/>
                          <a:cs typeface="Times New Roman"/>
                        </a:rPr>
                        <a:t>странники </a:t>
                      </a:r>
                      <a:endParaRPr lang="ru-RU" sz="900" dirty="0">
                        <a:latin typeface="Calibri"/>
                        <a:ea typeface="Calibri"/>
                        <a:cs typeface="Times New Roman"/>
                      </a:endParaRPr>
                    </a:p>
                    <a:p>
                      <a:pPr>
                        <a:lnSpc>
                          <a:spcPct val="115000"/>
                        </a:lnSpc>
                        <a:spcAft>
                          <a:spcPts val="0"/>
                        </a:spcAft>
                      </a:pPr>
                      <a:r>
                        <a:rPr lang="en-US" sz="900" dirty="0">
                          <a:solidFill>
                            <a:srgbClr val="333333"/>
                          </a:solidFill>
                          <a:latin typeface="Times New Roman"/>
                          <a:ea typeface="Times New Roman"/>
                          <a:cs typeface="Times New Roman"/>
                        </a:rPr>
                        <a:t>Liberty, survival, </a:t>
                      </a:r>
                      <a:r>
                        <a:rPr lang="en-US" sz="900" dirty="0" err="1">
                          <a:solidFill>
                            <a:srgbClr val="333333"/>
                          </a:solidFill>
                          <a:latin typeface="Times New Roman"/>
                          <a:ea typeface="Times New Roman"/>
                          <a:cs typeface="Times New Roman"/>
                        </a:rPr>
                        <a:t>honour</a:t>
                      </a:r>
                      <a:endParaRPr lang="ru-RU" sz="900" dirty="0">
                        <a:latin typeface="Calibri"/>
                        <a:ea typeface="Calibri"/>
                        <a:cs typeface="Times New Roman"/>
                      </a:endParaRPr>
                    </a:p>
                    <a:p>
                      <a:pPr>
                        <a:lnSpc>
                          <a:spcPct val="115000"/>
                        </a:lnSpc>
                        <a:spcAft>
                          <a:spcPts val="0"/>
                        </a:spcAft>
                      </a:pPr>
                      <a:r>
                        <a:rPr lang="ru-RU" sz="900" dirty="0" err="1">
                          <a:solidFill>
                            <a:srgbClr val="333333"/>
                          </a:solidFill>
                          <a:latin typeface="Times New Roman"/>
                          <a:ea typeface="Times New Roman"/>
                          <a:cs typeface="Times New Roman"/>
                        </a:rPr>
                        <a:t>Еркіндік</a:t>
                      </a:r>
                      <a:r>
                        <a:rPr lang="ru-RU" sz="900" dirty="0">
                          <a:solidFill>
                            <a:srgbClr val="333333"/>
                          </a:solidFill>
                          <a:latin typeface="Times New Roman"/>
                          <a:ea typeface="Times New Roman"/>
                          <a:cs typeface="Times New Roman"/>
                        </a:rPr>
                        <a:t>,</a:t>
                      </a:r>
                      <a:r>
                        <a:rPr lang="ru-RU" sz="900" baseline="0" dirty="0">
                          <a:solidFill>
                            <a:srgbClr val="333333"/>
                          </a:solidFill>
                          <a:latin typeface="Times New Roman"/>
                          <a:ea typeface="Times New Roman"/>
                          <a:cs typeface="Times New Roman"/>
                        </a:rPr>
                        <a:t> </a:t>
                      </a:r>
                      <a:r>
                        <a:rPr lang="ru-RU" sz="900" baseline="0" dirty="0" err="1">
                          <a:solidFill>
                            <a:srgbClr val="333333"/>
                          </a:solidFill>
                          <a:latin typeface="Times New Roman"/>
                          <a:ea typeface="Times New Roman"/>
                          <a:cs typeface="Times New Roman"/>
                        </a:rPr>
                        <a:t>намыс</a:t>
                      </a:r>
                      <a:endParaRPr lang="ru-RU" sz="9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90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900" dirty="0">
                          <a:solidFill>
                            <a:srgbClr val="333333"/>
                          </a:solidFill>
                          <a:latin typeface="Times New Roman"/>
                          <a:ea typeface="Times New Roman"/>
                          <a:cs typeface="Times New Roman"/>
                        </a:rPr>
                        <a:t>Gen</a:t>
                      </a:r>
                      <a:r>
                        <a:rPr lang="kk-KZ" sz="900" dirty="0">
                          <a:solidFill>
                            <a:srgbClr val="333333"/>
                          </a:solidFill>
                          <a:latin typeface="Times New Roman"/>
                          <a:ea typeface="Times New Roman"/>
                          <a:cs typeface="Times New Roman"/>
                        </a:rPr>
                        <a:t> </a:t>
                      </a:r>
                      <a:endParaRPr lang="ru-RU" sz="900" dirty="0">
                        <a:latin typeface="Calibri"/>
                        <a:ea typeface="Calibri"/>
                        <a:cs typeface="Times New Roman"/>
                      </a:endParaRPr>
                    </a:p>
                    <a:p>
                      <a:pPr>
                        <a:lnSpc>
                          <a:spcPct val="115000"/>
                        </a:lnSpc>
                        <a:spcAft>
                          <a:spcPts val="0"/>
                        </a:spcAft>
                      </a:pPr>
                      <a:endParaRPr lang="ru-RU" sz="900" dirty="0">
                        <a:latin typeface="Calibri"/>
                        <a:ea typeface="Calibri"/>
                        <a:cs typeface="Times New Roman"/>
                      </a:endParaRPr>
                    </a:p>
                    <a:p>
                      <a:pPr>
                        <a:lnSpc>
                          <a:spcPct val="115000"/>
                        </a:lnSpc>
                        <a:spcAft>
                          <a:spcPts val="0"/>
                        </a:spcAft>
                      </a:pPr>
                      <a:r>
                        <a:rPr lang="ru-RU" sz="900" dirty="0">
                          <a:solidFill>
                            <a:srgbClr val="333333"/>
                          </a:solidFill>
                          <a:latin typeface="Times New Roman"/>
                          <a:ea typeface="Times New Roman"/>
                          <a:cs typeface="Times New Roman"/>
                        </a:rPr>
                        <a:t> </a:t>
                      </a:r>
                      <a:r>
                        <a:rPr lang="ru-RU" sz="900" b="1" dirty="0">
                          <a:solidFill>
                            <a:srgbClr val="333333"/>
                          </a:solidFill>
                          <a:latin typeface="Times New Roman"/>
                          <a:ea typeface="Times New Roman"/>
                          <a:cs typeface="Times New Roman"/>
                        </a:rPr>
                        <a:t>Х </a:t>
                      </a:r>
                      <a:r>
                        <a:rPr lang="ru-RU" sz="900" b="1" dirty="0" err="1">
                          <a:solidFill>
                            <a:srgbClr val="333333"/>
                          </a:solidFill>
                          <a:latin typeface="Times New Roman"/>
                          <a:ea typeface="Times New Roman"/>
                          <a:cs typeface="Times New Roman"/>
                        </a:rPr>
                        <a:t>ұрпағы</a:t>
                      </a:r>
                      <a:endParaRPr lang="ru-RU" sz="900" b="1"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900" dirty="0">
                        <a:solidFill>
                          <a:srgbClr val="333333"/>
                        </a:solidFill>
                        <a:latin typeface="Times New Roman"/>
                        <a:ea typeface="Times New Roman"/>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5528"/>
                  </a:ext>
                </a:extLst>
              </a:tr>
              <a:tr h="459440">
                <a:tc>
                  <a:txBody>
                    <a:bodyPr/>
                    <a:lstStyle/>
                    <a:p>
                      <a:pPr>
                        <a:lnSpc>
                          <a:spcPct val="115000"/>
                        </a:lnSpc>
                        <a:spcAft>
                          <a:spcPts val="0"/>
                        </a:spcAft>
                      </a:pPr>
                      <a:endParaRPr lang="ru-RU" sz="150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b="1">
                          <a:solidFill>
                            <a:srgbClr val="333333"/>
                          </a:solidFill>
                          <a:latin typeface="Times New Roman"/>
                          <a:ea typeface="Times New Roman"/>
                          <a:cs typeface="Times New Roman"/>
                        </a:rPr>
                        <a:t>1901</a:t>
                      </a:r>
                      <a:endParaRPr lang="ru-RU" sz="150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b="1" dirty="0">
                          <a:solidFill>
                            <a:srgbClr val="333333"/>
                          </a:solidFill>
                          <a:latin typeface="Times New Roman"/>
                          <a:ea typeface="Times New Roman"/>
                          <a:cs typeface="Times New Roman"/>
                        </a:rPr>
                        <a:t>1924</a:t>
                      </a:r>
                      <a:endParaRPr lang="ru-RU" sz="15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b="1">
                          <a:solidFill>
                            <a:srgbClr val="333333"/>
                          </a:solidFill>
                          <a:latin typeface="Times New Roman"/>
                          <a:ea typeface="Times New Roman"/>
                          <a:cs typeface="Times New Roman"/>
                        </a:rPr>
                        <a:t>1942</a:t>
                      </a:r>
                      <a:endParaRPr lang="ru-RU" sz="150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b="1">
                          <a:solidFill>
                            <a:srgbClr val="333333"/>
                          </a:solidFill>
                          <a:latin typeface="Times New Roman"/>
                          <a:ea typeface="Times New Roman"/>
                          <a:cs typeface="Times New Roman"/>
                        </a:rPr>
                        <a:t>1960</a:t>
                      </a:r>
                      <a:endParaRPr lang="ru-RU" sz="150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b="1" dirty="0">
                          <a:solidFill>
                            <a:srgbClr val="333333"/>
                          </a:solidFill>
                          <a:latin typeface="Times New Roman"/>
                          <a:ea typeface="Times New Roman"/>
                          <a:cs typeface="Times New Roman"/>
                        </a:rPr>
                        <a:t>1981</a:t>
                      </a:r>
                      <a:endParaRPr lang="ru-RU" sz="15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b="1" dirty="0">
                          <a:solidFill>
                            <a:srgbClr val="333333"/>
                          </a:solidFill>
                          <a:latin typeface="Times New Roman"/>
                          <a:ea typeface="Times New Roman"/>
                          <a:cs typeface="Times New Roman"/>
                        </a:rPr>
                        <a:t>2005</a:t>
                      </a:r>
                      <a:endParaRPr lang="ru-RU" sz="15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b="1" dirty="0">
                          <a:solidFill>
                            <a:srgbClr val="333333"/>
                          </a:solidFill>
                          <a:latin typeface="Times New Roman"/>
                          <a:ea typeface="Times New Roman"/>
                          <a:cs typeface="Times New Roman"/>
                        </a:rPr>
                        <a:t>2025</a:t>
                      </a:r>
                      <a:endParaRPr lang="ru-RU" sz="1500" dirty="0">
                        <a:latin typeface="Calibri"/>
                        <a:ea typeface="Calibri"/>
                        <a:cs typeface="Times New Roman"/>
                      </a:endParaRPr>
                    </a:p>
                  </a:txBody>
                  <a:tcPr marL="48173" marR="48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28988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6" y="2625633"/>
            <a:ext cx="2554014" cy="484553"/>
          </a:xfrm>
        </p:spPr>
        <p:txBody>
          <a:bodyPr rtlCol="0">
            <a:noAutofit/>
          </a:bodyPr>
          <a:lstStyle/>
          <a:p>
            <a:pPr algn="ctr">
              <a:defRPr/>
            </a:pPr>
            <a:r>
              <a:rPr lang="ru-RU" sz="1800" b="1" dirty="0"/>
              <a:t>Поколение Z, художники, </a:t>
            </a:r>
            <a:r>
              <a:rPr lang="ru-RU" sz="1800" b="1" dirty="0" err="1"/>
              <a:t>центениалы</a:t>
            </a:r>
            <a:endParaRPr lang="ru-RU" sz="1800" b="1" dirty="0"/>
          </a:p>
        </p:txBody>
      </p:sp>
      <p:sp>
        <p:nvSpPr>
          <p:cNvPr id="3" name="Объект 2"/>
          <p:cNvSpPr>
            <a:spLocks noGrp="1"/>
          </p:cNvSpPr>
          <p:nvPr>
            <p:ph idx="1"/>
          </p:nvPr>
        </p:nvSpPr>
        <p:spPr>
          <a:xfrm>
            <a:off x="2569193" y="544945"/>
            <a:ext cx="6243851" cy="5455808"/>
          </a:xfrm>
        </p:spPr>
        <p:txBody>
          <a:bodyPr rtlCol="0">
            <a:normAutofit fontScale="92500" lnSpcReduction="10000"/>
          </a:bodyPr>
          <a:lstStyle/>
          <a:p>
            <a:pPr algn="ctr">
              <a:buNone/>
              <a:defRPr/>
            </a:pPr>
            <a:r>
              <a:rPr lang="ru-RU" sz="2850" i="1" dirty="0">
                <a:latin typeface="Times New Roman" pitchFamily="18" charset="0"/>
                <a:cs typeface="Times New Roman" pitchFamily="18" charset="0"/>
              </a:rPr>
              <a:t> </a:t>
            </a:r>
            <a:r>
              <a:rPr lang="ru-RU" sz="2850" b="1" dirty="0">
                <a:latin typeface="Times New Roman" pitchFamily="18" charset="0"/>
                <a:cs typeface="Times New Roman" pitchFamily="18" charset="0"/>
              </a:rPr>
              <a:t>Z </a:t>
            </a:r>
            <a:r>
              <a:rPr lang="ru-RU" sz="2850" b="1" dirty="0" err="1">
                <a:latin typeface="Times New Roman" pitchFamily="18" charset="0"/>
                <a:cs typeface="Times New Roman" pitchFamily="18" charset="0"/>
              </a:rPr>
              <a:t>ұрпағы</a:t>
            </a:r>
            <a:endParaRPr lang="ru-RU" sz="2850" b="1" dirty="0">
              <a:latin typeface="Times New Roman" pitchFamily="18" charset="0"/>
              <a:cs typeface="Times New Roman" pitchFamily="18" charset="0"/>
            </a:endParaRPr>
          </a:p>
          <a:p>
            <a:pPr algn="ctr">
              <a:buNone/>
              <a:defRPr/>
            </a:pPr>
            <a:r>
              <a:rPr lang="ru-RU" i="1" dirty="0">
                <a:latin typeface="Times New Roman" pitchFamily="18" charset="0"/>
                <a:cs typeface="Times New Roman" pitchFamily="18" charset="0"/>
              </a:rPr>
              <a:t>1996  -2003 </a:t>
            </a:r>
            <a:r>
              <a:rPr lang="ru-RU" i="1" dirty="0" err="1">
                <a:latin typeface="Times New Roman" pitchFamily="18" charset="0"/>
                <a:cs typeface="Times New Roman" pitchFamily="18" charset="0"/>
              </a:rPr>
              <a:t>жылдар</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аралығында</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туылғандар</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Санды</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адам</a:t>
            </a:r>
            <a:r>
              <a:rPr lang="ru-RU"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marL="0" indent="0">
              <a:buNone/>
              <a:defRPr/>
            </a:pP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«Z» </a:t>
            </a:r>
            <a:r>
              <a:rPr lang="ru-RU" dirty="0" err="1">
                <a:latin typeface="Times New Roman" pitchFamily="18" charset="0"/>
                <a:cs typeface="Times New Roman" pitchFamily="18" charset="0"/>
              </a:rPr>
              <a:t>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зумерлер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дегеніміз</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оқуын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аяқтамағандар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көпшілігі</a:t>
            </a:r>
            <a:r>
              <a:rPr lang="ru-RU" dirty="0">
                <a:latin typeface="Times New Roman" pitchFamily="18" charset="0"/>
                <a:cs typeface="Times New Roman" pitchFamily="18" charset="0"/>
              </a:rPr>
              <a:t> не </a:t>
            </a:r>
            <a:r>
              <a:rPr lang="ru-RU" dirty="0" err="1">
                <a:latin typeface="Times New Roman" pitchFamily="18" charset="0"/>
                <a:cs typeface="Times New Roman" pitchFamily="18" charset="0"/>
              </a:rPr>
              <a:t>мектепте</a:t>
            </a:r>
            <a:r>
              <a:rPr lang="ru-RU" dirty="0">
                <a:latin typeface="Times New Roman" pitchFamily="18" charset="0"/>
                <a:cs typeface="Times New Roman" pitchFamily="18" charset="0"/>
              </a:rPr>
              <a:t>, не </a:t>
            </a:r>
            <a:r>
              <a:rPr lang="ru-RU" dirty="0" err="1">
                <a:latin typeface="Times New Roman" pitchFamily="18" charset="0"/>
                <a:cs typeface="Times New Roman" pitchFamily="18" charset="0"/>
              </a:rPr>
              <a:t>университетке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жасөспірімдер</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түсініксіз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қорқынышты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тілінде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сөйлейтін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бүкіл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өмірін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гаджеттер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Интернетпен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өткізген</a:t>
            </a:r>
            <a:r>
              <a:rPr lang="ru-RU" dirty="0">
                <a:latin typeface="Times New Roman" pitchFamily="18" charset="0"/>
                <a:cs typeface="Times New Roman" pitchFamily="18" charset="0"/>
              </a:rPr>
              <a:t>.</a:t>
            </a:r>
            <a:r>
              <a:rPr lang="ru-RU" sz="1950" dirty="0">
                <a:latin typeface="Times New Roman" pitchFamily="18" charset="0"/>
                <a:cs typeface="Times New Roman" pitchFamily="18" charset="0"/>
              </a:rPr>
              <a:t>.</a:t>
            </a:r>
          </a:p>
          <a:p>
            <a:pPr marL="0" indent="0">
              <a:buNone/>
              <a:defRPr/>
            </a:pPr>
            <a:r>
              <a:rPr lang="ru-RU" sz="1950" dirty="0" err="1">
                <a:latin typeface="Times New Roman" pitchFamily="18" charset="0"/>
                <a:cs typeface="Times New Roman" pitchFamily="18" charset="0"/>
              </a:rPr>
              <a:t>Бұл</a:t>
            </a:r>
            <a:r>
              <a:rPr lang="ru-RU" sz="1950" dirty="0">
                <a:latin typeface="Times New Roman" pitchFamily="18" charset="0"/>
                <a:cs typeface="Times New Roman" pitchFamily="18" charset="0"/>
              </a:rPr>
              <a:t> бала </a:t>
            </a:r>
            <a:r>
              <a:rPr lang="ru-RU" sz="1950" dirty="0" err="1">
                <a:latin typeface="Times New Roman" pitchFamily="18" charset="0"/>
                <a:cs typeface="Times New Roman" pitchFamily="18" charset="0"/>
              </a:rPr>
              <a:t>кезінен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бастап</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Интернетті</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шарлап</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адамдардың</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бір-бірінен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ерекшеленетін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және</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бір-біріне</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ұқсамайтынын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көрген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ұрпақ</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Және</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бұл</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оларды</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сырттай</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емес</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адамның</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ішкі</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жан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дүниесін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бағалай</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білуге</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үйретті</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Толеранттылық</a:t>
            </a:r>
            <a:r>
              <a:rPr lang="ru-RU" sz="1950" dirty="0">
                <a:latin typeface="Times New Roman" pitchFamily="18" charset="0"/>
                <a:cs typeface="Times New Roman" pitchFamily="18" charset="0"/>
              </a:rPr>
              <a:t>, феминизм, </a:t>
            </a:r>
            <a:r>
              <a:rPr lang="ru-RU" sz="1950" dirty="0" err="1">
                <a:latin typeface="Times New Roman" pitchFamily="18" charset="0"/>
                <a:cs typeface="Times New Roman" pitchFamily="18" charset="0"/>
              </a:rPr>
              <a:t>позитивті</a:t>
            </a:r>
            <a:r>
              <a:rPr lang="ru-RU" sz="1950" dirty="0">
                <a:latin typeface="Times New Roman" pitchFamily="18" charset="0"/>
                <a:cs typeface="Times New Roman" pitchFamily="18" charset="0"/>
              </a:rPr>
              <a:t> болу - </a:t>
            </a:r>
            <a:r>
              <a:rPr lang="ru-RU" sz="1950" dirty="0" err="1">
                <a:latin typeface="Times New Roman" pitchFamily="18" charset="0"/>
                <a:cs typeface="Times New Roman" pitchFamily="18" charset="0"/>
              </a:rPr>
              <a:t>бәрі</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олар</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туралы</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олар</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үшін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бұл</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ұғымдар</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үйреншікті</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олар</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үшін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барлық</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адамдар</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тең</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Адамзат</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тарихында</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ешқашан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цифрлық</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әлемді</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Интернетсіз</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әлеммен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салыстыра</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алатын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оның</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қарқынды</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дамуы</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нәтижесінде</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туындаған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әлеуметтік</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және</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экономикалық</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қатынастар</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саласындағы</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оның</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барлық</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кемшіліктері</a:t>
            </a:r>
            <a:r>
              <a:rPr lang="ru-RU" sz="1950" dirty="0">
                <a:latin typeface="Times New Roman" pitchFamily="18" charset="0"/>
                <a:cs typeface="Times New Roman" pitchFamily="18" charset="0"/>
              </a:rPr>
              <a:t> мен </a:t>
            </a:r>
            <a:r>
              <a:rPr lang="ru-RU" sz="1950" dirty="0" err="1">
                <a:latin typeface="Times New Roman" pitchFamily="18" charset="0"/>
                <a:cs typeface="Times New Roman" pitchFamily="18" charset="0"/>
              </a:rPr>
              <a:t>депривацияларын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бағалай</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алатын</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өзінің</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жеке</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өмірлік</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тәжірибесі</a:t>
            </a:r>
            <a:r>
              <a:rPr lang="ru-RU" sz="1950" dirty="0">
                <a:latin typeface="Times New Roman" pitchFamily="18" charset="0"/>
                <a:cs typeface="Times New Roman" pitchFamily="18" charset="0"/>
              </a:rPr>
              <a:t> бар </a:t>
            </a:r>
            <a:r>
              <a:rPr lang="ru-RU" sz="1950" dirty="0" err="1">
                <a:latin typeface="Times New Roman" pitchFamily="18" charset="0"/>
                <a:cs typeface="Times New Roman" pitchFamily="18" charset="0"/>
              </a:rPr>
              <a:t>ұрпақ</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болмайды</a:t>
            </a:r>
            <a:r>
              <a:rPr lang="ru-RU" sz="1950" dirty="0">
                <a:latin typeface="Times New Roman" pitchFamily="18" charset="0"/>
                <a:cs typeface="Times New Roman" pitchFamily="18" charset="0"/>
              </a:rPr>
              <a:t>. </a:t>
            </a:r>
            <a:r>
              <a:rPr lang="en-US" sz="1950" dirty="0">
                <a:latin typeface="Times New Roman" pitchFamily="18" charset="0"/>
                <a:cs typeface="Times New Roman" pitchFamily="18" charset="0"/>
              </a:rPr>
              <a:t>Z </a:t>
            </a:r>
            <a:r>
              <a:rPr lang="kk-KZ" sz="1950" dirty="0">
                <a:latin typeface="Times New Roman" pitchFamily="18" charset="0"/>
                <a:cs typeface="Times New Roman" pitchFamily="18" charset="0"/>
              </a:rPr>
              <a:t>балалары</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арасындағы</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сөзсіз</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көшбасшы</a:t>
            </a:r>
            <a:r>
              <a:rPr lang="ru-RU" sz="1950" dirty="0">
                <a:latin typeface="Times New Roman" pitchFamily="18" charset="0"/>
                <a:cs typeface="Times New Roman" pitchFamily="18" charset="0"/>
              </a:rPr>
              <a:t> – ІТ </a:t>
            </a:r>
            <a:r>
              <a:rPr lang="ru-RU" sz="1950" dirty="0" err="1">
                <a:latin typeface="Times New Roman" pitchFamily="18" charset="0"/>
                <a:cs typeface="Times New Roman" pitchFamily="18" charset="0"/>
              </a:rPr>
              <a:t>мамандығы</a:t>
            </a:r>
            <a:r>
              <a:rPr lang="ru-RU" sz="1950" dirty="0">
                <a:latin typeface="Times New Roman" pitchFamily="18" charset="0"/>
                <a:cs typeface="Times New Roman" pitchFamily="18" charset="0"/>
              </a:rPr>
              <a:t>. Оны </a:t>
            </a:r>
            <a:r>
              <a:rPr lang="ru-RU" sz="1950" dirty="0" err="1">
                <a:latin typeface="Times New Roman" pitchFamily="18" charset="0"/>
                <a:cs typeface="Times New Roman" pitchFamily="18" charset="0"/>
              </a:rPr>
              <a:t>ең</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көп</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жасөспірімдер</a:t>
            </a:r>
            <a:r>
              <a:rPr lang="ru-RU" sz="1950" dirty="0">
                <a:latin typeface="Times New Roman" pitchFamily="18" charset="0"/>
                <a:cs typeface="Times New Roman" pitchFamily="18" charset="0"/>
              </a:rPr>
              <a:t> </a:t>
            </a:r>
            <a:r>
              <a:rPr lang="ru-RU" sz="1950" dirty="0" err="1">
                <a:latin typeface="Times New Roman" pitchFamily="18" charset="0"/>
                <a:cs typeface="Times New Roman" pitchFamily="18" charset="0"/>
              </a:rPr>
              <a:t>таңдайды</a:t>
            </a:r>
            <a:r>
              <a:rPr lang="ru-RU" sz="1950"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2"/>
          <a:srcRect r="21191"/>
          <a:stretch>
            <a:fillRect/>
          </a:stretch>
        </p:blipFill>
        <p:spPr bwMode="auto">
          <a:xfrm>
            <a:off x="362663" y="3322616"/>
            <a:ext cx="1844828" cy="1930331"/>
          </a:xfrm>
          <a:prstGeom prst="rect">
            <a:avLst/>
          </a:prstGeom>
          <a:noFill/>
          <a:ln w="9525">
            <a:noFill/>
            <a:miter lim="800000"/>
            <a:headEnd/>
            <a:tailEnd/>
          </a:ln>
          <a:effectLst/>
        </p:spPr>
      </p:pic>
      <p:pic>
        <p:nvPicPr>
          <p:cNvPr id="15362" name="Picture 2" descr="Котонавты en Twitter: &quot;Даже ещё лучше будет: Marvel Heroes: Secret ..."/>
          <p:cNvPicPr>
            <a:picLocks noChangeAspect="1" noChangeArrowheads="1"/>
          </p:cNvPicPr>
          <p:nvPr/>
        </p:nvPicPr>
        <p:blipFill>
          <a:blip r:embed="rId3"/>
          <a:srcRect/>
          <a:stretch>
            <a:fillRect/>
          </a:stretch>
        </p:blipFill>
        <p:spPr bwMode="auto">
          <a:xfrm>
            <a:off x="0" y="725187"/>
            <a:ext cx="2587607" cy="154001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17" y="2657884"/>
            <a:ext cx="2210612" cy="1533774"/>
          </a:xfrm>
        </p:spPr>
        <p:txBody>
          <a:bodyPr>
            <a:normAutofit/>
          </a:bodyPr>
          <a:lstStyle/>
          <a:p>
            <a:r>
              <a:rPr lang="ru-RU" dirty="0"/>
              <a:t> </a:t>
            </a:r>
            <a:r>
              <a:rPr lang="el-GR" sz="4050" dirty="0"/>
              <a:t>α</a:t>
            </a:r>
            <a:r>
              <a:rPr lang="ru-RU" dirty="0"/>
              <a:t>  альфа </a:t>
            </a:r>
            <a:r>
              <a:rPr lang="ru-RU" dirty="0" err="1"/>
              <a:t>ұрпағы</a:t>
            </a:r>
            <a:endParaRPr lang="ru-RU" dirty="0"/>
          </a:p>
        </p:txBody>
      </p:sp>
      <p:sp>
        <p:nvSpPr>
          <p:cNvPr id="3" name="Содержимое 2"/>
          <p:cNvSpPr>
            <a:spLocks noGrp="1"/>
          </p:cNvSpPr>
          <p:nvPr>
            <p:ph idx="1"/>
          </p:nvPr>
        </p:nvSpPr>
        <p:spPr>
          <a:xfrm>
            <a:off x="2760200" y="563419"/>
            <a:ext cx="5940454" cy="5631296"/>
          </a:xfrm>
        </p:spPr>
        <p:txBody>
          <a:bodyPr>
            <a:normAutofit fontScale="25000" lnSpcReduction="20000"/>
          </a:bodyPr>
          <a:lstStyle/>
          <a:p>
            <a:pPr algn="ctr">
              <a:buNone/>
            </a:pPr>
            <a:r>
              <a:rPr lang="ru-RU" sz="7200" b="1" dirty="0" err="1">
                <a:latin typeface="Times New Roman" pitchFamily="18" charset="0"/>
                <a:cs typeface="Times New Roman" pitchFamily="18" charset="0"/>
              </a:rPr>
              <a:t>Жаңа</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форматтың</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балалары</a:t>
            </a:r>
            <a:endParaRPr lang="ru-RU" sz="7200" b="1" dirty="0">
              <a:latin typeface="Times New Roman" pitchFamily="18" charset="0"/>
              <a:cs typeface="Times New Roman" pitchFamily="18" charset="0"/>
            </a:endParaRPr>
          </a:p>
          <a:p>
            <a:pPr algn="ctr">
              <a:buNone/>
            </a:pPr>
            <a:endParaRPr lang="ru-RU" sz="7200" b="1" dirty="0">
              <a:latin typeface="Times New Roman" pitchFamily="18" charset="0"/>
              <a:cs typeface="Times New Roman" pitchFamily="18" charset="0"/>
            </a:endParaRPr>
          </a:p>
          <a:p>
            <a:pPr marL="0" algn="just">
              <a:lnSpc>
                <a:spcPct val="120000"/>
              </a:lnSpc>
              <a:spcBef>
                <a:spcPts val="0"/>
              </a:spcBef>
              <a:buNone/>
            </a:pPr>
            <a:r>
              <a:rPr lang="ru-RU" sz="7200" dirty="0">
                <a:latin typeface="Times New Roman" pitchFamily="18" charset="0"/>
                <a:cs typeface="Times New Roman" pitchFamily="18" charset="0"/>
              </a:rPr>
              <a:t>2010 </a:t>
            </a:r>
            <a:r>
              <a:rPr lang="ru-RU" sz="7200" dirty="0" err="1">
                <a:latin typeface="Times New Roman" pitchFamily="18" charset="0"/>
                <a:cs typeface="Times New Roman" pitchFamily="18" charset="0"/>
              </a:rPr>
              <a:t>жылдан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кейін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туылғандар</a:t>
            </a:r>
            <a:r>
              <a:rPr lang="ru-RU" sz="7200" dirty="0">
                <a:latin typeface="Times New Roman" pitchFamily="18" charset="0"/>
                <a:cs typeface="Times New Roman" pitchFamily="18" charset="0"/>
              </a:rPr>
              <a:t> альфа </a:t>
            </a:r>
            <a:r>
              <a:rPr lang="ru-RU" sz="7200" dirty="0" err="1">
                <a:latin typeface="Times New Roman" pitchFamily="18" charset="0"/>
                <a:cs typeface="Times New Roman" pitchFamily="18" charset="0"/>
              </a:rPr>
              <a:t>ұрпағына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жатады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Олардың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ақыл-ойлары</a:t>
            </a:r>
            <a:r>
              <a:rPr lang="ru-RU" sz="7200" dirty="0">
                <a:latin typeface="Times New Roman" pitchFamily="18" charset="0"/>
                <a:cs typeface="Times New Roman" pitchFamily="18" charset="0"/>
              </a:rPr>
              <a:t> (интеллект) </a:t>
            </a:r>
            <a:r>
              <a:rPr lang="ru-RU" sz="7200" dirty="0" err="1">
                <a:latin typeface="Times New Roman" pitchFamily="18" charset="0"/>
                <a:cs typeface="Times New Roman" pitchFamily="18" charset="0"/>
              </a:rPr>
              <a:t>басқаларға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ұқсамайды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Кішкентай</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балалар</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қазірдің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өзінде</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нақты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және</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виртуалды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өмірді</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бөлмейді</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алға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және</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артқа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көшіп</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жүре</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береді</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Альфада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зайырлы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адамның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психологиясы</a:t>
            </a:r>
            <a:r>
              <a:rPr lang="ru-RU" sz="7200" dirty="0">
                <a:latin typeface="Times New Roman" pitchFamily="18" charset="0"/>
                <a:cs typeface="Times New Roman" pitchFamily="18" charset="0"/>
              </a:rPr>
              <a:t> бар, </a:t>
            </a:r>
            <a:r>
              <a:rPr lang="ru-RU" sz="7200" dirty="0" err="1">
                <a:latin typeface="Times New Roman" pitchFamily="18" charset="0"/>
                <a:cs typeface="Times New Roman" pitchFamily="18" charset="0"/>
              </a:rPr>
              <a:t>олар</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үшін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ең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бастысы</a:t>
            </a:r>
            <a:r>
              <a:rPr lang="ru-RU" sz="7200" dirty="0">
                <a:latin typeface="Times New Roman" pitchFamily="18" charset="0"/>
                <a:cs typeface="Times New Roman" pitchFamily="18" charset="0"/>
              </a:rPr>
              <a:t> - </a:t>
            </a:r>
            <a:r>
              <a:rPr lang="ru-RU" sz="7200" dirty="0" err="1">
                <a:latin typeface="Times New Roman" pitchFamily="18" charset="0"/>
                <a:cs typeface="Times New Roman" pitchFamily="18" charset="0"/>
              </a:rPr>
              <a:t>бедел</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Олардың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әлемі</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мөлдір</a:t>
            </a:r>
            <a:r>
              <a:rPr lang="ru-RU" sz="7200" dirty="0">
                <a:latin typeface="Times New Roman" pitchFamily="18" charset="0"/>
                <a:cs typeface="Times New Roman" pitchFamily="18" charset="0"/>
              </a:rPr>
              <a:t>. </a:t>
            </a:r>
            <a:r>
              <a:rPr lang="en-US" sz="7200" dirty="0">
                <a:latin typeface="Times New Roman" pitchFamily="18" charset="0"/>
                <a:cs typeface="Times New Roman" pitchFamily="18" charset="0"/>
              </a:rPr>
              <a:t>Z, </a:t>
            </a:r>
            <a:r>
              <a:rPr lang="ru-RU" sz="7200" dirty="0" err="1">
                <a:latin typeface="Times New Roman" pitchFamily="18" charset="0"/>
                <a:cs typeface="Times New Roman" pitchFamily="18" charset="0"/>
              </a:rPr>
              <a:t>әсіресе</a:t>
            </a:r>
            <a:r>
              <a:rPr lang="ru-RU" sz="7200" dirty="0">
                <a:latin typeface="Times New Roman" pitchFamily="18" charset="0"/>
                <a:cs typeface="Times New Roman" pitchFamily="18" charset="0"/>
              </a:rPr>
              <a:t> Альфа, </a:t>
            </a:r>
            <a:r>
              <a:rPr lang="ru-RU" sz="7200" dirty="0" err="1">
                <a:latin typeface="Times New Roman" pitchFamily="18" charset="0"/>
                <a:cs typeface="Times New Roman" pitchFamily="18" charset="0"/>
              </a:rPr>
              <a:t>олардың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жоғары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адамгершілік</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моральдық</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нормаларына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сәйкес</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келмейтін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кез-келген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нәрсеге</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өте</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сезімтал</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Жалған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фейк</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сезудең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немесе</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фактіні</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фантастикадан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қалай</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ажыратудың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жоғары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қабілеті</a:t>
            </a:r>
            <a:r>
              <a:rPr lang="ru-RU" sz="7200" dirty="0">
                <a:latin typeface="Times New Roman" pitchFamily="18" charset="0"/>
                <a:cs typeface="Times New Roman" pitchFamily="18" charset="0"/>
              </a:rPr>
              <a:t>. Осы </a:t>
            </a:r>
            <a:r>
              <a:rPr lang="ru-RU" sz="7200" dirty="0" err="1">
                <a:latin typeface="Times New Roman" pitchFamily="18" charset="0"/>
                <a:cs typeface="Times New Roman" pitchFamily="18" charset="0"/>
              </a:rPr>
              <a:t>жерден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туылғаннан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бастап</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олар</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әлеуметтік</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әділетсіздікті</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ата-аналарына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қарағанда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жақсы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сезінеді</a:t>
            </a:r>
            <a:r>
              <a:rPr lang="ru-RU" sz="7200" dirty="0">
                <a:latin typeface="Times New Roman" pitchFamily="18" charset="0"/>
                <a:cs typeface="Times New Roman" pitchFamily="18" charset="0"/>
              </a:rPr>
              <a:t> - </a:t>
            </a:r>
            <a:r>
              <a:rPr lang="ru-RU" sz="7200" dirty="0" err="1">
                <a:latin typeface="Times New Roman" pitchFamily="18" charset="0"/>
                <a:cs typeface="Times New Roman" pitchFamily="18" charset="0"/>
              </a:rPr>
              <a:t>біз</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олардан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үйренетін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көп</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нәрсе</a:t>
            </a:r>
            <a:r>
              <a:rPr lang="ru-RU" sz="7200" dirty="0">
                <a:latin typeface="Times New Roman" pitchFamily="18" charset="0"/>
                <a:cs typeface="Times New Roman" pitchFamily="18" charset="0"/>
              </a:rPr>
              <a:t> бар. </a:t>
            </a:r>
            <a:r>
              <a:rPr lang="ru-RU" sz="7200" dirty="0" err="1">
                <a:latin typeface="Times New Roman" pitchFamily="18" charset="0"/>
                <a:cs typeface="Times New Roman" pitchFamily="18" charset="0"/>
              </a:rPr>
              <a:t>Бірақ</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оларда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зейінді</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болудан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кемшіліктері</a:t>
            </a:r>
            <a:r>
              <a:rPr lang="ru-RU" sz="7200" dirty="0">
                <a:latin typeface="Times New Roman" pitchFamily="18" charset="0"/>
                <a:cs typeface="Times New Roman" pitchFamily="18" charset="0"/>
              </a:rPr>
              <a:t> бар. </a:t>
            </a:r>
            <a:r>
              <a:rPr lang="ru-RU" sz="7200" dirty="0" err="1">
                <a:latin typeface="Times New Roman" pitchFamily="18" charset="0"/>
                <a:cs typeface="Times New Roman" pitchFamily="18" charset="0"/>
              </a:rPr>
              <a:t>Мәтін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суреттер</a:t>
            </a:r>
            <a:r>
              <a:rPr lang="ru-RU" sz="7200" dirty="0">
                <a:latin typeface="Times New Roman" pitchFamily="18" charset="0"/>
                <a:cs typeface="Times New Roman" pitchFamily="18" charset="0"/>
              </a:rPr>
              <a:t> мен </a:t>
            </a:r>
            <a:r>
              <a:rPr lang="ru-RU" sz="7200" dirty="0" err="1">
                <a:latin typeface="Times New Roman" pitchFamily="18" charset="0"/>
                <a:cs typeface="Times New Roman" pitchFamily="18" charset="0"/>
              </a:rPr>
              <a:t>инфографикаға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бейім</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Біздің</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ұрпақ</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планетаны</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балаларға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өте</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нашар</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жағдайда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қалдырып</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барамыз</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сондықтан</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жаңа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ұрпақ</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жалпыға</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бірдей</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әлеуметтік</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жауапкершілікті</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талап</a:t>
            </a:r>
            <a:r>
              <a:rPr lang="ru-RU" sz="7200" dirty="0">
                <a:latin typeface="Times New Roman" pitchFamily="18" charset="0"/>
                <a:cs typeface="Times New Roman" pitchFamily="18" charset="0"/>
              </a:rPr>
              <a:t> </a:t>
            </a:r>
            <a:r>
              <a:rPr lang="ru-RU" sz="7200" dirty="0" err="1">
                <a:latin typeface="Times New Roman" pitchFamily="18" charset="0"/>
                <a:cs typeface="Times New Roman" pitchFamily="18" charset="0"/>
              </a:rPr>
              <a:t>етеді</a:t>
            </a:r>
            <a:r>
              <a:rPr lang="ru-RU" sz="7200" dirty="0">
                <a:latin typeface="Times New Roman" pitchFamily="18" charset="0"/>
                <a:cs typeface="Times New Roman" pitchFamily="18" charset="0"/>
              </a:rPr>
              <a:t>.</a:t>
            </a:r>
            <a:endParaRPr lang="ru-RU" sz="3600" b="1" dirty="0"/>
          </a:p>
          <a:p>
            <a:endParaRPr lang="ru-RU" dirty="0"/>
          </a:p>
        </p:txBody>
      </p:sp>
      <p:pic>
        <p:nvPicPr>
          <p:cNvPr id="14340" name="Picture 4" descr="Generation Alpha: New Study Shows How Being the Most Diverse ..."/>
          <p:cNvPicPr>
            <a:picLocks noChangeAspect="1" noChangeArrowheads="1"/>
          </p:cNvPicPr>
          <p:nvPr/>
        </p:nvPicPr>
        <p:blipFill>
          <a:blip r:embed="rId2" cstate="print"/>
          <a:srcRect/>
          <a:stretch>
            <a:fillRect/>
          </a:stretch>
        </p:blipFill>
        <p:spPr bwMode="auto">
          <a:xfrm>
            <a:off x="165539" y="4073415"/>
            <a:ext cx="2258410" cy="1276834"/>
          </a:xfrm>
          <a:prstGeom prst="rect">
            <a:avLst/>
          </a:prstGeom>
          <a:noFill/>
        </p:spPr>
      </p:pic>
      <p:pic>
        <p:nvPicPr>
          <p:cNvPr id="14342" name="Picture 6" descr="https://www.champaignschools.org/sites/default/files/news/images/gen%20alpha.jpg"/>
          <p:cNvPicPr>
            <a:picLocks noChangeAspect="1" noChangeArrowheads="1"/>
          </p:cNvPicPr>
          <p:nvPr/>
        </p:nvPicPr>
        <p:blipFill>
          <a:blip r:embed="rId3" cstate="print"/>
          <a:srcRect l="4409" t="6629" r="29435" b="31143"/>
          <a:stretch>
            <a:fillRect/>
          </a:stretch>
        </p:blipFill>
        <p:spPr bwMode="auto">
          <a:xfrm>
            <a:off x="0" y="1223800"/>
            <a:ext cx="2456337" cy="178544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88" y="2945437"/>
            <a:ext cx="2210612" cy="524948"/>
          </a:xfrm>
        </p:spPr>
        <p:txBody>
          <a:bodyPr>
            <a:normAutofit fontScale="90000"/>
          </a:bodyPr>
          <a:lstStyle/>
          <a:p>
            <a:r>
              <a:rPr lang="ru-RU" sz="2800" dirty="0"/>
              <a:t>Поколение </a:t>
            </a:r>
            <a:r>
              <a:rPr lang="el-GR" sz="4000" dirty="0"/>
              <a:t>α</a:t>
            </a:r>
            <a:r>
              <a:rPr lang="ru-RU" sz="2800" dirty="0"/>
              <a:t>  </a:t>
            </a:r>
          </a:p>
        </p:txBody>
      </p:sp>
      <p:sp>
        <p:nvSpPr>
          <p:cNvPr id="3" name="Содержимое 2"/>
          <p:cNvSpPr>
            <a:spLocks noGrp="1"/>
          </p:cNvSpPr>
          <p:nvPr>
            <p:ph idx="1"/>
          </p:nvPr>
        </p:nvSpPr>
        <p:spPr>
          <a:xfrm>
            <a:off x="2589487" y="1282920"/>
            <a:ext cx="6258949" cy="4374931"/>
          </a:xfrm>
        </p:spPr>
        <p:txBody>
          <a:bodyPr>
            <a:normAutofit fontScale="77500" lnSpcReduction="20000"/>
          </a:bodyPr>
          <a:lstStyle/>
          <a:p>
            <a:pPr marL="0">
              <a:lnSpc>
                <a:spcPct val="120000"/>
              </a:lnSpc>
              <a:spcBef>
                <a:spcPts val="0"/>
              </a:spcBef>
              <a:buNone/>
            </a:pPr>
            <a:r>
              <a:rPr lang="ru-RU" dirty="0" err="1">
                <a:latin typeface="Times New Roman" pitchFamily="18" charset="0"/>
                <a:cs typeface="Times New Roman" pitchFamily="18" charset="0"/>
              </a:rPr>
              <a:t>Мансап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a:t>
            </a:r>
            <a:r>
              <a:rPr lang="ru-RU" dirty="0">
                <a:latin typeface="Times New Roman" pitchFamily="18" charset="0"/>
                <a:cs typeface="Times New Roman" pitchFamily="18" charset="0"/>
              </a:rPr>
              <a:t> Альфа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күмәнді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саналады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өздері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қызықтыратын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уақытта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бірнеше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болашақтың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істейтіні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туралы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интуицияға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өздері</a:t>
            </a:r>
            <a:r>
              <a:rPr lang="ru-RU" dirty="0">
                <a:latin typeface="Times New Roman" pitchFamily="18" charset="0"/>
                <a:cs typeface="Times New Roman" pitchFamily="18" charset="0"/>
              </a:rPr>
              <a:t> де осы </a:t>
            </a:r>
            <a:r>
              <a:rPr lang="ru-RU" dirty="0" err="1">
                <a:latin typeface="Times New Roman" pitchFamily="18" charset="0"/>
                <a:cs typeface="Times New Roman" pitchFamily="18" charset="0"/>
              </a:rPr>
              <a:t>болашақта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дағдыларды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табады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Мүмкін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ата-аналар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барлық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білімі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кеңес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беруші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болмауы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мүмкін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Жаңа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ұрпақ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бітімі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бастысы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Себебі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озық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елдерде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туылған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балалардың</a:t>
            </a:r>
            <a:r>
              <a:rPr lang="ru-RU" dirty="0">
                <a:latin typeface="Times New Roman" pitchFamily="18" charset="0"/>
                <a:cs typeface="Times New Roman" pitchFamily="18" charset="0"/>
              </a:rPr>
              <a:t> 70% -ы </a:t>
            </a:r>
            <a:r>
              <a:rPr lang="ru-RU" dirty="0" err="1">
                <a:latin typeface="Times New Roman" pitchFamily="18" charset="0"/>
                <a:cs typeface="Times New Roman" pitchFamily="18" charset="0"/>
              </a:rPr>
              <a:t>жүз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астам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өмір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сүреді</a:t>
            </a:r>
            <a:r>
              <a:rPr lang="ru-RU" dirty="0">
                <a:latin typeface="Times New Roman" pitchFamily="18" charset="0"/>
                <a:cs typeface="Times New Roman" pitchFamily="18" charset="0"/>
              </a:rPr>
              <a:t>.</a:t>
            </a:r>
          </a:p>
          <a:p>
            <a:pPr marL="0">
              <a:lnSpc>
                <a:spcPct val="120000"/>
              </a:lnSpc>
              <a:spcBef>
                <a:spcPts val="0"/>
              </a:spcBef>
              <a:buNone/>
            </a:pPr>
            <a:endParaRPr lang="ru-RU" dirty="0">
              <a:latin typeface="Times New Roman" pitchFamily="18" charset="0"/>
              <a:cs typeface="Times New Roman" pitchFamily="18" charset="0"/>
            </a:endParaRPr>
          </a:p>
          <a:p>
            <a:pPr marL="0">
              <a:lnSpc>
                <a:spcPct val="120000"/>
              </a:lnSpc>
              <a:spcBef>
                <a:spcPts val="0"/>
              </a:spcBef>
              <a:buNone/>
            </a:pPr>
            <a:r>
              <a:rPr lang="ru-RU" dirty="0" err="1">
                <a:latin typeface="Times New Roman" pitchFamily="18" charset="0"/>
                <a:cs typeface="Times New Roman" pitchFamily="18" charset="0"/>
              </a:rPr>
              <a:t>Батыс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психологтарының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айтуынша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бүгінгі</a:t>
            </a:r>
            <a:r>
              <a:rPr lang="ru-RU" dirty="0">
                <a:latin typeface="Times New Roman" pitchFamily="18" charset="0"/>
                <a:cs typeface="Times New Roman" pitchFamily="18" charset="0"/>
              </a:rPr>
              <a:t> 7 </a:t>
            </a:r>
            <a:r>
              <a:rPr lang="ru-RU" dirty="0" err="1">
                <a:latin typeface="Times New Roman" pitchFamily="18" charset="0"/>
                <a:cs typeface="Times New Roman" pitchFamily="18" charset="0"/>
              </a:rPr>
              <a:t>жасар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интернетке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замандағы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егде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келеді</a:t>
            </a:r>
            <a:r>
              <a:rPr lang="ru-RU" dirty="0">
                <a:latin typeface="Times New Roman" pitchFamily="18" charset="0"/>
                <a:cs typeface="Times New Roman" pitchFamily="18" charset="0"/>
              </a:rPr>
              <a:t>. 10 </a:t>
            </a:r>
            <a:r>
              <a:rPr lang="ru-RU" dirty="0" err="1">
                <a:latin typeface="Times New Roman" pitchFamily="18" charset="0"/>
                <a:cs typeface="Times New Roman" pitchFamily="18" charset="0"/>
              </a:rPr>
              <a:t>жастағы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казіргі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уақытта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жасөспірім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гормоналды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деңгейі</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психикасы</a:t>
            </a:r>
            <a:r>
              <a:rPr lang="ru-RU" dirty="0">
                <a:latin typeface="Times New Roman" pitchFamily="18" charset="0"/>
                <a:cs typeface="Times New Roman" pitchFamily="18" charset="0"/>
              </a:rPr>
              <a:t> 20 </a:t>
            </a:r>
            <a:r>
              <a:rPr lang="ru-RU" dirty="0" err="1">
                <a:latin typeface="Times New Roman" pitchFamily="18" charset="0"/>
                <a:cs typeface="Times New Roman" pitchFamily="18" charset="0"/>
              </a:rPr>
              <a:t>жыл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бұрынғы</a:t>
            </a:r>
            <a:r>
              <a:rPr lang="ru-RU" dirty="0">
                <a:latin typeface="Times New Roman" pitchFamily="18" charset="0"/>
                <a:cs typeface="Times New Roman" pitchFamily="18" charset="0"/>
              </a:rPr>
              <a:t> он </a:t>
            </a:r>
            <a:r>
              <a:rPr lang="ru-RU" dirty="0" err="1">
                <a:latin typeface="Times New Roman" pitchFamily="18" charset="0"/>
                <a:cs typeface="Times New Roman" pitchFamily="18" charset="0"/>
              </a:rPr>
              <a:t>төрт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бірдей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деңгейде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Сондықтан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зерттеп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болашақ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өздерінің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екенін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ұмытпау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тілде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сөйлесу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бізге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динозаврлар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сияқты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қарамауы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жаңа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технологиялар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икемді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дағдыларды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меңгеруіміз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Ешқашан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стандарттарға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бейімдеуге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болмайды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өйткені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жауы</a:t>
            </a:r>
            <a:r>
              <a:rPr lang="ru-RU" dirty="0">
                <a:latin typeface="Times New Roman" pitchFamily="18" charset="0"/>
                <a:cs typeface="Times New Roman" pitchFamily="18" charset="0"/>
              </a:rPr>
              <a:t>.</a:t>
            </a:r>
          </a:p>
          <a:p>
            <a:endParaRPr lang="ru-RU" dirty="0"/>
          </a:p>
        </p:txBody>
      </p:sp>
      <p:pic>
        <p:nvPicPr>
          <p:cNvPr id="4" name="Picture 2" descr="The Bay Area's young activists are here for the revolution"/>
          <p:cNvPicPr>
            <a:picLocks noChangeAspect="1" noChangeArrowheads="1"/>
          </p:cNvPicPr>
          <p:nvPr/>
        </p:nvPicPr>
        <p:blipFill>
          <a:blip r:embed="rId2"/>
          <a:srcRect/>
          <a:stretch>
            <a:fillRect/>
          </a:stretch>
        </p:blipFill>
        <p:spPr bwMode="auto">
          <a:xfrm>
            <a:off x="120443" y="805832"/>
            <a:ext cx="2349104" cy="1577579"/>
          </a:xfrm>
          <a:prstGeom prst="rect">
            <a:avLst/>
          </a:prstGeom>
          <a:noFill/>
        </p:spPr>
      </p:pic>
      <p:pic>
        <p:nvPicPr>
          <p:cNvPr id="5" name="Рисунок 4" descr="C:\Users\Maira\Desktop\w680.jpg"/>
          <p:cNvPicPr/>
          <p:nvPr/>
        </p:nvPicPr>
        <p:blipFill>
          <a:blip r:embed="rId3" cstate="print"/>
          <a:srcRect/>
          <a:stretch>
            <a:fillRect/>
          </a:stretch>
        </p:blipFill>
        <p:spPr bwMode="auto">
          <a:xfrm>
            <a:off x="15517" y="3771787"/>
            <a:ext cx="2558955" cy="191409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9016" y="0"/>
            <a:ext cx="5757862" cy="994172"/>
          </a:xfrm>
        </p:spPr>
        <p:txBody>
          <a:bodyPr>
            <a:normAutofit/>
          </a:bodyPr>
          <a:lstStyle/>
          <a:p>
            <a:pPr algn="ctr"/>
            <a:r>
              <a:rPr lang="kk-KZ" b="1" dirty="0">
                <a:solidFill>
                  <a:srgbClr val="009999"/>
                </a:solidFill>
                <a:latin typeface="Times New Roman" panose="02020603050405020304" pitchFamily="18" charset="0"/>
                <a:cs typeface="Times New Roman" panose="02020603050405020304" pitchFamily="18" charset="0"/>
              </a:rPr>
              <a:t>Дарынды балалардың дамуындағы қиыншылықтары </a:t>
            </a:r>
            <a:endParaRPr lang="ru-RU" b="1" dirty="0">
              <a:solidFill>
                <a:srgbClr val="009999"/>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2739016" y="1117600"/>
            <a:ext cx="5957348" cy="4715298"/>
          </a:xfrm>
        </p:spPr>
        <p:txBody>
          <a:bodyPr>
            <a:noAutofit/>
          </a:bodyPr>
          <a:lstStyle/>
          <a:p>
            <a:r>
              <a:rPr lang="kk-KZ" sz="1600" dirty="0">
                <a:latin typeface="Times New Roman" panose="02020603050405020304" pitchFamily="18" charset="0"/>
                <a:cs typeface="Times New Roman" panose="02020603050405020304" pitchFamily="18" charset="0"/>
              </a:rPr>
              <a:t>Тұлғалық жетілмегендік</a:t>
            </a:r>
          </a:p>
          <a:p>
            <a:r>
              <a:rPr lang="kk-KZ" sz="1600" dirty="0">
                <a:latin typeface="Times New Roman" panose="02020603050405020304" pitchFamily="18" charset="0"/>
                <a:cs typeface="Times New Roman" panose="02020603050405020304" pitchFamily="18" charset="0"/>
              </a:rPr>
              <a:t>Эмоциялық жетілмегендік</a:t>
            </a:r>
          </a:p>
          <a:p>
            <a:r>
              <a:rPr lang="kk-KZ" sz="1600" dirty="0">
                <a:latin typeface="Times New Roman" panose="02020603050405020304" pitchFamily="18" charset="0"/>
                <a:cs typeface="Times New Roman" panose="02020603050405020304" pitchFamily="18" charset="0"/>
              </a:rPr>
              <a:t>Өзіндік мотивация жоқтығы, ссырттай мотивацияның басымдылығы</a:t>
            </a:r>
          </a:p>
          <a:p>
            <a:r>
              <a:rPr lang="kk-KZ" sz="1600" dirty="0">
                <a:latin typeface="Times New Roman" panose="02020603050405020304" pitchFamily="18" charset="0"/>
                <a:cs typeface="Times New Roman" panose="02020603050405020304" pitchFamily="18" charset="0"/>
              </a:rPr>
              <a:t>Өзін</a:t>
            </a:r>
            <a:r>
              <a:rPr lang="en-US" sz="1600" dirty="0">
                <a:latin typeface="Times New Roman" panose="02020603050405020304" pitchFamily="18" charset="0"/>
                <a:cs typeface="Times New Roman" panose="02020603050405020304" pitchFamily="18" charset="0"/>
              </a:rPr>
              <a:t>-</a:t>
            </a:r>
            <a:r>
              <a:rPr lang="kk-KZ" sz="1600" dirty="0">
                <a:latin typeface="Times New Roman" panose="02020603050405020304" pitchFamily="18" charset="0"/>
                <a:cs typeface="Times New Roman" panose="02020603050405020304" pitchFamily="18" charset="0"/>
              </a:rPr>
              <a:t>өзін реттеудің дамымағандығы</a:t>
            </a:r>
          </a:p>
          <a:p>
            <a:r>
              <a:rPr lang="kk-KZ" sz="1600" dirty="0">
                <a:latin typeface="Times New Roman" panose="02020603050405020304" pitchFamily="18" charset="0"/>
                <a:cs typeface="Times New Roman" panose="02020603050405020304" pitchFamily="18" charset="0"/>
              </a:rPr>
              <a:t>Әлеуметтік ортаның мүмкіншіліктерін қамтамасыз етпеу</a:t>
            </a:r>
          </a:p>
          <a:p>
            <a:r>
              <a:rPr lang="kk-KZ" sz="1600" dirty="0">
                <a:latin typeface="Times New Roman" panose="02020603050405020304" pitchFamily="18" charset="0"/>
                <a:cs typeface="Times New Roman" panose="02020603050405020304" pitchFamily="18" charset="0"/>
              </a:rPr>
              <a:t>Материалды ресурстарының аздығы, жетпеушілігі, соның арқасында баланың қызығушылықтары көрінбей қалады</a:t>
            </a:r>
          </a:p>
          <a:p>
            <a:r>
              <a:rPr lang="kk-KZ" sz="1600" dirty="0">
                <a:latin typeface="Times New Roman" panose="02020603050405020304" pitchFamily="18" charset="0"/>
                <a:cs typeface="Times New Roman" panose="02020603050405020304" pitchFamily="18" charset="0"/>
              </a:rPr>
              <a:t>Санасы клип секілді, шоғырлана алмауы, әріптен гөрі, сүрет арқылы қабылдауы</a:t>
            </a:r>
          </a:p>
          <a:p>
            <a:r>
              <a:rPr lang="kk-KZ" sz="1600" dirty="0">
                <a:latin typeface="Times New Roman" panose="02020603050405020304" pitchFamily="18" charset="0"/>
                <a:cs typeface="Times New Roman" panose="02020603050405020304" pitchFamily="18" charset="0"/>
              </a:rPr>
              <a:t>Кәзіргі жастардың кітап оқығаннан гаджеттерге тәуелділігі</a:t>
            </a:r>
          </a:p>
          <a:p>
            <a:r>
              <a:rPr lang="kk-KZ" sz="1600" dirty="0">
                <a:latin typeface="Times New Roman" panose="02020603050405020304" pitchFamily="18" charset="0"/>
                <a:cs typeface="Times New Roman" panose="02020603050405020304" pitchFamily="18" charset="0"/>
              </a:rPr>
              <a:t>Әлеуеметтенудің бұзылуы, тұлғааралық қарым-қатынастар орнаталмаушылығы, қоғамға бейімделе алмауы </a:t>
            </a:r>
          </a:p>
          <a:p>
            <a:r>
              <a:rPr lang="ru-RU" sz="1600" dirty="0" err="1">
                <a:solidFill>
                  <a:srgbClr val="009999"/>
                </a:solidFill>
              </a:rPr>
              <a:t>Маңыздысы</a:t>
            </a:r>
            <a:r>
              <a:rPr lang="ru-RU" sz="1600" dirty="0">
                <a:solidFill>
                  <a:srgbClr val="009999"/>
                </a:solidFill>
              </a:rPr>
              <a:t> </a:t>
            </a:r>
            <a:r>
              <a:rPr lang="en-US" sz="1600" dirty="0">
                <a:solidFill>
                  <a:srgbClr val="009999"/>
                </a:solidFill>
              </a:rPr>
              <a:t>– </a:t>
            </a:r>
            <a:r>
              <a:rPr lang="ru-RU" sz="1600" dirty="0" err="1">
                <a:solidFill>
                  <a:srgbClr val="009999"/>
                </a:solidFill>
              </a:rPr>
              <a:t>білім</a:t>
            </a:r>
            <a:r>
              <a:rPr lang="ru-RU" sz="1600" dirty="0">
                <a:solidFill>
                  <a:srgbClr val="009999"/>
                </a:solidFill>
              </a:rPr>
              <a:t> </a:t>
            </a:r>
            <a:r>
              <a:rPr lang="ru-RU" sz="1600" dirty="0" err="1">
                <a:solidFill>
                  <a:srgbClr val="009999"/>
                </a:solidFill>
              </a:rPr>
              <a:t>беруді</a:t>
            </a:r>
            <a:r>
              <a:rPr lang="ru-RU" sz="1600" dirty="0">
                <a:solidFill>
                  <a:srgbClr val="009999"/>
                </a:solidFill>
              </a:rPr>
              <a:t>   </a:t>
            </a:r>
            <a:r>
              <a:rPr lang="ru-RU" sz="1600" dirty="0" err="1">
                <a:solidFill>
                  <a:srgbClr val="009999"/>
                </a:solidFill>
              </a:rPr>
              <a:t>тәрбиеден</a:t>
            </a:r>
            <a:r>
              <a:rPr lang="ru-RU" sz="1600" dirty="0">
                <a:solidFill>
                  <a:srgbClr val="009999"/>
                </a:solidFill>
              </a:rPr>
              <a:t>   </a:t>
            </a:r>
            <a:r>
              <a:rPr lang="ru-RU" sz="1600" dirty="0" err="1">
                <a:solidFill>
                  <a:srgbClr val="009999"/>
                </a:solidFill>
              </a:rPr>
              <a:t>бастау</a:t>
            </a:r>
            <a:r>
              <a:rPr lang="ru-RU" sz="1600" dirty="0">
                <a:solidFill>
                  <a:srgbClr val="009999"/>
                </a:solidFill>
              </a:rPr>
              <a:t>  </a:t>
            </a:r>
            <a:r>
              <a:rPr lang="ru-RU" sz="1600" dirty="0" err="1">
                <a:solidFill>
                  <a:srgbClr val="009999"/>
                </a:solidFill>
              </a:rPr>
              <a:t>керек</a:t>
            </a:r>
            <a:r>
              <a:rPr lang="ru-RU" sz="1600" dirty="0">
                <a:solidFill>
                  <a:srgbClr val="009999"/>
                </a:solidFill>
              </a:rPr>
              <a:t>  </a:t>
            </a:r>
            <a:r>
              <a:rPr lang="ru-RU" sz="1600" dirty="0" err="1">
                <a:solidFill>
                  <a:srgbClr val="009999"/>
                </a:solidFill>
              </a:rPr>
              <a:t>ұмытпау</a:t>
            </a:r>
            <a:r>
              <a:rPr lang="ru-RU" sz="1600" dirty="0">
                <a:solidFill>
                  <a:srgbClr val="009999"/>
                </a:solidFill>
              </a:rPr>
              <a:t>. </a:t>
            </a:r>
            <a:r>
              <a:rPr lang="kk-KZ" sz="1600" dirty="0">
                <a:solidFill>
                  <a:srgbClr val="009999"/>
                </a:solidFill>
              </a:rPr>
              <a:t>  “</a:t>
            </a:r>
            <a:r>
              <a:rPr lang="ru-RU" sz="1600" dirty="0" err="1">
                <a:solidFill>
                  <a:srgbClr val="009999"/>
                </a:solidFill>
              </a:rPr>
              <a:t>Тәрбиесіз</a:t>
            </a:r>
            <a:r>
              <a:rPr lang="ru-RU" sz="1600" dirty="0">
                <a:solidFill>
                  <a:srgbClr val="009999"/>
                </a:solidFill>
              </a:rPr>
              <a:t>   </a:t>
            </a:r>
            <a:r>
              <a:rPr lang="ru-RU" sz="1600" dirty="0" err="1">
                <a:solidFill>
                  <a:srgbClr val="009999"/>
                </a:solidFill>
              </a:rPr>
              <a:t>ещ</a:t>
            </a:r>
            <a:r>
              <a:rPr lang="ru-RU" sz="1600" dirty="0">
                <a:solidFill>
                  <a:srgbClr val="009999"/>
                </a:solidFill>
              </a:rPr>
              <a:t> </a:t>
            </a:r>
            <a:r>
              <a:rPr lang="ru-RU" sz="1600" dirty="0" err="1">
                <a:solidFill>
                  <a:srgbClr val="009999"/>
                </a:solidFill>
              </a:rPr>
              <a:t>білімнің</a:t>
            </a:r>
            <a:r>
              <a:rPr lang="ru-RU" sz="1600" dirty="0">
                <a:solidFill>
                  <a:srgbClr val="009999"/>
                </a:solidFill>
              </a:rPr>
              <a:t>    </a:t>
            </a:r>
            <a:r>
              <a:rPr lang="ru-RU" sz="1600" dirty="0" err="1">
                <a:solidFill>
                  <a:srgbClr val="009999"/>
                </a:solidFill>
              </a:rPr>
              <a:t>пайдасы</a:t>
            </a:r>
            <a:r>
              <a:rPr lang="ru-RU" sz="1600" dirty="0">
                <a:solidFill>
                  <a:srgbClr val="009999"/>
                </a:solidFill>
              </a:rPr>
              <a:t>   </a:t>
            </a:r>
            <a:r>
              <a:rPr lang="ru-RU" sz="1600" dirty="0" err="1">
                <a:solidFill>
                  <a:srgbClr val="009999"/>
                </a:solidFill>
              </a:rPr>
              <a:t>жоқ</a:t>
            </a:r>
            <a:r>
              <a:rPr lang="ru-RU" sz="1600" dirty="0">
                <a:solidFill>
                  <a:srgbClr val="009999"/>
                </a:solidFill>
              </a:rPr>
              <a:t>,  </a:t>
            </a:r>
            <a:r>
              <a:rPr lang="ru-RU" sz="1600" dirty="0" err="1">
                <a:solidFill>
                  <a:srgbClr val="009999"/>
                </a:solidFill>
              </a:rPr>
              <a:t>ол</a:t>
            </a:r>
            <a:r>
              <a:rPr lang="ru-RU" sz="1600" dirty="0">
                <a:solidFill>
                  <a:srgbClr val="009999"/>
                </a:solidFill>
              </a:rPr>
              <a:t> </a:t>
            </a:r>
            <a:r>
              <a:rPr lang="ru-RU" sz="1600" dirty="0" err="1">
                <a:solidFill>
                  <a:srgbClr val="009999"/>
                </a:solidFill>
              </a:rPr>
              <a:t>керісінше</a:t>
            </a:r>
            <a:r>
              <a:rPr lang="ru-RU" sz="1600" dirty="0">
                <a:solidFill>
                  <a:srgbClr val="009999"/>
                </a:solidFill>
              </a:rPr>
              <a:t>   </a:t>
            </a:r>
            <a:r>
              <a:rPr lang="ru-RU" sz="1600" dirty="0" err="1">
                <a:solidFill>
                  <a:srgbClr val="009999"/>
                </a:solidFill>
              </a:rPr>
              <a:t>зиян</a:t>
            </a:r>
            <a:r>
              <a:rPr lang="ru-RU" sz="1600" dirty="0">
                <a:solidFill>
                  <a:srgbClr val="009999"/>
                </a:solidFill>
              </a:rPr>
              <a:t>   </a:t>
            </a:r>
            <a:r>
              <a:rPr lang="ru-RU" sz="1600" dirty="0" err="1">
                <a:solidFill>
                  <a:srgbClr val="009999"/>
                </a:solidFill>
              </a:rPr>
              <a:t>келтіруі</a:t>
            </a:r>
            <a:r>
              <a:rPr lang="ru-RU" sz="1600" dirty="0">
                <a:solidFill>
                  <a:srgbClr val="009999"/>
                </a:solidFill>
              </a:rPr>
              <a:t>  </a:t>
            </a:r>
            <a:r>
              <a:rPr lang="ru-RU" sz="1600" dirty="0" err="1">
                <a:solidFill>
                  <a:srgbClr val="009999"/>
                </a:solidFill>
              </a:rPr>
              <a:t>мүмкін</a:t>
            </a:r>
            <a:r>
              <a:rPr lang="ru-RU" sz="1600" dirty="0">
                <a:solidFill>
                  <a:srgbClr val="009999"/>
                </a:solidFill>
              </a:rPr>
              <a:t>». </a:t>
            </a:r>
            <a:r>
              <a:rPr lang="ru-RU" sz="1600" dirty="0" err="1">
                <a:solidFill>
                  <a:srgbClr val="009999"/>
                </a:solidFill>
              </a:rPr>
              <a:t>Әл</a:t>
            </a:r>
            <a:r>
              <a:rPr lang="en-US" sz="1600" dirty="0">
                <a:solidFill>
                  <a:srgbClr val="009999"/>
                </a:solidFill>
              </a:rPr>
              <a:t>-</a:t>
            </a:r>
            <a:r>
              <a:rPr lang="kk-KZ" sz="1600" dirty="0">
                <a:solidFill>
                  <a:srgbClr val="009999"/>
                </a:solidFill>
              </a:rPr>
              <a:t>Фараби</a:t>
            </a:r>
            <a:endParaRPr lang="kk-KZ" sz="1600" dirty="0">
              <a:latin typeface="Times New Roman" panose="02020603050405020304" pitchFamily="18" charset="0"/>
              <a:cs typeface="Times New Roman" panose="02020603050405020304" pitchFamily="18" charset="0"/>
            </a:endParaRPr>
          </a:p>
        </p:txBody>
      </p:sp>
      <p:pic>
        <p:nvPicPr>
          <p:cNvPr id="2050" name="Picture 2" descr="D:\Мәй\рисунки\картинки пс\дети.jpg"/>
          <p:cNvPicPr>
            <a:picLocks noChangeAspect="1" noChangeArrowheads="1"/>
          </p:cNvPicPr>
          <p:nvPr/>
        </p:nvPicPr>
        <p:blipFill>
          <a:blip r:embed="rId2"/>
          <a:srcRect/>
          <a:stretch>
            <a:fillRect/>
          </a:stretch>
        </p:blipFill>
        <p:spPr bwMode="auto">
          <a:xfrm>
            <a:off x="317057" y="3428540"/>
            <a:ext cx="1809391" cy="1841931"/>
          </a:xfrm>
          <a:prstGeom prst="rect">
            <a:avLst/>
          </a:prstGeom>
          <a:noFill/>
        </p:spPr>
      </p:pic>
      <p:pic>
        <p:nvPicPr>
          <p:cNvPr id="5" name="Объект 3"/>
          <p:cNvPicPr>
            <a:picLocks noChangeAspect="1"/>
          </p:cNvPicPr>
          <p:nvPr/>
        </p:nvPicPr>
        <p:blipFill>
          <a:blip r:embed="rId3" cstate="print"/>
          <a:stretch>
            <a:fillRect/>
          </a:stretch>
        </p:blipFill>
        <p:spPr>
          <a:xfrm>
            <a:off x="105769" y="1628179"/>
            <a:ext cx="2394427" cy="1359548"/>
          </a:xfrm>
          <a:prstGeom prst="rect">
            <a:avLst/>
          </a:prstGeom>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252323" y="1052512"/>
            <a:ext cx="5538877" cy="4948238"/>
          </a:xfrm>
        </p:spPr>
        <p:txBody>
          <a:bodyPr/>
          <a:lstStyle/>
          <a:p>
            <a:pPr marL="0" indent="0" eaLnBrk="1" hangingPunct="1">
              <a:buFontTx/>
              <a:buNone/>
            </a:pPr>
            <a:r>
              <a:rPr lang="ru-RU" sz="2700" b="1" dirty="0" err="1">
                <a:solidFill>
                  <a:schemeClr val="accent2"/>
                </a:solidFill>
              </a:rPr>
              <a:t>Төменде</a:t>
            </a:r>
            <a:r>
              <a:rPr lang="ru-RU" sz="2700" b="1" dirty="0">
                <a:solidFill>
                  <a:schemeClr val="accent2"/>
                </a:solidFill>
              </a:rPr>
              <a:t> </a:t>
            </a:r>
            <a:r>
              <a:rPr lang="ru-RU" sz="2700" b="1" dirty="0" err="1">
                <a:solidFill>
                  <a:schemeClr val="accent2"/>
                </a:solidFill>
              </a:rPr>
              <a:t>оқушыларға</a:t>
            </a:r>
            <a:r>
              <a:rPr lang="ru-RU" sz="2700" b="1" dirty="0">
                <a:solidFill>
                  <a:schemeClr val="accent2"/>
                </a:solidFill>
              </a:rPr>
              <a:t> </a:t>
            </a:r>
            <a:r>
              <a:rPr lang="ru-RU" sz="2700" b="1" dirty="0" err="1">
                <a:solidFill>
                  <a:schemeClr val="accent2"/>
                </a:solidFill>
              </a:rPr>
              <a:t>тән</a:t>
            </a:r>
            <a:r>
              <a:rPr lang="ru-RU" sz="2700" b="1" dirty="0">
                <a:solidFill>
                  <a:schemeClr val="accent2"/>
                </a:solidFill>
              </a:rPr>
              <a:t> </a:t>
            </a:r>
          </a:p>
          <a:p>
            <a:pPr marL="0" indent="0" eaLnBrk="1" hangingPunct="1">
              <a:buFontTx/>
              <a:buNone/>
            </a:pPr>
            <a:r>
              <a:rPr lang="ru-RU" sz="2700" b="1" dirty="0" err="1">
                <a:solidFill>
                  <a:schemeClr val="accent2"/>
                </a:solidFill>
              </a:rPr>
              <a:t>іскерлік</a:t>
            </a:r>
            <a:r>
              <a:rPr lang="ru-RU" sz="2700" b="1" dirty="0">
                <a:solidFill>
                  <a:schemeClr val="accent2"/>
                </a:solidFill>
              </a:rPr>
              <a:t> пен </a:t>
            </a:r>
            <a:r>
              <a:rPr lang="ru-RU" sz="2700" b="1" dirty="0" err="1">
                <a:solidFill>
                  <a:schemeClr val="accent2"/>
                </a:solidFill>
              </a:rPr>
              <a:t>тұлғалық</a:t>
            </a:r>
            <a:r>
              <a:rPr lang="ru-RU" sz="2700" b="1" dirty="0">
                <a:solidFill>
                  <a:schemeClr val="accent2"/>
                </a:solidFill>
              </a:rPr>
              <a:t> </a:t>
            </a:r>
          </a:p>
          <a:p>
            <a:pPr marL="0" indent="0" eaLnBrk="1" hangingPunct="1">
              <a:buFontTx/>
              <a:buNone/>
            </a:pPr>
            <a:r>
              <a:rPr lang="ru-RU" sz="2700" b="1" dirty="0" err="1">
                <a:solidFill>
                  <a:schemeClr val="accent2"/>
                </a:solidFill>
              </a:rPr>
              <a:t>сипаттамалар</a:t>
            </a:r>
            <a:r>
              <a:rPr lang="ru-RU" sz="2700" b="1" dirty="0">
                <a:solidFill>
                  <a:schemeClr val="accent2"/>
                </a:solidFill>
              </a:rPr>
              <a:t> </a:t>
            </a:r>
            <a:r>
              <a:rPr lang="ru-RU" sz="2700" b="1" dirty="0" err="1">
                <a:solidFill>
                  <a:schemeClr val="accent2"/>
                </a:solidFill>
              </a:rPr>
              <a:t>көрсетілген</a:t>
            </a:r>
            <a:endParaRPr lang="ru-RU" sz="2700" b="1" dirty="0">
              <a:solidFill>
                <a:schemeClr val="accent2"/>
              </a:solidFill>
            </a:endParaRPr>
          </a:p>
          <a:p>
            <a:pPr marL="0" indent="0" eaLnBrk="1" hangingPunct="1">
              <a:buFontTx/>
              <a:buNone/>
            </a:pPr>
            <a:endParaRPr lang="ru-RU" sz="2700" dirty="0">
              <a:solidFill>
                <a:schemeClr val="accent2"/>
              </a:solidFill>
            </a:endParaRPr>
          </a:p>
          <a:p>
            <a:pPr marL="0" indent="0">
              <a:buNone/>
              <a:tabLst>
                <a:tab pos="92075" algn="l"/>
              </a:tabLst>
            </a:pPr>
            <a:r>
              <a:rPr lang="ru-RU" dirty="0" err="1"/>
              <a:t>Өзіңізге</a:t>
            </a:r>
            <a:r>
              <a:rPr lang="ru-RU" dirty="0"/>
              <a:t> </a:t>
            </a:r>
            <a:r>
              <a:rPr lang="ru-RU" dirty="0" err="1"/>
              <a:t>ұнайтын</a:t>
            </a:r>
            <a:r>
              <a:rPr lang="ru-RU" dirty="0"/>
              <a:t> </a:t>
            </a:r>
            <a:r>
              <a:rPr lang="ru-RU" dirty="0" err="1"/>
              <a:t>оқушылардың</a:t>
            </a:r>
            <a:r>
              <a:rPr lang="ru-RU" dirty="0"/>
              <a:t> </a:t>
            </a:r>
            <a:r>
              <a:rPr lang="ru-RU" dirty="0" err="1"/>
              <a:t>сипаттарына</a:t>
            </a:r>
            <a:r>
              <a:rPr lang="ru-RU" dirty="0"/>
              <a:t> «+»,  </a:t>
            </a:r>
            <a:r>
              <a:rPr lang="ru-RU" dirty="0" err="1"/>
              <a:t>ұнамайтындерге</a:t>
            </a:r>
            <a:r>
              <a:rPr lang="ru-RU" dirty="0"/>
              <a:t> «-»</a:t>
            </a:r>
            <a:r>
              <a:rPr lang="ru-RU" dirty="0" err="1"/>
              <a:t>белгісін</a:t>
            </a:r>
            <a:r>
              <a:rPr lang="ru-RU" dirty="0"/>
              <a:t> </a:t>
            </a:r>
            <a:r>
              <a:rPr lang="ru-RU" dirty="0" err="1"/>
              <a:t>қойып</a:t>
            </a:r>
            <a:r>
              <a:rPr lang="ru-RU" dirty="0"/>
              <a:t>, </a:t>
            </a:r>
            <a:r>
              <a:rPr lang="ru-RU" dirty="0" err="1"/>
              <a:t>ұстаздарға</a:t>
            </a:r>
            <a:r>
              <a:rPr lang="ru-RU" dirty="0"/>
              <a:t> </a:t>
            </a:r>
            <a:r>
              <a:rPr lang="ru-RU" dirty="0" err="1"/>
              <a:t>арналған</a:t>
            </a:r>
            <a:r>
              <a:rPr lang="ru-RU" dirty="0"/>
              <a:t> </a:t>
            </a:r>
            <a:r>
              <a:rPr lang="ru-RU" dirty="0" err="1"/>
              <a:t>әдістемені</a:t>
            </a:r>
            <a:r>
              <a:rPr lang="ru-RU" dirty="0"/>
              <a:t> </a:t>
            </a:r>
            <a:r>
              <a:rPr lang="ru-RU" dirty="0" err="1"/>
              <a:t>орындайық</a:t>
            </a:r>
            <a:endParaRPr lang="ru-RU" dirty="0"/>
          </a:p>
        </p:txBody>
      </p:sp>
      <p:sp>
        <p:nvSpPr>
          <p:cNvPr id="3074" name="Номер слайда 5"/>
          <p:cNvSpPr>
            <a:spLocks noGrp="1"/>
          </p:cNvSpPr>
          <p:nvPr>
            <p:ph type="sldNum" sz="quarter" idx="12"/>
          </p:nvPr>
        </p:nvSpPr>
        <p:spPr>
          <a:noFill/>
        </p:spPr>
        <p:txBody>
          <a:bodyPr/>
          <a:lstStyle/>
          <a:p>
            <a:fld id="{F209B22C-2B37-4640-954F-881ECAC7F421}" type="slidenum">
              <a:rPr lang="ru-RU"/>
              <a:pPr/>
              <a:t>28</a:t>
            </a:fld>
            <a:endParaRPr lang="ru-RU"/>
          </a:p>
        </p:txBody>
      </p:sp>
      <p:pic>
        <p:nvPicPr>
          <p:cNvPr id="6149" name="Picture 5" descr="j0428227[1]"/>
          <p:cNvPicPr>
            <a:picLocks noChangeAspect="1" noChangeArrowheads="1"/>
          </p:cNvPicPr>
          <p:nvPr/>
        </p:nvPicPr>
        <p:blipFill>
          <a:blip r:embed="rId2"/>
          <a:srcRect/>
          <a:stretch>
            <a:fillRect/>
          </a:stretch>
        </p:blipFill>
        <p:spPr bwMode="auto">
          <a:xfrm>
            <a:off x="6472237" y="875146"/>
            <a:ext cx="2671763" cy="4524375"/>
          </a:xfrm>
          <a:prstGeom prst="rect">
            <a:avLst/>
          </a:prstGeom>
          <a:noFill/>
          <a:ln w="9525">
            <a:noFill/>
            <a:miter lim="800000"/>
            <a:headEnd/>
            <a:tailEnd/>
          </a:ln>
        </p:spPr>
      </p:pic>
    </p:spTree>
    <p:extLst>
      <p:ext uri="{BB962C8B-B14F-4D97-AF65-F5344CB8AC3E}">
        <p14:creationId xmlns:p14="http://schemas.microsoft.com/office/powerpoint/2010/main" val="4032162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6149"/>
                                        </p:tgtEl>
                                        <p:attrNameLst>
                                          <p:attrName>style.visibility</p:attrName>
                                        </p:attrNameLst>
                                      </p:cBhvr>
                                      <p:to>
                                        <p:strVal val="visible"/>
                                      </p:to>
                                    </p:set>
                                    <p:animEffect transition="in" filter="blinds(horizontal)">
                                      <p:cBhvr>
                                        <p:cTn id="24" dur="500"/>
                                        <p:tgtEl>
                                          <p:spTgt spid="614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146">
                                            <p:txEl>
                                              <p:pRg st="4" end="4"/>
                                            </p:txEl>
                                          </p:spTgt>
                                        </p:tgtEl>
                                        <p:attrNameLst>
                                          <p:attrName>style.visibility</p:attrName>
                                        </p:attrNameLst>
                                      </p:cBhvr>
                                      <p:to>
                                        <p:strVal val="visible"/>
                                      </p:to>
                                    </p:set>
                                    <p:anim calcmode="lin" valueType="num">
                                      <p:cBhvr additive="base">
                                        <p:cTn id="29" dur="500" fill="hold"/>
                                        <p:tgtEl>
                                          <p:spTgt spid="6146">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4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idx="1"/>
          </p:nvPr>
        </p:nvSpPr>
        <p:spPr>
          <a:xfrm>
            <a:off x="485775" y="971550"/>
            <a:ext cx="6629400" cy="4857750"/>
          </a:xfrm>
        </p:spPr>
        <p:txBody>
          <a:bodyPr/>
          <a:lstStyle/>
          <a:p>
            <a:pPr marL="742950" lvl="1" indent="-400050">
              <a:lnSpc>
                <a:spcPct val="80000"/>
              </a:lnSpc>
              <a:buNone/>
            </a:pPr>
            <a:endParaRPr lang="ru-RU" sz="1500" b="1" dirty="0"/>
          </a:p>
          <a:p>
            <a:pPr marL="742950" lvl="1" indent="-400050">
              <a:lnSpc>
                <a:spcPct val="80000"/>
              </a:lnSpc>
              <a:buFont typeface="Wingdings" pitchFamily="2" charset="2"/>
              <a:buAutoNum type="arabicPeriod"/>
            </a:pPr>
            <a:r>
              <a:rPr lang="en-US" altLang="en-US" sz="1500" b="1" dirty="0" err="1">
                <a:solidFill>
                  <a:srgbClr val="222222"/>
                </a:solidFill>
                <a:latin typeface="Times New Roman" panose="02020603050405020304" pitchFamily="18" charset="0"/>
                <a:cs typeface="Times New Roman" panose="02020603050405020304" pitchFamily="18" charset="0"/>
              </a:rPr>
              <a:t>Тәртіпті</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kk-KZ" altLang="en-US" sz="1500" b="1" dirty="0">
                <a:solidFill>
                  <a:srgbClr val="222222"/>
                </a:solidFill>
                <a:latin typeface="Times New Roman" panose="02020603050405020304" pitchFamily="18" charset="0"/>
                <a:cs typeface="Times New Roman" panose="02020603050405020304" pitchFamily="18" charset="0"/>
              </a:rPr>
              <a:t>Үлгерімі бірқалпы</a:t>
            </a:r>
            <a:r>
              <a:rPr lang="en-US" altLang="en-US" sz="1500" b="1" dirty="0">
                <a:solidFill>
                  <a:srgbClr val="222222"/>
                </a:solidFill>
                <a:latin typeface="Times New Roman" panose="02020603050405020304" pitchFamily="18" charset="0"/>
                <a:cs typeface="Times New Roman" panose="02020603050405020304" pitchFamily="18" charset="0"/>
              </a:rPr>
              <a:t> </a:t>
            </a:r>
            <a:r>
              <a:rPr lang="en-US" altLang="en-US" sz="1500" b="1" dirty="0" err="1">
                <a:solidFill>
                  <a:srgbClr val="222222"/>
                </a:solidFill>
                <a:latin typeface="Times New Roman" panose="02020603050405020304" pitchFamily="18" charset="0"/>
                <a:cs typeface="Times New Roman" panose="02020603050405020304" pitchFamily="18" charset="0"/>
              </a:rPr>
              <a:t>емес</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altLang="en-US" sz="1500" b="1" dirty="0" err="1">
                <a:solidFill>
                  <a:srgbClr val="222222"/>
                </a:solidFill>
                <a:latin typeface="Times New Roman" panose="02020603050405020304" pitchFamily="18" charset="0"/>
                <a:cs typeface="Times New Roman" panose="02020603050405020304" pitchFamily="18" charset="0"/>
              </a:rPr>
              <a:t>Ұйымдастырылған</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altLang="en-US" sz="1500" b="1" dirty="0" err="1">
                <a:solidFill>
                  <a:srgbClr val="222222"/>
                </a:solidFill>
                <a:latin typeface="Times New Roman" panose="02020603050405020304" pitchFamily="18" charset="0"/>
                <a:cs typeface="Times New Roman" panose="02020603050405020304" pitchFamily="18" charset="0"/>
              </a:rPr>
              <a:t>Жалпы</a:t>
            </a:r>
            <a:r>
              <a:rPr lang="ru-RU" altLang="en-US" sz="1500" b="1" dirty="0">
                <a:solidFill>
                  <a:srgbClr val="222222"/>
                </a:solidFill>
                <a:latin typeface="Times New Roman" panose="02020603050405020304" pitchFamily="18" charset="0"/>
                <a:cs typeface="Times New Roman" panose="02020603050405020304" pitchFamily="18" charset="0"/>
              </a:rPr>
              <a:t> </a:t>
            </a:r>
            <a:r>
              <a:rPr lang="ru-RU" altLang="en-US" sz="1500" b="1" dirty="0" err="1">
                <a:solidFill>
                  <a:srgbClr val="222222"/>
                </a:solidFill>
                <a:latin typeface="Times New Roman" panose="02020603050405020304" pitchFamily="18" charset="0"/>
                <a:cs typeface="Times New Roman" panose="02020603050405020304" pitchFamily="18" charset="0"/>
              </a:rPr>
              <a:t>қарқыннан</a:t>
            </a:r>
            <a:r>
              <a:rPr lang="ru-RU" altLang="en-US" sz="1500" b="1" dirty="0">
                <a:solidFill>
                  <a:srgbClr val="222222"/>
                </a:solidFill>
                <a:latin typeface="Times New Roman" panose="02020603050405020304" pitchFamily="18" charset="0"/>
                <a:cs typeface="Times New Roman" panose="02020603050405020304" pitchFamily="18" charset="0"/>
              </a:rPr>
              <a:t> </a:t>
            </a:r>
            <a:r>
              <a:rPr lang="ru-RU" altLang="en-US" sz="1500" b="1" dirty="0" err="1">
                <a:solidFill>
                  <a:srgbClr val="222222"/>
                </a:solidFill>
                <a:latin typeface="Times New Roman" panose="02020603050405020304" pitchFamily="18" charset="0"/>
                <a:cs typeface="Times New Roman" panose="02020603050405020304" pitchFamily="18" charset="0"/>
              </a:rPr>
              <a:t>тыс</a:t>
            </a:r>
            <a:r>
              <a:rPr lang="ru-RU" altLang="en-US" sz="1500" b="1" dirty="0">
                <a:solidFill>
                  <a:srgbClr val="222222"/>
                </a:solidFill>
                <a:latin typeface="Times New Roman" panose="02020603050405020304" pitchFamily="18" charset="0"/>
                <a:cs typeface="Times New Roman" panose="02020603050405020304" pitchFamily="18" charset="0"/>
              </a:rPr>
              <a:t> </a:t>
            </a:r>
            <a:r>
              <a:rPr lang="ru-RU" altLang="en-US" sz="1500" b="1" dirty="0" err="1">
                <a:solidFill>
                  <a:srgbClr val="222222"/>
                </a:solidFill>
                <a:latin typeface="Times New Roman" panose="02020603050405020304" pitchFamily="18" charset="0"/>
                <a:cs typeface="Times New Roman" panose="02020603050405020304" pitchFamily="18" charset="0"/>
              </a:rPr>
              <a:t>қалады</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Эрудициясы</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жақсы</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дамыған</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Мінез-құлқы</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біртүрлі</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түсініксіз</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Жалпы</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ортақ</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істі</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қолдай</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біледі</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Сабақта</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біртүрлі</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ескертулер</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жасайды</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Үнемі</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табысты</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әрқашан</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жақсы</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оқушы</a:t>
            </a:r>
            <a:r>
              <a:rPr lang="ru-RU" sz="1500" b="1" dirty="0">
                <a:latin typeface="Times New Roman" panose="02020603050405020304" pitchFamily="18" charset="0"/>
                <a:cs typeface="Times New Roman" panose="02020603050405020304" pitchFamily="18" charset="0"/>
              </a:rPr>
              <a:t>)</a:t>
            </a: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Өз</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ісімен</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айналысады</a:t>
            </a:r>
            <a:r>
              <a:rPr lang="ru-RU" sz="1500" b="1" dirty="0">
                <a:latin typeface="Times New Roman" panose="02020603050405020304" pitchFamily="18" charset="0"/>
                <a:cs typeface="Times New Roman" panose="02020603050405020304" pitchFamily="18" charset="0"/>
              </a:rPr>
              <a:t> (индивидуалист)</a:t>
            </a: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Сабақты</a:t>
            </a:r>
            <a:r>
              <a:rPr lang="ru-RU" sz="1500" b="1" dirty="0">
                <a:latin typeface="Times New Roman" panose="02020603050405020304" pitchFamily="18" charset="0"/>
                <a:cs typeface="Times New Roman" panose="02020603050405020304" pitchFamily="18" charset="0"/>
              </a:rPr>
              <a:t> тез </a:t>
            </a:r>
            <a:r>
              <a:rPr lang="ru-RU" sz="1500" b="1" dirty="0" err="1">
                <a:latin typeface="Times New Roman" panose="02020603050405020304" pitchFamily="18" charset="0"/>
                <a:cs typeface="Times New Roman" panose="02020603050405020304" pitchFamily="18" charset="0"/>
              </a:rPr>
              <a:t>қабылдайды</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Қарым-қатынас</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жасай</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алмайды</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ұрысқа</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жақын</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тұрады</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Қарым-қатынасқа</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оңай</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түседі</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жағымды</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Кейде</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ол</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ақылды</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кейде</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айқын</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нәрсені</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түсіне</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алмайды</a:t>
            </a:r>
            <a:r>
              <a:rPr lang="ru-RU" sz="1500" b="1" dirty="0">
                <a:latin typeface="Times New Roman" panose="02020603050405020304" pitchFamily="18" charset="0"/>
                <a:cs typeface="Times New Roman" panose="02020603050405020304" pitchFamily="18" charset="0"/>
              </a:rPr>
              <a:t>.</a:t>
            </a: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Әр</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адам</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үшін</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түсінікті</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өз</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ойын</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білдіретін</a:t>
            </a:r>
            <a:endParaRPr lang="ru-RU" sz="1500" b="1" dirty="0">
              <a:latin typeface="Times New Roman" panose="02020603050405020304" pitchFamily="18" charset="0"/>
              <a:cs typeface="Times New Roman" panose="02020603050405020304" pitchFamily="18" charset="0"/>
            </a:endParaRPr>
          </a:p>
          <a:p>
            <a:pPr marL="742950" lvl="1" indent="-400050">
              <a:lnSpc>
                <a:spcPct val="80000"/>
              </a:lnSpc>
              <a:buFont typeface="Wingdings" pitchFamily="2" charset="2"/>
              <a:buAutoNum type="arabicPeriod"/>
            </a:pPr>
            <a:r>
              <a:rPr lang="ru-RU" sz="1500" b="1" dirty="0" err="1">
                <a:latin typeface="Times New Roman" panose="02020603050405020304" pitchFamily="18" charset="0"/>
                <a:cs typeface="Times New Roman" panose="02020603050405020304" pitchFamily="18" charset="0"/>
              </a:rPr>
              <a:t>Әрқашан</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көпшілікке</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немесе</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ресми</a:t>
            </a: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басшыға</a:t>
            </a:r>
            <a:endParaRPr lang="ru-RU" sz="1500" b="1" dirty="0">
              <a:latin typeface="Times New Roman" panose="02020603050405020304" pitchFamily="18" charset="0"/>
              <a:cs typeface="Times New Roman" panose="02020603050405020304" pitchFamily="18" charset="0"/>
            </a:endParaRPr>
          </a:p>
          <a:p>
            <a:pPr marL="342900" lvl="1" indent="0">
              <a:lnSpc>
                <a:spcPct val="80000"/>
              </a:lnSpc>
              <a:buNone/>
            </a:pPr>
            <a:r>
              <a:rPr lang="ru-RU" sz="1500" b="1" dirty="0">
                <a:latin typeface="Times New Roman" panose="02020603050405020304" pitchFamily="18" charset="0"/>
                <a:cs typeface="Times New Roman" panose="02020603050405020304" pitchFamily="18" charset="0"/>
              </a:rPr>
              <a:t> </a:t>
            </a:r>
            <a:r>
              <a:rPr lang="ru-RU" sz="1500" b="1" dirty="0" err="1">
                <a:latin typeface="Times New Roman" panose="02020603050405020304" pitchFamily="18" charset="0"/>
                <a:cs typeface="Times New Roman" panose="02020603050405020304" pitchFamily="18" charset="0"/>
              </a:rPr>
              <a:t>бағынбайды</a:t>
            </a:r>
            <a:endParaRPr lang="ru-RU" sz="1500" b="1" dirty="0">
              <a:latin typeface="Times New Roman" panose="02020603050405020304" pitchFamily="18" charset="0"/>
              <a:cs typeface="Times New Roman" panose="02020603050405020304" pitchFamily="18" charset="0"/>
            </a:endParaRPr>
          </a:p>
          <a:p>
            <a:pPr marL="342900" lvl="1" indent="0">
              <a:lnSpc>
                <a:spcPct val="80000"/>
              </a:lnSpc>
              <a:buNone/>
            </a:pPr>
            <a:endParaRPr lang="ru-RU" sz="1500" b="1" dirty="0"/>
          </a:p>
        </p:txBody>
      </p:sp>
      <p:sp>
        <p:nvSpPr>
          <p:cNvPr id="4098" name="Номер слайда 5"/>
          <p:cNvSpPr>
            <a:spLocks noGrp="1"/>
          </p:cNvSpPr>
          <p:nvPr>
            <p:ph type="sldNum" sz="quarter" idx="12"/>
          </p:nvPr>
        </p:nvSpPr>
        <p:spPr>
          <a:noFill/>
        </p:spPr>
        <p:txBody>
          <a:bodyPr/>
          <a:lstStyle/>
          <a:p>
            <a:fld id="{B0437D26-4429-4172-BA5B-A0A624210156}" type="slidenum">
              <a:rPr lang="ru-RU"/>
              <a:pPr/>
              <a:t>29</a:t>
            </a:fld>
            <a:endParaRPr lang="ru-RU"/>
          </a:p>
        </p:txBody>
      </p:sp>
      <p:pic>
        <p:nvPicPr>
          <p:cNvPr id="7171" name="Picture 3" descr="AG00317_"/>
          <p:cNvPicPr>
            <a:picLocks noChangeAspect="1" noChangeArrowheads="1" noCrop="1"/>
          </p:cNvPicPr>
          <p:nvPr/>
        </p:nvPicPr>
        <p:blipFill>
          <a:blip r:embed="rId2"/>
          <a:srcRect/>
          <a:stretch>
            <a:fillRect/>
          </a:stretch>
        </p:blipFill>
        <p:spPr bwMode="auto">
          <a:xfrm>
            <a:off x="7090064" y="4306455"/>
            <a:ext cx="1428750" cy="1571625"/>
          </a:xfrm>
          <a:prstGeom prst="rect">
            <a:avLst/>
          </a:prstGeom>
          <a:noFill/>
          <a:ln w="9525">
            <a:noFill/>
            <a:miter lim="800000"/>
            <a:headEnd/>
            <a:tailEnd/>
          </a:ln>
        </p:spPr>
      </p:pic>
      <p:pic>
        <p:nvPicPr>
          <p:cNvPr id="7172" name="Picture 4" descr="AG00315_"/>
          <p:cNvPicPr>
            <a:picLocks noChangeAspect="1" noChangeArrowheads="1" noCrop="1"/>
          </p:cNvPicPr>
          <p:nvPr/>
        </p:nvPicPr>
        <p:blipFill>
          <a:blip r:embed="rId3"/>
          <a:srcRect/>
          <a:stretch>
            <a:fillRect/>
          </a:stretch>
        </p:blipFill>
        <p:spPr bwMode="auto">
          <a:xfrm>
            <a:off x="6975764" y="991755"/>
            <a:ext cx="1600200" cy="1657350"/>
          </a:xfrm>
          <a:prstGeom prst="rect">
            <a:avLst/>
          </a:prstGeom>
          <a:noFill/>
          <a:ln w="9525">
            <a:noFill/>
            <a:miter lim="800000"/>
            <a:headEnd/>
            <a:tailEnd/>
          </a:ln>
        </p:spPr>
      </p:pic>
    </p:spTree>
    <p:extLst>
      <p:ext uri="{BB962C8B-B14F-4D97-AF65-F5344CB8AC3E}">
        <p14:creationId xmlns:p14="http://schemas.microsoft.com/office/powerpoint/2010/main" val="1270233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blinds(horizontal)">
                                      <p:cBhvr>
                                        <p:cTn id="11"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28" y="2681737"/>
            <a:ext cx="2646153" cy="812006"/>
          </a:xfrm>
        </p:spPr>
        <p:txBody>
          <a:bodyPr>
            <a:normAutofit fontScale="90000"/>
          </a:bodyPr>
          <a:lstStyle/>
          <a:p>
            <a:pPr algn="ctr"/>
            <a:r>
              <a:rPr lang="kk-KZ" sz="2400" b="1" dirty="0">
                <a:solidFill>
                  <a:schemeClr val="tx1">
                    <a:lumMod val="85000"/>
                    <a:lumOff val="15000"/>
                  </a:schemeClr>
                </a:solidFill>
                <a:latin typeface="Times New Roman" pitchFamily="18" charset="0"/>
                <a:cs typeface="Times New Roman" pitchFamily="18" charset="0"/>
              </a:rPr>
              <a:t>Дарынды оқушыларды қолдаудың Жол картасы: көпбалалы отбасылар мен ауыл балалары үшін жаңа мүмкіндіктер </a:t>
            </a:r>
            <a:endParaRPr lang="ru-RU" sz="2400" b="1" dirty="0">
              <a:solidFill>
                <a:schemeClr val="tx1">
                  <a:lumMod val="85000"/>
                  <a:lumOff val="15000"/>
                </a:schemeClr>
              </a:solidFill>
              <a:latin typeface="Times New Roman" pitchFamily="18" charset="0"/>
              <a:cs typeface="Times New Roman" pitchFamily="18" charset="0"/>
            </a:endParaRPr>
          </a:p>
        </p:txBody>
      </p:sp>
      <p:sp>
        <p:nvSpPr>
          <p:cNvPr id="4" name="Прямоугольник 3"/>
          <p:cNvSpPr/>
          <p:nvPr/>
        </p:nvSpPr>
        <p:spPr>
          <a:xfrm>
            <a:off x="2652623" y="1150794"/>
            <a:ext cx="6245524" cy="4570482"/>
          </a:xfrm>
          <a:prstGeom prst="rect">
            <a:avLst/>
          </a:prstGeom>
        </p:spPr>
        <p:txBody>
          <a:bodyPr wrap="square">
            <a:spAutoFit/>
          </a:bodyPr>
          <a:lstStyle/>
          <a:p>
            <a:r>
              <a:rPr lang="kk-KZ" sz="2100" dirty="0">
                <a:latin typeface="Times New Roman" pitchFamily="18" charset="0"/>
                <a:cs typeface="Times New Roman" pitchFamily="18" charset="0"/>
              </a:rPr>
              <a:t>	</a:t>
            </a:r>
            <a:r>
              <a:rPr lang="en-US" dirty="0">
                <a:latin typeface="Times New Roman" pitchFamily="18" charset="0"/>
                <a:cs typeface="Times New Roman" pitchFamily="18" charset="0"/>
              </a:rPr>
              <a:t>2019</a:t>
            </a:r>
            <a:r>
              <a:rPr lang="kk-KZ" dirty="0">
                <a:latin typeface="Times New Roman" pitchFamily="18" charset="0"/>
                <a:cs typeface="Times New Roman" pitchFamily="18" charset="0"/>
              </a:rPr>
              <a:t> жылы </a:t>
            </a:r>
            <a:r>
              <a:rPr lang="ru-RU" dirty="0">
                <a:latin typeface="Times New Roman" pitchFamily="18" charset="0"/>
                <a:cs typeface="Times New Roman" pitchFamily="18" charset="0"/>
              </a:rPr>
              <a:t>ҚР </a:t>
            </a:r>
            <a:r>
              <a:rPr lang="ru-RU" dirty="0" err="1">
                <a:latin typeface="Times New Roman" pitchFamily="18" charset="0"/>
                <a:cs typeface="Times New Roman" pitchFamily="18" charset="0"/>
              </a:rPr>
              <a:t>Президенті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Қасым-Жомарт Тоқаев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Сындарлы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қоғамдық </a:t>
            </a:r>
            <a:r>
              <a:rPr lang="ru-RU" dirty="0">
                <a:latin typeface="Times New Roman" pitchFamily="18" charset="0"/>
                <a:cs typeface="Times New Roman" pitchFamily="18" charset="0"/>
              </a:rPr>
              <a:t>диалог – </a:t>
            </a:r>
            <a:r>
              <a:rPr lang="ru-RU" dirty="0" err="1">
                <a:latin typeface="Times New Roman" pitchFamily="18" charset="0"/>
                <a:cs typeface="Times New Roman" pitchFamily="18" charset="0"/>
              </a:rPr>
              <a:t>Қазақстанның тұрақтылығы </a:t>
            </a:r>
            <a:r>
              <a:rPr lang="ru-RU" dirty="0">
                <a:latin typeface="Times New Roman" pitchFamily="18" charset="0"/>
                <a:cs typeface="Times New Roman" pitchFamily="18" charset="0"/>
              </a:rPr>
              <a:t>мен </a:t>
            </a:r>
            <a:r>
              <a:rPr lang="ru-RU" dirty="0" err="1">
                <a:latin typeface="Times New Roman" pitchFamily="18" charset="0"/>
                <a:cs typeface="Times New Roman" pitchFamily="18" charset="0"/>
              </a:rPr>
              <a:t>өркендеуінің негізі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Жолдауында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Дарынды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жастарын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іріктеп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отандық және шетелдік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жоғары оқу орындарына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дайындау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деді</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мақсатта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Үкімет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тарапынан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дарынды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қабілетін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дамытудың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картасын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әзірледі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Жолдауда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дарынды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үйірмелер</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орталықтарға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жазғы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лагерьлерге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баруы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мүмкіндіктер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деді</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ретте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Мемлекет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басшысының</a:t>
            </a:r>
            <a:r>
              <a:rPr lang="ru-RU" dirty="0">
                <a:latin typeface="Times New Roman" pitchFamily="18" charset="0"/>
                <a:cs typeface="Times New Roman" pitchFamily="18" charset="0"/>
              </a:rPr>
              <a:t> 2019 </a:t>
            </a:r>
            <a:r>
              <a:rPr lang="ru-RU" dirty="0" err="1">
                <a:latin typeface="Times New Roman" pitchFamily="18" charset="0"/>
                <a:cs typeface="Times New Roman" pitchFamily="18" charset="0"/>
              </a:rPr>
              <a:t>жылғы</a:t>
            </a:r>
            <a:r>
              <a:rPr lang="ru-RU" dirty="0">
                <a:latin typeface="Times New Roman" pitchFamily="18" charset="0"/>
                <a:cs typeface="Times New Roman" pitchFamily="18" charset="0"/>
              </a:rPr>
              <a:t> 2 </a:t>
            </a:r>
            <a:r>
              <a:rPr lang="ru-RU" dirty="0" err="1">
                <a:latin typeface="Times New Roman" pitchFamily="18" charset="0"/>
                <a:cs typeface="Times New Roman" pitchFamily="18" charset="0"/>
              </a:rPr>
              <a:t>қыркүйектегі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Жолдауын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асырудың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Жалпыұлттық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жоспарының</a:t>
            </a:r>
            <a:r>
              <a:rPr lang="ru-RU" dirty="0">
                <a:latin typeface="Times New Roman" pitchFamily="18" charset="0"/>
                <a:cs typeface="Times New Roman" pitchFamily="18" charset="0"/>
              </a:rPr>
              <a:t> 55-тармағын </a:t>
            </a:r>
            <a:r>
              <a:rPr lang="ru-RU" dirty="0" err="1">
                <a:latin typeface="Times New Roman" pitchFamily="18" charset="0"/>
                <a:cs typeface="Times New Roman" pitchFamily="18" charset="0"/>
              </a:rPr>
              <a:t>іске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асыру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мақсатында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ауылдық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жерлерде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тұратын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сондай-ақ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әлеуметтік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жағдайы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көпбалалы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отбасылардан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шыққан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дарынды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анықтау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енгізу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көрсету</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қабілетін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дамыту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мемлекеттік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картасында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айқындалынды</a:t>
            </a:r>
            <a:r>
              <a:rPr lang="ru-RU" dirty="0">
                <a:latin typeface="Times New Roman" pitchFamily="18" charset="0"/>
                <a:cs typeface="Times New Roman" pitchFamily="18" charset="0"/>
              </a:rPr>
              <a:t>.</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65828" y="218083"/>
            <a:ext cx="6632863" cy="1501378"/>
          </a:xfrm>
        </p:spPr>
        <p:txBody>
          <a:bodyPr>
            <a:normAutofit fontScale="90000"/>
          </a:bodyPr>
          <a:lstStyle/>
          <a:p>
            <a:pPr algn="ctr" eaLnBrk="1" hangingPunct="1"/>
            <a:r>
              <a:rPr lang="ru-RU" sz="4500" b="1" dirty="0" err="1">
                <a:solidFill>
                  <a:schemeClr val="accent2"/>
                </a:solidFill>
                <a:latin typeface="VivaldiD CL" pitchFamily="66" charset="0"/>
              </a:rPr>
              <a:t>Сізде</a:t>
            </a:r>
            <a:r>
              <a:rPr lang="ru-RU" sz="4500" b="1" dirty="0">
                <a:solidFill>
                  <a:schemeClr val="accent2"/>
                </a:solidFill>
                <a:latin typeface="VivaldiD CL" pitchFamily="66" charset="0"/>
              </a:rPr>
              <a:t> </a:t>
            </a:r>
            <a:r>
              <a:rPr lang="ru-RU" sz="4500" b="1" dirty="0" err="1">
                <a:solidFill>
                  <a:schemeClr val="accent2"/>
                </a:solidFill>
                <a:latin typeface="VivaldiD CL" pitchFamily="66" charset="0"/>
              </a:rPr>
              <a:t>қандай</a:t>
            </a:r>
            <a:r>
              <a:rPr lang="ru-RU" sz="4500" b="1" dirty="0">
                <a:solidFill>
                  <a:schemeClr val="accent2"/>
                </a:solidFill>
                <a:latin typeface="VivaldiD CL" pitchFamily="66" charset="0"/>
              </a:rPr>
              <a:t> </a:t>
            </a:r>
            <a:r>
              <a:rPr lang="ru-RU" sz="4500" b="1" dirty="0" err="1">
                <a:solidFill>
                  <a:schemeClr val="accent2"/>
                </a:solidFill>
                <a:latin typeface="VivaldiD CL" pitchFamily="66" charset="0"/>
              </a:rPr>
              <a:t>жауаптар</a:t>
            </a:r>
            <a:r>
              <a:rPr lang="ru-RU" sz="4500" b="1" dirty="0">
                <a:solidFill>
                  <a:schemeClr val="accent2"/>
                </a:solidFill>
                <a:latin typeface="VivaldiD CL" pitchFamily="66" charset="0"/>
              </a:rPr>
              <a:t> </a:t>
            </a:r>
            <a:r>
              <a:rPr lang="ru-RU" sz="4500" b="1" dirty="0" err="1">
                <a:solidFill>
                  <a:schemeClr val="accent2"/>
                </a:solidFill>
                <a:latin typeface="VivaldiD CL" pitchFamily="66" charset="0"/>
              </a:rPr>
              <a:t>көбірек</a:t>
            </a:r>
            <a:r>
              <a:rPr lang="ru-RU" sz="4500" b="1" dirty="0">
                <a:solidFill>
                  <a:schemeClr val="accent2"/>
                </a:solidFill>
                <a:latin typeface="VivaldiD CL" pitchFamily="66" charset="0"/>
              </a:rPr>
              <a:t> </a:t>
            </a:r>
            <a:r>
              <a:rPr lang="ru-RU" sz="4500" b="1" dirty="0" err="1">
                <a:solidFill>
                  <a:schemeClr val="accent2"/>
                </a:solidFill>
                <a:latin typeface="VivaldiD CL" pitchFamily="66" charset="0"/>
              </a:rPr>
              <a:t>болды</a:t>
            </a:r>
            <a:r>
              <a:rPr lang="ru-RU" sz="4500" b="1" dirty="0">
                <a:solidFill>
                  <a:schemeClr val="accent2"/>
                </a:solidFill>
                <a:latin typeface="VivaldiD CL" pitchFamily="66" charset="0"/>
              </a:rPr>
              <a:t>?</a:t>
            </a:r>
          </a:p>
        </p:txBody>
      </p:sp>
      <p:sp>
        <p:nvSpPr>
          <p:cNvPr id="8195" name="Rectangle 3"/>
          <p:cNvSpPr>
            <a:spLocks noGrp="1" noChangeArrowheads="1"/>
          </p:cNvSpPr>
          <p:nvPr>
            <p:ph idx="1"/>
          </p:nvPr>
        </p:nvSpPr>
        <p:spPr>
          <a:xfrm>
            <a:off x="330200" y="2079680"/>
            <a:ext cx="5600700" cy="2952750"/>
          </a:xfrm>
        </p:spPr>
        <p:txBody>
          <a:bodyPr/>
          <a:lstStyle/>
          <a:p>
            <a:pPr marL="0" indent="0">
              <a:buNone/>
            </a:pPr>
            <a:r>
              <a:rPr lang="ru-RU" dirty="0" err="1"/>
              <a:t>Егер</a:t>
            </a:r>
            <a:r>
              <a:rPr lang="ru-RU" dirty="0"/>
              <a:t> </a:t>
            </a:r>
            <a:r>
              <a:rPr lang="ru-RU" b="1" dirty="0"/>
              <a:t>«+» </a:t>
            </a:r>
            <a:r>
              <a:rPr lang="ru-RU" b="1" dirty="0" err="1"/>
              <a:t>көбірек</a:t>
            </a:r>
            <a:r>
              <a:rPr lang="ru-RU" b="1" dirty="0"/>
              <a:t> </a:t>
            </a:r>
            <a:r>
              <a:rPr lang="ru-RU" b="1" dirty="0" err="1"/>
              <a:t>болса</a:t>
            </a:r>
            <a:r>
              <a:rPr lang="ru-RU" b="1" dirty="0"/>
              <a:t>, </a:t>
            </a:r>
            <a:r>
              <a:rPr lang="ru-RU" b="1" dirty="0" err="1"/>
              <a:t>Сіз</a:t>
            </a:r>
            <a:r>
              <a:rPr lang="ru-RU" b="1" dirty="0"/>
              <a:t>  – </a:t>
            </a:r>
            <a:r>
              <a:rPr lang="ru-RU" b="1" dirty="0" err="1"/>
              <a:t>стандарқа</a:t>
            </a:r>
            <a:r>
              <a:rPr lang="ru-RU" b="1" dirty="0"/>
              <a:t> </a:t>
            </a:r>
            <a:r>
              <a:rPr lang="ru-RU" b="1" dirty="0" err="1"/>
              <a:t>сай</a:t>
            </a:r>
            <a:r>
              <a:rPr lang="ru-RU" b="1" dirty="0"/>
              <a:t> </a:t>
            </a:r>
            <a:r>
              <a:rPr lang="ru-RU" b="1" dirty="0" err="1"/>
              <a:t>емес</a:t>
            </a:r>
            <a:r>
              <a:rPr lang="ru-RU" b="1" dirty="0"/>
              <a:t>, </a:t>
            </a:r>
            <a:r>
              <a:rPr lang="ru-RU" b="1" dirty="0" err="1"/>
              <a:t>әр</a:t>
            </a:r>
            <a:r>
              <a:rPr lang="ru-RU" b="1" dirty="0"/>
              <a:t> </a:t>
            </a:r>
            <a:r>
              <a:rPr lang="ru-RU" b="1" dirty="0" err="1"/>
              <a:t>баланың</a:t>
            </a:r>
            <a:r>
              <a:rPr lang="ru-RU" b="1" dirty="0"/>
              <a:t> </a:t>
            </a:r>
            <a:r>
              <a:rPr lang="ru-RU" b="1" dirty="0" err="1"/>
              <a:t>жасырын</a:t>
            </a:r>
            <a:r>
              <a:rPr lang="ru-RU" b="1" dirty="0"/>
              <a:t> </a:t>
            </a:r>
            <a:r>
              <a:rPr lang="ru-RU" b="1" dirty="0" err="1"/>
              <a:t>ерекше</a:t>
            </a:r>
            <a:r>
              <a:rPr lang="ru-RU" b="1" dirty="0"/>
              <a:t> </a:t>
            </a:r>
            <a:r>
              <a:rPr lang="ru-RU" b="1" dirty="0" err="1"/>
              <a:t>талантты</a:t>
            </a:r>
            <a:r>
              <a:rPr lang="ru-RU" b="1" dirty="0"/>
              <a:t> </a:t>
            </a:r>
            <a:r>
              <a:rPr lang="ru-RU" b="1" dirty="0" err="1"/>
              <a:t>анықтауға</a:t>
            </a:r>
            <a:r>
              <a:rPr lang="ru-RU" b="1" dirty="0"/>
              <a:t>, </a:t>
            </a:r>
            <a:r>
              <a:rPr lang="ru-RU" b="1" dirty="0" err="1"/>
              <a:t>ашуға</a:t>
            </a:r>
            <a:r>
              <a:rPr lang="ru-RU" b="1" dirty="0"/>
              <a:t>, </a:t>
            </a:r>
            <a:r>
              <a:rPr lang="ru-RU" b="1" dirty="0" err="1"/>
              <a:t>анықтауға</a:t>
            </a:r>
            <a:r>
              <a:rPr lang="ru-RU" b="1" dirty="0"/>
              <a:t> </a:t>
            </a:r>
            <a:r>
              <a:rPr lang="ru-RU" b="1" dirty="0" err="1"/>
              <a:t>қабілетті</a:t>
            </a:r>
            <a:r>
              <a:rPr lang="ru-RU" b="1" dirty="0"/>
              <a:t> </a:t>
            </a:r>
            <a:r>
              <a:rPr lang="ru-RU" b="1" dirty="0" err="1"/>
              <a:t>ұстаз</a:t>
            </a:r>
            <a:r>
              <a:rPr lang="ru-RU" b="1" dirty="0"/>
              <a:t> </a:t>
            </a:r>
            <a:r>
              <a:rPr lang="ru-RU" b="1" dirty="0" err="1"/>
              <a:t>болып</a:t>
            </a:r>
            <a:r>
              <a:rPr lang="ru-RU" b="1" dirty="0"/>
              <a:t> </a:t>
            </a:r>
            <a:r>
              <a:rPr lang="ru-RU" b="1" dirty="0" err="1"/>
              <a:t>шықтыңыз</a:t>
            </a:r>
            <a:endParaRPr lang="ru-RU" b="1" dirty="0"/>
          </a:p>
          <a:p>
            <a:pPr marL="0" indent="0" eaLnBrk="1" hangingPunct="1">
              <a:buFontTx/>
              <a:buNone/>
            </a:pPr>
            <a:r>
              <a:rPr lang="ru-RU" b="1" dirty="0" err="1"/>
              <a:t>Шын</a:t>
            </a:r>
            <a:r>
              <a:rPr lang="ru-RU" b="1" dirty="0"/>
              <a:t> </a:t>
            </a:r>
            <a:r>
              <a:rPr lang="ru-RU" b="1" dirty="0" err="1"/>
              <a:t>мәнінде</a:t>
            </a:r>
            <a:r>
              <a:rPr lang="ru-RU" b="1" dirty="0"/>
              <a:t> </a:t>
            </a:r>
            <a:r>
              <a:rPr lang="ru-RU" b="1" dirty="0" err="1"/>
              <a:t>ондай</a:t>
            </a:r>
            <a:r>
              <a:rPr lang="ru-RU" b="1" dirty="0"/>
              <a:t> </a:t>
            </a:r>
            <a:r>
              <a:rPr lang="ru-RU" b="1" dirty="0" err="1"/>
              <a:t>мамандар</a:t>
            </a:r>
            <a:r>
              <a:rPr lang="ru-RU" b="1" dirty="0"/>
              <a:t> </a:t>
            </a:r>
            <a:r>
              <a:rPr lang="ru-RU" b="1" dirty="0" err="1"/>
              <a:t>тәжерибеде</a:t>
            </a:r>
            <a:r>
              <a:rPr lang="ru-RU" b="1" dirty="0"/>
              <a:t> </a:t>
            </a:r>
            <a:r>
              <a:rPr lang="ru-RU" b="1" dirty="0" err="1"/>
              <a:t>сирек</a:t>
            </a:r>
            <a:r>
              <a:rPr lang="ru-RU" b="1" dirty="0"/>
              <a:t> </a:t>
            </a:r>
            <a:r>
              <a:rPr lang="ru-RU" b="1" dirty="0" err="1"/>
              <a:t>кездеседі</a:t>
            </a:r>
            <a:r>
              <a:rPr lang="ru-RU" b="1" dirty="0"/>
              <a:t>!</a:t>
            </a:r>
          </a:p>
        </p:txBody>
      </p:sp>
      <p:sp>
        <p:nvSpPr>
          <p:cNvPr id="5122" name="Номер слайда 5"/>
          <p:cNvSpPr>
            <a:spLocks noGrp="1"/>
          </p:cNvSpPr>
          <p:nvPr>
            <p:ph type="sldNum" sz="quarter" idx="12"/>
          </p:nvPr>
        </p:nvSpPr>
        <p:spPr>
          <a:noFill/>
        </p:spPr>
        <p:txBody>
          <a:bodyPr/>
          <a:lstStyle/>
          <a:p>
            <a:fld id="{1E0DB24E-D530-4C34-B64C-6DC76A1C4F5A}" type="slidenum">
              <a:rPr lang="ru-RU"/>
              <a:pPr/>
              <a:t>30</a:t>
            </a:fld>
            <a:endParaRPr lang="ru-RU"/>
          </a:p>
        </p:txBody>
      </p:sp>
      <p:pic>
        <p:nvPicPr>
          <p:cNvPr id="5125" name="Picture 4" descr="MPj04090480000[1]"/>
          <p:cNvPicPr>
            <a:picLocks noChangeAspect="1" noChangeArrowheads="1"/>
          </p:cNvPicPr>
          <p:nvPr/>
        </p:nvPicPr>
        <p:blipFill>
          <a:blip r:embed="rId3"/>
          <a:srcRect/>
          <a:stretch>
            <a:fillRect/>
          </a:stretch>
        </p:blipFill>
        <p:spPr bwMode="auto">
          <a:xfrm>
            <a:off x="6328190" y="2205493"/>
            <a:ext cx="2316920" cy="2251052"/>
          </a:xfrm>
          <a:prstGeom prst="rect">
            <a:avLst/>
          </a:prstGeom>
          <a:noFill/>
          <a:ln w="9525">
            <a:noFill/>
            <a:miter lim="800000"/>
            <a:headEnd/>
            <a:tailEnd/>
          </a:ln>
        </p:spPr>
      </p:pic>
    </p:spTree>
    <p:extLst>
      <p:ext uri="{BB962C8B-B14F-4D97-AF65-F5344CB8AC3E}">
        <p14:creationId xmlns:p14="http://schemas.microsoft.com/office/powerpoint/2010/main" val="2463840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8194"/>
                                        </p:tgtEl>
                                        <p:attrNameLst>
                                          <p:attrName>style.visibility</p:attrName>
                                        </p:attrNameLst>
                                      </p:cBhvr>
                                      <p:to>
                                        <p:strVal val="visible"/>
                                      </p:to>
                                    </p:set>
                                    <p:anim calcmode="discrete" valueType="clr">
                                      <p:cBhvr override="childStyle">
                                        <p:cTn id="7" dur="80"/>
                                        <p:tgtEl>
                                          <p:spTgt spid="81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4"/>
                                        </p:tgtEl>
                                        <p:attrNameLst>
                                          <p:attrName>fillcolor</p:attrName>
                                        </p:attrNameLst>
                                      </p:cBhvr>
                                      <p:tavLst>
                                        <p:tav tm="0">
                                          <p:val>
                                            <p:clrVal>
                                              <a:schemeClr val="accent2"/>
                                            </p:clrVal>
                                          </p:val>
                                        </p:tav>
                                        <p:tav tm="50000">
                                          <p:val>
                                            <p:clrVal>
                                              <a:schemeClr val="hlink"/>
                                            </p:clrVal>
                                          </p:val>
                                        </p:tav>
                                      </p:tavLst>
                                    </p:anim>
                                    <p:set>
                                      <p:cBhvr>
                                        <p:cTn id="9" dur="80"/>
                                        <p:tgtEl>
                                          <p:spTgt spid="819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calcmode="lin" valueType="num">
                                      <p:cBhvr additive="base">
                                        <p:cTn id="14" dur="10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195">
                                            <p:txEl>
                                              <p:pRg st="1" end="1"/>
                                            </p:txEl>
                                          </p:spTgt>
                                        </p:tgtEl>
                                        <p:attrNameLst>
                                          <p:attrName>style.visibility</p:attrName>
                                        </p:attrNameLst>
                                      </p:cBhvr>
                                      <p:to>
                                        <p:strVal val="visible"/>
                                      </p:to>
                                    </p:set>
                                    <p:anim calcmode="lin" valueType="num">
                                      <p:cBhvr additive="base">
                                        <p:cTn id="20" dur="10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656592" y="1600200"/>
            <a:ext cx="2613578" cy="571500"/>
          </a:xfrm>
        </p:spPr>
        <p:txBody>
          <a:bodyPr>
            <a:normAutofit fontScale="25000" lnSpcReduction="20000"/>
          </a:bodyPr>
          <a:lstStyle/>
          <a:p>
            <a:pPr algn="ctr"/>
            <a:endParaRPr lang="ru-RU" sz="2400" dirty="0">
              <a:solidFill>
                <a:schemeClr val="accent1">
                  <a:lumMod val="50000"/>
                </a:schemeClr>
              </a:solidFill>
              <a:effectLst>
                <a:outerShdw blurRad="38100" dist="38100" dir="2700000" algn="tl">
                  <a:srgbClr val="000000">
                    <a:alpha val="43137"/>
                  </a:srgbClr>
                </a:outerShdw>
              </a:effectLst>
            </a:endParaRPr>
          </a:p>
          <a:p>
            <a:pPr algn="ctr"/>
            <a:endParaRPr lang="ru-RU" sz="2400" dirty="0">
              <a:solidFill>
                <a:schemeClr val="accent1">
                  <a:lumMod val="50000"/>
                </a:schemeClr>
              </a:solidFill>
              <a:effectLst>
                <a:outerShdw blurRad="38100" dist="38100" dir="2700000" algn="tl">
                  <a:srgbClr val="000000">
                    <a:alpha val="43137"/>
                  </a:srgbClr>
                </a:outerShdw>
              </a:effectLst>
            </a:endParaRPr>
          </a:p>
          <a:p>
            <a:pPr algn="ctr"/>
            <a:endParaRPr lang="ru-RU" sz="2400" dirty="0">
              <a:solidFill>
                <a:schemeClr val="accent1">
                  <a:lumMod val="50000"/>
                </a:schemeClr>
              </a:solidFill>
              <a:effectLst>
                <a:outerShdw blurRad="38100" dist="38100" dir="2700000" algn="tl">
                  <a:srgbClr val="000000">
                    <a:alpha val="43137"/>
                  </a:srgbClr>
                </a:outerShdw>
              </a:effectLst>
            </a:endParaRPr>
          </a:p>
          <a:p>
            <a:pPr algn="ctr"/>
            <a:r>
              <a:rPr lang="ru-RU" sz="9600" dirty="0" err="1">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шектеулері</a:t>
            </a:r>
            <a:endParaRPr lang="ru-RU" sz="9600"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sp>
        <p:nvSpPr>
          <p:cNvPr id="6" name="Содержимое 5"/>
          <p:cNvSpPr>
            <a:spLocks noGrp="1"/>
          </p:cNvSpPr>
          <p:nvPr>
            <p:ph sz="half" idx="2"/>
          </p:nvPr>
        </p:nvSpPr>
        <p:spPr>
          <a:xfrm>
            <a:off x="455570" y="2042391"/>
            <a:ext cx="3814600" cy="3507583"/>
          </a:xfrm>
        </p:spPr>
        <p:txBody>
          <a:bodyPr>
            <a:normAutofit fontScale="70000" lnSpcReduction="20000"/>
          </a:bodyPr>
          <a:lstStyle/>
          <a:p>
            <a:pPr>
              <a:buNone/>
            </a:pPr>
            <a:endParaRPr lang="ru-RU" dirty="0"/>
          </a:p>
          <a:p>
            <a:pPr algn="ctr">
              <a:buNone/>
            </a:pPr>
            <a:r>
              <a:rPr lang="ru-RU" sz="2325" b="1" dirty="0" err="1">
                <a:solidFill>
                  <a:srgbClr val="002060"/>
                </a:solidFill>
                <a:latin typeface="Times New Roman" panose="02020603050405020304" pitchFamily="18" charset="0"/>
                <a:cs typeface="Times New Roman" panose="02020603050405020304" pitchFamily="18" charset="0"/>
              </a:rPr>
              <a:t>Психологиялық</a:t>
            </a:r>
            <a:r>
              <a:rPr lang="ru-RU" sz="2325" b="1" dirty="0">
                <a:solidFill>
                  <a:srgbClr val="002060"/>
                </a:solidFill>
                <a:latin typeface="Times New Roman" panose="02020603050405020304" pitchFamily="18" charset="0"/>
                <a:cs typeface="Times New Roman" panose="02020603050405020304" pitchFamily="18" charset="0"/>
              </a:rPr>
              <a:t> </a:t>
            </a:r>
            <a:r>
              <a:rPr lang="ru-RU" sz="2325" b="1" dirty="0" err="1">
                <a:solidFill>
                  <a:srgbClr val="002060"/>
                </a:solidFill>
                <a:latin typeface="Times New Roman" panose="02020603050405020304" pitchFamily="18" charset="0"/>
                <a:cs typeface="Times New Roman" panose="02020603050405020304" pitchFamily="18" charset="0"/>
              </a:rPr>
              <a:t>шарттары</a:t>
            </a:r>
            <a:r>
              <a:rPr lang="en-US" sz="2325" b="1" dirty="0">
                <a:solidFill>
                  <a:schemeClr val="tx2">
                    <a:lumMod val="50000"/>
                  </a:schemeClr>
                </a:solidFill>
                <a:latin typeface="Times New Roman" panose="02020603050405020304" pitchFamily="18" charset="0"/>
                <a:cs typeface="Times New Roman" panose="02020603050405020304" pitchFamily="18" charset="0"/>
              </a:rPr>
              <a:t>:</a:t>
            </a:r>
            <a:endParaRPr lang="ru-RU" sz="2325" b="1" dirty="0">
              <a:solidFill>
                <a:schemeClr val="tx2">
                  <a:lumMod val="50000"/>
                </a:schemeClr>
              </a:solidFill>
              <a:latin typeface="Times New Roman" panose="02020603050405020304" pitchFamily="18" charset="0"/>
              <a:cs typeface="Times New Roman" panose="02020603050405020304" pitchFamily="18" charset="0"/>
            </a:endParaRPr>
          </a:p>
          <a:p>
            <a:pPr lvl="0"/>
            <a:r>
              <a:rPr lang="ru-RU" sz="2325" b="1" dirty="0" err="1">
                <a:solidFill>
                  <a:schemeClr val="accent1">
                    <a:lumMod val="75000"/>
                  </a:schemeClr>
                </a:solidFill>
                <a:latin typeface="Times New Roman" panose="02020603050405020304" pitchFamily="18" charset="0"/>
                <a:cs typeface="Times New Roman" panose="02020603050405020304" pitchFamily="18" charset="0"/>
              </a:rPr>
              <a:t>Мотивацияның</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төмен</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болуы</a:t>
            </a:r>
            <a:endParaRPr lang="ru-RU" sz="2325" b="1" dirty="0">
              <a:solidFill>
                <a:schemeClr val="accent1">
                  <a:lumMod val="75000"/>
                </a:schemeClr>
              </a:solidFill>
              <a:latin typeface="Times New Roman" panose="02020603050405020304" pitchFamily="18" charset="0"/>
              <a:cs typeface="Times New Roman" panose="02020603050405020304" pitchFamily="18" charset="0"/>
            </a:endParaRPr>
          </a:p>
          <a:p>
            <a:pPr lvl="0"/>
            <a:r>
              <a:rPr lang="ru-RU" sz="2325" b="1" dirty="0" err="1">
                <a:solidFill>
                  <a:schemeClr val="accent1">
                    <a:lumMod val="75000"/>
                  </a:schemeClr>
                </a:solidFill>
                <a:latin typeface="Times New Roman" panose="02020603050405020304" pitchFamily="18" charset="0"/>
                <a:cs typeface="Times New Roman" panose="02020603050405020304" pitchFamily="18" charset="0"/>
              </a:rPr>
              <a:t>Ұстанымдардың</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өнімсізділігі</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p>
          <a:p>
            <a:pPr lvl="0"/>
            <a:r>
              <a:rPr lang="ru-RU" sz="2325" b="1" dirty="0" err="1">
                <a:solidFill>
                  <a:schemeClr val="accent1">
                    <a:lumMod val="75000"/>
                  </a:schemeClr>
                </a:solidFill>
                <a:latin typeface="Times New Roman" panose="02020603050405020304" pitchFamily="18" charset="0"/>
                <a:cs typeface="Times New Roman" panose="02020603050405020304" pitchFamily="18" charset="0"/>
              </a:rPr>
              <a:t>Қабілеттердің</a:t>
            </a:r>
            <a:r>
              <a:rPr lang="ru-RU" sz="2325" b="1" dirty="0">
                <a:solidFill>
                  <a:schemeClr val="accent1">
                    <a:lumMod val="75000"/>
                  </a:schemeClr>
                </a:solidFill>
                <a:latin typeface="Times New Roman" panose="02020603050405020304" pitchFamily="18" charset="0"/>
                <a:cs typeface="Times New Roman" panose="02020603050405020304" pitchFamily="18" charset="0"/>
              </a:rPr>
              <a:t> даму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денгейінің</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төмендігі</a:t>
            </a:r>
            <a:endParaRPr lang="ru-RU" sz="2325" b="1" dirty="0">
              <a:solidFill>
                <a:schemeClr val="accent1">
                  <a:lumMod val="75000"/>
                </a:schemeClr>
              </a:solidFill>
              <a:latin typeface="Times New Roman" panose="02020603050405020304" pitchFamily="18" charset="0"/>
              <a:cs typeface="Times New Roman" panose="02020603050405020304" pitchFamily="18" charset="0"/>
            </a:endParaRPr>
          </a:p>
          <a:p>
            <a:pPr lvl="0"/>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әлеуметтік</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икемдерінің</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жетіспеушілігі</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ctr">
              <a:buNone/>
            </a:pPr>
            <a:r>
              <a:rPr lang="ru-RU" sz="2325"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Ортаның</a:t>
            </a:r>
            <a:r>
              <a:rPr lang="ru-RU" sz="2325"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325"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әсері</a:t>
            </a:r>
            <a:r>
              <a:rPr lang="en-US" sz="2325"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325"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ru-RU" sz="2325" b="1" dirty="0" err="1">
                <a:solidFill>
                  <a:schemeClr val="accent1">
                    <a:lumMod val="75000"/>
                  </a:schemeClr>
                </a:solidFill>
                <a:latin typeface="Times New Roman" panose="02020603050405020304" pitchFamily="18" charset="0"/>
                <a:cs typeface="Times New Roman" panose="02020603050405020304" pitchFamily="18" charset="0"/>
              </a:rPr>
              <a:t>Іс-әрекет</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аймағымен</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кеш</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танысу</a:t>
            </a:r>
            <a:endParaRPr lang="ru-RU" sz="2325" b="1" dirty="0">
              <a:solidFill>
                <a:schemeClr val="accent1">
                  <a:lumMod val="75000"/>
                </a:schemeClr>
              </a:solidFill>
              <a:latin typeface="Times New Roman" panose="02020603050405020304" pitchFamily="18" charset="0"/>
              <a:cs typeface="Times New Roman" panose="02020603050405020304" pitchFamily="18" charset="0"/>
            </a:endParaRPr>
          </a:p>
          <a:p>
            <a:pPr lvl="0"/>
            <a:r>
              <a:rPr lang="ru-RU" sz="2325" b="1" dirty="0" err="1">
                <a:solidFill>
                  <a:schemeClr val="accent1">
                    <a:lumMod val="75000"/>
                  </a:schemeClr>
                </a:solidFill>
                <a:latin typeface="Times New Roman" panose="02020603050405020304" pitchFamily="18" charset="0"/>
                <a:cs typeface="Times New Roman" panose="02020603050405020304" pitchFamily="18" charset="0"/>
              </a:rPr>
              <a:t>Қызығушылықтар</a:t>
            </a:r>
            <a:r>
              <a:rPr lang="ru-RU" sz="2325" b="1" dirty="0">
                <a:solidFill>
                  <a:schemeClr val="accent1">
                    <a:lumMod val="75000"/>
                  </a:schemeClr>
                </a:solidFill>
                <a:latin typeface="Times New Roman" panose="02020603050405020304" pitchFamily="18" charset="0"/>
                <a:cs typeface="Times New Roman" panose="02020603050405020304" pitchFamily="18" charset="0"/>
              </a:rPr>
              <a:t>  мен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мүмкіндіктердің</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сәйкес</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r>
              <a:rPr lang="ru-RU" sz="2325" b="1" dirty="0" err="1">
                <a:solidFill>
                  <a:schemeClr val="accent1">
                    <a:lumMod val="75000"/>
                  </a:schemeClr>
                </a:solidFill>
                <a:latin typeface="Times New Roman" panose="02020603050405020304" pitchFamily="18" charset="0"/>
                <a:cs typeface="Times New Roman" panose="02020603050405020304" pitchFamily="18" charset="0"/>
              </a:rPr>
              <a:t>келмеуі</a:t>
            </a:r>
            <a:r>
              <a:rPr lang="ru-RU" sz="2325" b="1" dirty="0">
                <a:solidFill>
                  <a:schemeClr val="accent1">
                    <a:lumMod val="75000"/>
                  </a:schemeClr>
                </a:solidFill>
                <a:latin typeface="Times New Roman" panose="02020603050405020304" pitchFamily="18" charset="0"/>
                <a:cs typeface="Times New Roman" panose="02020603050405020304" pitchFamily="18" charset="0"/>
              </a:rPr>
              <a:t> </a:t>
            </a:r>
          </a:p>
          <a:p>
            <a:endParaRPr lang="ru-RU" dirty="0"/>
          </a:p>
        </p:txBody>
      </p:sp>
      <p:sp>
        <p:nvSpPr>
          <p:cNvPr id="8" name="Содержимое 7"/>
          <p:cNvSpPr>
            <a:spLocks noGrp="1"/>
          </p:cNvSpPr>
          <p:nvPr>
            <p:ph sz="quarter" idx="4"/>
          </p:nvPr>
        </p:nvSpPr>
        <p:spPr>
          <a:xfrm>
            <a:off x="4270170" y="2402886"/>
            <a:ext cx="3778275" cy="3371850"/>
          </a:xfrm>
        </p:spPr>
        <p:txBody>
          <a:bodyPr>
            <a:normAutofit fontScale="77500" lnSpcReduction="20000"/>
          </a:bodyPr>
          <a:lstStyle/>
          <a:p>
            <a:pPr algn="ctr">
              <a:buNone/>
            </a:pPr>
            <a:r>
              <a:rPr lang="ru-RU" sz="2100" b="1" dirty="0" err="1">
                <a:solidFill>
                  <a:srgbClr val="002060"/>
                </a:solidFill>
                <a:latin typeface="Times New Roman" panose="02020603050405020304" pitchFamily="18" charset="0"/>
                <a:cs typeface="Times New Roman" panose="02020603050405020304" pitchFamily="18" charset="0"/>
              </a:rPr>
              <a:t>Психологиялық</a:t>
            </a:r>
            <a:r>
              <a:rPr lang="ru-RU" sz="2100" b="1" dirty="0">
                <a:solidFill>
                  <a:srgbClr val="002060"/>
                </a:solidFill>
                <a:latin typeface="Times New Roman" panose="02020603050405020304" pitchFamily="18" charset="0"/>
                <a:cs typeface="Times New Roman" panose="02020603050405020304" pitchFamily="18" charset="0"/>
              </a:rPr>
              <a:t> </a:t>
            </a:r>
            <a:r>
              <a:rPr lang="ru-RU" sz="2100" b="1" dirty="0" err="1">
                <a:solidFill>
                  <a:srgbClr val="002060"/>
                </a:solidFill>
                <a:latin typeface="Times New Roman" panose="02020603050405020304" pitchFamily="18" charset="0"/>
                <a:cs typeface="Times New Roman" panose="02020603050405020304" pitchFamily="18" charset="0"/>
              </a:rPr>
              <a:t>факторлар</a:t>
            </a:r>
            <a:r>
              <a:rPr lang="en-US" sz="2100" b="1" dirty="0">
                <a:solidFill>
                  <a:srgbClr val="1E1EA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100" b="1" dirty="0">
              <a:solidFill>
                <a:srgbClr val="1E1EA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ru-RU" sz="2100" b="1" dirty="0" err="1">
                <a:solidFill>
                  <a:srgbClr val="00B050"/>
                </a:solidFill>
                <a:latin typeface="Times New Roman" panose="02020603050405020304" pitchFamily="18" charset="0"/>
                <a:cs typeface="Times New Roman" panose="02020603050405020304" pitchFamily="18" charset="0"/>
              </a:rPr>
              <a:t>Мотивацияның</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оңтайлы</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болуы</a:t>
            </a:r>
            <a:endParaRPr lang="ru-RU" sz="2100" b="1" dirty="0">
              <a:solidFill>
                <a:srgbClr val="00B050"/>
              </a:solidFill>
              <a:latin typeface="Times New Roman" panose="02020603050405020304" pitchFamily="18" charset="0"/>
              <a:cs typeface="Times New Roman" panose="02020603050405020304" pitchFamily="18" charset="0"/>
            </a:endParaRPr>
          </a:p>
          <a:p>
            <a:pPr lvl="0"/>
            <a:r>
              <a:rPr lang="ru-RU" sz="2100" b="1" dirty="0" err="1">
                <a:solidFill>
                  <a:srgbClr val="00B050"/>
                </a:solidFill>
                <a:latin typeface="Times New Roman" panose="02020603050405020304" pitchFamily="18" charset="0"/>
                <a:cs typeface="Times New Roman" panose="02020603050405020304" pitchFamily="18" charset="0"/>
              </a:rPr>
              <a:t>Ұстанымдардың</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өнімділігі</a:t>
            </a:r>
            <a:r>
              <a:rPr lang="ru-RU" sz="2100" b="1" dirty="0">
                <a:solidFill>
                  <a:srgbClr val="00B050"/>
                </a:solidFill>
                <a:latin typeface="Times New Roman" panose="02020603050405020304" pitchFamily="18" charset="0"/>
                <a:cs typeface="Times New Roman" panose="02020603050405020304" pitchFamily="18" charset="0"/>
              </a:rPr>
              <a:t> </a:t>
            </a:r>
          </a:p>
          <a:p>
            <a:pPr lvl="0"/>
            <a:r>
              <a:rPr lang="ru-RU" sz="2100" b="1" dirty="0" err="1">
                <a:solidFill>
                  <a:srgbClr val="00B050"/>
                </a:solidFill>
                <a:latin typeface="Times New Roman" panose="02020603050405020304" pitchFamily="18" charset="0"/>
                <a:cs typeface="Times New Roman" panose="02020603050405020304" pitchFamily="18" charset="0"/>
              </a:rPr>
              <a:t>Қабілеттердің</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дамуы</a:t>
            </a:r>
            <a:endParaRPr lang="ru-RU" sz="2100" b="1" dirty="0">
              <a:solidFill>
                <a:srgbClr val="00B050"/>
              </a:solidFill>
              <a:latin typeface="Times New Roman" panose="02020603050405020304" pitchFamily="18" charset="0"/>
              <a:cs typeface="Times New Roman" panose="02020603050405020304" pitchFamily="18" charset="0"/>
            </a:endParaRPr>
          </a:p>
          <a:p>
            <a:pPr lvl="0"/>
            <a:r>
              <a:rPr lang="ru-RU" sz="2100" b="1" dirty="0" err="1">
                <a:solidFill>
                  <a:srgbClr val="00B050"/>
                </a:solidFill>
                <a:latin typeface="Times New Roman" panose="02020603050405020304" pitchFamily="18" charset="0"/>
                <a:cs typeface="Times New Roman" panose="02020603050405020304" pitchFamily="18" charset="0"/>
              </a:rPr>
              <a:t>Әлеуметтік</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икемдердің</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дамуы</a:t>
            </a:r>
            <a:endParaRPr lang="ru-RU" sz="2100" b="1" dirty="0">
              <a:solidFill>
                <a:srgbClr val="00B050"/>
              </a:solidFill>
              <a:latin typeface="Times New Roman" panose="02020603050405020304" pitchFamily="18" charset="0"/>
              <a:cs typeface="Times New Roman" panose="02020603050405020304" pitchFamily="18" charset="0"/>
            </a:endParaRPr>
          </a:p>
          <a:p>
            <a:pPr algn="ctr">
              <a:buNone/>
            </a:pPr>
            <a:r>
              <a:rPr lang="ru-RU" sz="195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Ортаның</a:t>
            </a:r>
            <a:r>
              <a:rPr lang="ru-RU" sz="195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95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әсері</a:t>
            </a:r>
            <a:r>
              <a:rPr lang="ru-RU" sz="195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95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195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ru-RU" sz="2100" b="1" dirty="0" err="1">
                <a:solidFill>
                  <a:srgbClr val="00B050"/>
                </a:solidFill>
                <a:latin typeface="Times New Roman" panose="02020603050405020304" pitchFamily="18" charset="0"/>
                <a:cs typeface="Times New Roman" panose="02020603050405020304" pitchFamily="18" charset="0"/>
              </a:rPr>
              <a:t>Мектепте</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және</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мектептен</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тыс</a:t>
            </a:r>
            <a:r>
              <a:rPr lang="ru-RU" sz="2100" b="1" dirty="0">
                <a:solidFill>
                  <a:srgbClr val="00B050"/>
                </a:solidFill>
                <a:latin typeface="Times New Roman" panose="02020603050405020304" pitchFamily="18" charset="0"/>
                <a:cs typeface="Times New Roman" panose="02020603050405020304" pitchFamily="18" charset="0"/>
              </a:rPr>
              <a:t> даму </a:t>
            </a:r>
            <a:r>
              <a:rPr lang="ru-RU" sz="2100" b="1" dirty="0" err="1">
                <a:solidFill>
                  <a:srgbClr val="00B050"/>
                </a:solidFill>
                <a:latin typeface="Times New Roman" panose="02020603050405020304" pitchFamily="18" charset="0"/>
                <a:cs typeface="Times New Roman" panose="02020603050405020304" pitchFamily="18" charset="0"/>
              </a:rPr>
              <a:t>мүмкіншіліктер</a:t>
            </a:r>
            <a:endParaRPr lang="ru-RU" sz="2100" b="1" dirty="0">
              <a:solidFill>
                <a:srgbClr val="00B050"/>
              </a:solidFill>
              <a:latin typeface="Times New Roman" panose="02020603050405020304" pitchFamily="18" charset="0"/>
              <a:cs typeface="Times New Roman" panose="02020603050405020304" pitchFamily="18" charset="0"/>
            </a:endParaRPr>
          </a:p>
          <a:p>
            <a:pPr lvl="0"/>
            <a:r>
              <a:rPr lang="ru-RU" sz="2100" b="1" dirty="0" err="1">
                <a:solidFill>
                  <a:srgbClr val="00B050"/>
                </a:solidFill>
                <a:latin typeface="Times New Roman" panose="02020603050405020304" pitchFamily="18" charset="0"/>
                <a:cs typeface="Times New Roman" panose="02020603050405020304" pitchFamily="18" charset="0"/>
              </a:rPr>
              <a:t>Қаржы</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ресурстар</a:t>
            </a:r>
            <a:r>
              <a:rPr lang="ru-RU" sz="2100" b="1" dirty="0">
                <a:solidFill>
                  <a:srgbClr val="00B050"/>
                </a:solidFill>
                <a:latin typeface="Times New Roman" panose="02020603050405020304" pitchFamily="18" charset="0"/>
                <a:cs typeface="Times New Roman" panose="02020603050405020304" pitchFamily="18" charset="0"/>
              </a:rPr>
              <a:t> мен </a:t>
            </a:r>
            <a:r>
              <a:rPr lang="ru-RU" sz="2100" b="1" dirty="0" err="1">
                <a:solidFill>
                  <a:srgbClr val="00B050"/>
                </a:solidFill>
                <a:latin typeface="Times New Roman" panose="02020603050405020304" pitchFamily="18" charset="0"/>
                <a:cs typeface="Times New Roman" panose="02020603050405020304" pitchFamily="18" charset="0"/>
              </a:rPr>
              <a:t>әлеуметтік</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және</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мәдени</a:t>
            </a:r>
            <a:r>
              <a:rPr lang="ru-RU" sz="2100" b="1" dirty="0">
                <a:solidFill>
                  <a:srgbClr val="00B050"/>
                </a:solidFill>
                <a:latin typeface="Times New Roman" panose="02020603050405020304" pitchFamily="18" charset="0"/>
                <a:cs typeface="Times New Roman" panose="02020603050405020304" pitchFamily="18" charset="0"/>
              </a:rPr>
              <a:t> </a:t>
            </a:r>
            <a:r>
              <a:rPr lang="ru-RU" sz="2100" b="1" dirty="0" err="1">
                <a:solidFill>
                  <a:srgbClr val="00B050"/>
                </a:solidFill>
                <a:latin typeface="Times New Roman" panose="02020603050405020304" pitchFamily="18" charset="0"/>
                <a:cs typeface="Times New Roman" panose="02020603050405020304" pitchFamily="18" charset="0"/>
              </a:rPr>
              <a:t>капиталдың</a:t>
            </a:r>
            <a:r>
              <a:rPr lang="ru-RU" sz="2100" b="1" dirty="0">
                <a:solidFill>
                  <a:srgbClr val="00B050"/>
                </a:solidFill>
                <a:latin typeface="Times New Roman" panose="02020603050405020304" pitchFamily="18" charset="0"/>
                <a:cs typeface="Times New Roman" panose="02020603050405020304" pitchFamily="18" charset="0"/>
              </a:rPr>
              <a:t> бар </a:t>
            </a:r>
            <a:r>
              <a:rPr lang="ru-RU" sz="2100" b="1" dirty="0" err="1">
                <a:solidFill>
                  <a:srgbClr val="00B050"/>
                </a:solidFill>
                <a:latin typeface="Times New Roman" panose="02020603050405020304" pitchFamily="18" charset="0"/>
                <a:cs typeface="Times New Roman" panose="02020603050405020304" pitchFamily="18" charset="0"/>
              </a:rPr>
              <a:t>болуы</a:t>
            </a:r>
            <a:endParaRPr lang="ru-RU" sz="2100" b="1" dirty="0">
              <a:solidFill>
                <a:srgbClr val="00B05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13"/>
          </p:nvPr>
        </p:nvSpPr>
        <p:spPr>
          <a:xfrm>
            <a:off x="4587096" y="1543036"/>
            <a:ext cx="3396651" cy="718163"/>
          </a:xfrm>
        </p:spPr>
        <p:txBody>
          <a:bodyPr>
            <a:normAutofit fontScale="62500" lnSpcReduction="20000"/>
          </a:bodyPr>
          <a:lstStyle/>
          <a:p>
            <a:pPr algn="ctr"/>
            <a:endParaRPr lang="ru-RU" sz="2625"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3825" dirty="0" err="1">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Демеушілері</a:t>
            </a:r>
            <a:endParaRPr lang="ru-RU" sz="3825"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sp>
        <p:nvSpPr>
          <p:cNvPr id="4" name="Заголовок 3"/>
          <p:cNvSpPr>
            <a:spLocks noGrp="1"/>
          </p:cNvSpPr>
          <p:nvPr>
            <p:ph type="title"/>
          </p:nvPr>
        </p:nvSpPr>
        <p:spPr>
          <a:xfrm>
            <a:off x="1570844" y="971550"/>
            <a:ext cx="5657850" cy="351216"/>
          </a:xfrm>
        </p:spPr>
        <p:txBody>
          <a:bodyPr>
            <a:noAutofit/>
          </a:bodyPr>
          <a:lstStyle/>
          <a:p>
            <a:r>
              <a:rPr lang="ru-RU" sz="18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Дарындылықты</a:t>
            </a:r>
            <a:r>
              <a:rPr lang="ru-RU"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Дамыту</a:t>
            </a:r>
            <a:r>
              <a:rPr lang="ru-RU"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8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шарттар</a:t>
            </a:r>
            <a:r>
              <a:rPr lang="ru-RU"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8965776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 y="857253"/>
            <a:ext cx="545662" cy="276999"/>
          </a:xfrm>
          <a:prstGeom prst="rect">
            <a:avLst/>
          </a:prstGeom>
          <a:solidFill>
            <a:srgbClr val="FFFFFF"/>
          </a:solidFill>
          <a:ln w="9525">
            <a:noFill/>
            <a:miter lim="800000"/>
            <a:headEnd/>
            <a:tailEnd/>
          </a:ln>
          <a:effectLst/>
        </p:spPr>
        <p:txBody>
          <a:bodyPr vert="horz" wrap="none" lIns="68580" tIns="34290" rIns="68580" bIns="34290" numCol="1" anchor="ctr" anchorCtr="0" compatLnSpc="1">
            <a:prstTxWarp prst="textNoShape">
              <a:avLst/>
            </a:prstTxWarp>
            <a:spAutoFit/>
          </a:bodyPr>
          <a:lstStyle/>
          <a:p>
            <a:pPr marL="342900" lvl="1" defTabSz="685800" fontAlgn="base">
              <a:spcBef>
                <a:spcPct val="0"/>
              </a:spcBef>
              <a:spcAft>
                <a:spcPct val="0"/>
              </a:spcAft>
              <a:buFontTx/>
              <a:buChar char="•"/>
              <a:tabLst>
                <a:tab pos="685800" algn="l"/>
              </a:tabLst>
            </a:pPr>
            <a:endParaRPr lang="ru-RU" sz="1350" dirty="0">
              <a:latin typeface="Arial" pitchFamily="34" charset="0"/>
              <a:cs typeface="Arial" pitchFamily="34" charset="0"/>
            </a:endParaRPr>
          </a:p>
        </p:txBody>
      </p:sp>
      <p:sp>
        <p:nvSpPr>
          <p:cNvPr id="1026" name="Rectangle 2"/>
          <p:cNvSpPr>
            <a:spLocks noChangeArrowheads="1"/>
          </p:cNvSpPr>
          <p:nvPr/>
        </p:nvSpPr>
        <p:spPr bwMode="auto">
          <a:xfrm>
            <a:off x="2" y="857253"/>
            <a:ext cx="545662" cy="276999"/>
          </a:xfrm>
          <a:prstGeom prst="rect">
            <a:avLst/>
          </a:prstGeom>
          <a:solidFill>
            <a:srgbClr val="FFFFFF"/>
          </a:solidFill>
          <a:ln w="9525">
            <a:noFill/>
            <a:miter lim="800000"/>
            <a:headEnd/>
            <a:tailEnd/>
          </a:ln>
          <a:effectLst/>
        </p:spPr>
        <p:txBody>
          <a:bodyPr vert="horz" wrap="none" lIns="68580" tIns="34290" rIns="68580" bIns="34290" numCol="1" anchor="ctr" anchorCtr="0" compatLnSpc="1">
            <a:prstTxWarp prst="textNoShape">
              <a:avLst/>
            </a:prstTxWarp>
            <a:spAutoFit/>
          </a:bodyPr>
          <a:lstStyle/>
          <a:p>
            <a:pPr marL="342900" lvl="1" defTabSz="685800" fontAlgn="base">
              <a:spcBef>
                <a:spcPct val="0"/>
              </a:spcBef>
              <a:spcAft>
                <a:spcPct val="0"/>
              </a:spcAft>
              <a:buFontTx/>
              <a:buChar char="•"/>
              <a:tabLst>
                <a:tab pos="685800" algn="l"/>
              </a:tabLst>
            </a:pPr>
            <a:endParaRPr lang="ru-RU" sz="1350" dirty="0">
              <a:latin typeface="Arial" pitchFamily="34" charset="0"/>
              <a:cs typeface="Arial" pitchFamily="34" charset="0"/>
            </a:endParaRPr>
          </a:p>
        </p:txBody>
      </p:sp>
      <p:sp>
        <p:nvSpPr>
          <p:cNvPr id="1027" name="Rectangle 3"/>
          <p:cNvSpPr>
            <a:spLocks noChangeArrowheads="1"/>
          </p:cNvSpPr>
          <p:nvPr/>
        </p:nvSpPr>
        <p:spPr bwMode="auto">
          <a:xfrm>
            <a:off x="2" y="857253"/>
            <a:ext cx="545662" cy="276999"/>
          </a:xfrm>
          <a:prstGeom prst="rect">
            <a:avLst/>
          </a:prstGeom>
          <a:solidFill>
            <a:srgbClr val="FFFFFF"/>
          </a:solidFill>
          <a:ln w="9525">
            <a:noFill/>
            <a:miter lim="800000"/>
            <a:headEnd/>
            <a:tailEnd/>
          </a:ln>
          <a:effectLst/>
        </p:spPr>
        <p:txBody>
          <a:bodyPr vert="horz" wrap="none" lIns="68580" tIns="34290" rIns="68580" bIns="34290" numCol="1" anchor="ctr" anchorCtr="0" compatLnSpc="1">
            <a:prstTxWarp prst="textNoShape">
              <a:avLst/>
            </a:prstTxWarp>
            <a:spAutoFit/>
          </a:bodyPr>
          <a:lstStyle/>
          <a:p>
            <a:pPr marL="342900" lvl="1" defTabSz="685800" fontAlgn="base">
              <a:spcBef>
                <a:spcPct val="0"/>
              </a:spcBef>
              <a:spcAft>
                <a:spcPct val="0"/>
              </a:spcAft>
              <a:buFontTx/>
              <a:buChar char="•"/>
              <a:tabLst>
                <a:tab pos="685800" algn="l"/>
              </a:tabLst>
            </a:pPr>
            <a:endParaRPr lang="ru-RU" sz="1350" dirty="0">
              <a:latin typeface="Arial" pitchFamily="34" charset="0"/>
              <a:cs typeface="Arial" pitchFamily="34" charset="0"/>
            </a:endParaRPr>
          </a:p>
        </p:txBody>
      </p:sp>
      <p:sp>
        <p:nvSpPr>
          <p:cNvPr id="8" name="Заголовок 7"/>
          <p:cNvSpPr>
            <a:spLocks noGrp="1"/>
          </p:cNvSpPr>
          <p:nvPr>
            <p:ph type="title"/>
          </p:nvPr>
        </p:nvSpPr>
        <p:spPr>
          <a:xfrm>
            <a:off x="1764283" y="150212"/>
            <a:ext cx="5486400" cy="297752"/>
          </a:xfrm>
        </p:spPr>
        <p:txBody>
          <a:bodyPr>
            <a:normAutofit fontScale="90000"/>
          </a:bodyPr>
          <a:lstStyle/>
          <a:p>
            <a:pPr lvl="1" algn="ctr"/>
            <a:r>
              <a:rPr lang="ru-RU" u="sng" dirty="0" err="1">
                <a:hlinkClick r:id="rId2" tooltip="Обратно к тексту"/>
              </a:rPr>
              <a:t>Әдебиет</a:t>
            </a:r>
            <a:r>
              <a:rPr lang="ru-RU" u="sng" dirty="0">
                <a:hlinkClick r:id="rId2" tooltip="Обратно к тексту"/>
              </a:rPr>
              <a:t>↑</a:t>
            </a:r>
            <a:r>
              <a:rPr lang="ru-RU" dirty="0"/>
              <a:t> </a:t>
            </a:r>
          </a:p>
        </p:txBody>
      </p:sp>
      <p:sp>
        <p:nvSpPr>
          <p:cNvPr id="9" name="Текст 8"/>
          <p:cNvSpPr>
            <a:spLocks noGrp="1"/>
          </p:cNvSpPr>
          <p:nvPr>
            <p:ph type="body" idx="1"/>
          </p:nvPr>
        </p:nvSpPr>
        <p:spPr>
          <a:xfrm>
            <a:off x="272833" y="608129"/>
            <a:ext cx="8481653" cy="5875798"/>
          </a:xfrm>
        </p:spPr>
        <p:txBody>
          <a:bodyPr>
            <a:noAutofit/>
          </a:bodyPr>
          <a:lstStyle/>
          <a:p>
            <a:pPr marL="171450" lvl="1" indent="-171450">
              <a:lnSpc>
                <a:spcPct val="120000"/>
              </a:lnSpc>
              <a:spcBef>
                <a:spcPts val="750"/>
              </a:spcBef>
              <a:buFont typeface="Arial" panose="020B0604020202020204" pitchFamily="34" charset="0"/>
              <a:buChar char="•"/>
            </a:pPr>
            <a:r>
              <a:rPr lang="kk-KZ" sz="1300" dirty="0">
                <a:solidFill>
                  <a:schemeClr val="tx1">
                    <a:lumMod val="95000"/>
                    <a:lumOff val="5000"/>
                  </a:schemeClr>
                </a:solidFill>
                <a:latin typeface="Times New Roman" panose="02020603050405020304" pitchFamily="18" charset="0"/>
                <a:cs typeface="Times New Roman" panose="02020603050405020304" pitchFamily="18" charset="0"/>
              </a:rPr>
              <a:t>Дереккөз: </a:t>
            </a:r>
            <a:r>
              <a:rPr lang="kk-KZ" sz="1300" dirty="0">
                <a:solidFill>
                  <a:schemeClr val="tx1">
                    <a:lumMod val="95000"/>
                    <a:lumOff val="5000"/>
                  </a:schemeClr>
                </a:solidFill>
                <a:latin typeface="Times New Roman" panose="02020603050405020304" pitchFamily="18" charset="0"/>
                <a:cs typeface="Times New Roman" panose="02020603050405020304" pitchFamily="18" charset="0"/>
                <a:hlinkClick r:id="rId3"/>
              </a:rPr>
              <a:t>https://primeminister.kz/kz/news/reviews/daryndy-oushylardy-oldaudy-zhol-kartasy-kpbalaly-otbasylar-men-auyl-balalary-shin-zha-mmkindikter-andaj</a:t>
            </a:r>
            <a:endParaRPr lang="kk-KZ" sz="13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nSpc>
                <a:spcPct val="120000"/>
              </a:lnSpc>
              <a:spcBef>
                <a:spcPts val="750"/>
              </a:spcBef>
              <a:buFont typeface="Arial" panose="020B0604020202020204" pitchFamily="34" charset="0"/>
              <a:buChar char="•"/>
            </a:pPr>
            <a:r>
              <a:rPr lang="kk-KZ" sz="1300" dirty="0">
                <a:solidFill>
                  <a:schemeClr val="tx1">
                    <a:lumMod val="95000"/>
                    <a:lumOff val="5000"/>
                  </a:schemeClr>
                </a:solidFill>
                <a:latin typeface="Times New Roman" panose="02020603050405020304" pitchFamily="18" charset="0"/>
                <a:cs typeface="Times New Roman" panose="02020603050405020304" pitchFamily="18" charset="0"/>
              </a:rPr>
              <a:t>Тұлғаның психологиялық диагностикасы. Әдәстемелік құрал. Құрастырушы БакиеваТ.А., «Дарын», Астана, </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2012 ж.,143 б.</a:t>
            </a:r>
          </a:p>
          <a:p>
            <a:pPr marL="171450" lvl="1" indent="-171450">
              <a:lnSpc>
                <a:spcPct val="120000"/>
              </a:lnSpc>
              <a:spcBef>
                <a:spcPts val="750"/>
              </a:spcBef>
              <a:buFont typeface="Arial" panose="020B0604020202020204" pitchFamily="34" charset="0"/>
              <a:buChar char="•"/>
            </a:pPr>
            <a:r>
              <a:rPr lang="kk-KZ" sz="1300" dirty="0">
                <a:solidFill>
                  <a:schemeClr val="tx1">
                    <a:lumMod val="95000"/>
                    <a:lumOff val="5000"/>
                  </a:schemeClr>
                </a:solidFill>
                <a:latin typeface="Times New Roman" panose="02020603050405020304" pitchFamily="18" charset="0"/>
                <a:cs typeface="Times New Roman" panose="02020603050405020304" pitchFamily="18" charset="0"/>
              </a:rPr>
              <a:t>Gardner H. Intelligence Reframed: 21 ғасырға арналған бірнеше интеллект. </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Нью-Йорк: </a:t>
            </a:r>
            <a:r>
              <a:rPr lang="ru-RU" sz="1300" dirty="0" err="1">
                <a:solidFill>
                  <a:schemeClr val="tx1">
                    <a:lumMod val="95000"/>
                    <a:lumOff val="5000"/>
                  </a:schemeClr>
                </a:solidFill>
                <a:latin typeface="Times New Roman" panose="02020603050405020304" pitchFamily="18" charset="0"/>
                <a:cs typeface="Times New Roman" panose="02020603050405020304" pitchFamily="18" charset="0"/>
              </a:rPr>
              <a:t>негізгі</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300" dirty="0" err="1">
                <a:solidFill>
                  <a:schemeClr val="tx1">
                    <a:lumMod val="95000"/>
                    <a:lumOff val="5000"/>
                  </a:schemeClr>
                </a:solidFill>
                <a:latin typeface="Times New Roman" panose="02020603050405020304" pitchFamily="18" charset="0"/>
                <a:cs typeface="Times New Roman" panose="02020603050405020304" pitchFamily="18" charset="0"/>
              </a:rPr>
              <a:t>кітаптар</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 1999 ж</a:t>
            </a:r>
            <a:r>
              <a:rPr lang="ru-RU" sz="1300" i="1" dirty="0">
                <a:solidFill>
                  <a:schemeClr val="tx1">
                    <a:lumMod val="95000"/>
                    <a:lumOff val="5000"/>
                  </a:schemeClr>
                </a:solidFill>
                <a:latin typeface="Times New Roman" panose="02020603050405020304" pitchFamily="18" charset="0"/>
                <a:cs typeface="Times New Roman" panose="02020603050405020304" pitchFamily="18" charset="0"/>
              </a:rPr>
              <a:t>.</a:t>
            </a:r>
          </a:p>
          <a:p>
            <a:pPr marL="171450" lvl="1" indent="-171450">
              <a:lnSpc>
                <a:spcPct val="120000"/>
              </a:lnSpc>
              <a:spcBef>
                <a:spcPts val="750"/>
              </a:spcBef>
              <a:buFont typeface="Arial" panose="020B0604020202020204" pitchFamily="34" charset="0"/>
              <a:buChar char="•"/>
            </a:pP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Құдайқұлов</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С.М., </a:t>
            </a: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Құдайқұлов</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М.Ə. </a:t>
            </a: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Творчестволық</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жəне</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бəсекелестік</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қабілеттілік</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Алматы</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Школа</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ХХІ </a:t>
            </a:r>
            <a:r>
              <a:rPr lang="en-US" sz="1300" dirty="0" err="1">
                <a:solidFill>
                  <a:schemeClr val="tx1">
                    <a:lumMod val="95000"/>
                    <a:lumOff val="5000"/>
                  </a:schemeClr>
                </a:solidFill>
                <a:latin typeface="Times New Roman" panose="02020603050405020304" pitchFamily="18" charset="0"/>
                <a:cs typeface="Times New Roman" panose="02020603050405020304" pitchFamily="18" charset="0"/>
              </a:rPr>
              <a:t>века</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rPr>
              <a:t>, 2006. – 82 с.</a:t>
            </a:r>
          </a:p>
          <a:p>
            <a:pPr marL="171450" indent="-171450">
              <a:lnSpc>
                <a:spcPct val="120000"/>
              </a:lnSpc>
              <a:buFont typeface="Arial" panose="020B0604020202020204" pitchFamily="34" charset="0"/>
              <a:buChar char="•"/>
            </a:pPr>
            <a:r>
              <a:rPr lang="ru-RU" sz="1300" u="sng" dirty="0">
                <a:solidFill>
                  <a:schemeClr val="tx1">
                    <a:lumMod val="95000"/>
                    <a:lumOff val="5000"/>
                  </a:schemeClr>
                </a:solidFill>
                <a:latin typeface="Times New Roman" panose="02020603050405020304" pitchFamily="18" charset="0"/>
                <a:cs typeface="Times New Roman" panose="02020603050405020304" pitchFamily="18" charset="0"/>
                <a:hlinkClick r:id="rId4"/>
              </a:rPr>
              <a:t>Какие специальности выбирают школьники и как они востребованы на рынке труда — в спецпроекте ТАСС</a:t>
            </a:r>
            <a:r>
              <a:rPr lang="ru-RU" sz="1300" u="sng"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300" i="1" dirty="0">
                <a:solidFill>
                  <a:schemeClr val="tx1">
                    <a:lumMod val="95000"/>
                    <a:lumOff val="5000"/>
                  </a:schemeClr>
                </a:solidFill>
                <a:latin typeface="Times New Roman" panose="02020603050405020304" pitchFamily="18" charset="0"/>
                <a:cs typeface="Times New Roman" panose="02020603050405020304" pitchFamily="18" charset="0"/>
              </a:rPr>
              <a:t>Карьера для </a:t>
            </a:r>
            <a:r>
              <a:rPr lang="ru-RU" sz="1300" i="1" dirty="0" err="1">
                <a:solidFill>
                  <a:schemeClr val="tx1">
                    <a:lumMod val="95000"/>
                    <a:lumOff val="5000"/>
                  </a:schemeClr>
                </a:solidFill>
                <a:latin typeface="Times New Roman" panose="02020603050405020304" pitchFamily="18" charset="0"/>
                <a:cs typeface="Times New Roman" panose="02020603050405020304" pitchFamily="18" charset="0"/>
              </a:rPr>
              <a:t>зумера</a:t>
            </a:r>
            <a:r>
              <a:rPr lang="ru-RU" sz="1300" i="1" dirty="0">
                <a:solidFill>
                  <a:schemeClr val="tx1">
                    <a:lumMod val="95000"/>
                    <a:lumOff val="5000"/>
                  </a:schemeClr>
                </a:solidFill>
                <a:latin typeface="Times New Roman" panose="02020603050405020304" pitchFamily="18" charset="0"/>
                <a:cs typeface="Times New Roman" panose="02020603050405020304" pitchFamily="18" charset="0"/>
              </a:rPr>
              <a:t>: ожидание и реальность</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 15 июня 2020.</a:t>
            </a:r>
          </a:p>
          <a:p>
            <a:pPr marL="171450" indent="-171450">
              <a:lnSpc>
                <a:spcPct val="120000"/>
              </a:lnSpc>
              <a:buFont typeface="Arial" panose="020B0604020202020204" pitchFamily="34" charset="0"/>
              <a:buChar char="•"/>
            </a:pPr>
            <a:r>
              <a:rPr lang="ru-RU" sz="1300" dirty="0" err="1">
                <a:solidFill>
                  <a:schemeClr val="tx1">
                    <a:lumMod val="95000"/>
                    <a:lumOff val="5000"/>
                  </a:schemeClr>
                </a:solidFill>
                <a:latin typeface="Times New Roman" panose="02020603050405020304" pitchFamily="18" charset="0"/>
                <a:cs typeface="Times New Roman" panose="02020603050405020304" pitchFamily="18" charset="0"/>
              </a:rPr>
              <a:t>Шамис</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 Е., Никонов Е. Теория поколений: Необыкновенный Икс. — М.: Синергия, 2016. — </a:t>
            </a:r>
            <a:r>
              <a:rPr lang="ru-RU" sz="1300" u="sng" dirty="0">
                <a:solidFill>
                  <a:schemeClr val="tx1">
                    <a:lumMod val="95000"/>
                    <a:lumOff val="5000"/>
                  </a:schemeClr>
                </a:solidFill>
                <a:latin typeface="Times New Roman" panose="02020603050405020304" pitchFamily="18" charset="0"/>
                <a:cs typeface="Times New Roman" panose="02020603050405020304" pitchFamily="18" charset="0"/>
                <a:hlinkClick r:id="rId5"/>
              </a:rPr>
              <a:t>ISBN 978-5-4257-025</a:t>
            </a:r>
            <a:endParaRPr lang="ru-RU" sz="1300" u="sng"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indent="-171450">
              <a:lnSpc>
                <a:spcPct val="120000"/>
              </a:lnSpc>
              <a:buFont typeface="Arial" panose="020B0604020202020204" pitchFamily="34" charset="0"/>
              <a:buChar char="•"/>
            </a:pP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Д</a:t>
            </a:r>
            <a:r>
              <a:rPr lang="ru-RU" sz="1300" i="1" dirty="0">
                <a:solidFill>
                  <a:schemeClr val="tx1">
                    <a:lumMod val="95000"/>
                    <a:lumOff val="5000"/>
                  </a:schemeClr>
                </a:solidFill>
                <a:latin typeface="Times New Roman" panose="02020603050405020304" pitchFamily="18" charset="0"/>
                <a:cs typeface="Times New Roman" panose="02020603050405020304" pitchFamily="18" charset="0"/>
              </a:rPr>
              <a:t>анилина ЕН Д</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етские неожиданности// "</a:t>
            </a:r>
            <a:r>
              <a:rPr lang="ru-RU" sz="1300" dirty="0" err="1">
                <a:solidFill>
                  <a:schemeClr val="tx1">
                    <a:lumMod val="95000"/>
                    <a:lumOff val="5000"/>
                  </a:schemeClr>
                </a:solidFill>
                <a:latin typeface="Times New Roman" panose="02020603050405020304" pitchFamily="18" charset="0"/>
                <a:cs typeface="Times New Roman" panose="02020603050405020304" pitchFamily="18" charset="0"/>
              </a:rPr>
              <a:t>Коммерсантъ</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 Секрет Фирмы" </a:t>
            </a:r>
            <a:r>
              <a:rPr lang="ru-RU" sz="1300" u="sng" dirty="0">
                <a:solidFill>
                  <a:schemeClr val="tx1">
                    <a:lumMod val="95000"/>
                    <a:lumOff val="5000"/>
                  </a:schemeClr>
                </a:solidFill>
                <a:latin typeface="Times New Roman" panose="02020603050405020304" pitchFamily="18" charset="0"/>
                <a:cs typeface="Times New Roman" panose="02020603050405020304" pitchFamily="18" charset="0"/>
                <a:hlinkClick r:id="rId6"/>
              </a:rPr>
              <a:t>№31</a:t>
            </a:r>
            <a:r>
              <a:rPr lang="ru-RU" sz="1300" dirty="0">
                <a:solidFill>
                  <a:schemeClr val="tx1">
                    <a:lumMod val="95000"/>
                    <a:lumOff val="5000"/>
                  </a:schemeClr>
                </a:solidFill>
                <a:latin typeface="Times New Roman" panose="02020603050405020304" pitchFamily="18" charset="0"/>
                <a:cs typeface="Times New Roman" panose="02020603050405020304" pitchFamily="18" charset="0"/>
              </a:rPr>
              <a:t> от 11.08.2008, стр. 52</a:t>
            </a:r>
          </a:p>
          <a:p>
            <a:pPr marL="171450" lvl="1" indent="-171450">
              <a:lnSpc>
                <a:spcPct val="120000"/>
              </a:lnSpc>
              <a:spcBef>
                <a:spcPts val="900"/>
              </a:spcBef>
              <a:buFont typeface="Arial" panose="020B0604020202020204" pitchFamily="34" charset="0"/>
              <a:buChar char="•"/>
            </a:pPr>
            <a:r>
              <a:rPr lang="ru-RU" sz="1300" u="sng" dirty="0">
                <a:solidFill>
                  <a:schemeClr val="tx1">
                    <a:lumMod val="95000"/>
                    <a:lumOff val="5000"/>
                  </a:schemeClr>
                </a:solidFill>
                <a:latin typeface="Times New Roman" panose="02020603050405020304" pitchFamily="18" charset="0"/>
                <a:cs typeface="Times New Roman" panose="02020603050405020304" pitchFamily="18" charset="0"/>
                <a:hlinkClick r:id="rId7"/>
              </a:rPr>
              <a:t>Шестакова И. Г. Новая </a:t>
            </a:r>
            <a:r>
              <a:rPr lang="ru-RU" sz="1300" u="sng" dirty="0" err="1">
                <a:solidFill>
                  <a:schemeClr val="tx1">
                    <a:lumMod val="95000"/>
                    <a:lumOff val="5000"/>
                  </a:schemeClr>
                </a:solidFill>
                <a:latin typeface="Times New Roman" panose="02020603050405020304" pitchFamily="18" charset="0"/>
                <a:cs typeface="Times New Roman" panose="02020603050405020304" pitchFamily="18" charset="0"/>
                <a:hlinkClick r:id="rId7"/>
              </a:rPr>
              <a:t>темпоральность</a:t>
            </a:r>
            <a:r>
              <a:rPr lang="ru-RU" sz="1300" u="sng" dirty="0">
                <a:solidFill>
                  <a:schemeClr val="tx1">
                    <a:lumMod val="95000"/>
                    <a:lumOff val="5000"/>
                  </a:schemeClr>
                </a:solidFill>
                <a:latin typeface="Times New Roman" panose="02020603050405020304" pitchFamily="18" charset="0"/>
                <a:cs typeface="Times New Roman" panose="02020603050405020304" pitchFamily="18" charset="0"/>
                <a:hlinkClick r:id="rId7"/>
              </a:rPr>
              <a:t> цифровой цивилизации: будущее уже наступило // Научно-технические ведомости </a:t>
            </a:r>
            <a:r>
              <a:rPr lang="ru-RU" sz="1300" u="sng" dirty="0" err="1">
                <a:solidFill>
                  <a:schemeClr val="tx1">
                    <a:lumMod val="95000"/>
                    <a:lumOff val="5000"/>
                  </a:schemeClr>
                </a:solidFill>
                <a:latin typeface="Times New Roman" panose="02020603050405020304" pitchFamily="18" charset="0"/>
                <a:cs typeface="Times New Roman" panose="02020603050405020304" pitchFamily="18" charset="0"/>
                <a:hlinkClick r:id="rId7"/>
              </a:rPr>
              <a:t>СПбГПУ</a:t>
            </a:r>
            <a:r>
              <a:rPr lang="ru-RU" sz="1300" u="sng" dirty="0">
                <a:solidFill>
                  <a:schemeClr val="tx1">
                    <a:lumMod val="95000"/>
                    <a:lumOff val="5000"/>
                  </a:schemeClr>
                </a:solidFill>
                <a:latin typeface="Times New Roman" panose="02020603050405020304" pitchFamily="18" charset="0"/>
                <a:cs typeface="Times New Roman" panose="02020603050405020304" pitchFamily="18" charset="0"/>
                <a:hlinkClick r:id="rId7"/>
              </a:rPr>
              <a:t>. Гуманитарные и общественные науки. 2019. № 2. С.20-29</a:t>
            </a:r>
            <a:endParaRPr lang="ru-RU" sz="1300" u="sng" dirty="0">
              <a:solidFill>
                <a:schemeClr val="tx1">
                  <a:lumMod val="95000"/>
                  <a:lumOff val="5000"/>
                </a:schemeClr>
              </a:solidFill>
              <a:latin typeface="Times New Roman" panose="02020603050405020304" pitchFamily="18" charset="0"/>
              <a:cs typeface="Times New Roman" panose="02020603050405020304" pitchFamily="18" charset="0"/>
            </a:endParaRPr>
          </a:p>
          <a:p>
            <a:pPr marL="171450" lvl="1" indent="-171450">
              <a:lnSpc>
                <a:spcPct val="120000"/>
              </a:lnSpc>
              <a:spcBef>
                <a:spcPts val="900"/>
              </a:spcBef>
              <a:buFont typeface="Arial" panose="020B0604020202020204" pitchFamily="34" charset="0"/>
              <a:buChar char="•"/>
            </a:pPr>
            <a:r>
              <a:rPr lang="ru-RU" sz="1300" dirty="0">
                <a:solidFill>
                  <a:schemeClr val="tx1">
                    <a:lumMod val="95000"/>
                    <a:lumOff val="5000"/>
                  </a:schemeClr>
                </a:solidFill>
                <a:latin typeface="Times New Roman" pitchFamily="18" charset="0"/>
                <a:ea typeface="Calibri" pitchFamily="34" charset="0"/>
                <a:cs typeface="Times New Roman" pitchFamily="18" charset="0"/>
                <a:hlinkClick r:id="rId4"/>
              </a:rPr>
              <a:t>Какие специальности выбирают школьники и как они востребованы на рынке труда — в спецпроекте ТАСС</a:t>
            </a:r>
            <a:r>
              <a:rPr lang="ru-RU" sz="1300" dirty="0">
                <a:solidFill>
                  <a:schemeClr val="tx1">
                    <a:lumMod val="95000"/>
                    <a:lumOff val="5000"/>
                  </a:schemeClr>
                </a:solidFill>
                <a:latin typeface="Times New Roman" pitchFamily="18" charset="0"/>
                <a:ea typeface="Calibri" pitchFamily="34" charset="0"/>
                <a:cs typeface="Times New Roman" pitchFamily="18" charset="0"/>
              </a:rPr>
              <a:t>. </a:t>
            </a:r>
            <a:r>
              <a:rPr lang="ru-RU" sz="1300" i="1" dirty="0">
                <a:solidFill>
                  <a:schemeClr val="tx1">
                    <a:lumMod val="95000"/>
                    <a:lumOff val="5000"/>
                  </a:schemeClr>
                </a:solidFill>
                <a:latin typeface="Times New Roman" pitchFamily="18" charset="0"/>
                <a:ea typeface="Calibri" pitchFamily="34" charset="0"/>
                <a:cs typeface="Times New Roman" pitchFamily="18" charset="0"/>
              </a:rPr>
              <a:t>Карьера для </a:t>
            </a:r>
            <a:r>
              <a:rPr lang="ru-RU" sz="1300" i="1" dirty="0" err="1">
                <a:solidFill>
                  <a:schemeClr val="tx1">
                    <a:lumMod val="95000"/>
                    <a:lumOff val="5000"/>
                  </a:schemeClr>
                </a:solidFill>
                <a:latin typeface="Times New Roman" pitchFamily="18" charset="0"/>
                <a:ea typeface="Calibri" pitchFamily="34" charset="0"/>
                <a:cs typeface="Times New Roman" pitchFamily="18" charset="0"/>
              </a:rPr>
              <a:t>зумера</a:t>
            </a:r>
            <a:r>
              <a:rPr lang="ru-RU" sz="1300" i="1" dirty="0">
                <a:solidFill>
                  <a:schemeClr val="tx1">
                    <a:lumMod val="95000"/>
                    <a:lumOff val="5000"/>
                  </a:schemeClr>
                </a:solidFill>
                <a:latin typeface="Times New Roman" pitchFamily="18" charset="0"/>
                <a:ea typeface="Calibri" pitchFamily="34" charset="0"/>
                <a:cs typeface="Times New Roman" pitchFamily="18" charset="0"/>
              </a:rPr>
              <a:t>: ожидание и реальность</a:t>
            </a:r>
            <a:r>
              <a:rPr lang="ru-RU" sz="1300" dirty="0">
                <a:solidFill>
                  <a:schemeClr val="tx1">
                    <a:lumMod val="95000"/>
                    <a:lumOff val="5000"/>
                  </a:schemeClr>
                </a:solidFill>
                <a:latin typeface="Times New Roman" pitchFamily="18" charset="0"/>
                <a:ea typeface="Calibri" pitchFamily="34" charset="0"/>
                <a:cs typeface="Times New Roman" pitchFamily="18" charset="0"/>
              </a:rPr>
              <a:t>. Дата обращения 15 июня 2020.</a:t>
            </a:r>
            <a:r>
              <a:rPr lang="ru-RU" sz="1300" dirty="0">
                <a:solidFill>
                  <a:schemeClr val="tx1">
                    <a:lumMod val="95000"/>
                    <a:lumOff val="5000"/>
                  </a:schemeClr>
                </a:solidFill>
                <a:latin typeface="Times New Roman" pitchFamily="18" charset="0"/>
                <a:ea typeface="Calibri" pitchFamily="34" charset="0"/>
                <a:cs typeface="Times New Roman" pitchFamily="18" charset="0"/>
                <a:hlinkClick r:id="rId4"/>
              </a:rPr>
              <a:t> Какие специальности выбирают школьники и как они востребованы на рынке труда — в спецпроекте ТАСС</a:t>
            </a:r>
            <a:r>
              <a:rPr lang="ru-RU" sz="1300" dirty="0">
                <a:solidFill>
                  <a:schemeClr val="tx1">
                    <a:lumMod val="95000"/>
                    <a:lumOff val="5000"/>
                  </a:schemeClr>
                </a:solidFill>
                <a:latin typeface="Times New Roman" pitchFamily="18" charset="0"/>
                <a:ea typeface="Calibri" pitchFamily="34" charset="0"/>
                <a:cs typeface="Times New Roman" pitchFamily="18" charset="0"/>
              </a:rPr>
              <a:t>. </a:t>
            </a:r>
            <a:r>
              <a:rPr lang="ru-RU" sz="1300" i="1" dirty="0">
                <a:solidFill>
                  <a:schemeClr val="tx1">
                    <a:lumMod val="95000"/>
                    <a:lumOff val="5000"/>
                  </a:schemeClr>
                </a:solidFill>
                <a:latin typeface="Times New Roman" pitchFamily="18" charset="0"/>
                <a:ea typeface="Calibri" pitchFamily="34" charset="0"/>
                <a:cs typeface="Times New Roman" pitchFamily="18" charset="0"/>
              </a:rPr>
              <a:t>Карьера для </a:t>
            </a:r>
            <a:r>
              <a:rPr lang="ru-RU" sz="1300" i="1" dirty="0" err="1">
                <a:solidFill>
                  <a:schemeClr val="tx1">
                    <a:lumMod val="95000"/>
                    <a:lumOff val="5000"/>
                  </a:schemeClr>
                </a:solidFill>
                <a:latin typeface="Times New Roman" pitchFamily="18" charset="0"/>
                <a:ea typeface="Calibri" pitchFamily="34" charset="0"/>
                <a:cs typeface="Times New Roman" pitchFamily="18" charset="0"/>
              </a:rPr>
              <a:t>зумера</a:t>
            </a:r>
            <a:r>
              <a:rPr lang="ru-RU" sz="1300" i="1" dirty="0">
                <a:solidFill>
                  <a:schemeClr val="tx1">
                    <a:lumMod val="95000"/>
                    <a:lumOff val="5000"/>
                  </a:schemeClr>
                </a:solidFill>
                <a:latin typeface="Times New Roman" pitchFamily="18" charset="0"/>
                <a:ea typeface="Calibri" pitchFamily="34" charset="0"/>
                <a:cs typeface="Times New Roman" pitchFamily="18" charset="0"/>
              </a:rPr>
              <a:t>: ожидание и реальность</a:t>
            </a:r>
            <a:r>
              <a:rPr lang="ru-RU" sz="1300" dirty="0">
                <a:solidFill>
                  <a:schemeClr val="tx1">
                    <a:lumMod val="95000"/>
                    <a:lumOff val="5000"/>
                  </a:schemeClr>
                </a:solidFill>
                <a:latin typeface="Times New Roman" pitchFamily="18" charset="0"/>
                <a:ea typeface="Calibri" pitchFamily="34" charset="0"/>
                <a:cs typeface="Times New Roman" pitchFamily="18" charset="0"/>
              </a:rPr>
              <a:t>. Дата обращения 15 июня 2020.</a:t>
            </a:r>
          </a:p>
          <a:p>
            <a:pPr marL="171450" lvl="1" indent="-171450">
              <a:lnSpc>
                <a:spcPct val="120000"/>
              </a:lnSpc>
              <a:spcBef>
                <a:spcPts val="900"/>
              </a:spcBef>
              <a:buFont typeface="Arial" panose="020B0604020202020204" pitchFamily="34" charset="0"/>
              <a:buChar char="•"/>
            </a:pPr>
            <a:r>
              <a:rPr lang="ru-RU" sz="1300" dirty="0">
                <a:solidFill>
                  <a:schemeClr val="tx1">
                    <a:lumMod val="95000"/>
                    <a:lumOff val="5000"/>
                  </a:schemeClr>
                </a:solidFill>
                <a:latin typeface="Times New Roman" pitchFamily="18" charset="0"/>
                <a:ea typeface="Calibri" pitchFamily="34" charset="0"/>
                <a:cs typeface="Times New Roman" pitchFamily="18" charset="0"/>
                <a:hlinkClick r:id="rId4"/>
              </a:rPr>
              <a:t>Какие специальности выбирают школьники и как они востребованы на рынке труда — в спецпроекте ТАСС</a:t>
            </a:r>
            <a:r>
              <a:rPr lang="ru-RU" sz="1300" dirty="0">
                <a:solidFill>
                  <a:schemeClr val="tx1">
                    <a:lumMod val="95000"/>
                    <a:lumOff val="5000"/>
                  </a:schemeClr>
                </a:solidFill>
                <a:latin typeface="Times New Roman" pitchFamily="18" charset="0"/>
                <a:ea typeface="Calibri" pitchFamily="34" charset="0"/>
                <a:cs typeface="Times New Roman" pitchFamily="18" charset="0"/>
              </a:rPr>
              <a:t>. </a:t>
            </a:r>
            <a:r>
              <a:rPr lang="ru-RU" sz="1300" i="1" dirty="0">
                <a:solidFill>
                  <a:schemeClr val="tx1">
                    <a:lumMod val="95000"/>
                    <a:lumOff val="5000"/>
                  </a:schemeClr>
                </a:solidFill>
                <a:latin typeface="Times New Roman" pitchFamily="18" charset="0"/>
                <a:ea typeface="Calibri" pitchFamily="34" charset="0"/>
                <a:cs typeface="Times New Roman" pitchFamily="18" charset="0"/>
              </a:rPr>
              <a:t>Карьера для </a:t>
            </a:r>
            <a:r>
              <a:rPr lang="ru-RU" sz="1300" i="1" dirty="0" err="1">
                <a:solidFill>
                  <a:schemeClr val="tx1">
                    <a:lumMod val="95000"/>
                    <a:lumOff val="5000"/>
                  </a:schemeClr>
                </a:solidFill>
                <a:latin typeface="Times New Roman" pitchFamily="18" charset="0"/>
                <a:ea typeface="Calibri" pitchFamily="34" charset="0"/>
                <a:cs typeface="Times New Roman" pitchFamily="18" charset="0"/>
              </a:rPr>
              <a:t>зумера</a:t>
            </a:r>
            <a:r>
              <a:rPr lang="ru-RU" sz="1300" i="1" dirty="0">
                <a:solidFill>
                  <a:schemeClr val="tx1">
                    <a:lumMod val="95000"/>
                    <a:lumOff val="5000"/>
                  </a:schemeClr>
                </a:solidFill>
                <a:latin typeface="Times New Roman" pitchFamily="18" charset="0"/>
                <a:ea typeface="Calibri" pitchFamily="34" charset="0"/>
                <a:cs typeface="Times New Roman" pitchFamily="18" charset="0"/>
              </a:rPr>
              <a:t>: ожидание и реальность</a:t>
            </a:r>
            <a:r>
              <a:rPr lang="ru-RU" sz="1300" dirty="0">
                <a:solidFill>
                  <a:schemeClr val="tx1">
                    <a:lumMod val="95000"/>
                    <a:lumOff val="5000"/>
                  </a:schemeClr>
                </a:solidFill>
                <a:latin typeface="Times New Roman" pitchFamily="18" charset="0"/>
                <a:ea typeface="Calibri" pitchFamily="34" charset="0"/>
                <a:cs typeface="Times New Roman" pitchFamily="18" charset="0"/>
              </a:rPr>
              <a:t>. Дата обращения 15 июня 2020.</a:t>
            </a:r>
            <a:endParaRPr lang="ru-RU" sz="13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b="1" dirty="0">
                <a:solidFill>
                  <a:schemeClr val="tx1">
                    <a:lumMod val="85000"/>
                    <a:lumOff val="15000"/>
                  </a:schemeClr>
                </a:solidFill>
                <a:latin typeface="Times New Roman" panose="02020603050405020304" pitchFamily="18" charset="0"/>
                <a:cs typeface="Times New Roman" panose="02020603050405020304" pitchFamily="18" charset="0"/>
              </a:rPr>
              <a:t>Семинар аясында талқылана</a:t>
            </a:r>
            <a:br>
              <a:rPr lang="kk-KZ" b="1" dirty="0">
                <a:solidFill>
                  <a:schemeClr val="tx1">
                    <a:lumMod val="85000"/>
                    <a:lumOff val="15000"/>
                  </a:schemeClr>
                </a:solidFill>
                <a:latin typeface="Times New Roman" panose="02020603050405020304" pitchFamily="18" charset="0"/>
                <a:cs typeface="Times New Roman" panose="02020603050405020304" pitchFamily="18" charset="0"/>
              </a:rPr>
            </a:br>
            <a:r>
              <a:rPr lang="kk-KZ" b="1" dirty="0">
                <a:solidFill>
                  <a:schemeClr val="tx1">
                    <a:lumMod val="85000"/>
                    <a:lumOff val="15000"/>
                  </a:schemeClr>
                </a:solidFill>
                <a:latin typeface="Times New Roman" panose="02020603050405020304" pitchFamily="18" charset="0"/>
                <a:cs typeface="Times New Roman" panose="02020603050405020304" pitchFamily="18" charset="0"/>
              </a:rPr>
              <a:t>тын негізгі сұрақтар мен мәселелер:</a:t>
            </a:r>
            <a:br>
              <a:rPr lang="en-US" b="1" dirty="0">
                <a:solidFill>
                  <a:schemeClr val="tx1">
                    <a:lumMod val="85000"/>
                    <a:lumOff val="15000"/>
                  </a:schemeClr>
                </a:solidFill>
                <a:latin typeface="Times New Roman" panose="02020603050405020304" pitchFamily="18" charset="0"/>
                <a:cs typeface="Times New Roman" panose="02020603050405020304" pitchFamily="18" charset="0"/>
              </a:rPr>
            </a:br>
            <a:endParaRPr lang="en-US"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36730" y="2944553"/>
            <a:ext cx="5997515" cy="2706827"/>
          </a:xfrm>
          <a:solidFill>
            <a:srgbClr val="CCFFFF"/>
          </a:solidFill>
        </p:spPr>
        <p:txBody>
          <a:bodyPr>
            <a:normAutofit fontScale="70000" lnSpcReduction="20000"/>
          </a:bodyPr>
          <a:lstStyle/>
          <a:p>
            <a:pPr lvl="0"/>
            <a:endParaRPr lang="kk-KZ" dirty="0">
              <a:latin typeface="Times New Roman" panose="02020603050405020304" pitchFamily="18" charset="0"/>
              <a:cs typeface="Times New Roman" panose="02020603050405020304" pitchFamily="18" charset="0"/>
            </a:endParaRPr>
          </a:p>
          <a:p>
            <a:pPr lvl="0"/>
            <a:r>
              <a:rPr lang="kk-KZ" dirty="0">
                <a:latin typeface="Times New Roman" panose="02020603050405020304" pitchFamily="18" charset="0"/>
                <a:cs typeface="Times New Roman" panose="02020603050405020304" pitchFamily="18" charset="0"/>
              </a:rPr>
              <a:t>Қабілеттердің даму деңгейлерінің түсініктері нақтыланбаған,  осыдан  көптеген әдебиеттерде, ақпарат құралдарында сол түсініктерді шатастырады немесе бұрыс қолданады.</a:t>
            </a:r>
            <a:endParaRPr lang="en-US" dirty="0">
              <a:latin typeface="Times New Roman" panose="02020603050405020304" pitchFamily="18" charset="0"/>
              <a:cs typeface="Times New Roman" panose="02020603050405020304" pitchFamily="18" charset="0"/>
            </a:endParaRPr>
          </a:p>
          <a:p>
            <a:pPr lvl="0"/>
            <a:r>
              <a:rPr lang="kk-KZ" dirty="0">
                <a:latin typeface="Times New Roman" panose="02020603050405020304" pitchFamily="18" charset="0"/>
                <a:cs typeface="Times New Roman" panose="02020603050405020304" pitchFamily="18" charset="0"/>
              </a:rPr>
              <a:t>Дарынды балаларға қолдау көрсету, танып және іріктеу үшін,  дарындылықтың қайнар көзін, оның түрлерін және дарынды баланың психологиялық  ерекшеліктерін  анықтау қажет. </a:t>
            </a:r>
            <a:endParaRPr lang="en-US" dirty="0">
              <a:latin typeface="Times New Roman" panose="02020603050405020304" pitchFamily="18" charset="0"/>
              <a:cs typeface="Times New Roman" panose="02020603050405020304" pitchFamily="18" charset="0"/>
            </a:endParaRPr>
          </a:p>
          <a:p>
            <a:pPr lvl="0"/>
            <a:r>
              <a:rPr lang="kk-KZ" dirty="0">
                <a:latin typeface="Times New Roman" panose="02020603050405020304" pitchFamily="18" charset="0"/>
                <a:cs typeface="Times New Roman" panose="02020603050405020304" pitchFamily="18" charset="0"/>
              </a:rPr>
              <a:t>Дарынды балалардың шынайы мінездемесін және психологиялық бейнесін құрастыру үшін диагностикалық әдістердің жіктемесі керек.</a:t>
            </a:r>
            <a:endParaRPr lang="en-US" dirty="0">
              <a:latin typeface="Times New Roman" panose="02020603050405020304" pitchFamily="18" charset="0"/>
              <a:cs typeface="Times New Roman" panose="02020603050405020304" pitchFamily="18" charset="0"/>
            </a:endParaRPr>
          </a:p>
          <a:p>
            <a:pPr lvl="0"/>
            <a:r>
              <a:rPr lang="kk-KZ" dirty="0">
                <a:latin typeface="Times New Roman" panose="02020603050405020304" pitchFamily="18" charset="0"/>
                <a:cs typeface="Times New Roman" panose="02020603050405020304" pitchFamily="18" charset="0"/>
              </a:rPr>
              <a:t>Ең соңында жаңа дәүірдің өкілдері, Z, α ұрпақтың көзқарастары және өмірге деген ұстанымдарына тоқталу. </a:t>
            </a:r>
            <a:endParaRPr lang="en-US"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Семинардың жалпы мақсат - дарындылықты дамыту және тәрбиелеу жолдары.</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Прямоугольник 3"/>
          <p:cNvSpPr/>
          <p:nvPr/>
        </p:nvSpPr>
        <p:spPr>
          <a:xfrm>
            <a:off x="2736729" y="1038406"/>
            <a:ext cx="5997515" cy="1950534"/>
          </a:xfrm>
          <a:prstGeom prst="rect">
            <a:avLst/>
          </a:prstGeom>
          <a:solidFill>
            <a:schemeClr val="accent5">
              <a:lumMod val="20000"/>
              <a:lumOff val="80000"/>
            </a:schemeClr>
          </a:solidFill>
        </p:spPr>
        <p:txBody>
          <a:bodyPr wrap="square">
            <a:spAutoFit/>
          </a:bodyPr>
          <a:lstStyle/>
          <a:p>
            <a:pPr marL="257175" indent="-257175">
              <a:lnSpc>
                <a:spcPct val="115000"/>
              </a:lnSpc>
              <a:buFont typeface="+mj-lt"/>
              <a:buAutoNum type="arabicParenR"/>
            </a:pPr>
            <a:r>
              <a:rPr lang="kk-KZ" sz="1500" dirty="0">
                <a:latin typeface="Times New Roman" panose="02020603050405020304" pitchFamily="18" charset="0"/>
                <a:ea typeface="Calibri" panose="020F0502020204030204" pitchFamily="34" charset="0"/>
                <a:cs typeface="Times New Roman" panose="02020603050405020304" pitchFamily="18" charset="0"/>
              </a:rPr>
              <a:t>Балалардың қабілеттерінің даму деңгейлері және көріністері</a:t>
            </a:r>
            <a:r>
              <a:rPr lang="kk-KZ" sz="15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mj-lt"/>
              <a:buAutoNum type="arabicParenR"/>
            </a:pPr>
            <a:r>
              <a:rPr lang="kk-KZ" sz="15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Адам бойындағы дарындылықтардың түрлері және анықтаудың ерекшеліктері;</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mj-lt"/>
              <a:buAutoNum type="arabicParenR"/>
            </a:pPr>
            <a:r>
              <a:rPr lang="kk-KZ" sz="15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Дарынды балалардың психологиялық мінездемесі;</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mj-lt"/>
              <a:buAutoNum type="arabicParenR"/>
            </a:pPr>
            <a:r>
              <a:rPr lang="kk-KZ" sz="15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Жаңа дәүірдің өкілдері, Z ұрпақтың көзқарастары және өмірге деген ұстанымдары;</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spcAft>
                <a:spcPts val="750"/>
              </a:spcAft>
              <a:buFont typeface="+mj-lt"/>
              <a:buAutoNum type="arabicParenR"/>
            </a:pPr>
            <a:r>
              <a:rPr lang="kk-KZ" sz="15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Дарындылықты дамыту және тәрбиелеу жолдары.</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58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97" y="2212924"/>
            <a:ext cx="2690364" cy="611981"/>
          </a:xfrm>
        </p:spPr>
        <p:txBody>
          <a:bodyPr>
            <a:normAutofit fontScale="90000"/>
          </a:bodyPr>
          <a:lstStyle/>
          <a:p>
            <a:pPr algn="ctr"/>
            <a:r>
              <a:rPr lang="kk-KZ" b="1" dirty="0">
                <a:solidFill>
                  <a:srgbClr val="C00000"/>
                </a:solidFill>
                <a:latin typeface="Times New Roman" pitchFamily="18" charset="0"/>
                <a:cs typeface="Times New Roman" pitchFamily="18" charset="0"/>
              </a:rPr>
              <a:t>Дарындылық </a:t>
            </a:r>
            <a:br>
              <a:rPr lang="kk-KZ" b="1" dirty="0">
                <a:solidFill>
                  <a:srgbClr val="C00000"/>
                </a:solidFill>
                <a:latin typeface="Times New Roman" pitchFamily="18" charset="0"/>
                <a:cs typeface="Times New Roman" pitchFamily="18" charset="0"/>
              </a:rPr>
            </a:br>
            <a:r>
              <a:rPr lang="kk-KZ" b="1" dirty="0">
                <a:solidFill>
                  <a:srgbClr val="C00000"/>
                </a:solidFill>
                <a:latin typeface="Times New Roman" pitchFamily="18" charset="0"/>
                <a:cs typeface="Times New Roman" pitchFamily="18" charset="0"/>
              </a:rPr>
              <a:t>туралы </a:t>
            </a:r>
            <a:br>
              <a:rPr lang="kk-KZ" b="1" dirty="0">
                <a:solidFill>
                  <a:srgbClr val="C00000"/>
                </a:solidFill>
                <a:latin typeface="Times New Roman" pitchFamily="18" charset="0"/>
                <a:cs typeface="Times New Roman" pitchFamily="18" charset="0"/>
              </a:rPr>
            </a:br>
            <a:r>
              <a:rPr lang="kk-KZ" b="1" dirty="0">
                <a:solidFill>
                  <a:srgbClr val="C00000"/>
                </a:solidFill>
                <a:latin typeface="Times New Roman" pitchFamily="18" charset="0"/>
                <a:cs typeface="Times New Roman" pitchFamily="18" charset="0"/>
              </a:rPr>
              <a:t>түсініктер:</a:t>
            </a:r>
            <a:br>
              <a:rPr lang="ru-RU" dirty="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66127" y="1581869"/>
            <a:ext cx="5590995" cy="5046453"/>
          </a:xfrm>
        </p:spPr>
        <p:txBody>
          <a:bodyPr>
            <a:normAutofit fontScale="85000" lnSpcReduction="10000"/>
          </a:bodyPr>
          <a:lstStyle/>
          <a:p>
            <a:pPr>
              <a:buNone/>
            </a:pP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Дарындылық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термині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көпмағыналы</a:t>
            </a:r>
            <a:r>
              <a:rPr lang="kk-KZ" sz="2400" dirty="0">
                <a:latin typeface="Times New Roman" pitchFamily="18" charset="0"/>
                <a:cs typeface="Times New Roman" pitchFamily="18" charset="0"/>
              </a:rPr>
              <a:t> және </a:t>
            </a:r>
            <a:r>
              <a:rPr lang="ru-RU" sz="2400" dirty="0" err="1">
                <a:latin typeface="Times New Roman" pitchFamily="18" charset="0"/>
                <a:cs typeface="Times New Roman" pitchFamily="18" charset="0"/>
              </a:rPr>
              <a:t>адам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қабілеттер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саласы</a:t>
            </a:r>
            <a:r>
              <a:rPr lang="kk-KZ" sz="2400" dirty="0">
                <a:latin typeface="Times New Roman" pitchFamily="18" charset="0"/>
                <a:cs typeface="Times New Roman" pitchFamily="18" charset="0"/>
              </a:rPr>
              <a:t>мен тығыз байланысты түсінік:</a:t>
            </a:r>
          </a:p>
          <a:p>
            <a:pPr lvl="0"/>
            <a:r>
              <a:rPr lang="kk-KZ" sz="2400" dirty="0">
                <a:latin typeface="Times New Roman" pitchFamily="18" charset="0"/>
                <a:cs typeface="Times New Roman" pitchFamily="18" charset="0"/>
              </a:rPr>
              <a:t>қызметтің </a:t>
            </a:r>
            <a:r>
              <a:rPr lang="kk-KZ" sz="2400" b="1" dirty="0">
                <a:latin typeface="Times New Roman" pitchFamily="18" charset="0"/>
                <a:cs typeface="Times New Roman" pitchFamily="18" charset="0"/>
              </a:rPr>
              <a:t>табысты</a:t>
            </a:r>
            <a:r>
              <a:rPr lang="kk-KZ" sz="2400" dirty="0">
                <a:latin typeface="Times New Roman" pitchFamily="18" charset="0"/>
                <a:cs typeface="Times New Roman" pitchFamily="18" charset="0"/>
              </a:rPr>
              <a:t> орындауын қамтамасыз ететін қабілеттердің сапалы даму деңгейі;</a:t>
            </a:r>
            <a:endParaRPr lang="ru-RU" sz="2400" dirty="0">
              <a:latin typeface="Times New Roman" pitchFamily="18" charset="0"/>
              <a:cs typeface="Times New Roman" pitchFamily="18" charset="0"/>
            </a:endParaRPr>
          </a:p>
          <a:p>
            <a:pPr lvl="0"/>
            <a:r>
              <a:rPr lang="kk-KZ" sz="2400" dirty="0">
                <a:latin typeface="Times New Roman" pitchFamily="18" charset="0"/>
                <a:cs typeface="Times New Roman" pitchFamily="18" charset="0"/>
              </a:rPr>
              <a:t>білім алуға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a:t>
            </a:r>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танымдық мұмкіндіктері </a:t>
            </a:r>
            <a:r>
              <a:rPr lang="ru-RU" sz="2400" dirty="0">
                <a:latin typeface="Times New Roman" pitchFamily="18" charset="0"/>
                <a:cs typeface="Times New Roman" pitchFamily="18" charset="0"/>
              </a:rPr>
              <a:t>мен </a:t>
            </a:r>
            <a:r>
              <a:rPr lang="ru-RU" sz="2400" dirty="0" err="1">
                <a:latin typeface="Times New Roman" pitchFamily="18" charset="0"/>
                <a:cs typeface="Times New Roman" pitchFamily="18" charset="0"/>
              </a:rPr>
              <a:t>қабілеттердің тұтас жеке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сипаттамасы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ақыл әлеуеті</a:t>
            </a:r>
            <a:r>
              <a:rPr lang="kk-KZ" sz="2400" dirty="0">
                <a:latin typeface="Times New Roman" pitchFamily="18" charset="0"/>
                <a:cs typeface="Times New Roman" pitchFamily="18" charset="0"/>
              </a:rPr>
              <a:t> 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парасаттылығы;</a:t>
            </a:r>
            <a:endParaRPr lang="ru-RU" sz="2400" dirty="0">
              <a:latin typeface="Times New Roman" pitchFamily="18" charset="0"/>
              <a:cs typeface="Times New Roman" pitchFamily="18" charset="0"/>
            </a:endParaRPr>
          </a:p>
          <a:p>
            <a:pPr lvl="0"/>
            <a:r>
              <a:rPr lang="ru-RU" sz="2400" dirty="0" err="1">
                <a:latin typeface="Times New Roman" pitchFamily="18" charset="0"/>
                <a:cs typeface="Times New Roman" pitchFamily="18" charset="0"/>
              </a:rPr>
              <a:t>қабілеттердің</a:t>
            </a:r>
            <a:r>
              <a:rPr lang="ru-RU" sz="2400" dirty="0">
                <a:latin typeface="Times New Roman" pitchFamily="18" charset="0"/>
                <a:cs typeface="Times New Roman" pitchFamily="18" charset="0"/>
              </a:rPr>
              <a:t> </a:t>
            </a:r>
            <a:r>
              <a:rPr lang="kk-KZ" sz="2400" b="1" dirty="0">
                <a:latin typeface="Times New Roman" pitchFamily="18" charset="0"/>
                <a:cs typeface="Times New Roman" pitchFamily="18" charset="0"/>
              </a:rPr>
              <a:t>туа біткен </a:t>
            </a:r>
            <a:r>
              <a:rPr lang="ru-RU" sz="2400" b="1" dirty="0" err="1">
                <a:latin typeface="Times New Roman" pitchFamily="18" charset="0"/>
                <a:cs typeface="Times New Roman" pitchFamily="18" charset="0"/>
              </a:rPr>
              <a:t>табиғи </a:t>
            </a:r>
            <a:r>
              <a:rPr lang="ru-RU" sz="2400" dirty="0" err="1">
                <a:latin typeface="Times New Roman" pitchFamily="18" charset="0"/>
                <a:cs typeface="Times New Roman" pitchFamily="18" charset="0"/>
              </a:rPr>
              <a:t>өзіндікі сипаттамасы</a:t>
            </a:r>
            <a:r>
              <a:rPr lang="ru-RU" sz="2400" dirty="0">
                <a:latin typeface="Times New Roman" pitchFamily="18" charset="0"/>
                <a:cs typeface="Times New Roman" pitchFamily="18" charset="0"/>
              </a:rPr>
              <a:t>;</a:t>
            </a:r>
          </a:p>
          <a:p>
            <a:pPr lvl="0"/>
            <a:r>
              <a:rPr lang="kk-KZ" sz="2400" dirty="0">
                <a:latin typeface="Times New Roman" pitchFamily="18" charset="0"/>
                <a:cs typeface="Times New Roman" pitchFamily="18" charset="0"/>
              </a:rPr>
              <a:t>ізденіс іс</a:t>
            </a:r>
            <a:r>
              <a:rPr lang="ru-RU" sz="2400" dirty="0">
                <a:latin typeface="Times New Roman" pitchFamily="18" charset="0"/>
                <a:cs typeface="Times New Roman" pitchFamily="18" charset="0"/>
              </a:rPr>
              <a:t>-</a:t>
            </a:r>
            <a:r>
              <a:rPr lang="kk-KZ" sz="2400" dirty="0">
                <a:latin typeface="Times New Roman" pitchFamily="18" charset="0"/>
                <a:cs typeface="Times New Roman" pitchFamily="18" charset="0"/>
              </a:rPr>
              <a:t>әрекетіндегі жоғары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жетістіктер</a:t>
            </a:r>
            <a:r>
              <a:rPr lang="kk-KZ" sz="2400" dirty="0">
                <a:latin typeface="Times New Roman" pitchFamily="18" charset="0"/>
                <a:cs typeface="Times New Roman" pitchFamily="18" charset="0"/>
              </a:rPr>
              <a:t>ге қол жеткізу </a:t>
            </a:r>
            <a:r>
              <a:rPr lang="ru-RU" sz="2400" dirty="0" err="1">
                <a:latin typeface="Times New Roman" pitchFamily="18" charset="0"/>
                <a:cs typeface="Times New Roman" pitchFamily="18" charset="0"/>
              </a:rPr>
              <a:t>қажетті ішкі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шарттардың бірі</a:t>
            </a:r>
            <a:r>
              <a:rPr lang="ru-RU" sz="2400" dirty="0">
                <a:latin typeface="Times New Roman" pitchFamily="18" charset="0"/>
                <a:cs typeface="Times New Roman" pitchFamily="18" charset="0"/>
              </a:rPr>
              <a:t>.</a:t>
            </a:r>
          </a:p>
          <a:p>
            <a:pPr lvl="0">
              <a:buNone/>
            </a:pPr>
            <a:r>
              <a:rPr lang="kk-KZ" sz="2400" dirty="0">
                <a:latin typeface="Times New Roman" panose="02020603050405020304" pitchFamily="18" charset="0"/>
                <a:cs typeface="Times New Roman" panose="02020603050405020304" pitchFamily="18" charset="0"/>
              </a:rPr>
              <a:t>	Жалпы дарынды деп өз қатарларынан әлде қайда дамыған немесе ерекше бiр зерек балаларды айтады.</a:t>
            </a:r>
          </a:p>
          <a:p>
            <a:pPr lvl="0">
              <a:buNone/>
            </a:pPr>
            <a:endParaRPr lang="kk-KZ" sz="2400" dirty="0">
              <a:latin typeface="Times New Roman" panose="02020603050405020304" pitchFamily="18" charset="0"/>
              <a:cs typeface="Times New Roman" panose="02020603050405020304" pitchFamily="18" charset="0"/>
            </a:endParaRPr>
          </a:p>
          <a:p>
            <a:pPr lvl="0">
              <a:buNone/>
            </a:pPr>
            <a:endParaRPr lang="ru-RU" sz="2400" dirty="0">
              <a:latin typeface="Times New Roman" pitchFamily="18" charset="0"/>
              <a:cs typeface="Times New Roman" pitchFamily="18" charset="0"/>
            </a:endParaRPr>
          </a:p>
          <a:p>
            <a:pPr>
              <a:buNone/>
            </a:pPr>
            <a:endParaRPr lang="kk-KZ" dirty="0"/>
          </a:p>
          <a:p>
            <a:endParaRPr lang="kk-KZ" dirty="0"/>
          </a:p>
          <a:p>
            <a:endParaRPr lang="ru-RU" dirty="0"/>
          </a:p>
        </p:txBody>
      </p:sp>
      <p:pic>
        <p:nvPicPr>
          <p:cNvPr id="4" name="Picture 3"/>
          <p:cNvPicPr>
            <a:picLocks noChangeAspect="1" noChangeArrowheads="1"/>
          </p:cNvPicPr>
          <p:nvPr/>
        </p:nvPicPr>
        <p:blipFill>
          <a:blip r:embed="rId2" cstate="print"/>
          <a:srcRect/>
          <a:stretch>
            <a:fillRect/>
          </a:stretch>
        </p:blipFill>
        <p:spPr bwMode="auto">
          <a:xfrm>
            <a:off x="413350" y="3128154"/>
            <a:ext cx="1833473" cy="1953883"/>
          </a:xfrm>
          <a:prstGeom prst="rect">
            <a:avLst/>
          </a:prstGeom>
          <a:noFill/>
          <a:ln w="9525">
            <a:noFill/>
            <a:round/>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400" b="1" dirty="0">
                <a:solidFill>
                  <a:srgbClr val="FFFF00"/>
                </a:solidFill>
                <a:latin typeface="Times New Roman" panose="02020603050405020304" pitchFamily="18" charset="0"/>
                <a:cs typeface="Times New Roman" panose="02020603050405020304" pitchFamily="18" charset="0"/>
              </a:rPr>
              <a:t>Дарындылық деген не?</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36730" y="1505331"/>
            <a:ext cx="5651621" cy="3840480"/>
          </a:xfrm>
        </p:spPr>
        <p:txBody>
          <a:bodyPr>
            <a:noAutofit/>
          </a:bodyPr>
          <a:lstStyle/>
          <a:p>
            <a:r>
              <a:rPr lang="ru-RU" sz="2400" b="1" dirty="0" err="1">
                <a:latin typeface="Times New Roman" panose="02020603050405020304" pitchFamily="18" charset="0"/>
                <a:cs typeface="Times New Roman" panose="02020603050405020304" pitchFamily="18" charset="0"/>
              </a:rPr>
              <a:t>Дарындылық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дегеніміз</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адамның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адамдармен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салыстырғанда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бірнеше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қызмет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түрлерінде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көрнекті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нәтижелерге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қабілеттілігін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анықтайтын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бүкіл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өмір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дамитын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психиканың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жүйелік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сапасы</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Психологтардың</a:t>
            </a:r>
            <a:r>
              <a:rPr lang="ru-RU" sz="2400"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педиатрлардың, педагогтардың, спорт, көркем өнерінің және басқа мамандарының пікірлері және қа</a:t>
            </a:r>
            <a:r>
              <a:rPr lang="ru-RU" sz="2400" dirty="0" err="1">
                <a:latin typeface="Times New Roman" panose="02020603050405020304" pitchFamily="18" charset="0"/>
                <a:cs typeface="Times New Roman" panose="02020603050405020304" pitchFamily="18" charset="0"/>
              </a:rPr>
              <a:t>зіргі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зерттеулердің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бойынша</a:t>
            </a:r>
            <a:r>
              <a:rPr lang="ru-RU" sz="2400" dirty="0">
                <a:latin typeface="Times New Roman" panose="02020603050405020304" pitchFamily="18" charset="0"/>
                <a:cs typeface="Times New Roman" panose="02020603050405020304" pitchFamily="18" charset="0"/>
              </a:rPr>
              <a:t>, б</a:t>
            </a:r>
            <a:r>
              <a:rPr lang="kk-KZ" sz="2400" dirty="0">
                <a:latin typeface="Times New Roman" panose="02020603050405020304" pitchFamily="18" charset="0"/>
                <a:cs typeface="Times New Roman" panose="02020603050405020304" pitchFamily="18" charset="0"/>
              </a:rPr>
              <a:t>арлық бала дарынды немесе өзiндiк жеке дара ерекше қасиетi бар -  деген тұжырым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63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917" y="1709364"/>
            <a:ext cx="2775548" cy="3450887"/>
          </a:xfrm>
        </p:spPr>
        <p:txBody>
          <a:bodyPr>
            <a:normAutofit/>
          </a:bodyPr>
          <a:lstStyle/>
          <a:p>
            <a:pPr algn="ctr"/>
            <a:r>
              <a:rPr lang="kk-KZ" sz="2400" b="1" dirty="0">
                <a:solidFill>
                  <a:schemeClr val="tx1">
                    <a:lumMod val="85000"/>
                    <a:lumOff val="15000"/>
                  </a:schemeClr>
                </a:solidFill>
                <a:latin typeface="Times New Roman" pitchFamily="18" charset="0"/>
                <a:cs typeface="Times New Roman" pitchFamily="18" charset="0"/>
              </a:rPr>
              <a:t>Дарындылықтың түрлері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688631" y="766618"/>
            <a:ext cx="6104387" cy="5954568"/>
          </a:xfrm>
        </p:spPr>
        <p:txBody>
          <a:bodyPr>
            <a:noAutofit/>
          </a:bodyPr>
          <a:lstStyle/>
          <a:p>
            <a:pPr marL="0" indent="0">
              <a:lnSpc>
                <a:spcPct val="120000"/>
              </a:lnSpc>
              <a:spcBef>
                <a:spcPts val="0"/>
              </a:spcBef>
              <a:buNone/>
            </a:pPr>
            <a:r>
              <a:rPr lang="en-US" sz="1600" dirty="0">
                <a:latin typeface="Times New Roman" panose="02020603050405020304" pitchFamily="18" charset="0"/>
                <a:cs typeface="Times New Roman" panose="02020603050405020304" pitchFamily="18" charset="0"/>
              </a:rPr>
              <a:t>1</a:t>
            </a:r>
            <a:r>
              <a:rPr lang="ru-RU" sz="1200" dirty="0">
                <a:latin typeface="Times New Roman" panose="02020603050405020304" pitchFamily="18" charset="0"/>
                <a:cs typeface="Times New Roman" panose="02020603050405020304" pitchFamily="18" charset="0"/>
              </a:rPr>
              <a:t>.</a:t>
            </a:r>
            <a:r>
              <a:rPr lang="kk-KZ" sz="1200" dirty="0">
                <a:latin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cs typeface="Times New Roman" panose="02020603050405020304" pitchFamily="18" charset="0"/>
              </a:rPr>
              <a:t>Іс-әрект түрі мен </a:t>
            </a:r>
            <a:r>
              <a:rPr lang="ru-RU" sz="1400" b="1" dirty="0">
                <a:latin typeface="Times New Roman" panose="02020603050405020304" pitchFamily="18" charset="0"/>
                <a:cs typeface="Times New Roman" panose="02020603050405020304" pitchFamily="18" charset="0"/>
              </a:rPr>
              <a:t>оны </a:t>
            </a:r>
            <a:r>
              <a:rPr lang="ru-RU" sz="1400" b="1" dirty="0" err="1">
                <a:latin typeface="Times New Roman" panose="02020603050405020304" pitchFamily="18" charset="0"/>
                <a:cs typeface="Times New Roman" panose="02020603050405020304" pitchFamily="18" charset="0"/>
              </a:rPr>
              <a:t>қамтамасыз</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ететін</a:t>
            </a:r>
            <a:r>
              <a:rPr lang="ru-RU" sz="1400" b="1" dirty="0">
                <a:latin typeface="Times New Roman" panose="02020603050405020304" pitchFamily="18" charset="0"/>
                <a:cs typeface="Times New Roman" panose="02020603050405020304" pitchFamily="18" charset="0"/>
              </a:rPr>
              <a:t> психика </a:t>
            </a:r>
            <a:r>
              <a:rPr lang="ru-RU" sz="1400" b="1" dirty="0" err="1">
                <a:latin typeface="Times New Roman" panose="02020603050405020304" pitchFamily="18" charset="0"/>
                <a:cs typeface="Times New Roman" panose="02020603050405020304" pitchFamily="18" charset="0"/>
              </a:rPr>
              <a:t>салалары</a:t>
            </a:r>
            <a:r>
              <a:rPr lang="kk-KZ" sz="1400" dirty="0">
                <a:latin typeface="Times New Roman" panose="02020603050405020304" pitchFamily="18" charset="0"/>
                <a:cs typeface="Times New Roman" panose="02020603050405020304" pitchFamily="18" charset="0"/>
              </a:rPr>
              <a:t>: тәжерибелі, танымдық, көркем-онерге немесе рухани өмірге байланысты</a:t>
            </a:r>
            <a:endParaRPr lang="en-US"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2. </a:t>
            </a:r>
            <a:r>
              <a:rPr lang="ru-RU" sz="1400" b="1" dirty="0" err="1">
                <a:latin typeface="Times New Roman" panose="02020603050405020304" pitchFamily="18" charset="0"/>
                <a:cs typeface="Times New Roman" panose="02020603050405020304" pitchFamily="18" charset="0"/>
              </a:rPr>
              <a:t>Қалыптасу</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дәрежесі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нағыз</a:t>
            </a:r>
            <a:r>
              <a:rPr lang="ru-RU" sz="1400" dirty="0">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актуалды) мен әлеуетті  (потенциалды) түрі</a:t>
            </a:r>
            <a:endParaRPr lang="en-US"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3. </a:t>
            </a:r>
            <a:r>
              <a:rPr lang="kk-KZ" sz="1400" b="1" dirty="0">
                <a:latin typeface="Times New Roman" panose="02020603050405020304" pitchFamily="18" charset="0"/>
                <a:cs typeface="Times New Roman" panose="02020603050405020304" pitchFamily="18" charset="0"/>
              </a:rPr>
              <a:t>Б</a:t>
            </a:r>
            <a:r>
              <a:rPr lang="ru-RU" sz="1400" b="1" dirty="0" err="1">
                <a:latin typeface="Times New Roman" panose="02020603050405020304" pitchFamily="18" charset="0"/>
                <a:cs typeface="Times New Roman" panose="02020603050405020304" pitchFamily="18" charset="0"/>
              </a:rPr>
              <a:t>айқалу</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ерекшелігі</a:t>
            </a:r>
            <a:r>
              <a:rPr lang="kk-KZ" sz="1400" dirty="0">
                <a:latin typeface="Times New Roman" panose="02020603050405020304" pitchFamily="18" charset="0"/>
                <a:cs typeface="Times New Roman" panose="02020603050405020304" pitchFamily="18" charset="0"/>
              </a:rPr>
              <a:t>: жалпы немесе арнайы салаға тән </a:t>
            </a: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4. </a:t>
            </a:r>
            <a:r>
              <a:rPr lang="ru-RU" sz="1400" b="1" dirty="0" err="1">
                <a:latin typeface="Times New Roman" panose="02020603050405020304" pitchFamily="18" charset="0"/>
                <a:cs typeface="Times New Roman" panose="02020603050405020304" pitchFamily="18" charset="0"/>
              </a:rPr>
              <a:t>Әр</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түрлі</a:t>
            </a:r>
            <a:r>
              <a:rPr lang="ru-RU" sz="1400" b="1" dirty="0">
                <a:latin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cs typeface="Times New Roman" panose="02020603050405020304" pitchFamily="18" charset="0"/>
              </a:rPr>
              <a:t>әрекеттердег</a:t>
            </a:r>
            <a:r>
              <a:rPr lang="ru-RU" sz="1400" b="1" dirty="0">
                <a:latin typeface="Times New Roman" panose="02020603050405020304" pitchFamily="18" charset="0"/>
                <a:cs typeface="Times New Roman" panose="02020603050405020304" pitchFamily="18" charset="0"/>
              </a:rPr>
              <a:t>і </a:t>
            </a:r>
            <a:r>
              <a:rPr lang="ru-RU" sz="1400" b="1" dirty="0" err="1">
                <a:latin typeface="Times New Roman" panose="02020603050405020304" pitchFamily="18" charset="0"/>
                <a:cs typeface="Times New Roman" panose="02020603050405020304" pitchFamily="18" charset="0"/>
              </a:rPr>
              <a:t>көрін</a:t>
            </a:r>
            <a:r>
              <a:rPr lang="kk-KZ" sz="1400" b="1" dirty="0">
                <a:latin typeface="Times New Roman" panose="02020603050405020304" pitchFamily="18" charset="0"/>
                <a:cs typeface="Times New Roman" panose="02020603050405020304" pitchFamily="18" charset="0"/>
              </a:rPr>
              <a:t>у</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кеңдігі</a:t>
            </a:r>
            <a:r>
              <a:rPr lang="ru-RU" sz="1400" dirty="0">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нақты немесе көптеген салада көрінеді</a:t>
            </a:r>
            <a:endParaRPr lang="en-US"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5. </a:t>
            </a:r>
            <a:r>
              <a:rPr lang="ru-RU" sz="1400" b="1" dirty="0" err="1">
                <a:latin typeface="Times New Roman" panose="02020603050405020304" pitchFamily="18" charset="0"/>
                <a:cs typeface="Times New Roman" panose="02020603050405020304" pitchFamily="18" charset="0"/>
              </a:rPr>
              <a:t>Жас</a:t>
            </a:r>
            <a:r>
              <a:rPr lang="kk-KZ" sz="1400" b="1" dirty="0">
                <a:latin typeface="Times New Roman" panose="02020603050405020304" pitchFamily="18" charset="0"/>
                <a:cs typeface="Times New Roman" panose="02020603050405020304" pitchFamily="18" charset="0"/>
              </a:rPr>
              <a:t>тық </a:t>
            </a:r>
            <a:r>
              <a:rPr lang="ru-RU" sz="1400" b="1" dirty="0" err="1">
                <a:latin typeface="Times New Roman" panose="02020603050405020304" pitchFamily="18" charset="0"/>
                <a:cs typeface="Times New Roman" panose="02020603050405020304" pitchFamily="18" charset="0"/>
              </a:rPr>
              <a:t>ерекшеліктері</a:t>
            </a:r>
            <a:r>
              <a:rPr lang="ru-RU" sz="1400" dirty="0">
                <a:latin typeface="Times New Roman" panose="02020603050405020304" pitchFamily="18" charset="0"/>
                <a:cs typeface="Times New Roman" panose="02020603050405020304" pitchFamily="18" charset="0"/>
              </a:rPr>
              <a:t>: </a:t>
            </a:r>
            <a:r>
              <a:rPr lang="kk-KZ" sz="1400" dirty="0">
                <a:latin typeface="Times New Roman" panose="02020603050405020304" pitchFamily="18" charset="0"/>
                <a:cs typeface="Times New Roman" panose="02020603050405020304" pitchFamily="18" charset="0"/>
              </a:rPr>
              <a:t>жастайынан ерте не кеш дамыған қабілеттерге байланысты</a:t>
            </a:r>
            <a:endParaRPr lang="ru-RU"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kk-KZ" sz="1400" dirty="0">
              <a:latin typeface="Times New Roman" pitchFamily="18" charset="0"/>
              <a:cs typeface="Times New Roman" pitchFamily="18" charset="0"/>
            </a:endParaRPr>
          </a:p>
          <a:p>
            <a:pPr marL="0" indent="0">
              <a:lnSpc>
                <a:spcPct val="120000"/>
              </a:lnSpc>
              <a:spcBef>
                <a:spcPts val="0"/>
              </a:spcBef>
              <a:buNone/>
            </a:pPr>
            <a:r>
              <a:rPr lang="kk-KZ" sz="1400" dirty="0">
                <a:latin typeface="Times New Roman" pitchFamily="18" charset="0"/>
                <a:cs typeface="Times New Roman" pitchFamily="18" charset="0"/>
              </a:rPr>
              <a:t>Өмірде бұл түрлері қосарласып келеді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Сонымен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қатар</a:t>
            </a:r>
            <a:r>
              <a:rPr lang="ru-RU" sz="1400" dirty="0">
                <a:latin typeface="Times New Roman" pitchFamily="18" charset="0"/>
                <a:cs typeface="Times New Roman" pitchFamily="18" charset="0"/>
              </a:rPr>
              <a:t> д</a:t>
            </a:r>
            <a:r>
              <a:rPr lang="kk-KZ" sz="1400" dirty="0">
                <a:latin typeface="Times New Roman" panose="02020603050405020304" pitchFamily="18" charset="0"/>
                <a:cs typeface="Times New Roman" panose="02020603050405020304" pitchFamily="18" charset="0"/>
              </a:rPr>
              <a:t>арындылықтың жеке түрлері  ерекшеленеді </a:t>
            </a:r>
          </a:p>
          <a:p>
            <a:pPr>
              <a:lnSpc>
                <a:spcPct val="120000"/>
              </a:lnSpc>
              <a:spcBef>
                <a:spcPts val="0"/>
              </a:spcBef>
            </a:pPr>
            <a:r>
              <a:rPr lang="kk-KZ" sz="1400" b="1" dirty="0">
                <a:latin typeface="Times New Roman" panose="02020603050405020304" pitchFamily="18" charset="0"/>
                <a:cs typeface="Times New Roman" panose="02020603050405020304" pitchFamily="18" charset="0"/>
              </a:rPr>
              <a:t>Интеллектуалды дарындылық </a:t>
            </a:r>
            <a:r>
              <a:rPr lang="en-US" sz="1400" dirty="0">
                <a:latin typeface="Times New Roman" panose="02020603050405020304" pitchFamily="18" charset="0"/>
                <a:cs typeface="Times New Roman" panose="02020603050405020304" pitchFamily="18" charset="0"/>
              </a:rPr>
              <a:t>IQ</a:t>
            </a:r>
          </a:p>
          <a:p>
            <a:pPr>
              <a:lnSpc>
                <a:spcPct val="120000"/>
              </a:lnSpc>
              <a:spcBef>
                <a:spcPts val="0"/>
              </a:spcBef>
            </a:pPr>
            <a:r>
              <a:rPr lang="kk-KZ" sz="1400" b="1" dirty="0">
                <a:latin typeface="Times New Roman" panose="02020603050405020304" pitchFamily="18" charset="0"/>
                <a:cs typeface="Times New Roman" panose="02020603050405020304" pitchFamily="18" charset="0"/>
              </a:rPr>
              <a:t>Әлеуметтік дарындылық </a:t>
            </a:r>
            <a:r>
              <a:rPr lang="kk-KZ" sz="1400" dirty="0">
                <a:latin typeface="Times New Roman" panose="02020603050405020304" pitchFamily="18" charset="0"/>
                <a:cs typeface="Times New Roman" panose="02020603050405020304" pitchFamily="18" charset="0"/>
              </a:rPr>
              <a:t>(тұлғааралық қарым-қатынастарға икемділік, көш басшылық, топ басқару кабілеті)</a:t>
            </a:r>
            <a:endParaRPr lang="en-US" sz="1400" dirty="0">
              <a:latin typeface="Times New Roman" panose="02020603050405020304" pitchFamily="18" charset="0"/>
              <a:cs typeface="Times New Roman" panose="02020603050405020304" pitchFamily="18" charset="0"/>
            </a:endParaRPr>
          </a:p>
          <a:p>
            <a:pPr>
              <a:lnSpc>
                <a:spcPct val="120000"/>
              </a:lnSpc>
              <a:spcBef>
                <a:spcPts val="0"/>
              </a:spcBef>
            </a:pPr>
            <a:r>
              <a:rPr lang="kk-KZ" sz="1400" b="1" dirty="0">
                <a:latin typeface="Times New Roman" panose="02020603050405020304" pitchFamily="18" charset="0"/>
                <a:cs typeface="Times New Roman" panose="02020603050405020304" pitchFamily="18" charset="0"/>
              </a:rPr>
              <a:t>Эмоциялық дарындылық </a:t>
            </a:r>
            <a:r>
              <a:rPr lang="kk-KZ" sz="1400" dirty="0">
                <a:latin typeface="Times New Roman" panose="02020603050405020304" pitchFamily="18" charset="0"/>
                <a:cs typeface="Times New Roman" panose="02020603050405020304" pitchFamily="18" charset="0"/>
              </a:rPr>
              <a:t>(эмоция тану, басқару, әсер ету) EQ</a:t>
            </a:r>
            <a:endParaRPr lang="en-US" sz="1400" dirty="0">
              <a:latin typeface="Times New Roman" panose="02020603050405020304" pitchFamily="18" charset="0"/>
              <a:cs typeface="Times New Roman" panose="02020603050405020304" pitchFamily="18" charset="0"/>
            </a:endParaRPr>
          </a:p>
          <a:p>
            <a:pPr>
              <a:lnSpc>
                <a:spcPct val="120000"/>
              </a:lnSpc>
              <a:spcBef>
                <a:spcPts val="0"/>
              </a:spcBef>
            </a:pPr>
            <a:r>
              <a:rPr lang="kk-KZ" sz="1400" b="1" dirty="0">
                <a:latin typeface="Times New Roman" panose="02020603050405020304" pitchFamily="18" charset="0"/>
                <a:cs typeface="Times New Roman" panose="02020603050405020304" pitchFamily="18" charset="0"/>
              </a:rPr>
              <a:t>Академикалық дарындылық </a:t>
            </a:r>
            <a:r>
              <a:rPr lang="kk-KZ" sz="1400" dirty="0">
                <a:latin typeface="Times New Roman" panose="02020603050405020304" pitchFamily="18" charset="0"/>
                <a:cs typeface="Times New Roman" panose="02020603050405020304" pitchFamily="18" charset="0"/>
              </a:rPr>
              <a:t>(білімділік, оқуға бейімділік)</a:t>
            </a:r>
          </a:p>
          <a:p>
            <a:pPr>
              <a:lnSpc>
                <a:spcPct val="120000"/>
              </a:lnSpc>
              <a:spcBef>
                <a:spcPts val="0"/>
              </a:spcBef>
            </a:pPr>
            <a:r>
              <a:rPr lang="kk-KZ" sz="1400" b="1" dirty="0">
                <a:latin typeface="Times New Roman" panose="02020603050405020304" pitchFamily="18" charset="0"/>
                <a:cs typeface="Times New Roman" panose="02020603050405020304" pitchFamily="18" charset="0"/>
              </a:rPr>
              <a:t>Тұлғаның ішкі жандүниесін түсінуде </a:t>
            </a:r>
            <a:r>
              <a:rPr lang="kk-KZ" sz="1400" dirty="0">
                <a:latin typeface="Times New Roman" panose="02020603050405020304" pitchFamily="18" charset="0"/>
                <a:cs typeface="Times New Roman" panose="02020603050405020304" pitchFamily="18" charset="0"/>
              </a:rPr>
              <a:t>байқалады (рефлексияға бейімділік, күйзелістерді талдау икемділігі)</a:t>
            </a:r>
            <a:endParaRPr lang="en-US" sz="1400" dirty="0">
              <a:latin typeface="Times New Roman" panose="02020603050405020304" pitchFamily="18" charset="0"/>
              <a:cs typeface="Times New Roman" panose="02020603050405020304" pitchFamily="18" charset="0"/>
            </a:endParaRPr>
          </a:p>
          <a:p>
            <a:pPr>
              <a:lnSpc>
                <a:spcPct val="120000"/>
              </a:lnSpc>
              <a:spcBef>
                <a:spcPts val="0"/>
              </a:spcBef>
            </a:pPr>
            <a:r>
              <a:rPr lang="kk-KZ" sz="1400" b="1" dirty="0">
                <a:latin typeface="Times New Roman" panose="02020603050405020304" pitchFamily="18" charset="0"/>
                <a:cs typeface="Times New Roman" panose="02020603050405020304" pitchFamily="18" charset="0"/>
              </a:rPr>
              <a:t>Психомоторикалық дарындылық </a:t>
            </a:r>
            <a:r>
              <a:rPr lang="kk-KZ" sz="1400" dirty="0">
                <a:latin typeface="Times New Roman" panose="02020603050405020304" pitchFamily="18" charset="0"/>
                <a:cs typeface="Times New Roman" panose="02020603050405020304" pitchFamily="18" charset="0"/>
              </a:rPr>
              <a:t>(ағзаның  қабілеттілігі: спортта , биде, кеңістік ойлауда байқалады)</a:t>
            </a:r>
          </a:p>
          <a:p>
            <a:pPr>
              <a:lnSpc>
                <a:spcPct val="120000"/>
              </a:lnSpc>
              <a:spcBef>
                <a:spcPts val="0"/>
              </a:spcBef>
            </a:pPr>
            <a:r>
              <a:rPr lang="kk-KZ" sz="1400" b="1" dirty="0">
                <a:latin typeface="Times New Roman" panose="02020603050405020304" pitchFamily="18" charset="0"/>
                <a:cs typeface="Times New Roman" panose="02020603050405020304" pitchFamily="18" charset="0"/>
              </a:rPr>
              <a:t>Креативтілік дарындылығы </a:t>
            </a:r>
            <a:r>
              <a:rPr lang="kk-KZ" sz="1400" dirty="0">
                <a:latin typeface="Times New Roman" panose="02020603050405020304" pitchFamily="18" charset="0"/>
                <a:cs typeface="Times New Roman" panose="02020603050405020304" pitchFamily="18" charset="0"/>
              </a:rPr>
              <a:t>(шығармашыл)</a:t>
            </a:r>
          </a:p>
          <a:p>
            <a:pPr marL="0" indent="0">
              <a:buNone/>
            </a:pPr>
            <a:endParaRPr lang="en-US" sz="1400" dirty="0">
              <a:latin typeface="Times New Roman" panose="02020603050405020304" pitchFamily="18" charset="0"/>
              <a:cs typeface="Times New Roman" panose="02020603050405020304" pitchFamily="18" charset="0"/>
            </a:endParaRPr>
          </a:p>
          <a:p>
            <a:endParaRPr lang="ru-RU" sz="1100" dirty="0">
              <a:latin typeface="Times New Roman" pitchFamily="18" charset="0"/>
              <a:cs typeface="Times New Roman" pitchFamily="18" charset="0"/>
            </a:endParaRPr>
          </a:p>
        </p:txBody>
      </p:sp>
      <p:sp>
        <p:nvSpPr>
          <p:cNvPr id="4" name="Прямоугольник 3"/>
          <p:cNvSpPr/>
          <p:nvPr/>
        </p:nvSpPr>
        <p:spPr>
          <a:xfrm>
            <a:off x="0" y="160213"/>
            <a:ext cx="9143999" cy="369332"/>
          </a:xfrm>
          <a:prstGeom prst="rect">
            <a:avLst/>
          </a:prstGeom>
        </p:spPr>
        <p:txBody>
          <a:bodyPr wrap="square">
            <a:spAutoFit/>
          </a:bodyPr>
          <a:lstStyle/>
          <a:p>
            <a:pPr marL="342900"/>
            <a:r>
              <a:rPr lang="kk-KZ" b="1" dirty="0">
                <a:solidFill>
                  <a:srgbClr val="000000"/>
                </a:solidFill>
                <a:latin typeface="Times New Roman" panose="02020603050405020304" pitchFamily="18" charset="0"/>
                <a:ea typeface="Times New Roman" panose="02020603050405020304" pitchFamily="18" charset="0"/>
              </a:rPr>
              <a:t>Дарындылық түрлерін анықтатын көрсеткіштер қатарына мыналар жатады:</a:t>
            </a:r>
            <a:endParaRPr lang="en-US" b="1" dirty="0">
              <a:latin typeface="Times New Roman" panose="02020603050405020304" pitchFamily="18" charset="0"/>
              <a:ea typeface="Times New Roman" panose="02020603050405020304" pitchFamily="18" charset="0"/>
            </a:endParaRPr>
          </a:p>
        </p:txBody>
      </p:sp>
      <p:pic>
        <p:nvPicPr>
          <p:cNvPr id="6" name="Рисунок 5" descr="Тест на эмоциональный интеллект (Тест EQ) - Психология счастливой жизни"/>
          <p:cNvPicPr/>
          <p:nvPr/>
        </p:nvPicPr>
        <p:blipFill>
          <a:blip r:embed="rId2"/>
          <a:srcRect/>
          <a:stretch>
            <a:fillRect/>
          </a:stretch>
        </p:blipFill>
        <p:spPr bwMode="auto">
          <a:xfrm>
            <a:off x="200832" y="3743902"/>
            <a:ext cx="2143125" cy="1973407"/>
          </a:xfrm>
          <a:prstGeom prst="rect">
            <a:avLst/>
          </a:prstGeom>
          <a:noFill/>
          <a:ln w="9525">
            <a:noFill/>
            <a:miter lim="800000"/>
            <a:headEnd/>
            <a:tailEnd/>
          </a:ln>
        </p:spPr>
      </p:pic>
      <p:pic>
        <p:nvPicPr>
          <p:cNvPr id="7" name="Рисунок 6" descr="Эмоциональный интеллект (EQ). Как он влияет на показатели бизнеса и  продажи? | МАРКЕТИНГ И КЛИЕНТСКИЙ СЕРВИС | Яндекс Дзен"/>
          <p:cNvPicPr/>
          <p:nvPr/>
        </p:nvPicPr>
        <p:blipFill>
          <a:blip r:embed="rId3"/>
          <a:srcRect/>
          <a:stretch>
            <a:fillRect/>
          </a:stretch>
        </p:blipFill>
        <p:spPr bwMode="auto">
          <a:xfrm>
            <a:off x="513570" y="1548299"/>
            <a:ext cx="1517651" cy="11382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528" y="-119082"/>
            <a:ext cx="7951932" cy="999856"/>
          </a:xfrm>
        </p:spPr>
        <p:txBody>
          <a:bodyPr>
            <a:normAutofit/>
          </a:bodyPr>
          <a:lstStyle/>
          <a:p>
            <a:r>
              <a:rPr lang="kk-KZ" dirty="0">
                <a:solidFill>
                  <a:schemeClr val="tx1">
                    <a:lumMod val="95000"/>
                    <a:lumOff val="5000"/>
                  </a:schemeClr>
                </a:solidFill>
                <a:latin typeface="Times New Roman" panose="02020603050405020304" pitchFamily="18" charset="0"/>
                <a:cs typeface="Times New Roman" panose="02020603050405020304" pitchFamily="18" charset="0"/>
              </a:rPr>
              <a:t>Говард Гарднердің көптеген интеллект теориясы</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793316" y="230910"/>
            <a:ext cx="5165958" cy="5661891"/>
          </a:xfrm>
        </p:spPr>
        <p:txBody>
          <a:bodyPr>
            <a:noAutofit/>
          </a:bodyPr>
          <a:lstStyle/>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1 - </a:t>
            </a:r>
            <a:r>
              <a:rPr lang="ru-RU" sz="1400" dirty="0" err="1">
                <a:latin typeface="Times New Roman" panose="02020603050405020304" pitchFamily="18" charset="0"/>
                <a:cs typeface="Times New Roman" panose="02020603050405020304" pitchFamily="18" charset="0"/>
              </a:rPr>
              <a:t>Табиғи</a:t>
            </a:r>
            <a:r>
              <a:rPr lang="ru-RU" sz="1400" dirty="0">
                <a:latin typeface="Times New Roman" panose="02020603050405020304" pitchFamily="18" charset="0"/>
                <a:cs typeface="Times New Roman" panose="02020603050405020304" pitchFamily="18" charset="0"/>
              </a:rPr>
              <a:t> интеллект</a:t>
            </a: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2 – </a:t>
            </a:r>
            <a:r>
              <a:rPr lang="ru-RU" sz="1400" dirty="0" err="1">
                <a:latin typeface="Times New Roman" panose="02020603050405020304" pitchFamily="18" charset="0"/>
                <a:cs typeface="Times New Roman" panose="02020603050405020304" pitchFamily="18" charset="0"/>
              </a:rPr>
              <a:t>Көрнекі-кеңістік</a:t>
            </a:r>
            <a:r>
              <a:rPr lang="ru-RU" sz="1400" dirty="0">
                <a:latin typeface="Times New Roman" panose="02020603050405020304" pitchFamily="18" charset="0"/>
                <a:cs typeface="Times New Roman" panose="02020603050405020304" pitchFamily="18" charset="0"/>
              </a:rPr>
              <a:t> интеллект</a:t>
            </a: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3 –</a:t>
            </a:r>
            <a:r>
              <a:rPr lang="ru-RU" sz="1400" dirty="0" err="1">
                <a:latin typeface="Times New Roman" panose="02020603050405020304" pitchFamily="18" charset="0"/>
                <a:cs typeface="Times New Roman" panose="02020603050405020304" pitchFamily="18" charset="0"/>
              </a:rPr>
              <a:t>Дене-кинетикалық</a:t>
            </a:r>
            <a:r>
              <a:rPr lang="ru-RU" sz="1400" dirty="0">
                <a:latin typeface="Times New Roman" panose="02020603050405020304" pitchFamily="18" charset="0"/>
                <a:cs typeface="Times New Roman" panose="02020603050405020304" pitchFamily="18" charset="0"/>
              </a:rPr>
              <a:t> интеллект</a:t>
            </a: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4 -</a:t>
            </a:r>
            <a:r>
              <a:rPr lang="ru-RU" sz="1400" dirty="0" err="1">
                <a:latin typeface="Times New Roman" panose="02020603050405020304" pitchFamily="18" charset="0"/>
                <a:cs typeface="Times New Roman" panose="02020603050405020304" pitchFamily="18" charset="0"/>
              </a:rPr>
              <a:t>Музыкалық</a:t>
            </a:r>
            <a:r>
              <a:rPr lang="ru-RU" sz="1400" dirty="0">
                <a:latin typeface="Times New Roman" panose="02020603050405020304" pitchFamily="18" charset="0"/>
                <a:cs typeface="Times New Roman" panose="02020603050405020304" pitchFamily="18" charset="0"/>
              </a:rPr>
              <a:t> интеллект</a:t>
            </a: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5 –</a:t>
            </a:r>
            <a:r>
              <a:rPr lang="ru-RU" sz="1400" dirty="0" err="1">
                <a:latin typeface="Times New Roman" panose="02020603050405020304" pitchFamily="18" charset="0"/>
                <a:cs typeface="Times New Roman" panose="02020603050405020304" pitchFamily="18" charset="0"/>
              </a:rPr>
              <a:t>Лингвистикалық</a:t>
            </a:r>
            <a:r>
              <a:rPr lang="ru-RU" sz="1400" dirty="0">
                <a:latin typeface="Times New Roman" panose="02020603050405020304" pitchFamily="18" charset="0"/>
                <a:cs typeface="Times New Roman" panose="02020603050405020304" pitchFamily="18" charset="0"/>
              </a:rPr>
              <a:t> интеллект</a:t>
            </a: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6 –</a:t>
            </a:r>
            <a:r>
              <a:rPr lang="ru-RU" sz="1400" dirty="0" err="1">
                <a:latin typeface="Times New Roman" panose="02020603050405020304" pitchFamily="18" charset="0"/>
                <a:cs typeface="Times New Roman" panose="02020603050405020304" pitchFamily="18" charset="0"/>
              </a:rPr>
              <a:t>Адамдар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арасындағы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қарым-қатынас</a:t>
            </a:r>
            <a:endParaRPr lang="ru-RU"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1400" dirty="0" err="1">
                <a:latin typeface="Times New Roman" panose="02020603050405020304" pitchFamily="18" charset="0"/>
                <a:cs typeface="Times New Roman" panose="02020603050405020304" pitchFamily="18" charset="0"/>
              </a:rPr>
              <a:t>интеллектісі</a:t>
            </a:r>
            <a:endParaRPr lang="ru-RU"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7 – </a:t>
            </a:r>
            <a:r>
              <a:rPr lang="ru-RU" sz="1400" dirty="0" err="1">
                <a:latin typeface="Times New Roman" panose="02020603050405020304" pitchFamily="18" charset="0"/>
                <a:cs typeface="Times New Roman" panose="02020603050405020304" pitchFamily="18" charset="0"/>
              </a:rPr>
              <a:t>Тұлғаның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ішкі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жандүниесімен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байланысты</a:t>
            </a:r>
            <a:r>
              <a:rPr lang="ru-RU" sz="1400" dirty="0">
                <a:latin typeface="Times New Roman" panose="02020603050405020304" pitchFamily="18" charset="0"/>
                <a:cs typeface="Times New Roman" panose="02020603050405020304" pitchFamily="18" charset="0"/>
              </a:rPr>
              <a:t> интеллект</a:t>
            </a: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8 - </a:t>
            </a:r>
            <a:r>
              <a:rPr lang="ru-RU" sz="1400" dirty="0" err="1">
                <a:latin typeface="Times New Roman" panose="02020603050405020304" pitchFamily="18" charset="0"/>
                <a:cs typeface="Times New Roman" panose="02020603050405020304" pitchFamily="18" charset="0"/>
              </a:rPr>
              <a:t>Логикалық-математикалық</a:t>
            </a:r>
            <a:r>
              <a:rPr lang="ru-RU" sz="1400" dirty="0">
                <a:latin typeface="Times New Roman" panose="02020603050405020304" pitchFamily="18" charset="0"/>
                <a:cs typeface="Times New Roman" panose="02020603050405020304" pitchFamily="18" charset="0"/>
              </a:rPr>
              <a:t> интеллект</a:t>
            </a:r>
          </a:p>
          <a:p>
            <a:pPr marL="0" indent="0">
              <a:lnSpc>
                <a:spcPct val="120000"/>
              </a:lnSpc>
              <a:spcBef>
                <a:spcPts val="0"/>
              </a:spcBef>
              <a:buNone/>
            </a:pPr>
            <a:r>
              <a:rPr lang="ru-RU" sz="1400" dirty="0">
                <a:latin typeface="Times New Roman" panose="02020603050405020304" pitchFamily="18" charset="0"/>
                <a:cs typeface="Times New Roman" panose="02020603050405020304" pitchFamily="18" charset="0"/>
              </a:rPr>
              <a:t>9 - Экзистенциональный интеллект</a:t>
            </a:r>
          </a:p>
          <a:p>
            <a:pPr marL="0" indent="0">
              <a:lnSpc>
                <a:spcPct val="120000"/>
              </a:lnSpc>
              <a:spcBef>
                <a:spcPts val="0"/>
              </a:spcBef>
              <a:buNone/>
            </a:pPr>
            <a:endParaRPr lang="kk-KZ"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kk-KZ" sz="1400" dirty="0">
                <a:latin typeface="Times New Roman" panose="02020603050405020304" pitchFamily="18" charset="0"/>
                <a:cs typeface="Times New Roman" panose="02020603050405020304" pitchFamily="18" charset="0"/>
              </a:rPr>
              <a:t>Адамдардың қабілеттері Гарднер бойынша адамдар  интеллектуалды дарындылықтан тыс музыкалық, тұлғааралық, кеңістіктік-визуалды және лингвистикалық және басқа көптеген түрлеріне ие екендігін дәлелдейді.</a:t>
            </a:r>
            <a:endParaRPr lang="ru-RU" sz="1100" dirty="0"/>
          </a:p>
        </p:txBody>
      </p:sp>
      <p:pic>
        <p:nvPicPr>
          <p:cNvPr id="1026" name="Picture 2" descr="D:\Мәй\рисунки\картинки пс\гарднер типы интеллекта.jpg"/>
          <p:cNvPicPr>
            <a:picLocks noChangeAspect="1" noChangeArrowheads="1"/>
          </p:cNvPicPr>
          <p:nvPr/>
        </p:nvPicPr>
        <p:blipFill>
          <a:blip r:embed="rId2"/>
          <a:srcRect/>
          <a:stretch>
            <a:fillRect/>
          </a:stretch>
        </p:blipFill>
        <p:spPr bwMode="auto">
          <a:xfrm>
            <a:off x="0" y="1031743"/>
            <a:ext cx="3691715" cy="37988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245854" y="110836"/>
            <a:ext cx="8898146" cy="831807"/>
          </a:xfrm>
        </p:spPr>
        <p:txBody>
          <a:bodyPr vert="horz" lIns="91440" tIns="29084" rIns="91440" bIns="45720" rtlCol="0" anchor="ctr">
            <a:noAutofit/>
          </a:bodyPr>
          <a:lstStyle/>
          <a:p>
            <a:r>
              <a:rPr lang="ru-RU" sz="2400" b="1" dirty="0" err="1">
                <a:solidFill>
                  <a:schemeClr val="accent1">
                    <a:lumMod val="75000"/>
                  </a:schemeClr>
                </a:solidFill>
                <a:latin typeface="Times New Roman" panose="02020603050405020304" pitchFamily="18" charset="0"/>
                <a:cs typeface="Times New Roman" panose="02020603050405020304" pitchFamily="18" charset="0"/>
              </a:rPr>
              <a:t>Шығармашылық</a:t>
            </a:r>
            <a:r>
              <a:rPr lang="ru-RU" b="1" dirty="0">
                <a:solidFill>
                  <a:schemeClr val="accent1">
                    <a:lumMod val="75000"/>
                  </a:schemeClr>
                </a:solidFill>
                <a:latin typeface="Times New Roman" panose="02020603050405020304" pitchFamily="18" charset="0"/>
                <a:cs typeface="Times New Roman" panose="02020603050405020304" pitchFamily="18" charset="0"/>
              </a:rPr>
              <a:t> пен </a:t>
            </a:r>
            <a:r>
              <a:rPr lang="ru-RU" b="1" dirty="0" err="1">
                <a:solidFill>
                  <a:schemeClr val="accent1">
                    <a:lumMod val="75000"/>
                  </a:schemeClr>
                </a:solidFill>
                <a:latin typeface="Times New Roman" panose="02020603050405020304" pitchFamily="18" charset="0"/>
                <a:cs typeface="Times New Roman" panose="02020603050405020304" pitchFamily="18" charset="0"/>
              </a:rPr>
              <a:t>креативтілікт</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айрықша</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ұғымдар</a:t>
            </a:r>
            <a:br>
              <a:rPr lang="en-US" b="1" dirty="0">
                <a:latin typeface="Times New Roman" panose="02020603050405020304" pitchFamily="18" charset="0"/>
                <a:cs typeface="Times New Roman" panose="02020603050405020304" pitchFamily="18" charset="0"/>
              </a:rPr>
            </a:b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9219" name="Rectangle 2"/>
          <p:cNvSpPr>
            <a:spLocks noGrp="1" noChangeArrowheads="1"/>
          </p:cNvSpPr>
          <p:nvPr>
            <p:ph type="subTitle" idx="4294967295"/>
          </p:nvPr>
        </p:nvSpPr>
        <p:spPr>
          <a:xfrm>
            <a:off x="2678113" y="996161"/>
            <a:ext cx="6465887" cy="4189413"/>
          </a:xfrm>
        </p:spPr>
        <p:txBody>
          <a:bodyPr vert="horz" lIns="91440" tIns="9444" rIns="91440" bIns="45720" rtlCol="0" anchor="ctr">
            <a:normAutofit fontScale="70000" lnSpcReduction="20000"/>
          </a:bodyPr>
          <a:lstStyle/>
          <a:p>
            <a:pPr marL="0" indent="0">
              <a:lnSpc>
                <a:spcPct val="120000"/>
              </a:lnSpc>
              <a:buNone/>
            </a:pPr>
            <a:endParaRPr lang="ru-RU" dirty="0">
              <a:solidFill>
                <a:schemeClr val="tx2">
                  <a:lumMod val="60000"/>
                  <a:lumOff val="40000"/>
                </a:schemeClr>
              </a:solidFill>
              <a:latin typeface="Times New Roman" pitchFamily="18" charset="0"/>
              <a:cs typeface="Times New Roman" pitchFamily="18" charset="0"/>
            </a:endParaRPr>
          </a:p>
          <a:p>
            <a:pPr marL="0" indent="0">
              <a:lnSpc>
                <a:spcPct val="120000"/>
              </a:lnSpc>
            </a:pPr>
            <a:r>
              <a:rPr lang="ru-RU" sz="2850" b="1" dirty="0" err="1">
                <a:solidFill>
                  <a:schemeClr val="tx1"/>
                </a:solidFill>
                <a:latin typeface="Times New Roman" panose="02020603050405020304" pitchFamily="18" charset="0"/>
                <a:cs typeface="Times New Roman" panose="02020603050405020304" pitchFamily="18" charset="0"/>
              </a:rPr>
              <a:t>Шығармашылық</a:t>
            </a:r>
            <a:r>
              <a:rPr lang="ru-RU" sz="2850" dirty="0">
                <a:solidFill>
                  <a:schemeClr val="tx1"/>
                </a:solidFill>
                <a:latin typeface="Times New Roman" panose="02020603050405020304" pitchFamily="18" charset="0"/>
                <a:cs typeface="Times New Roman" panose="02020603050405020304" pitchFamily="18" charset="0"/>
              </a:rPr>
              <a:t>» – </a:t>
            </a:r>
            <a:r>
              <a:rPr lang="ru-RU" sz="2850" dirty="0" err="1">
                <a:solidFill>
                  <a:schemeClr val="tx1"/>
                </a:solidFill>
                <a:latin typeface="Times New Roman" panose="02020603050405020304" pitchFamily="18" charset="0"/>
                <a:cs typeface="Times New Roman" panose="02020603050405020304" pitchFamily="18" charset="0"/>
              </a:rPr>
              <a:t>ол</a:t>
            </a:r>
            <a:r>
              <a:rPr lang="ru-RU" sz="2850" dirty="0">
                <a:solidFill>
                  <a:schemeClr val="tx1"/>
                </a:solidFill>
                <a:latin typeface="Times New Roman" panose="02020603050405020304" pitchFamily="18" charset="0"/>
                <a:cs typeface="Times New Roman" panose="02020603050405020304" pitchFamily="18" charset="0"/>
              </a:rPr>
              <a:t> </a:t>
            </a:r>
            <a:r>
              <a:rPr lang="ru-RU" sz="2850" dirty="0" err="1">
                <a:solidFill>
                  <a:schemeClr val="tx1"/>
                </a:solidFill>
                <a:latin typeface="Times New Roman" panose="02020603050405020304" pitchFamily="18" charset="0"/>
                <a:cs typeface="Times New Roman" panose="02020603050405020304" pitchFamily="18" charset="0"/>
              </a:rPr>
              <a:t>ерекше</a:t>
            </a:r>
            <a:r>
              <a:rPr lang="ru-RU" sz="2850" dirty="0">
                <a:solidFill>
                  <a:schemeClr val="tx1"/>
                </a:solidFill>
                <a:latin typeface="Times New Roman" panose="02020603050405020304" pitchFamily="18" charset="0"/>
                <a:cs typeface="Times New Roman" panose="02020603050405020304" pitchFamily="18" charset="0"/>
              </a:rPr>
              <a:t>  </a:t>
            </a:r>
            <a:r>
              <a:rPr lang="ru-RU" sz="2850" dirty="0" err="1">
                <a:solidFill>
                  <a:schemeClr val="tx1"/>
                </a:solidFill>
                <a:latin typeface="Times New Roman" panose="02020603050405020304" pitchFamily="18" charset="0"/>
                <a:cs typeface="Times New Roman" panose="02020603050405020304" pitchFamily="18" charset="0"/>
              </a:rPr>
              <a:t>ұйымдастырылған</a:t>
            </a:r>
            <a:r>
              <a:rPr lang="ru-RU" sz="2850" dirty="0">
                <a:solidFill>
                  <a:schemeClr val="tx1"/>
                </a:solidFill>
                <a:latin typeface="Times New Roman" panose="02020603050405020304" pitchFamily="18" charset="0"/>
                <a:cs typeface="Times New Roman" panose="02020603050405020304" pitchFamily="18" charset="0"/>
              </a:rPr>
              <a:t>   </a:t>
            </a:r>
            <a:r>
              <a:rPr lang="ru-RU" sz="2850" dirty="0" err="1">
                <a:solidFill>
                  <a:schemeClr val="tx1"/>
                </a:solidFill>
                <a:latin typeface="Times New Roman" panose="02020603050405020304" pitchFamily="18" charset="0"/>
                <a:cs typeface="Times New Roman" panose="02020603050405020304" pitchFamily="18" charset="0"/>
              </a:rPr>
              <a:t>іс</a:t>
            </a:r>
            <a:r>
              <a:rPr lang="ru-RU" sz="2850" dirty="0">
                <a:solidFill>
                  <a:schemeClr val="tx1"/>
                </a:solidFill>
                <a:latin typeface="Times New Roman" panose="02020603050405020304" pitchFamily="18" charset="0"/>
                <a:cs typeface="Times New Roman" panose="02020603050405020304" pitchFamily="18" charset="0"/>
              </a:rPr>
              <a:t>-</a:t>
            </a:r>
            <a:r>
              <a:rPr lang="kk-KZ" sz="2850" dirty="0">
                <a:solidFill>
                  <a:schemeClr val="tx1"/>
                </a:solidFill>
                <a:latin typeface="Times New Roman" panose="02020603050405020304" pitchFamily="18" charset="0"/>
                <a:cs typeface="Times New Roman" panose="02020603050405020304" pitchFamily="18" charset="0"/>
              </a:rPr>
              <a:t>әрекеттің   тұжырымдамасы немесе  мәліметті  не нағыздылықтың түрлі жақтарын  өңдеүі   болады</a:t>
            </a:r>
            <a:r>
              <a:rPr lang="ru-RU" sz="2850" dirty="0">
                <a:solidFill>
                  <a:schemeClr val="tx1"/>
                </a:solidFill>
                <a:latin typeface="Times New Roman" panose="02020603050405020304" pitchFamily="18" charset="0"/>
                <a:cs typeface="Times New Roman" panose="02020603050405020304" pitchFamily="18" charset="0"/>
              </a:rPr>
              <a:t> </a:t>
            </a:r>
            <a:br>
              <a:rPr lang="ru-RU" sz="2850" dirty="0">
                <a:solidFill>
                  <a:schemeClr val="tx1"/>
                </a:solidFill>
                <a:latin typeface="Times New Roman" panose="02020603050405020304" pitchFamily="18" charset="0"/>
                <a:cs typeface="Times New Roman" panose="02020603050405020304" pitchFamily="18" charset="0"/>
              </a:rPr>
            </a:br>
            <a:r>
              <a:rPr lang="ru-RU" sz="2850" b="1" dirty="0" err="1">
                <a:solidFill>
                  <a:schemeClr val="tx1"/>
                </a:solidFill>
                <a:latin typeface="Times New Roman" panose="02020603050405020304" pitchFamily="18" charset="0"/>
                <a:cs typeface="Times New Roman" panose="02020603050405020304" pitchFamily="18" charset="0"/>
              </a:rPr>
              <a:t>Креативтіліктің</a:t>
            </a:r>
            <a:r>
              <a:rPr lang="ru-RU" sz="2850" b="1" dirty="0">
                <a:solidFill>
                  <a:schemeClr val="tx1"/>
                </a:solidFill>
                <a:latin typeface="Times New Roman" panose="02020603050405020304" pitchFamily="18" charset="0"/>
                <a:cs typeface="Times New Roman" panose="02020603050405020304" pitchFamily="18" charset="0"/>
              </a:rPr>
              <a:t> </a:t>
            </a:r>
            <a:r>
              <a:rPr lang="ru-RU" sz="2850" dirty="0" err="1">
                <a:solidFill>
                  <a:schemeClr val="tx1"/>
                </a:solidFill>
                <a:latin typeface="Times New Roman" panose="02020603050405020304" pitchFamily="18" charset="0"/>
                <a:cs typeface="Times New Roman" panose="02020603050405020304" pitchFamily="18" charset="0"/>
              </a:rPr>
              <a:t>негізгі</a:t>
            </a:r>
            <a:r>
              <a:rPr lang="ru-RU" sz="2850" dirty="0">
                <a:solidFill>
                  <a:schemeClr val="tx1"/>
                </a:solidFill>
                <a:latin typeface="Times New Roman" panose="02020603050405020304" pitchFamily="18" charset="0"/>
                <a:cs typeface="Times New Roman" panose="02020603050405020304" pitchFamily="18" charset="0"/>
              </a:rPr>
              <a:t> </a:t>
            </a:r>
            <a:r>
              <a:rPr lang="ru-RU" sz="2850" dirty="0" err="1">
                <a:solidFill>
                  <a:schemeClr val="tx1"/>
                </a:solidFill>
                <a:latin typeface="Times New Roman" panose="02020603050405020304" pitchFamily="18" charset="0"/>
                <a:cs typeface="Times New Roman" panose="02020603050405020304" pitchFamily="18" charset="0"/>
              </a:rPr>
              <a:t>көрсеткіштері</a:t>
            </a:r>
            <a:r>
              <a:rPr lang="ru-RU" sz="2850" dirty="0">
                <a:solidFill>
                  <a:schemeClr val="tx1"/>
                </a:solidFill>
                <a:latin typeface="Times New Roman" panose="02020603050405020304" pitchFamily="18" charset="0"/>
                <a:cs typeface="Times New Roman" panose="02020603050405020304" pitchFamily="18" charset="0"/>
              </a:rPr>
              <a:t> </a:t>
            </a:r>
          </a:p>
          <a:p>
            <a:pPr marL="0" indent="0">
              <a:lnSpc>
                <a:spcPct val="120000"/>
              </a:lnSpc>
            </a:pPr>
            <a:r>
              <a:rPr lang="ru-RU" sz="2850" dirty="0" err="1">
                <a:solidFill>
                  <a:schemeClr val="tx1">
                    <a:lumMod val="95000"/>
                    <a:lumOff val="5000"/>
                  </a:schemeClr>
                </a:solidFill>
                <a:latin typeface="Times New Roman" panose="02020603050405020304" pitchFamily="18" charset="0"/>
                <a:cs typeface="Times New Roman" panose="02020603050405020304" pitchFamily="18" charset="0"/>
              </a:rPr>
              <a:t>ойлаудың</a:t>
            </a:r>
            <a:r>
              <a:rPr lang="ru-RU" sz="2850" dirty="0">
                <a:solidFill>
                  <a:schemeClr val="tx1">
                    <a:lumMod val="95000"/>
                    <a:lumOff val="5000"/>
                  </a:schemeClr>
                </a:solidFill>
                <a:latin typeface="Times New Roman" pitchFamily="18" charset="0"/>
                <a:cs typeface="Times New Roman" pitchFamily="18" charset="0"/>
              </a:rPr>
              <a:t> </a:t>
            </a:r>
            <a:r>
              <a:rPr lang="ru-RU" sz="2850" b="1" i="1" dirty="0" err="1">
                <a:solidFill>
                  <a:schemeClr val="tx1">
                    <a:lumMod val="95000"/>
                    <a:lumOff val="5000"/>
                  </a:schemeClr>
                </a:solidFill>
                <a:latin typeface="Times New Roman" pitchFamily="18" charset="0"/>
                <a:cs typeface="Times New Roman" pitchFamily="18" charset="0"/>
              </a:rPr>
              <a:t>жылдамдығы</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өнімділігі</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жалпы</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жауаптар</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санымен</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белгіленеді</a:t>
            </a:r>
            <a:endParaRPr lang="ru-RU" sz="2850" dirty="0">
              <a:solidFill>
                <a:schemeClr val="tx1">
                  <a:lumMod val="95000"/>
                  <a:lumOff val="5000"/>
                </a:schemeClr>
              </a:solidFill>
              <a:latin typeface="Times New Roman" pitchFamily="18" charset="0"/>
              <a:cs typeface="Times New Roman" pitchFamily="18" charset="0"/>
            </a:endParaRPr>
          </a:p>
          <a:p>
            <a:pPr marL="0" indent="0">
              <a:lnSpc>
                <a:spcPct val="120000"/>
              </a:lnSpc>
            </a:pPr>
            <a:r>
              <a:rPr lang="ru-RU" sz="2850" b="1" i="1" dirty="0" err="1">
                <a:solidFill>
                  <a:schemeClr val="tx1">
                    <a:lumMod val="95000"/>
                    <a:lumOff val="5000"/>
                  </a:schemeClr>
                </a:solidFill>
                <a:latin typeface="Times New Roman" pitchFamily="18" charset="0"/>
                <a:cs typeface="Times New Roman" pitchFamily="18" charset="0"/>
              </a:rPr>
              <a:t>икемділігі</a:t>
            </a:r>
            <a:r>
              <a:rPr lang="ru-RU" sz="2850" b="1" i="1" dirty="0">
                <a:solidFill>
                  <a:schemeClr val="tx1">
                    <a:lumMod val="95000"/>
                    <a:lumOff val="5000"/>
                  </a:schemeClr>
                </a:solidFill>
                <a:latin typeface="Times New Roman" pitchFamily="18" charset="0"/>
                <a:cs typeface="Times New Roman" pitchFamily="18" charset="0"/>
              </a:rPr>
              <a:t> </a:t>
            </a:r>
            <a:r>
              <a:rPr lang="ru-RU" sz="2850" dirty="0">
                <a:solidFill>
                  <a:schemeClr val="tx1">
                    <a:lumMod val="95000"/>
                    <a:lumOff val="5000"/>
                  </a:schemeClr>
                </a:solidFill>
                <a:latin typeface="Times New Roman" pitchFamily="18" charset="0"/>
                <a:cs typeface="Times New Roman" pitchFamily="18" charset="0"/>
              </a:rPr>
              <a:t>—</a:t>
            </a:r>
            <a:r>
              <a:rPr lang="ru-RU" sz="2850" dirty="0" err="1">
                <a:solidFill>
                  <a:schemeClr val="tx1">
                    <a:lumMod val="95000"/>
                    <a:lumOff val="5000"/>
                  </a:schemeClr>
                </a:solidFill>
                <a:latin typeface="Times New Roman" pitchFamily="18" charset="0"/>
                <a:cs typeface="Times New Roman" pitchFamily="18" charset="0"/>
              </a:rPr>
              <a:t>бір</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әрекеттен</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басқа</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әрекетке</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аусуын</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белгілейді</a:t>
            </a:r>
            <a:endParaRPr lang="ru-RU" sz="2850" dirty="0">
              <a:solidFill>
                <a:schemeClr val="tx1">
                  <a:lumMod val="95000"/>
                  <a:lumOff val="5000"/>
                </a:schemeClr>
              </a:solidFill>
              <a:latin typeface="Times New Roman" pitchFamily="18" charset="0"/>
              <a:cs typeface="Times New Roman" pitchFamily="18" charset="0"/>
            </a:endParaRPr>
          </a:p>
          <a:p>
            <a:pPr marL="0" indent="0">
              <a:lnSpc>
                <a:spcPct val="120000"/>
              </a:lnSpc>
            </a:pPr>
            <a:r>
              <a:rPr lang="ru-RU" sz="2850" dirty="0">
                <a:solidFill>
                  <a:schemeClr val="tx1">
                    <a:lumMod val="95000"/>
                    <a:lumOff val="5000"/>
                  </a:schemeClr>
                </a:solidFill>
                <a:latin typeface="Times New Roman" pitchFamily="18" charset="0"/>
                <a:cs typeface="Times New Roman" pitchFamily="18" charset="0"/>
              </a:rPr>
              <a:t> </a:t>
            </a:r>
            <a:r>
              <a:rPr lang="ru-RU" sz="2850" b="1" i="1" dirty="0" err="1">
                <a:solidFill>
                  <a:schemeClr val="tx1">
                    <a:lumMod val="95000"/>
                    <a:lumOff val="5000"/>
                  </a:schemeClr>
                </a:solidFill>
                <a:latin typeface="Times New Roman" pitchFamily="18" charset="0"/>
                <a:cs typeface="Times New Roman" pitchFamily="18" charset="0"/>
              </a:rPr>
              <a:t>өзгешелігі</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оригиналдылығы</a:t>
            </a:r>
            <a:r>
              <a:rPr lang="ru-RU" sz="2850" dirty="0">
                <a:solidFill>
                  <a:schemeClr val="tx1">
                    <a:lumMod val="95000"/>
                    <a:lumOff val="5000"/>
                  </a:schemeClr>
                </a:solidFill>
                <a:latin typeface="Times New Roman" pitchFamily="18" charset="0"/>
                <a:cs typeface="Times New Roman" pitchFamily="18" charset="0"/>
              </a:rPr>
              <a:t>) — </a:t>
            </a:r>
            <a:r>
              <a:rPr lang="ru-RU" sz="2850" dirty="0" err="1">
                <a:solidFill>
                  <a:schemeClr val="tx1">
                    <a:lumMod val="95000"/>
                    <a:lumOff val="5000"/>
                  </a:schemeClr>
                </a:solidFill>
                <a:latin typeface="Times New Roman" pitchFamily="18" charset="0"/>
                <a:cs typeface="Times New Roman" pitchFamily="18" charset="0"/>
              </a:rPr>
              <a:t>тапсырманы</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шешуде</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ерекше</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амалдар</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қолдануынан</a:t>
            </a:r>
            <a:r>
              <a:rPr lang="ru-RU" sz="2850" dirty="0">
                <a:solidFill>
                  <a:schemeClr val="tx1">
                    <a:lumMod val="95000"/>
                    <a:lumOff val="5000"/>
                  </a:schemeClr>
                </a:solidFill>
                <a:latin typeface="Times New Roman" pitchFamily="18" charset="0"/>
                <a:cs typeface="Times New Roman" pitchFamily="18" charset="0"/>
              </a:rPr>
              <a:t> </a:t>
            </a:r>
            <a:r>
              <a:rPr lang="ru-RU" sz="2850" dirty="0" err="1">
                <a:solidFill>
                  <a:schemeClr val="tx1">
                    <a:lumMod val="95000"/>
                    <a:lumOff val="5000"/>
                  </a:schemeClr>
                </a:solidFill>
                <a:latin typeface="Times New Roman" pitchFamily="18" charset="0"/>
                <a:cs typeface="Times New Roman" pitchFamily="18" charset="0"/>
              </a:rPr>
              <a:t>көрінеді</a:t>
            </a:r>
            <a:r>
              <a:rPr lang="ru-RU" sz="2700" dirty="0">
                <a:solidFill>
                  <a:schemeClr val="tx1">
                    <a:lumMod val="95000"/>
                    <a:lumOff val="5000"/>
                  </a:schemeClr>
                </a:solidFill>
                <a:latin typeface="Times New Roman" pitchFamily="18" charset="0"/>
                <a:cs typeface="Times New Roman" pitchFamily="18" charset="0"/>
              </a:rPr>
              <a:t>. </a:t>
            </a:r>
          </a:p>
          <a:p>
            <a:endParaRPr lang="ru-RU" sz="2100" dirty="0"/>
          </a:p>
          <a:p>
            <a:pPr marL="0" indent="0" algn="just">
              <a:lnSpc>
                <a:spcPct val="95000"/>
              </a:lnSpc>
              <a:tabLst>
                <a:tab pos="66626" algn="l"/>
                <a:tab pos="404519" algn="l"/>
                <a:tab pos="542532" algn="l"/>
                <a:tab pos="1085060" algn="l"/>
                <a:tab pos="1627593" algn="l"/>
                <a:tab pos="2170124" algn="l"/>
                <a:tab pos="2712655" algn="l"/>
                <a:tab pos="3255188" algn="l"/>
                <a:tab pos="3797718" algn="l"/>
                <a:tab pos="4340249" algn="l"/>
                <a:tab pos="4882780" algn="l"/>
                <a:tab pos="5425312" algn="l"/>
                <a:tab pos="5967844" algn="l"/>
                <a:tab pos="6510374" algn="l"/>
              </a:tabLst>
            </a:pPr>
            <a:endParaRPr lang="ru-RU" sz="2100" dirty="0">
              <a:latin typeface="Times New Roman" pitchFamily="18" charset="0"/>
            </a:endParaRPr>
          </a:p>
        </p:txBody>
      </p:sp>
      <p:sp>
        <p:nvSpPr>
          <p:cNvPr id="2" name="Прямоугольник 1"/>
          <p:cNvSpPr/>
          <p:nvPr/>
        </p:nvSpPr>
        <p:spPr>
          <a:xfrm>
            <a:off x="2" y="2382982"/>
            <a:ext cx="2503054" cy="1015663"/>
          </a:xfrm>
          <a:prstGeom prst="rect">
            <a:avLst/>
          </a:prstGeom>
        </p:spPr>
        <p:txBody>
          <a:bodyPr wrap="square">
            <a:spAutoFit/>
          </a:bodyPr>
          <a:lstStyle/>
          <a:p>
            <a:pPr algn="ctr"/>
            <a:r>
              <a:rPr lang="ru-RU" sz="2000" b="1" dirty="0" err="1">
                <a:latin typeface="Times New Roman" panose="02020603050405020304" pitchFamily="18" charset="0"/>
                <a:cs typeface="Times New Roman" panose="02020603050405020304" pitchFamily="18" charset="0"/>
              </a:rPr>
              <a:t>Шығармашылық</a:t>
            </a:r>
            <a:endParaRPr lang="ru-RU" sz="2000" b="1"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пен</a:t>
            </a:r>
          </a:p>
          <a:p>
            <a:pPr algn="ctr"/>
            <a:r>
              <a:rPr lang="ru-RU" sz="2000" b="1" dirty="0" err="1">
                <a:latin typeface="Times New Roman" panose="02020603050405020304" pitchFamily="18" charset="0"/>
                <a:cs typeface="Times New Roman" panose="02020603050405020304" pitchFamily="18" charset="0"/>
              </a:rPr>
              <a:t>креативтілік</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705132"/>
      </p:ext>
    </p:extLst>
  </p:cSld>
  <p:clrMapOvr>
    <a:masterClrMapping/>
  </p:clrMapOvr>
  <p:transition spd="med" advTm="102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5.jpeg" /></Relationships>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Рамка">
  <a:themeElements>
    <a:clrScheme name="Рамка">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Рамка">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мка">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5.xml><?xml version="1.0" encoding="utf-8"?>
<a:theme xmlns:a="http://schemas.openxmlformats.org/drawingml/2006/main" name="Окаймление">
  <a:themeElements>
    <a:clrScheme name="Окаймление">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Окаймление">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каймление">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TM03457475[[fn=Рамка]]</Template>
  <TotalTime>4904</TotalTime>
  <Words>3040</Words>
  <Application>Microsoft Office PowerPoint</Application>
  <PresentationFormat>Экран (4:3)</PresentationFormat>
  <Paragraphs>380</Paragraphs>
  <Slides>32</Slides>
  <Notes>6</Notes>
  <HiddenSlides>0</HiddenSlides>
  <MMClips>0</MMClips>
  <ScaleCrop>false</ScaleCrop>
  <HeadingPairs>
    <vt:vector size="4" baseType="variant">
      <vt:variant>
        <vt:lpstr>Тема</vt:lpstr>
      </vt:variant>
      <vt:variant>
        <vt:i4>7</vt:i4>
      </vt:variant>
      <vt:variant>
        <vt:lpstr>Заголовки слайдов</vt:lpstr>
      </vt:variant>
      <vt:variant>
        <vt:i4>32</vt:i4>
      </vt:variant>
    </vt:vector>
  </HeadingPairs>
  <TitlesOfParts>
    <vt:vector size="39" baseType="lpstr">
      <vt:lpstr>La mente</vt:lpstr>
      <vt:lpstr>Рамка</vt:lpstr>
      <vt:lpstr>Badge</vt:lpstr>
      <vt:lpstr>Капля</vt:lpstr>
      <vt:lpstr>Окаймление</vt:lpstr>
      <vt:lpstr>Тема Office</vt:lpstr>
      <vt:lpstr>Parcel</vt:lpstr>
      <vt:lpstr>Презентация PowerPoint</vt:lpstr>
      <vt:lpstr>Қазақстан Республика сының дарынды балаларды  дамыту туралы мемлекеттік заңнамалар </vt:lpstr>
      <vt:lpstr>Дарынды оқушыларды қолдаудың Жол картасы: көпбалалы отбасылар мен ауыл балалары үшін жаңа мүмкіндіктер </vt:lpstr>
      <vt:lpstr>Семинар аясында талқылана тын негізгі сұрақтар мен мәселелер: </vt:lpstr>
      <vt:lpstr>Дарындылық  туралы  түсініктер: </vt:lpstr>
      <vt:lpstr>Дарындылық деген не?</vt:lpstr>
      <vt:lpstr>Дарындылықтың түрлері  </vt:lpstr>
      <vt:lpstr>Говард Гарднердің көптеген интеллект теориясы</vt:lpstr>
      <vt:lpstr>Шығармашылық пен креативтілікт айрықша ұғымдар </vt:lpstr>
      <vt:lpstr>Жастың психологиялық құрылымдары </vt:lpstr>
      <vt:lpstr>Қабілеттердің даму деңгейлері</vt:lpstr>
      <vt:lpstr>Презентация PowerPoint</vt:lpstr>
      <vt:lpstr>Нейропси- хологиялық   негіздер</vt:lpstr>
      <vt:lpstr> Савантар:  Даниел Таммет, Стивен Уилтшер,  Ким Пик , детек амато және тағы басқалар </vt:lpstr>
      <vt:lpstr>Білім берудің мағынасы</vt:lpstr>
      <vt:lpstr>дарынды балаларды дамытудың  Батыс қауымдастығы</vt:lpstr>
      <vt:lpstr>Дарындылықтың көріністері:  - Когнитивті көріністері - Тұлғалық көріністер - Түрткі (мотивациялық ) көріністері  - Әлеуметтік көріністері - эмоциялық көріністері </vt:lpstr>
      <vt:lpstr>Табиғи негіздер және әлеуметтік орта</vt:lpstr>
      <vt:lpstr>Презентация PowerPoint</vt:lpstr>
      <vt:lpstr>Презентация PowerPoint</vt:lpstr>
      <vt:lpstr>Креативтілікті зерттеу әдістер</vt:lpstr>
      <vt:lpstr>Балалардың   сауықтыру   лагерінің   негізгі мақсаттар:</vt:lpstr>
      <vt:lpstr>Презентация PowerPoint</vt:lpstr>
      <vt:lpstr>Поколение Z, художники, центениалы</vt:lpstr>
      <vt:lpstr> α  альфа ұрпағы</vt:lpstr>
      <vt:lpstr>Поколение α  </vt:lpstr>
      <vt:lpstr>Дарынды балалардың дамуындағы қиыншылықтары </vt:lpstr>
      <vt:lpstr>Презентация PowerPoint</vt:lpstr>
      <vt:lpstr>Презентация PowerPoint</vt:lpstr>
      <vt:lpstr>Сізде қандай жауаптар көбірек болды?</vt:lpstr>
      <vt:lpstr>Дарындылықты Дамыту шарттар  </vt:lpstr>
      <vt:lpstr>Әдебиет↑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77783990792</cp:lastModifiedBy>
  <cp:revision>296</cp:revision>
  <dcterms:created xsi:type="dcterms:W3CDTF">2020-05-05T12:55:00Z</dcterms:created>
  <dcterms:modified xsi:type="dcterms:W3CDTF">2021-01-14T16:23:52Z</dcterms:modified>
</cp:coreProperties>
</file>