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  <p:sldMasterId id="2147483726" r:id="rId2"/>
  </p:sldMasterIdLst>
  <p:sldIdLst>
    <p:sldId id="272" r:id="rId3"/>
    <p:sldId id="266" r:id="rId4"/>
    <p:sldId id="268" r:id="rId5"/>
    <p:sldId id="269" r:id="rId6"/>
    <p:sldId id="270" r:id="rId7"/>
    <p:sldId id="260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FEFC"/>
    <a:srgbClr val="66FFFF"/>
    <a:srgbClr val="66CCFF"/>
    <a:srgbClr val="3399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5B106E36-FD25-4E2D-B0AA-010F637433A0}" type="datetimeFigureOut">
              <a:rPr lang="ru-RU" smtClean="0"/>
              <a:pPr/>
              <a:t>14.03.2019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9152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5428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24493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05200" y="1498602"/>
            <a:ext cx="5257800" cy="329882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4051" cap="none" baseline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05200" y="4927600"/>
            <a:ext cx="5257800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101" b="0">
                <a:solidFill>
                  <a:schemeClr val="tx1"/>
                </a:solidFill>
              </a:defRPr>
            </a:lvl1pPr>
            <a:lvl2pPr marL="4572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9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2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4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6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9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5213986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84"/>
            <a:fld id="{8B5A30F4-0B4E-4E4B-BC36-C30CD13F4E17}" type="datetimeFigureOut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 defTabSz="914484"/>
              <a:t>14.03.2019</a:t>
            </a:fld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84"/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84"/>
            <a:fld id="{DA60BA0E-20D0-4E7C-B286-26C960A6788F}" type="slidenum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 defTabSz="914484"/>
              <a:t>‹#›</a:t>
            </a:fld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536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4445000"/>
            <a:ext cx="5257800" cy="1930400"/>
          </a:xfrm>
        </p:spPr>
        <p:txBody>
          <a:bodyPr anchor="t">
            <a:normAutofit/>
          </a:bodyPr>
          <a:lstStyle>
            <a:lvl1pPr algn="l">
              <a:defRPr sz="4051" b="0" cap="none" baseline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3124201"/>
            <a:ext cx="5257800" cy="1296987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101">
                <a:solidFill>
                  <a:schemeClr val="tx1"/>
                </a:solidFill>
              </a:defRPr>
            </a:lvl1pPr>
            <a:lvl2pPr marL="45724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84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3pPr>
            <a:lvl4pPr marL="1371726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4pPr>
            <a:lvl5pPr marL="1828967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5pPr>
            <a:lvl6pPr marL="2286210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6pPr>
            <a:lvl7pPr marL="2743451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7pPr>
            <a:lvl8pPr marL="3200693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8pPr>
            <a:lvl9pPr marL="3657935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040504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701800"/>
            <a:ext cx="3733800" cy="4470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 marL="1508898">
              <a:defRPr sz="1350"/>
            </a:lvl5pPr>
            <a:lvl6pPr marL="1508898">
              <a:defRPr sz="1350"/>
            </a:lvl6pPr>
            <a:lvl7pPr marL="1508898">
              <a:defRPr sz="1350"/>
            </a:lvl7pPr>
            <a:lvl8pPr marL="1508898">
              <a:defRPr sz="1350"/>
            </a:lvl8pPr>
            <a:lvl9pPr marL="1508898">
              <a:defRPr sz="135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24400" y="1701800"/>
            <a:ext cx="3733800" cy="4470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 marL="1508898">
              <a:defRPr sz="1350"/>
            </a:lvl5pPr>
            <a:lvl6pPr marL="1508898">
              <a:defRPr sz="1350"/>
            </a:lvl6pPr>
            <a:lvl7pPr marL="1508898">
              <a:defRPr sz="1350"/>
            </a:lvl7pPr>
            <a:lvl8pPr marL="1508898">
              <a:defRPr sz="1350"/>
            </a:lvl8pPr>
            <a:lvl9pPr marL="1508898">
              <a:defRPr sz="135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84"/>
            <a:fld id="{2DD204D1-F9BD-4643-8480-6EA41EB484F1}" type="datetimeFigureOut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 defTabSz="914484"/>
              <a:t>14.03.2019</a:t>
            </a:fld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84"/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84"/>
            <a:fld id="{EB37DED6-D4C7-42EE-AB49-D2E39E64FDE4}" type="slidenum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 defTabSz="914484"/>
              <a:t>‹#›</a:t>
            </a:fld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127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1249" y="1608836"/>
            <a:ext cx="3730752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457242" indent="0">
              <a:buNone/>
              <a:defRPr sz="2026" b="1"/>
            </a:lvl2pPr>
            <a:lvl3pPr marL="914484" indent="0">
              <a:buNone/>
              <a:defRPr sz="1800" b="1"/>
            </a:lvl3pPr>
            <a:lvl4pPr marL="1371726" indent="0">
              <a:buNone/>
              <a:defRPr sz="1575" b="1"/>
            </a:lvl4pPr>
            <a:lvl5pPr marL="1828967" indent="0">
              <a:buNone/>
              <a:defRPr sz="1575" b="1"/>
            </a:lvl5pPr>
            <a:lvl6pPr marL="2286210" indent="0">
              <a:buNone/>
              <a:defRPr sz="1575" b="1"/>
            </a:lvl6pPr>
            <a:lvl7pPr marL="2743451" indent="0">
              <a:buNone/>
              <a:defRPr sz="1575" b="1"/>
            </a:lvl7pPr>
            <a:lvl8pPr marL="3200693" indent="0">
              <a:buNone/>
              <a:defRPr sz="1575" b="1"/>
            </a:lvl8pPr>
            <a:lvl9pPr marL="3657935" indent="0">
              <a:buNone/>
              <a:defRPr sz="1575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8200" y="2209800"/>
            <a:ext cx="3733800" cy="3962400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 marL="1508898">
              <a:defRPr sz="1350"/>
            </a:lvl5pPr>
            <a:lvl6pPr marL="1508898">
              <a:defRPr sz="1350"/>
            </a:lvl6pPr>
            <a:lvl7pPr marL="1508898">
              <a:defRPr sz="1350"/>
            </a:lvl7pPr>
            <a:lvl8pPr marL="1508898">
              <a:defRPr sz="1350"/>
            </a:lvl8pPr>
            <a:lvl9pPr marL="1508898">
              <a:defRPr sz="135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27448" y="1608836"/>
            <a:ext cx="3730752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457242" indent="0">
              <a:buNone/>
              <a:defRPr sz="2026" b="1"/>
            </a:lvl2pPr>
            <a:lvl3pPr marL="914484" indent="0">
              <a:buNone/>
              <a:defRPr sz="1800" b="1"/>
            </a:lvl3pPr>
            <a:lvl4pPr marL="1371726" indent="0">
              <a:buNone/>
              <a:defRPr sz="1575" b="1"/>
            </a:lvl4pPr>
            <a:lvl5pPr marL="1828967" indent="0">
              <a:buNone/>
              <a:defRPr sz="1575" b="1"/>
            </a:lvl5pPr>
            <a:lvl6pPr marL="2286210" indent="0">
              <a:buNone/>
              <a:defRPr sz="1575" b="1"/>
            </a:lvl6pPr>
            <a:lvl7pPr marL="2743451" indent="0">
              <a:buNone/>
              <a:defRPr sz="1575" b="1"/>
            </a:lvl7pPr>
            <a:lvl8pPr marL="3200693" indent="0">
              <a:buNone/>
              <a:defRPr sz="1575" b="1"/>
            </a:lvl8pPr>
            <a:lvl9pPr marL="3657935" indent="0">
              <a:buNone/>
              <a:defRPr sz="1575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24400" y="2209800"/>
            <a:ext cx="3733800" cy="3962400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 marL="1508898">
              <a:defRPr sz="1350"/>
            </a:lvl5pPr>
            <a:lvl6pPr marL="1508898">
              <a:defRPr sz="1350"/>
            </a:lvl6pPr>
            <a:lvl7pPr marL="1508898">
              <a:defRPr sz="1350"/>
            </a:lvl7pPr>
            <a:lvl8pPr marL="1508898">
              <a:defRPr sz="1350"/>
            </a:lvl8pPr>
            <a:lvl9pPr marL="1508898">
              <a:defRPr sz="135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84"/>
            <a:fld id="{2DD204D1-F9BD-4643-8480-6EA41EB484F1}" type="datetimeFigureOut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 defTabSz="914484"/>
              <a:t>14.03.2019</a:t>
            </a:fld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84"/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84"/>
            <a:fld id="{EB37DED6-D4C7-42EE-AB49-D2E39E64FDE4}" type="slidenum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 defTabSz="914484"/>
              <a:t>‹#›</a:t>
            </a:fld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669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84"/>
            <a:fld id="{2DD204D1-F9BD-4643-8480-6EA41EB484F1}" type="datetimeFigureOut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 defTabSz="914484"/>
              <a:t>14.03.2019</a:t>
            </a:fld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84"/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84"/>
            <a:fld id="{EB37DED6-D4C7-42EE-AB49-D2E39E64FDE4}" type="slidenum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 defTabSz="914484"/>
              <a:t>‹#›</a:t>
            </a:fld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505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84"/>
            <a:fld id="{2DD204D1-F9BD-4643-8480-6EA41EB484F1}" type="datetimeFigureOut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 defTabSz="914484"/>
              <a:t>14.03.2019</a:t>
            </a:fld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84"/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84"/>
            <a:fld id="{EB37DED6-D4C7-42EE-AB49-D2E39E64FDE4}" type="slidenum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 defTabSz="914484"/>
              <a:t>‹#›</a:t>
            </a:fld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930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971800" y="0"/>
            <a:ext cx="59436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8" tIns="45724" rIns="91448" bIns="45724" rtlCol="0" anchor="ctr"/>
          <a:lstStyle/>
          <a:p>
            <a:pPr marL="0" marR="0" lvl="0" indent="0" algn="ctr" defTabSz="9144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1" y="1701800"/>
            <a:ext cx="2514600" cy="2844800"/>
          </a:xfrm>
        </p:spPr>
        <p:txBody>
          <a:bodyPr anchor="b">
            <a:normAutofit/>
          </a:bodyPr>
          <a:lstStyle>
            <a:lvl1pPr algn="l">
              <a:defRPr sz="1500" b="1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52800" y="482600"/>
            <a:ext cx="5105400" cy="5892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28601" y="4648200"/>
            <a:ext cx="2514600" cy="1727200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457242" indent="0">
              <a:buNone/>
              <a:defRPr sz="1200"/>
            </a:lvl2pPr>
            <a:lvl3pPr marL="914484" indent="0">
              <a:buNone/>
              <a:defRPr sz="975"/>
            </a:lvl3pPr>
            <a:lvl4pPr marL="1371726" indent="0">
              <a:buNone/>
              <a:defRPr sz="900"/>
            </a:lvl4pPr>
            <a:lvl5pPr marL="1828967" indent="0">
              <a:buNone/>
              <a:defRPr sz="900"/>
            </a:lvl5pPr>
            <a:lvl6pPr marL="2286210" indent="0">
              <a:buNone/>
              <a:defRPr sz="900"/>
            </a:lvl6pPr>
            <a:lvl7pPr marL="2743451" indent="0">
              <a:buNone/>
              <a:defRPr sz="900"/>
            </a:lvl7pPr>
            <a:lvl8pPr marL="3200693" indent="0">
              <a:buNone/>
              <a:defRPr sz="900"/>
            </a:lvl8pPr>
            <a:lvl9pPr marL="3657935" indent="0">
              <a:buNone/>
              <a:defRPr sz="9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84"/>
            <a:fld id="{126BF754-515F-40B9-8D24-D54D5825B3D0}" type="datetimeFigureOut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 defTabSz="914484"/>
              <a:t>14.03.2019</a:t>
            </a:fld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84"/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84"/>
            <a:fld id="{2DFBB78A-01B4-41F2-96B0-677A4A282832}" type="slidenum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 defTabSz="914484"/>
              <a:t>‹#›</a:t>
            </a:fld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838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40921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562100" y="0"/>
            <a:ext cx="60198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8" tIns="45724" rIns="91448" bIns="45724" rtlCol="0" anchor="ctr"/>
          <a:lstStyle/>
          <a:p>
            <a:pPr marL="0" marR="0" lvl="0" indent="0" algn="ctr" defTabSz="9144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4800600"/>
            <a:ext cx="5486400" cy="762000"/>
          </a:xfrm>
        </p:spPr>
        <p:txBody>
          <a:bodyPr anchor="b">
            <a:normAutofit/>
          </a:bodyPr>
          <a:lstStyle>
            <a:lvl1pPr algn="l">
              <a:defRPr sz="1500" b="1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279402"/>
            <a:ext cx="5486400" cy="4448175"/>
          </a:xfrm>
        </p:spPr>
        <p:txBody>
          <a:bodyPr>
            <a:normAutofit/>
          </a:bodyPr>
          <a:lstStyle>
            <a:lvl1pPr marL="0" indent="0">
              <a:buNone/>
              <a:defRPr sz="2101"/>
            </a:lvl1pPr>
            <a:lvl2pPr marL="457242" indent="0">
              <a:buNone/>
              <a:defRPr sz="2776"/>
            </a:lvl2pPr>
            <a:lvl3pPr marL="914484" indent="0">
              <a:buNone/>
              <a:defRPr sz="2401"/>
            </a:lvl3pPr>
            <a:lvl4pPr marL="1371726" indent="0">
              <a:buNone/>
              <a:defRPr sz="2026"/>
            </a:lvl4pPr>
            <a:lvl5pPr marL="1828967" indent="0">
              <a:buNone/>
              <a:defRPr sz="2026"/>
            </a:lvl5pPr>
            <a:lvl6pPr marL="2286210" indent="0">
              <a:buNone/>
              <a:defRPr sz="2026"/>
            </a:lvl6pPr>
            <a:lvl7pPr marL="2743451" indent="0">
              <a:buNone/>
              <a:defRPr sz="2026"/>
            </a:lvl7pPr>
            <a:lvl8pPr marL="3200693" indent="0">
              <a:buNone/>
              <a:defRPr sz="2026"/>
            </a:lvl8pPr>
            <a:lvl9pPr marL="3657935" indent="0">
              <a:buNone/>
              <a:defRPr sz="2026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5562600"/>
            <a:ext cx="5486400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200"/>
            </a:lvl1pPr>
            <a:lvl2pPr marL="457242" indent="0">
              <a:buNone/>
              <a:defRPr sz="1200"/>
            </a:lvl2pPr>
            <a:lvl3pPr marL="914484" indent="0">
              <a:buNone/>
              <a:defRPr sz="975"/>
            </a:lvl3pPr>
            <a:lvl4pPr marL="1371726" indent="0">
              <a:buNone/>
              <a:defRPr sz="900"/>
            </a:lvl4pPr>
            <a:lvl5pPr marL="1828967" indent="0">
              <a:buNone/>
              <a:defRPr sz="900"/>
            </a:lvl5pPr>
            <a:lvl6pPr marL="2286210" indent="0">
              <a:buNone/>
              <a:defRPr sz="900"/>
            </a:lvl6pPr>
            <a:lvl7pPr marL="2743451" indent="0">
              <a:buNone/>
              <a:defRPr sz="900"/>
            </a:lvl7pPr>
            <a:lvl8pPr marL="3200693" indent="0">
              <a:buNone/>
              <a:defRPr sz="900"/>
            </a:lvl8pPr>
            <a:lvl9pPr marL="3657935" indent="0">
              <a:buNone/>
              <a:defRPr sz="9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84"/>
            <a:fld id="{126BF754-515F-40B9-8D24-D54D5825B3D0}" type="datetimeFigureOut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 defTabSz="914484"/>
              <a:t>14.03.2019</a:t>
            </a:fld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84"/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84"/>
            <a:fld id="{2DFBB78A-01B4-41F2-96B0-677A4A282832}" type="slidenum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 defTabSz="914484"/>
              <a:t>‹#›</a:t>
            </a:fld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791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84"/>
            <a:fld id="{7AECB6C2-1084-4AED-A74A-DF028B0094EA}" type="datetimeFigureOut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 defTabSz="914484"/>
              <a:t>14.03.2019</a:t>
            </a:fld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84"/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84"/>
            <a:fld id="{591C5AD9-787D-40FA-8A4D-16A055B9AF81}" type="slidenum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 defTabSz="914484"/>
              <a:t>‹#›</a:t>
            </a:fld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438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274639"/>
            <a:ext cx="1066800" cy="5897561"/>
          </a:xfrm>
        </p:spPr>
        <p:txBody>
          <a:bodyPr vert="eaVert"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274639"/>
            <a:ext cx="6400800" cy="5897561"/>
          </a:xfrm>
        </p:spPr>
        <p:txBody>
          <a:bodyPr vert="eaVert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84"/>
            <a:fld id="{7AECB6C2-1084-4AED-A74A-DF028B0094EA}" type="datetimeFigureOut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 defTabSz="914484"/>
              <a:t>14.03.2019</a:t>
            </a:fld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84"/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84"/>
            <a:fld id="{591C5AD9-787D-40FA-8A4D-16A055B9AF81}" type="slidenum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 defTabSz="914484"/>
              <a:t>‹#›</a:t>
            </a:fld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832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5840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3528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4255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5912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8669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4058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989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5B106E36-FD25-4E2D-B0AA-010F637433A0}" type="datetimeFigureOut">
              <a:rPr lang="ru-RU" smtClean="0"/>
              <a:pPr/>
              <a:t>14.03.2019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2586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28600" y="0"/>
            <a:ext cx="86868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8" tIns="45724" rIns="91448" bIns="45724" rtlCol="0" anchor="ctr"/>
          <a:lstStyle/>
          <a:p>
            <a:pPr marL="0" marR="0" lvl="0" indent="0" algn="ctr" defTabSz="9144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76200"/>
            <a:ext cx="7620000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ru-RU" noProof="0" dirty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701800"/>
            <a:ext cx="7620000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400802"/>
            <a:ext cx="2057400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9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defTabSz="914484"/>
            <a:fld id="{2DD204D1-F9BD-4643-8480-6EA41EB484F1}" type="datetimeFigureOut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 defTabSz="914484"/>
              <a:t>14.03.2019</a:t>
            </a:fld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931645" y="6400802"/>
            <a:ext cx="4663440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9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defTabSz="914484"/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27346" y="6400802"/>
            <a:ext cx="830855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9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defTabSz="914484"/>
            <a:fld id="{EB37DED6-D4C7-42EE-AB49-D2E39E64FDE4}" type="slidenum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 defTabSz="914484"/>
              <a:t>‹#›</a:t>
            </a:fld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939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84" rtl="0" eaLnBrk="1" latinLnBrk="0" hangingPunct="1">
        <a:lnSpc>
          <a:spcPct val="85000"/>
        </a:lnSpc>
        <a:spcBef>
          <a:spcPct val="0"/>
        </a:spcBef>
        <a:buNone/>
        <a:tabLst/>
        <a:defRPr sz="3301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21" indent="-228621" algn="l" defTabSz="914484" rtl="0" eaLnBrk="1" latinLnBrk="0" hangingPunct="1">
        <a:lnSpc>
          <a:spcPct val="95000"/>
        </a:lnSpc>
        <a:spcBef>
          <a:spcPts val="1400"/>
        </a:spcBef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90" indent="-228621" algn="l" defTabSz="914484" rtl="0" eaLnBrk="1" latinLnBrk="0" hangingPunct="1">
        <a:lnSpc>
          <a:spcPct val="95000"/>
        </a:lnSpc>
        <a:spcBef>
          <a:spcPts val="800"/>
        </a:spcBef>
        <a:buSzPct val="100000"/>
        <a:buFont typeface="Century Gothic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68759" indent="-228621" algn="l" defTabSz="914484" rtl="0" eaLnBrk="1" latinLnBrk="0" hangingPunct="1">
        <a:lnSpc>
          <a:spcPct val="95000"/>
        </a:lnSpc>
        <a:spcBef>
          <a:spcPts val="800"/>
        </a:spcBef>
        <a:buSzPct val="100000"/>
        <a:buFont typeface="Century Gothic" pitchFamily="34" charset="0"/>
        <a:buChar char="–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188829" indent="-228621" algn="l" defTabSz="914484" rtl="0" eaLnBrk="1" latinLnBrk="0" hangingPunct="1">
        <a:lnSpc>
          <a:spcPct val="95000"/>
        </a:lnSpc>
        <a:spcBef>
          <a:spcPts val="800"/>
        </a:spcBef>
        <a:buSzPct val="100000"/>
        <a:buFont typeface="Century Gothic" pitchFamily="34" charset="0"/>
        <a:buChar char="–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08898" indent="-228621" algn="l" defTabSz="914484" rtl="0" eaLnBrk="1" latinLnBrk="0" hangingPunct="1">
        <a:lnSpc>
          <a:spcPct val="95000"/>
        </a:lnSpc>
        <a:spcBef>
          <a:spcPts val="800"/>
        </a:spcBef>
        <a:buSzPct val="100000"/>
        <a:buFont typeface="Century Gothic" pitchFamily="34" charset="0"/>
        <a:buChar char="–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28967" indent="-228621" algn="l" defTabSz="914484" rtl="0" eaLnBrk="1" latinLnBrk="0" hangingPunct="1">
        <a:lnSpc>
          <a:spcPct val="95000"/>
        </a:lnSpc>
        <a:spcBef>
          <a:spcPts val="800"/>
        </a:spcBef>
        <a:buSzPct val="90000"/>
        <a:buFont typeface="Century Gothic" pitchFamily="34" charset="0"/>
        <a:buChar char="–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149037" indent="-228621" algn="l" defTabSz="914484" rtl="0" eaLnBrk="1" latinLnBrk="0" hangingPunct="1">
        <a:lnSpc>
          <a:spcPct val="95000"/>
        </a:lnSpc>
        <a:spcBef>
          <a:spcPts val="800"/>
        </a:spcBef>
        <a:buSzPct val="90000"/>
        <a:buFont typeface="Century Gothic" pitchFamily="34" charset="0"/>
        <a:buChar char="–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69106" indent="-228621" algn="l" defTabSz="914484" rtl="0" eaLnBrk="1" latinLnBrk="0" hangingPunct="1">
        <a:lnSpc>
          <a:spcPct val="95000"/>
        </a:lnSpc>
        <a:spcBef>
          <a:spcPts val="800"/>
        </a:spcBef>
        <a:buSzPct val="90000"/>
        <a:buFont typeface="Century Gothic" pitchFamily="34" charset="0"/>
        <a:buChar char="–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834900" indent="-228621" algn="l" defTabSz="914484" rtl="0" eaLnBrk="1" latinLnBrk="0" hangingPunct="1">
        <a:lnSpc>
          <a:spcPct val="95000"/>
        </a:lnSpc>
        <a:spcBef>
          <a:spcPts val="800"/>
        </a:spcBef>
        <a:buSzPct val="90000"/>
        <a:buFont typeface="Century Gothic" pitchFamily="34" charset="0"/>
        <a:buChar char="–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42" algn="l" defTabSz="9144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84" algn="l" defTabSz="9144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726" algn="l" defTabSz="9144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67" algn="l" defTabSz="9144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210" algn="l" defTabSz="9144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451" algn="l" defTabSz="9144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693" algn="l" defTabSz="9144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935" algn="l" defTabSz="9144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16632"/>
            <a:ext cx="2486519" cy="16561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Похожее изображение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67" r="10946"/>
          <a:stretch/>
        </p:blipFill>
        <p:spPr bwMode="auto">
          <a:xfrm>
            <a:off x="371793" y="4941168"/>
            <a:ext cx="1872209" cy="1678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99592" y="1196752"/>
            <a:ext cx="7575344" cy="424731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err="1" smtClean="0">
                <a:ln/>
                <a:solidFill>
                  <a:schemeClr val="accent3"/>
                </a:solidFill>
                <a:effectLst/>
              </a:rPr>
              <a:t>Тереңкөл</a:t>
            </a:r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 </a:t>
            </a:r>
            <a:r>
              <a:rPr lang="ru-RU" sz="5400" b="1" cap="none" spc="0" dirty="0" err="1" smtClean="0">
                <a:ln/>
                <a:solidFill>
                  <a:schemeClr val="accent3"/>
                </a:solidFill>
                <a:effectLst/>
              </a:rPr>
              <a:t>ауданы</a:t>
            </a:r>
            <a:r>
              <a:rPr lang="ru-RU" sz="5400" b="1" dirty="0" smtClean="0">
                <a:ln/>
                <a:solidFill>
                  <a:schemeClr val="accent3"/>
                </a:solidFill>
              </a:rPr>
              <a:t>, </a:t>
            </a:r>
          </a:p>
          <a:p>
            <a:pPr algn="ctr"/>
            <a:r>
              <a:rPr lang="ru-RU" sz="5400" b="1" dirty="0" err="1" smtClean="0">
                <a:ln/>
                <a:solidFill>
                  <a:schemeClr val="accent3"/>
                </a:solidFill>
              </a:rPr>
              <a:t>Тілеубай</a:t>
            </a:r>
            <a:r>
              <a:rPr lang="ru-RU" sz="54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ru-RU" sz="5400" b="1" dirty="0" err="1" smtClean="0">
                <a:ln/>
                <a:solidFill>
                  <a:schemeClr val="accent3"/>
                </a:solidFill>
              </a:rPr>
              <a:t>жалпы</a:t>
            </a:r>
            <a:r>
              <a:rPr lang="ru-RU" sz="54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ru-RU" sz="5400" b="1" dirty="0" err="1" smtClean="0">
                <a:ln/>
                <a:solidFill>
                  <a:schemeClr val="accent3"/>
                </a:solidFill>
              </a:rPr>
              <a:t>білім</a:t>
            </a:r>
            <a:r>
              <a:rPr lang="ru-RU" sz="5400" b="1" dirty="0" smtClean="0">
                <a:ln/>
                <a:solidFill>
                  <a:schemeClr val="accent3"/>
                </a:solidFill>
              </a:rPr>
              <a:t> </a:t>
            </a:r>
          </a:p>
          <a:p>
            <a:pPr algn="ctr"/>
            <a:r>
              <a:rPr lang="ru-RU" sz="5400" b="1" dirty="0" smtClean="0">
                <a:ln/>
                <a:solidFill>
                  <a:schemeClr val="accent3"/>
                </a:solidFill>
              </a:rPr>
              <a:t>беру </a:t>
            </a:r>
            <a:r>
              <a:rPr lang="ru-RU" sz="5400" b="1" dirty="0" err="1" smtClean="0">
                <a:ln/>
                <a:solidFill>
                  <a:schemeClr val="accent3"/>
                </a:solidFill>
              </a:rPr>
              <a:t>негізгі</a:t>
            </a:r>
            <a:r>
              <a:rPr lang="ru-RU" sz="54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ru-RU" sz="5400" b="1" dirty="0" err="1" smtClean="0">
                <a:ln/>
                <a:solidFill>
                  <a:schemeClr val="accent3"/>
                </a:solidFill>
              </a:rPr>
              <a:t>мектебінің</a:t>
            </a:r>
            <a:r>
              <a:rPr lang="ru-RU" sz="5400" b="1" dirty="0" smtClean="0">
                <a:ln/>
                <a:solidFill>
                  <a:schemeClr val="accent3"/>
                </a:solidFill>
              </a:rPr>
              <a:t> </a:t>
            </a:r>
          </a:p>
          <a:p>
            <a:pPr algn="ctr"/>
            <a:r>
              <a:rPr lang="ru-RU" sz="5400" b="1" dirty="0" smtClean="0">
                <a:ln/>
                <a:solidFill>
                  <a:schemeClr val="accent3"/>
                </a:solidFill>
              </a:rPr>
              <a:t>Физика </a:t>
            </a:r>
            <a:r>
              <a:rPr lang="ru-RU" sz="5400" b="1" dirty="0" err="1" smtClean="0">
                <a:ln/>
                <a:solidFill>
                  <a:schemeClr val="accent3"/>
                </a:solidFill>
              </a:rPr>
              <a:t>пәнінің</a:t>
            </a:r>
            <a:r>
              <a:rPr lang="ru-RU" sz="54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ru-RU" sz="5400" b="1" dirty="0" err="1" smtClean="0">
                <a:ln/>
                <a:solidFill>
                  <a:schemeClr val="accent3"/>
                </a:solidFill>
              </a:rPr>
              <a:t>мұғалімі</a:t>
            </a:r>
            <a:endParaRPr lang="ru-RU" sz="5400" b="1" dirty="0" smtClean="0">
              <a:ln/>
              <a:solidFill>
                <a:schemeClr val="accent3"/>
              </a:solidFill>
            </a:endParaRPr>
          </a:p>
          <a:p>
            <a:pPr algn="ctr"/>
            <a:r>
              <a:rPr lang="ru-RU" sz="5400" b="1" cap="none" spc="0" dirty="0" err="1" smtClean="0">
                <a:ln/>
                <a:solidFill>
                  <a:schemeClr val="accent3"/>
                </a:solidFill>
                <a:effectLst/>
              </a:rPr>
              <a:t>Адельбаева</a:t>
            </a:r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 </a:t>
            </a:r>
            <a:r>
              <a:rPr lang="ru-RU" sz="5400" b="1" cap="none" spc="0" dirty="0" err="1" smtClean="0">
                <a:ln/>
                <a:solidFill>
                  <a:schemeClr val="accent3"/>
                </a:solidFill>
                <a:effectLst/>
              </a:rPr>
              <a:t>Айнагуль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03170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Елена Викторовна\Desktop\moloko-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" y="428"/>
            <a:ext cx="9142858" cy="6857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Блок-схема: альтернативный процесс 17"/>
          <p:cNvSpPr/>
          <p:nvPr/>
        </p:nvSpPr>
        <p:spPr>
          <a:xfrm>
            <a:off x="396767" y="260648"/>
            <a:ext cx="8361167" cy="835835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ФОРМАТИВНОЕ  ОЦЕНИВАНИЕ</a:t>
            </a:r>
            <a:endParaRPr lang="ru-RU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Блок-схема: альтернативный процесс 11"/>
          <p:cNvSpPr/>
          <p:nvPr/>
        </p:nvSpPr>
        <p:spPr>
          <a:xfrm>
            <a:off x="352586" y="1218835"/>
            <a:ext cx="8345842" cy="915067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КОРРЕКТИРОВКА  ДЕЯТЕЛЬНОСТИ  УЧИТЕЛЯ И УЧАЩИХСЯ,  НА ОСНОВЕ ПРОМЕЖУТОЧНЫХ  РЕЗУЛЬТАТОВ, ПОЛУЧЕННЫХ В ПРОЦЕССЕ ОБУЧЕНИЯ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AutoShape 2" descr="https://us.123rf.com/450wm/ylivdesign/ylivdesign1609/ylivdesign160906101/63066567-%D0%90%D0%BF%D0%BB%D0%BE%D0%B4%D0%B8%D1%81%D0%BC%D0%B5%D0%BD%D1%82%D1%8B-%D0%B7%D0%BD%D0%B0%D1%87%D0%BE%D0%BA-%D0%B2-%D0%BC%D1%83%D0%BB%D1%8C%D1%82%D1%8F%D1%88%D0%BD%D0%BE%D0%BC-%D1%81%D1%82%D0%B8%D0%BB%D0%B5-%D0%BD%D0%B0-%D0%B1%D0%B5%D0%BB%D0%BE%D0%BC-%D1%84%D0%BE%D0%BD%D0%B5.-%D0%92%D0%BE%D1%81%D1%82%D0%BE%D1%80%D0%B3-%D1%81%D0%B8%D0%BC%D0%B2%D0%BE%D0%BB-%D0%B2%D0%B5%D0%BA%D1%82%D0%BE%D1%80%D0%BD%D1%8B%D0%B5-%D0%B8%D0%BB%D0%BB%D1%8E%D1%81%D1%82%D1%80%D0%B0%D1%86%D0%B8%D0%B8.jpg?ver=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" name="Блок-схема: альтернативный процесс 25"/>
          <p:cNvSpPr/>
          <p:nvPr/>
        </p:nvSpPr>
        <p:spPr>
          <a:xfrm>
            <a:off x="3207083" y="2723671"/>
            <a:ext cx="2876372" cy="661047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САМООЦЕНИВАНИЕ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Блок-схема: альтернативный процесс 43"/>
          <p:cNvSpPr/>
          <p:nvPr/>
        </p:nvSpPr>
        <p:spPr>
          <a:xfrm>
            <a:off x="460375" y="2709019"/>
            <a:ext cx="2383433" cy="675699"/>
          </a:xfrm>
          <a:prstGeom prst="flowChartAlternateProcess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ОЦЕНИВАНИЕ УЧИТЕЛЕМ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Блок-схема: альтернативный процесс 48"/>
          <p:cNvSpPr/>
          <p:nvPr/>
        </p:nvSpPr>
        <p:spPr>
          <a:xfrm>
            <a:off x="6259458" y="2691757"/>
            <a:ext cx="2791736" cy="692961"/>
          </a:xfrm>
          <a:prstGeom prst="flowChartAlternateProcess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ВЗАИМООЦЕНИВАНИЕ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Блок-схема: альтернативный процесс 18"/>
          <p:cNvSpPr/>
          <p:nvPr/>
        </p:nvSpPr>
        <p:spPr>
          <a:xfrm>
            <a:off x="328935" y="3984038"/>
            <a:ext cx="2693872" cy="936104"/>
          </a:xfrm>
          <a:prstGeom prst="flowChartAlternate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ФОРМАТИВНЫЕ ЗАДАНИЯ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Блок-схема: альтернативный процесс 19"/>
          <p:cNvSpPr/>
          <p:nvPr/>
        </p:nvSpPr>
        <p:spPr>
          <a:xfrm>
            <a:off x="3298060" y="3610546"/>
            <a:ext cx="2785396" cy="2410741"/>
          </a:xfrm>
          <a:prstGeom prst="flowChartAlternate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«5 ПАЛЬЦЕВ»</a:t>
            </a:r>
          </a:p>
          <a:p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ПОЛЕТ С ГАРРИ ПОТТЕРОМ</a:t>
            </a:r>
          </a:p>
          <a:p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Блок-схема: альтернативный процесс 20"/>
          <p:cNvSpPr/>
          <p:nvPr/>
        </p:nvSpPr>
        <p:spPr>
          <a:xfrm>
            <a:off x="6198367" y="3706659"/>
            <a:ext cx="2791736" cy="2592288"/>
          </a:xfrm>
          <a:prstGeom prst="flowChartAlternate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АПЛОДИСМЕНТЫ  </a:t>
            </a:r>
          </a:p>
          <a:p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БОЛЬШОЙ ПАЛЕЦ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Рисунок 21" descr="https://cdn.pixabay.com/photo/2014/04/04/14/57/hands-313620_960_72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0415" y="4794106"/>
            <a:ext cx="1574430" cy="9988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" descr="https://us.123rf.com/450wm/ylivdesign/ylivdesign1609/ylivdesign160906101/63066567-%D0%90%D0%BF%D0%BB%D0%BE%D0%B4%D0%B8%D1%81%D0%BC%D0%B5%D0%BD%D1%82%D1%8B-%D0%B7%D0%BD%D0%B0%D1%87%D0%BE%D0%BA-%D0%B2-%D0%BC%D1%83%D0%BB%D1%8C%D1%82%D1%8F%D1%88%D0%BD%D0%BE%D0%BC-%D1%81%D1%82%D0%B8%D0%BB%D0%B5-%D0%BD%D0%B0-%D0%B1%D0%B5%D0%BB%D0%BE%D0%BC-%D1%84%D0%BE%D0%BD%D0%B5.-%D0%92%D0%BE%D1%81%D1%82%D0%BE%D1%80%D0%B3-%D1%81%D0%B8%D0%BC%D0%B2%D0%BE%D0%BB-%D0%B2%D0%B5%D0%BA%D1%82%D0%BE%D1%80%D0%BD%D1%8B%D0%B5-%D0%B8%D0%BB%D0%BB%D1%8E%D1%81%D1%82%D1%80%D0%B0%D1%86%D0%B8%D0%B8.jpg?ver=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3403" y="4418869"/>
            <a:ext cx="644531" cy="644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https://thumbs.dreamstime.com/b/cartoon-thumbs-up-2839518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112171" y="5306281"/>
            <a:ext cx="572483" cy="557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Елена Викторовна\Desktop\moloko-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858" cy="6857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Содержимое 5"/>
          <p:cNvSpPr txBox="1">
            <a:spLocks/>
          </p:cNvSpPr>
          <p:nvPr/>
        </p:nvSpPr>
        <p:spPr>
          <a:xfrm>
            <a:off x="218656" y="658178"/>
            <a:ext cx="8705545" cy="5429264"/>
          </a:xfrm>
          <a:prstGeom prst="rect">
            <a:avLst/>
          </a:prstGeom>
          <a:solidFill>
            <a:srgbClr val="E6FEFC"/>
          </a:solidFill>
        </p:spPr>
        <p:txBody>
          <a:bodyPr>
            <a:normAutofit fontScale="925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Tw Cen MT" panose="020B0602020104020603" pitchFamily="34" charset="0"/>
              <a:buNone/>
            </a:pPr>
            <a:r>
              <a:rPr lang="kk-KZ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Сыныбы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: 9</a:t>
            </a:r>
          </a:p>
          <a:p>
            <a:pPr>
              <a:buFont typeface="Tw Cen MT" panose="020B0602020104020603" pitchFamily="34" charset="0"/>
              <a:buNone/>
            </a:pPr>
            <a:r>
              <a:rPr lang="kk-KZ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Тақырыбы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: Дененің еркін түсуі, еркін түсу үдеуі</a:t>
            </a:r>
          </a:p>
          <a:p>
            <a:pPr>
              <a:buFont typeface="Tw Cen MT" panose="020B0602020104020603" pitchFamily="34" charset="0"/>
              <a:buNone/>
            </a:pPr>
            <a:r>
              <a:rPr lang="kk-KZ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Оқу мақсаты</a:t>
            </a:r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kk-KZ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9.2.1.9 Еркін түсуді сипаттау үшін теңайнымалы қозғалыстың  </a:t>
            </a:r>
          </a:p>
          <a:p>
            <a:pPr>
              <a:buFont typeface="Tw Cen MT" panose="020B0602020104020603" pitchFamily="34" charset="0"/>
              <a:buNone/>
            </a:pP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кинетикалық теңдеулерін қолдану. </a:t>
            </a:r>
          </a:p>
          <a:p>
            <a:pPr>
              <a:buFont typeface="Tw Cen MT" panose="020B0602020104020603" pitchFamily="34" charset="0"/>
              <a:buNone/>
            </a:pPr>
            <a:r>
              <a:rPr lang="kk-KZ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Сабақ мақсаты</a:t>
            </a:r>
            <a:r>
              <a:rPr lang="kk-KZ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Font typeface="Tw Cen MT" panose="020B0602020104020603" pitchFamily="34" charset="0"/>
              <a:buNone/>
            </a:pPr>
            <a:r>
              <a:rPr lang="kk-KZ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1.</a:t>
            </a:r>
            <a:r>
              <a:rPr lang="kk-KZ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еркін түсуді сипаттау үшін теңайнымалы қозғалыстың кинетикалық теңдеулерін қолдану</a:t>
            </a:r>
          </a:p>
          <a:p>
            <a:pPr>
              <a:buFont typeface="Tw Cen MT" panose="020B0602020104020603" pitchFamily="34" charset="0"/>
              <a:buNone/>
            </a:pPr>
            <a:r>
              <a:rPr lang="kk-KZ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kk-KZ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теңайнымалы қозғалыстың кинетикалық теңдеулерін есеп шығаруда қолдану</a:t>
            </a:r>
            <a:r>
              <a:rPr lang="kk-KZ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Tw Cen MT" panose="020B0602020104020603" pitchFamily="34" charset="0"/>
              <a:buNone/>
            </a:pPr>
            <a:r>
              <a:rPr lang="kk-KZ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3.</a:t>
            </a:r>
            <a:r>
              <a:rPr lang="kk-KZ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теңайнымалы қозғалыстың кинетикалық теңдеулеріне  тиімді есептер шығару.</a:t>
            </a:r>
            <a:endParaRPr lang="kk-KZ" sz="18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Tw Cen MT" panose="020B0602020104020603" pitchFamily="34" charset="0"/>
              <a:buNone/>
            </a:pPr>
            <a:r>
              <a:rPr lang="kk-KZ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Бaғaлaу критерийі:</a:t>
            </a:r>
            <a:endParaRPr lang="kk-KZ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Tw Cen MT" panose="020B0602020104020603" pitchFamily="34" charset="0"/>
              <a:buNone/>
            </a:pPr>
            <a:r>
              <a:rPr lang="kk-KZ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kk-KZ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kk-KZ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еркін түсуді сипаттау үшін теңайнымалы қозғалыстың кинетикалық   теңдеулерін қолданады</a:t>
            </a:r>
          </a:p>
          <a:p>
            <a:pPr>
              <a:buFont typeface="Tw Cen MT" panose="020B0602020104020603" pitchFamily="34" charset="0"/>
              <a:buNone/>
            </a:pPr>
            <a:r>
              <a:rPr lang="kk-KZ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kk-KZ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теңайнымалы қозғалыстың кинетикалық теңдеулерін есеп шығаруда қолданады</a:t>
            </a:r>
            <a:r>
              <a:rPr lang="kk-KZ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Tw Cen MT" panose="020B0602020104020603" pitchFamily="34" charset="0"/>
              <a:buNone/>
            </a:pPr>
            <a:r>
              <a:rPr lang="kk-KZ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3.</a:t>
            </a:r>
            <a:r>
              <a:rPr lang="kk-KZ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теңайнымалы қозғалыстың кинетикалық теңдеулеріне  тиімді есептер шығарады.</a:t>
            </a:r>
            <a:endParaRPr lang="kk-KZ" sz="18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Tw Cen MT" panose="020B0602020104020603" pitchFamily="34" charset="0"/>
              <a:buNone/>
            </a:pP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614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95458" y="798578"/>
            <a:ext cx="1970169" cy="100013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dirty="0" err="1" smtClean="0">
                <a:solidFill>
                  <a:sysClr val="windowText" lastClr="000000"/>
                </a:solidFill>
                <a:latin typeface="Times New Roman"/>
                <a:ea typeface="Times New Roman"/>
                <a:cs typeface="Times New Roman"/>
              </a:rPr>
              <a:t>Тілдік</a:t>
            </a:r>
            <a:r>
              <a:rPr lang="ru-RU" sz="2800" dirty="0" smtClean="0">
                <a:solidFill>
                  <a:sysClr val="windowText" lastClr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800" dirty="0" err="1" smtClean="0">
                <a:solidFill>
                  <a:sysClr val="windowText" lastClr="000000"/>
                </a:solidFill>
                <a:latin typeface="Times New Roman"/>
                <a:ea typeface="Times New Roman"/>
                <a:cs typeface="Times New Roman"/>
              </a:rPr>
              <a:t>мaқсaттaр</a:t>
            </a:r>
            <a:r>
              <a:rPr lang="kk-KZ" sz="2800" dirty="0" smtClean="0">
                <a:solidFill>
                  <a:sysClr val="windowText" lastClr="000000"/>
                </a:solidFill>
                <a:latin typeface="Times New Roman"/>
                <a:ea typeface="Times New Roman"/>
                <a:cs typeface="Times New Roman"/>
              </a:rPr>
              <a:t>:</a:t>
            </a:r>
            <a:endParaRPr lang="ru-RU" sz="2800" dirty="0">
              <a:solidFill>
                <a:sysClr val="windowText" lastClr="000000"/>
              </a:solidFill>
              <a:ea typeface="Times New Roman"/>
              <a:cs typeface="Times New Roman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-31754" y="4557621"/>
            <a:ext cx="2428860" cy="100013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400" dirty="0" smtClean="0">
                <a:solidFill>
                  <a:sysClr val="windowText" lastClr="000000"/>
                </a:solidFill>
                <a:latin typeface="Times New Roman"/>
                <a:ea typeface="Times New Roman"/>
                <a:cs typeface="Times New Roman"/>
              </a:rPr>
              <a:t>Құндылықтaрғa бaулу:</a:t>
            </a:r>
            <a:endParaRPr lang="ru-RU" sz="2400" dirty="0" smtClean="0">
              <a:solidFill>
                <a:sysClr val="windowText" lastClr="000000"/>
              </a:solidFill>
              <a:ea typeface="Times New Roman"/>
              <a:cs typeface="Times New Roman"/>
            </a:endParaRPr>
          </a:p>
          <a:p>
            <a:pPr algn="ctr"/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-62465" y="3168909"/>
            <a:ext cx="2286016" cy="100013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800" dirty="0" smtClean="0">
                <a:solidFill>
                  <a:sysClr val="windowText" lastClr="000000"/>
                </a:solidFill>
                <a:latin typeface="Times New Roman"/>
                <a:ea typeface="Times New Roman"/>
                <a:cs typeface="Times New Roman"/>
              </a:rPr>
              <a:t>Пәнaрaлық бaйлaныс:</a:t>
            </a:r>
            <a:endParaRPr lang="ru-RU" sz="2800" dirty="0" smtClean="0">
              <a:solidFill>
                <a:sysClr val="windowText" lastClr="000000"/>
              </a:solidFill>
              <a:ea typeface="Times New Roman"/>
              <a:cs typeface="Times New Roman"/>
            </a:endParaRPr>
          </a:p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39552" y="5857868"/>
            <a:ext cx="2286016" cy="100013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800" dirty="0" smtClean="0">
                <a:solidFill>
                  <a:sysClr val="windowText" lastClr="000000"/>
                </a:solidFill>
                <a:latin typeface="Times New Roman"/>
                <a:ea typeface="Times New Roman"/>
                <a:cs typeface="Times New Roman"/>
              </a:rPr>
              <a:t>Aлдыңғы білім:</a:t>
            </a:r>
            <a:endParaRPr lang="ru-RU" sz="2800" dirty="0" smtClean="0">
              <a:solidFill>
                <a:sysClr val="windowText" lastClr="000000"/>
              </a:solidFill>
              <a:ea typeface="Times New Roman"/>
              <a:cs typeface="Times New Roman"/>
            </a:endParaRPr>
          </a:p>
          <a:p>
            <a:pPr algn="ctr"/>
            <a:endParaRPr lang="ru-RU" dirty="0"/>
          </a:p>
        </p:txBody>
      </p:sp>
      <p:sp>
        <p:nvSpPr>
          <p:cNvPr id="3" name="Вертикальный свиток 2"/>
          <p:cNvSpPr/>
          <p:nvPr/>
        </p:nvSpPr>
        <p:spPr>
          <a:xfrm>
            <a:off x="1835696" y="0"/>
            <a:ext cx="7308304" cy="3117469"/>
          </a:xfrm>
          <a:prstGeom prst="verticalScroll">
            <a:avLst/>
          </a:prstGeom>
          <a:solidFill>
            <a:srgbClr val="E6FEFC"/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15000"/>
              </a:lnSpc>
            </a:pPr>
            <a:endParaRPr lang="kk-KZ" sz="8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kk-KZ" sz="1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Пәндік </a:t>
            </a:r>
            <a:r>
              <a:rPr lang="kk-KZ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лексика және </a:t>
            </a:r>
            <a:r>
              <a:rPr lang="kk-KZ" sz="1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терминология: </a:t>
            </a:r>
            <a:r>
              <a:rPr lang="kk-KZ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Үдеу</a:t>
            </a:r>
            <a:r>
              <a:rPr lang="kk-KZ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жылдамдық, биіктік, траектория, қозғалыс</a:t>
            </a:r>
            <a:r>
              <a:rPr lang="kk-KZ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вектор</a:t>
            </a:r>
            <a:endParaRPr lang="kk-KZ" sz="16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kk-KZ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Диалогқа /жазуға қажетті </a:t>
            </a:r>
            <a:r>
              <a:rPr lang="kk-KZ" sz="1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сөздер: </a:t>
            </a:r>
            <a:r>
              <a:rPr lang="kk-KZ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Ортада </a:t>
            </a:r>
            <a:r>
              <a:rPr lang="kk-KZ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кедергі болмаса еркін түсу үдеуі.....</a:t>
            </a:r>
          </a:p>
          <a:p>
            <a:pPr>
              <a:lnSpc>
                <a:spcPct val="115000"/>
              </a:lnSpc>
            </a:pPr>
            <a:r>
              <a:rPr lang="kk-KZ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Үдеудің векторы әрдайым төмен бағытталады.</a:t>
            </a:r>
          </a:p>
          <a:p>
            <a:pPr>
              <a:lnSpc>
                <a:spcPct val="115000"/>
              </a:lnSpc>
            </a:pPr>
            <a:r>
              <a:rPr lang="kk-KZ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Ветикаль тік лақтарғанда жылдамдығы....</a:t>
            </a:r>
          </a:p>
          <a:p>
            <a:pPr>
              <a:lnSpc>
                <a:spcPct val="115000"/>
              </a:lnSpc>
            </a:pPr>
            <a:r>
              <a:rPr lang="kk-KZ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......траектория бойымен қозғалады.</a:t>
            </a:r>
          </a:p>
          <a:p>
            <a:pPr>
              <a:lnSpc>
                <a:spcPct val="115000"/>
              </a:lnSpc>
            </a:pPr>
            <a:r>
              <a:rPr lang="kk-KZ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 –әрекет</a:t>
            </a:r>
            <a:r>
              <a:rPr lang="kk-KZ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Оқушылар еркін түсу үдеуі туралы ауызша сипаттайды, пікірлерімен бөліседі және өз ойларын ортаға салады. Теңайнымалы қозғалысқа жазбаша мысалдар келтіре отырып, жүйелейді</a:t>
            </a:r>
            <a:r>
              <a:rPr lang="kk-K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" name="Блок-схема: несколько документов 13"/>
          <p:cNvSpPr/>
          <p:nvPr/>
        </p:nvSpPr>
        <p:spPr>
          <a:xfrm>
            <a:off x="2500298" y="3890535"/>
            <a:ext cx="6572264" cy="1967333"/>
          </a:xfrm>
          <a:prstGeom prst="flowChartMultidocument">
            <a:avLst/>
          </a:prstGeom>
          <a:solidFill>
            <a:srgbClr val="E6FEFC"/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15000"/>
              </a:lnSpc>
            </a:pPr>
            <a:endParaRPr lang="kk-KZ" sz="11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kk-KZ" sz="1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kk-KZ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Мәнгілік Ел»  жалпы ұлттық идеясының Жалпыға бірдей еңбек құндылығымен баулу. </a:t>
            </a:r>
            <a:r>
              <a:rPr lang="kk-KZ" sz="1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Бір-бірін </a:t>
            </a:r>
            <a:r>
              <a:rPr lang="kk-KZ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тындау, түсіну, ой бөлісу арқылы  ынтымақтастық құндылығын дамыту.  Еңбек және шығармашылық құндылығын өздігімен жұмыс жасау, іздену,  басқалардың жұмысын бағалау арқылы жүзеге асыру.</a:t>
            </a:r>
            <a:endParaRPr lang="kk-KZ" sz="1600" dirty="0">
              <a:solidFill>
                <a:schemeClr val="tx2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kk-KZ" sz="1400" dirty="0"/>
          </a:p>
        </p:txBody>
      </p:sp>
      <p:sp>
        <p:nvSpPr>
          <p:cNvPr id="16" name="Стрелка влево 15"/>
          <p:cNvSpPr/>
          <p:nvPr/>
        </p:nvSpPr>
        <p:spPr>
          <a:xfrm>
            <a:off x="2471241" y="3242463"/>
            <a:ext cx="3727138" cy="648072"/>
          </a:xfrm>
          <a:prstGeom prst="leftArrow">
            <a:avLst/>
          </a:prstGeom>
          <a:solidFill>
            <a:srgbClr val="E6FEFC"/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</a:t>
            </a:r>
            <a:endParaRPr lang="kk-KZ" sz="16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Горизонтальный свиток 16"/>
          <p:cNvSpPr/>
          <p:nvPr/>
        </p:nvSpPr>
        <p:spPr>
          <a:xfrm>
            <a:off x="3230146" y="6021288"/>
            <a:ext cx="5112568" cy="836712"/>
          </a:xfrm>
          <a:prstGeom prst="horizontalScroll">
            <a:avLst/>
          </a:prstGeom>
          <a:solidFill>
            <a:srgbClr val="E6FEFC"/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15000"/>
              </a:lnSpc>
            </a:pPr>
            <a:r>
              <a:rPr lang="kk-KZ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Күштер, </a:t>
            </a:r>
            <a:r>
              <a:rPr lang="kk-KZ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Түзусызықты теңайнымалы қозғалыс, Үдеу.</a:t>
            </a:r>
          </a:p>
        </p:txBody>
      </p:sp>
    </p:spTree>
    <p:extLst>
      <p:ext uri="{BB962C8B-B14F-4D97-AF65-F5344CB8AC3E}">
        <p14:creationId xmlns:p14="http://schemas.microsoft.com/office/powerpoint/2010/main" val="1059475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лнце 5"/>
          <p:cNvSpPr/>
          <p:nvPr/>
        </p:nvSpPr>
        <p:spPr>
          <a:xfrm>
            <a:off x="1793804" y="1351790"/>
            <a:ext cx="4714908" cy="2928958"/>
          </a:xfrm>
          <a:prstGeom prst="sun">
            <a:avLst>
              <a:gd name="adj" fmla="val 18927"/>
            </a:avLst>
          </a:prstGeom>
          <a:solidFill>
            <a:srgbClr val="66CCFF"/>
          </a:solidFill>
          <a:ln>
            <a:noFill/>
          </a:ln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rgbClr val="42BA97">
                <a:shade val="35000"/>
                <a:satMod val="160000"/>
              </a:srgbClr>
            </a:contourClr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Сабақтың барысы (белсенді оқу әдісі)</a:t>
            </a:r>
            <a:endParaRPr kumimoji="0" lang="ru-RU" sz="2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5849887" y="4894916"/>
            <a:ext cx="3296249" cy="1728192"/>
          </a:xfrm>
          <a:prstGeom prst="ellipse">
            <a:avLst/>
          </a:prstGeom>
          <a:solidFill>
            <a:srgbClr val="00FFFF"/>
          </a:solidFill>
          <a:ln>
            <a:solidFill>
              <a:srgbClr val="7030A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«Гүл мен тілек» </a:t>
            </a:r>
            <a:r>
              <a:rPr lang="kk-KZ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әдісі арқылы </a:t>
            </a:r>
            <a:r>
              <a:rPr lang="kk-KZ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 </a:t>
            </a:r>
            <a:r>
              <a:rPr lang="kk-KZ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–біріне кезекпен </a:t>
            </a:r>
            <a:r>
              <a:rPr lang="kk-KZ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гүл сыйлап</a:t>
            </a:r>
            <a:r>
              <a:rPr lang="kk-KZ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тілек </a:t>
            </a:r>
            <a:r>
              <a:rPr lang="kk-KZ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білдіру, ахуал </a:t>
            </a:r>
            <a:r>
              <a:rPr lang="kk-KZ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қалыптастыру, гүлдің түсіне байланысты </a:t>
            </a:r>
            <a:r>
              <a:rPr lang="kk-KZ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бөлу</a:t>
            </a:r>
            <a:r>
              <a:rPr lang="kk-KZ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652120" y="3233570"/>
            <a:ext cx="3494017" cy="1563581"/>
          </a:xfrm>
          <a:prstGeom prst="roundRect">
            <a:avLst/>
          </a:prstGeom>
          <a:solidFill>
            <a:srgbClr val="00FFFF"/>
          </a:solidFill>
          <a:ln>
            <a:solidFill>
              <a:srgbClr val="7030A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600" b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«Қар кесегі»</a:t>
            </a:r>
            <a:r>
              <a:rPr lang="kk-KZ" sz="1600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k-KZ" sz="1600" dirty="0" smtClean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әдісі </a:t>
            </a:r>
            <a:r>
              <a:rPr lang="kk-KZ" sz="1600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өтілген тақырып бойынша топтардың дайындаған сұрықтарын келесі топтарға лақтыру арқылы жазылым, тыңдалым, айтылым дағдыларын қалыптастыру. </a:t>
            </a:r>
            <a:endParaRPr lang="kk-KZ" sz="1600" dirty="0"/>
          </a:p>
        </p:txBody>
      </p:sp>
      <p:sp>
        <p:nvSpPr>
          <p:cNvPr id="11" name="Облако 10"/>
          <p:cNvSpPr/>
          <p:nvPr/>
        </p:nvSpPr>
        <p:spPr>
          <a:xfrm>
            <a:off x="5576467" y="1693242"/>
            <a:ext cx="3419872" cy="1343636"/>
          </a:xfrm>
          <a:prstGeom prst="cloud">
            <a:avLst/>
          </a:prstGeom>
          <a:solidFill>
            <a:srgbClr val="66FFFF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</a:pPr>
            <a:r>
              <a:rPr lang="kk-KZ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kk-KZ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Кинометафора</a:t>
            </a:r>
            <a:r>
              <a:rPr lang="kk-KZ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әдісі </a:t>
            </a:r>
            <a:r>
              <a:rPr lang="kk-KZ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арқылы </a:t>
            </a:r>
            <a:r>
              <a:rPr lang="kk-KZ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видео үзінді </a:t>
            </a:r>
            <a:r>
              <a:rPr lang="kk-KZ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көрсетіп  </a:t>
            </a:r>
            <a:r>
              <a:rPr lang="kk-KZ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тақырыпқа шығамын.</a:t>
            </a:r>
            <a:endParaRPr lang="kk-KZ" sz="1600" dirty="0">
              <a:solidFill>
                <a:schemeClr val="tx2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Скругленная прямоугольная выноска 12"/>
          <p:cNvSpPr/>
          <p:nvPr/>
        </p:nvSpPr>
        <p:spPr>
          <a:xfrm>
            <a:off x="3821456" y="114551"/>
            <a:ext cx="4551135" cy="1368152"/>
          </a:xfrm>
          <a:prstGeom prst="wedgeRoundRectCallout">
            <a:avLst/>
          </a:prstGeom>
          <a:solidFill>
            <a:srgbClr val="66FFFF"/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kk-KZ" sz="1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Графикалық </a:t>
            </a:r>
            <a:r>
              <a:rPr lang="kk-KZ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органайзер</a:t>
            </a:r>
            <a:r>
              <a:rPr lang="kk-KZ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әдіс. </a:t>
            </a:r>
            <a:r>
              <a:rPr lang="kk-KZ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Тақырыптың мағынасын ашу үшін </a:t>
            </a:r>
            <a:r>
              <a:rPr lang="kk-KZ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топтар </a:t>
            </a:r>
            <a:r>
              <a:rPr lang="kk-KZ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өздерінің негізгі </a:t>
            </a:r>
            <a:r>
              <a:rPr lang="kk-KZ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идеяларын талқылап, </a:t>
            </a:r>
            <a:r>
              <a:rPr lang="kk-KZ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постерге салып қорғайды. Жіберілген қателіктер болса есепке ала отырып, қалпына келтіру жұмыстарын жүргізеді.</a:t>
            </a:r>
          </a:p>
        </p:txBody>
      </p:sp>
      <p:sp>
        <p:nvSpPr>
          <p:cNvPr id="14" name="Блок-схема: перфолента 13"/>
          <p:cNvSpPr/>
          <p:nvPr/>
        </p:nvSpPr>
        <p:spPr>
          <a:xfrm>
            <a:off x="686311" y="121508"/>
            <a:ext cx="2751152" cy="1071367"/>
          </a:xfrm>
          <a:prstGeom prst="flowChartPunchedTape">
            <a:avLst/>
          </a:prstGeom>
          <a:solidFill>
            <a:srgbClr val="66FFFF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kk-KZ" sz="16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kk-KZ" sz="16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Түртіп </a:t>
            </a:r>
            <a:r>
              <a:rPr lang="en-US" sz="16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kk-KZ" sz="16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</a:t>
            </a:r>
            <a:r>
              <a:rPr lang="kk-KZ" sz="16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әдісі </a:t>
            </a:r>
            <a:r>
              <a:rPr lang="en-US" sz="16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kk-KZ" sz="16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рқылы керек мәліметтерді дәптерлеріне ж</a:t>
            </a:r>
            <a:r>
              <a:rPr lang="en-US" sz="16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kk-KZ" sz="1600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зып </a:t>
            </a:r>
            <a:r>
              <a:rPr lang="en-US" sz="1600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kk-KZ" sz="1600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en-US" sz="1600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kk-KZ" sz="1600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ды.</a:t>
            </a: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Вертикальный свиток 14"/>
          <p:cNvSpPr/>
          <p:nvPr/>
        </p:nvSpPr>
        <p:spPr>
          <a:xfrm>
            <a:off x="73042" y="1431738"/>
            <a:ext cx="2266710" cy="1443213"/>
          </a:xfrm>
          <a:prstGeom prst="verticalScroll">
            <a:avLst/>
          </a:prstGeom>
          <a:solidFill>
            <a:srgbClr val="66FFFF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kk-KZ" sz="16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kk-KZ" sz="16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Дауыстап ойлау</a:t>
            </a:r>
            <a:r>
              <a:rPr lang="kk-KZ" sz="16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kk-KZ" sz="1600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әдісі - </a:t>
            </a:r>
            <a:r>
              <a:rPr lang="kk-KZ" sz="16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сұрақтарға жауап береді және де сабақ мақсатын айқындайды.  </a:t>
            </a: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с двумя усеченными противолежащими углами 16"/>
          <p:cNvSpPr/>
          <p:nvPr/>
        </p:nvSpPr>
        <p:spPr>
          <a:xfrm>
            <a:off x="24200" y="3233570"/>
            <a:ext cx="2699792" cy="1878945"/>
          </a:xfrm>
          <a:prstGeom prst="snip2DiagRect">
            <a:avLst/>
          </a:prstGeom>
          <a:solidFill>
            <a:srgbClr val="66FFFF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kk-KZ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Бинго</a:t>
            </a:r>
            <a:r>
              <a:rPr lang="kk-KZ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әдісі. </a:t>
            </a:r>
            <a:r>
              <a:rPr lang="kk-KZ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Берілген </a:t>
            </a:r>
            <a:r>
              <a:rPr lang="kk-KZ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тапсырманы алдымен </a:t>
            </a:r>
            <a:r>
              <a:rPr lang="kk-KZ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орындаған топ </a:t>
            </a:r>
            <a:r>
              <a:rPr lang="kk-KZ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«Бинго» деп айтады. Сол арқылы топтардың жылдамдығы мен тапқырлығын </a:t>
            </a:r>
            <a:r>
              <a:rPr lang="kk-KZ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анықтаймын </a:t>
            </a:r>
            <a:endParaRPr lang="kk-KZ" sz="16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Двойная волна 17"/>
          <p:cNvSpPr/>
          <p:nvPr/>
        </p:nvSpPr>
        <p:spPr>
          <a:xfrm>
            <a:off x="686312" y="5246744"/>
            <a:ext cx="2517536" cy="1392668"/>
          </a:xfrm>
          <a:prstGeom prst="doubleWave">
            <a:avLst/>
          </a:prstGeom>
          <a:solidFill>
            <a:srgbClr val="66FFFF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kk-KZ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Тәжірибе сыр шертеді</a:t>
            </a:r>
            <a:r>
              <a:rPr lang="kk-KZ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kk-KZ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әдісі. Берілген </a:t>
            </a:r>
            <a:r>
              <a:rPr lang="kk-KZ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суретті үлгіге ала атырып, </a:t>
            </a:r>
            <a:r>
              <a:rPr lang="kk-KZ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өздері </a:t>
            </a:r>
            <a:r>
              <a:rPr lang="kk-KZ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 жасауды ұсынамын.</a:t>
            </a:r>
          </a:p>
        </p:txBody>
      </p:sp>
      <p:sp>
        <p:nvSpPr>
          <p:cNvPr id="19" name="Овальная выноска 18"/>
          <p:cNvSpPr/>
          <p:nvPr/>
        </p:nvSpPr>
        <p:spPr>
          <a:xfrm>
            <a:off x="3237562" y="4488820"/>
            <a:ext cx="2578612" cy="2369181"/>
          </a:xfrm>
          <a:prstGeom prst="wedgeEllipseCallout">
            <a:avLst>
              <a:gd name="adj1" fmla="val 10031"/>
              <a:gd name="adj2" fmla="val -72827"/>
            </a:avLst>
          </a:prstGeom>
          <a:solidFill>
            <a:srgbClr val="66FFFF"/>
          </a:solidFill>
          <a:ln>
            <a:solidFill>
              <a:schemeClr val="tx2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kk-KZ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Логикақ тізбекті ажырату</a:t>
            </a:r>
            <a:r>
              <a:rPr lang="kk-KZ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әдісі. Сөз тіркестерін пайдалана отырып, сабақты бекіту мақсатында қорытынды ой түйіндейді. </a:t>
            </a:r>
          </a:p>
        </p:txBody>
      </p:sp>
      <p:pic>
        <p:nvPicPr>
          <p:cNvPr id="20" name="Рисунок 19" descr="ÐÐ°ÑÑÐ¸Ð½ÐºÐ¸ Ð¿Ð¾ Ð·Ð°Ð¿ÑÐ¾ÑÑ ÒÐ°Ð»ÑÐ¿ÑÐ°ÑÑÑÑÑÑÑ Ð±Ð°ÒÐ°Ð»Ð°Ñ ÑÒ¯ÑÐ»ÐµÑÑ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3146" y="6324537"/>
            <a:ext cx="580997" cy="506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26" y="6321506"/>
            <a:ext cx="652329" cy="536494"/>
          </a:xfrm>
          <a:prstGeom prst="rect">
            <a:avLst/>
          </a:prstGeom>
        </p:spPr>
      </p:pic>
      <p:pic>
        <p:nvPicPr>
          <p:cNvPr id="22" name="Рисунок 21" descr="https://ds04.infourok.ru/uploads/ex/0f71/00116108-717d7f5d/img6.jpg"/>
          <p:cNvPicPr/>
          <p:nvPr/>
        </p:nvPicPr>
        <p:blipFill>
          <a:blip r:embed="rId4" cstate="print"/>
          <a:srcRect l="62693" t="25861" r="18558" b="59111"/>
          <a:stretch>
            <a:fillRect/>
          </a:stretch>
        </p:blipFill>
        <p:spPr bwMode="auto">
          <a:xfrm>
            <a:off x="73042" y="1039624"/>
            <a:ext cx="613269" cy="467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Рисунок 22" descr="ÐÐ°ÑÑÐ¸Ð½ÐºÐ¸ Ð¿Ð¾ Ð·Ð°Ð¿ÑÐ¾ÑÑ ÒÐ°Ð»ÑÐ¿ÑÐ°ÑÑÑÑÑÑÑ Ð±Ð°ÒÐ°Ð»Ð°Ñ ÑÒ¯ÑÐ»ÐµÑÑ"/>
          <p:cNvPicPr/>
          <p:nvPr/>
        </p:nvPicPr>
        <p:blipFill>
          <a:blip r:embed="rId5"/>
          <a:srcRect t="27451"/>
          <a:stretch>
            <a:fillRect/>
          </a:stretch>
        </p:blipFill>
        <p:spPr bwMode="auto">
          <a:xfrm>
            <a:off x="85435" y="88136"/>
            <a:ext cx="769704" cy="404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Рисунок 23" descr="C:\Users\АЙГУЛЬ\Downloads\жапондық бағалау.jpg"/>
          <p:cNvPicPr/>
          <p:nvPr/>
        </p:nvPicPr>
        <p:blipFill>
          <a:blip r:embed="rId6" cstate="print"/>
          <a:srcRect l="4142" t="19685" r="18935" b="8661"/>
          <a:stretch>
            <a:fillRect/>
          </a:stretch>
        </p:blipFill>
        <p:spPr bwMode="auto">
          <a:xfrm>
            <a:off x="8365460" y="2060848"/>
            <a:ext cx="65278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2" descr="https://im0-tub-kz.yandex.net/i?id=9a4dd8b1aa9f9066ada8d44cff013929&amp;n=33&amp;h=215&amp;w=126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1577" y="3752400"/>
            <a:ext cx="448310" cy="595630"/>
          </a:xfrm>
          <a:prstGeom prst="rect">
            <a:avLst/>
          </a:prstGeom>
          <a:noFill/>
          <a:extLst/>
        </p:spPr>
      </p:pic>
      <p:cxnSp>
        <p:nvCxnSpPr>
          <p:cNvPr id="3" name="Прямая со стрелкой 2"/>
          <p:cNvCxnSpPr/>
          <p:nvPr/>
        </p:nvCxnSpPr>
        <p:spPr>
          <a:xfrm>
            <a:off x="5329559" y="3950740"/>
            <a:ext cx="877786" cy="1142940"/>
          </a:xfrm>
          <a:prstGeom prst="straightConnector1">
            <a:avLst/>
          </a:prstGeom>
          <a:ln w="12700"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>
            <a:stCxn id="8" idx="0"/>
            <a:endCxn id="9" idx="2"/>
          </p:cNvCxnSpPr>
          <p:nvPr/>
        </p:nvCxnSpPr>
        <p:spPr>
          <a:xfrm flipH="1" flipV="1">
            <a:off x="7399129" y="4797151"/>
            <a:ext cx="98883" cy="97765"/>
          </a:xfrm>
          <a:prstGeom prst="straightConnector1">
            <a:avLst/>
          </a:prstGeom>
          <a:ln w="12700"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 flipV="1">
            <a:off x="7884368" y="3054349"/>
            <a:ext cx="481093" cy="400443"/>
          </a:xfrm>
          <a:prstGeom prst="straightConnector1">
            <a:avLst/>
          </a:prstGeom>
          <a:ln w="12700"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stCxn id="11" idx="3"/>
          </p:cNvCxnSpPr>
          <p:nvPr/>
        </p:nvCxnSpPr>
        <p:spPr>
          <a:xfrm flipV="1">
            <a:off x="7286403" y="1426202"/>
            <a:ext cx="146153" cy="343864"/>
          </a:xfrm>
          <a:prstGeom prst="straightConnector1">
            <a:avLst/>
          </a:prstGeom>
          <a:ln w="12700"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>
            <a:stCxn id="13" idx="1"/>
            <a:endCxn id="14" idx="3"/>
          </p:cNvCxnSpPr>
          <p:nvPr/>
        </p:nvCxnSpPr>
        <p:spPr>
          <a:xfrm flipH="1" flipV="1">
            <a:off x="3437463" y="657192"/>
            <a:ext cx="383993" cy="141435"/>
          </a:xfrm>
          <a:prstGeom prst="straightConnector1">
            <a:avLst/>
          </a:prstGeom>
          <a:ln w="12700"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>
            <a:stCxn id="14" idx="1"/>
          </p:cNvCxnSpPr>
          <p:nvPr/>
        </p:nvCxnSpPr>
        <p:spPr>
          <a:xfrm flipH="1">
            <a:off x="470287" y="657192"/>
            <a:ext cx="216024" cy="621295"/>
          </a:xfrm>
          <a:prstGeom prst="straightConnector1">
            <a:avLst/>
          </a:prstGeom>
          <a:ln w="12700"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>
            <a:stCxn id="15" idx="2"/>
          </p:cNvCxnSpPr>
          <p:nvPr/>
        </p:nvCxnSpPr>
        <p:spPr>
          <a:xfrm flipH="1">
            <a:off x="1168493" y="2874951"/>
            <a:ext cx="37904" cy="321971"/>
          </a:xfrm>
          <a:prstGeom prst="straightConnector1">
            <a:avLst/>
          </a:prstGeom>
          <a:ln w="12700"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>
            <a:off x="375659" y="5146010"/>
            <a:ext cx="523933" cy="352540"/>
          </a:xfrm>
          <a:prstGeom prst="straightConnector1">
            <a:avLst/>
          </a:prstGeom>
          <a:ln w="12700"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>
            <a:off x="3203847" y="6294933"/>
            <a:ext cx="216025" cy="0"/>
          </a:xfrm>
          <a:prstGeom prst="straightConnector1">
            <a:avLst/>
          </a:prstGeom>
          <a:ln w="12700"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1283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3617" y="126367"/>
            <a:ext cx="2377646" cy="871804"/>
          </a:xfrm>
          <a:prstGeom prst="rect">
            <a:avLst/>
          </a:prstGeom>
        </p:spPr>
      </p:pic>
      <p:sp>
        <p:nvSpPr>
          <p:cNvPr id="15" name="Вертикальный свиток 14"/>
          <p:cNvSpPr/>
          <p:nvPr/>
        </p:nvSpPr>
        <p:spPr>
          <a:xfrm>
            <a:off x="2772068" y="39172"/>
            <a:ext cx="3064881" cy="896787"/>
          </a:xfrm>
          <a:prstGeom prst="verticalScroll">
            <a:avLst/>
          </a:prstGeom>
          <a:solidFill>
            <a:srgbClr val="E6FEFC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 dirty="0" smtClean="0">
              <a:solidFill>
                <a:schemeClr val="tx2"/>
              </a:solidFill>
            </a:endParaRPr>
          </a:p>
          <a:p>
            <a:pPr algn="ctr"/>
            <a:r>
              <a:rPr lang="kk-KZ" dirty="0" smtClean="0">
                <a:solidFill>
                  <a:schemeClr val="tx2"/>
                </a:solidFill>
              </a:rPr>
              <a:t>«</a:t>
            </a:r>
            <a:r>
              <a:rPr lang="kk-KZ" dirty="0">
                <a:solidFill>
                  <a:schemeClr val="tx2"/>
                </a:solidFill>
              </a:rPr>
              <a:t>Дауыстап ойлау» әдісі</a:t>
            </a:r>
          </a:p>
          <a:p>
            <a:pPr algn="ctr"/>
            <a:endParaRPr lang="kk-KZ" dirty="0"/>
          </a:p>
        </p:txBody>
      </p:sp>
      <p:sp>
        <p:nvSpPr>
          <p:cNvPr id="8" name="Овал 7"/>
          <p:cNvSpPr/>
          <p:nvPr/>
        </p:nvSpPr>
        <p:spPr>
          <a:xfrm>
            <a:off x="6576342" y="2206252"/>
            <a:ext cx="2357454" cy="857256"/>
          </a:xfrm>
          <a:prstGeom prst="ellipse">
            <a:avLst/>
          </a:prstGeom>
          <a:solidFill>
            <a:srgbClr val="27CED7"/>
          </a:solidFill>
          <a:ln w="15875" cap="flat" cmpd="sng" algn="ctr">
            <a:solidFill>
              <a:srgbClr val="27CED7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2000" b="1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2- тапсырма</a:t>
            </a:r>
            <a:endParaRPr kumimoji="0" lang="ru-RU" sz="2000" b="1" i="1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6660232" y="5037337"/>
            <a:ext cx="2357454" cy="857256"/>
          </a:xfrm>
          <a:prstGeom prst="ellipse">
            <a:avLst/>
          </a:prstGeom>
          <a:solidFill>
            <a:srgbClr val="27CED7"/>
          </a:solidFill>
          <a:ln w="15875" cap="flat" cmpd="sng" algn="ctr">
            <a:solidFill>
              <a:srgbClr val="27CED7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2000" b="1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3- тапсырма</a:t>
            </a:r>
            <a:endParaRPr kumimoji="0" lang="ru-RU" sz="2000" b="1" i="1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9659" y="186579"/>
            <a:ext cx="2421869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  <a:defRPr/>
            </a:pPr>
            <a:r>
              <a:rPr lang="kk-KZ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Қабілеті жоғары оқушылар</a:t>
            </a:r>
            <a:r>
              <a:rPr lang="kk-KZ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FontTx/>
              <a:buChar char="-"/>
              <a:defRPr/>
            </a:pPr>
            <a:r>
              <a:rPr lang="kk-KZ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Топта ұйымдастыру </a:t>
            </a:r>
          </a:p>
          <a:p>
            <a:pPr>
              <a:defRPr/>
            </a:pPr>
            <a:r>
              <a:rPr lang="kk-KZ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жұмыстарын  алады;</a:t>
            </a:r>
          </a:p>
          <a:p>
            <a:pPr>
              <a:buFontTx/>
              <a:buChar char="-"/>
              <a:defRPr/>
            </a:pPr>
            <a:r>
              <a:rPr lang="kk-KZ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Практикалық </a:t>
            </a:r>
          </a:p>
          <a:p>
            <a:pPr>
              <a:defRPr/>
            </a:pPr>
            <a:r>
              <a:rPr lang="kk-KZ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жұмыстың қабілеті </a:t>
            </a:r>
          </a:p>
          <a:p>
            <a:pPr>
              <a:defRPr/>
            </a:pPr>
            <a:r>
              <a:rPr lang="kk-KZ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жоғары оқушыларға </a:t>
            </a:r>
          </a:p>
          <a:p>
            <a:pPr>
              <a:defRPr/>
            </a:pPr>
            <a:r>
              <a:rPr lang="kk-KZ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арналған екі нұсқасын</a:t>
            </a:r>
          </a:p>
          <a:p>
            <a:pPr>
              <a:defRPr/>
            </a:pPr>
            <a:r>
              <a:rPr lang="kk-KZ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таңдауға құқығы бар.</a:t>
            </a:r>
            <a:endParaRPr lang="ru-RU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  <a:defRPr/>
            </a:pPr>
            <a:r>
              <a:rPr lang="kk-KZ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Қабілеті орта оқушылар:</a:t>
            </a:r>
          </a:p>
          <a:p>
            <a:pPr>
              <a:buFontTx/>
              <a:buChar char="-"/>
              <a:defRPr/>
            </a:pPr>
            <a:r>
              <a:rPr lang="kk-KZ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Сабақ барысындағы </a:t>
            </a:r>
          </a:p>
          <a:p>
            <a:pPr>
              <a:defRPr/>
            </a:pPr>
            <a:r>
              <a:rPr lang="kk-KZ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деңгейлік тапсырмалар </a:t>
            </a:r>
          </a:p>
          <a:p>
            <a:pPr>
              <a:defRPr/>
            </a:pPr>
            <a:r>
              <a:rPr lang="kk-KZ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ұсынылады.</a:t>
            </a:r>
            <a:endParaRPr lang="ru-RU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  <a:defRPr/>
            </a:pPr>
            <a:r>
              <a:rPr lang="kk-KZ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Қабілеті төмен оқушылар:</a:t>
            </a:r>
          </a:p>
          <a:p>
            <a:pPr>
              <a:defRPr/>
            </a:pPr>
            <a:r>
              <a:rPr lang="kk-KZ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Мұғалімнің қолдауы </a:t>
            </a:r>
          </a:p>
          <a:p>
            <a:pPr>
              <a:defRPr/>
            </a:pPr>
            <a:r>
              <a:rPr lang="kk-KZ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деңгейлік тапсырмалар орындайды</a:t>
            </a:r>
          </a:p>
          <a:p>
            <a:pPr>
              <a:defRPr/>
            </a:pPr>
            <a:endParaRPr lang="ru-RU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16" name="Вертикальный свиток 15"/>
          <p:cNvSpPr/>
          <p:nvPr/>
        </p:nvSpPr>
        <p:spPr>
          <a:xfrm>
            <a:off x="3258736" y="2125229"/>
            <a:ext cx="3064881" cy="896787"/>
          </a:xfrm>
          <a:prstGeom prst="verticalScroll">
            <a:avLst/>
          </a:prstGeom>
          <a:solidFill>
            <a:srgbClr val="E6FEFC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 dirty="0" smtClean="0">
              <a:solidFill>
                <a:schemeClr val="tx2"/>
              </a:solidFill>
            </a:endParaRPr>
          </a:p>
          <a:p>
            <a:pPr algn="ctr"/>
            <a:r>
              <a:rPr lang="kk-KZ" dirty="0" smtClean="0">
                <a:solidFill>
                  <a:schemeClr val="tx2"/>
                </a:solidFill>
              </a:rPr>
              <a:t>«</a:t>
            </a:r>
            <a:r>
              <a:rPr lang="kk-KZ" dirty="0">
                <a:solidFill>
                  <a:schemeClr val="tx2"/>
                </a:solidFill>
              </a:rPr>
              <a:t>Бинго» әдісі.</a:t>
            </a:r>
          </a:p>
          <a:p>
            <a:pPr algn="ctr"/>
            <a:endParaRPr lang="kk-KZ" dirty="0"/>
          </a:p>
        </p:txBody>
      </p:sp>
      <p:sp>
        <p:nvSpPr>
          <p:cNvPr id="17" name="Вертикальный свиток 16"/>
          <p:cNvSpPr/>
          <p:nvPr/>
        </p:nvSpPr>
        <p:spPr>
          <a:xfrm>
            <a:off x="3246370" y="4717559"/>
            <a:ext cx="3587842" cy="896787"/>
          </a:xfrm>
          <a:prstGeom prst="verticalScroll">
            <a:avLst/>
          </a:prstGeom>
          <a:solidFill>
            <a:srgbClr val="E6FEFC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 dirty="0" smtClean="0">
              <a:solidFill>
                <a:schemeClr val="tx2"/>
              </a:solidFill>
            </a:endParaRPr>
          </a:p>
          <a:p>
            <a:pPr algn="ctr"/>
            <a:r>
              <a:rPr lang="kk-KZ" dirty="0" smtClean="0">
                <a:solidFill>
                  <a:schemeClr val="tx2"/>
                </a:solidFill>
              </a:rPr>
              <a:t>«</a:t>
            </a:r>
            <a:r>
              <a:rPr lang="kk-KZ" dirty="0">
                <a:solidFill>
                  <a:schemeClr val="tx2"/>
                </a:solidFill>
              </a:rPr>
              <a:t>Тәжірибе сыр шертеді» әдісі </a:t>
            </a:r>
          </a:p>
          <a:p>
            <a:pPr algn="ctr"/>
            <a:endParaRPr lang="kk-KZ" dirty="0"/>
          </a:p>
        </p:txBody>
      </p:sp>
      <p:sp>
        <p:nvSpPr>
          <p:cNvPr id="18" name="Стрелка вверх 17"/>
          <p:cNvSpPr/>
          <p:nvPr/>
        </p:nvSpPr>
        <p:spPr>
          <a:xfrm>
            <a:off x="3248787" y="935959"/>
            <a:ext cx="3327555" cy="688078"/>
          </a:xfrm>
          <a:prstGeom prst="upArrow">
            <a:avLst>
              <a:gd name="adj1" fmla="val 76688"/>
              <a:gd name="adj2" fmla="val 25950"/>
            </a:avLst>
          </a:prstGeom>
          <a:solidFill>
            <a:srgbClr val="3399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kk-KZ" sz="1600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Еркін түсу үдеуін сапалық есеп шығаруда қолданады</a:t>
            </a:r>
            <a:endParaRPr lang="kk-KZ" sz="1600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Стрелка вверх 20"/>
          <p:cNvSpPr/>
          <p:nvPr/>
        </p:nvSpPr>
        <p:spPr>
          <a:xfrm>
            <a:off x="2195646" y="2994410"/>
            <a:ext cx="4974860" cy="1254769"/>
          </a:xfrm>
          <a:prstGeom prst="upArrow">
            <a:avLst>
              <a:gd name="adj1" fmla="val 76688"/>
              <a:gd name="adj2" fmla="val 25950"/>
            </a:avLst>
          </a:prstGeom>
          <a:solidFill>
            <a:srgbClr val="3399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</a:pPr>
            <a:endParaRPr lang="kk-KZ" sz="14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kk-KZ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Теңайнымалы </a:t>
            </a:r>
            <a:r>
              <a:rPr lang="kk-KZ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қозғалыстың кинетикалық теңдеулерін қолдана </a:t>
            </a:r>
            <a:r>
              <a:rPr lang="kk-KZ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отырып, </a:t>
            </a:r>
            <a:r>
              <a:rPr lang="kk-KZ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еркін түсу үдеуіне есептер шығарады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kk-KZ" sz="1400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Стрелка вверх 21"/>
          <p:cNvSpPr/>
          <p:nvPr/>
        </p:nvSpPr>
        <p:spPr>
          <a:xfrm>
            <a:off x="1656084" y="5619552"/>
            <a:ext cx="5514422" cy="1177271"/>
          </a:xfrm>
          <a:prstGeom prst="upArrow">
            <a:avLst>
              <a:gd name="adj1" fmla="val 76688"/>
              <a:gd name="adj2" fmla="val 25950"/>
            </a:avLst>
          </a:prstGeom>
          <a:solidFill>
            <a:srgbClr val="3399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</a:pPr>
            <a:r>
              <a:rPr lang="kk-KZ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Еркін түсу үдеуінің формуласын түрлендіріп, теңайнымалы қозғалыстың кинетикалық теңдеуіне сапалы есептер </a:t>
            </a:r>
            <a:r>
              <a:rPr lang="kk-KZ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шығарады</a:t>
            </a:r>
            <a:endParaRPr lang="kk-KZ" sz="1600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0821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3357554" y="2708920"/>
            <a:ext cx="2214578" cy="1357322"/>
          </a:xfrm>
          <a:prstGeom prst="ellipse">
            <a:avLst/>
          </a:prstGeom>
          <a:blipFill rotWithShape="0">
            <a:blip r:embed="rId2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" name="Прямоугольник 2"/>
          <p:cNvSpPr/>
          <p:nvPr/>
        </p:nvSpPr>
        <p:spPr>
          <a:xfrm>
            <a:off x="351341" y="2132856"/>
            <a:ext cx="250033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Үй тапсырмасын сұрау үшін -«Бағдаршам»  әдісі қолданылады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20866" y="1501028"/>
            <a:ext cx="231658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Жаңа тақырыптың мағынасын ашқанда </a:t>
            </a:r>
            <a:r>
              <a:rPr lang="kk-KZ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Жапондық бағалау» әдісі қолданылады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563353" y="4409817"/>
            <a:ext cx="228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Топтар өз постерін қорғаған  соң «өзара бағалау» парағы таратылады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https://ds04.infourok.ru/uploads/ex/0f71/00116108-717d7f5d/img6.jpg"/>
          <p:cNvPicPr/>
          <p:nvPr/>
        </p:nvPicPr>
        <p:blipFill>
          <a:blip r:embed="rId3" cstate="print"/>
          <a:srcRect l="62693" t="25861" r="18558" b="59111"/>
          <a:stretch>
            <a:fillRect/>
          </a:stretch>
        </p:blipFill>
        <p:spPr bwMode="auto">
          <a:xfrm>
            <a:off x="7073511" y="1074300"/>
            <a:ext cx="1643056" cy="895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6479395" y="2179023"/>
            <a:ext cx="283128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Тапсырманы орындау </a:t>
            </a:r>
          </a:p>
          <a:p>
            <a:r>
              <a:rPr lang="kk-KZ" dirty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арысында «</a:t>
            </a:r>
            <a:r>
              <a:rPr lang="kk-KZ" i="1" dirty="0" smtClean="0">
                <a:latin typeface="Times New Roman" pitchFamily="18" charset="0"/>
                <a:cs typeface="Times New Roman" pitchFamily="18" charset="0"/>
              </a:rPr>
              <a:t>Қолташтау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» </a:t>
            </a:r>
          </a:p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aрқылы</a:t>
            </a:r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арқылы көңіл-</a:t>
            </a:r>
          </a:p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күйін көтеріп, өзін –өзі, </a:t>
            </a:r>
          </a:p>
          <a:p>
            <a:r>
              <a:rPr lang="kk-KZ" dirty="0">
                <a:latin typeface="Times New Roman" pitchFamily="18" charset="0"/>
                <a:cs typeface="Times New Roman" pitchFamily="18" charset="0"/>
              </a:rPr>
              <a:t>ө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зара бағалау парақтары </a:t>
            </a:r>
          </a:p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үлестіріледі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971600" y="4409818"/>
            <a:ext cx="213436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Сабақты бекіту </a:t>
            </a:r>
          </a:p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кезеңінде</a:t>
            </a:r>
          </a:p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«Бағалау терезесі» </a:t>
            </a:r>
          </a:p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арқылы бағаланады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Горизонтальный свиток 13"/>
          <p:cNvSpPr/>
          <p:nvPr/>
        </p:nvSpPr>
        <p:spPr>
          <a:xfrm>
            <a:off x="2571736" y="0"/>
            <a:ext cx="4214842" cy="642918"/>
          </a:xfrm>
          <a:prstGeom prst="horizont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Критериалды  бағалау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568" y="672672"/>
            <a:ext cx="1080120" cy="143043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5017" y="5157192"/>
            <a:ext cx="1800200" cy="13534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250" y="3006725"/>
            <a:ext cx="4572000" cy="2581275"/>
          </a:xfrm>
        </p:spPr>
      </p:pic>
      <p:pic>
        <p:nvPicPr>
          <p:cNvPr id="4" name="Picture 2" descr="D:\Ахан\Портфолия 2016 6 ом\порфолио мек №6\фон порт\портфо мек.jpg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000100" y="2071678"/>
            <a:ext cx="742955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Palatino Linotype" pitchFamily="18" charset="0"/>
              </a:rPr>
              <a:t>Назарларыңызға рахмет</a:t>
            </a:r>
            <a:r>
              <a:rPr lang="ru-RU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Palatino Linotype" pitchFamily="18" charset="0"/>
              </a:rPr>
              <a:t>!</a:t>
            </a:r>
            <a:endParaRPr lang="ru-RU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Palatino Linotype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156" y="5183307"/>
            <a:ext cx="1632812" cy="92185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71" t="5900" r="5576" b="4851"/>
          <a:stretch/>
        </p:blipFill>
        <p:spPr>
          <a:xfrm>
            <a:off x="7890395" y="5148887"/>
            <a:ext cx="936104" cy="144670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18" t="12201" r="26653" b="11150"/>
          <a:stretch/>
        </p:blipFill>
        <p:spPr>
          <a:xfrm>
            <a:off x="555563" y="4992339"/>
            <a:ext cx="1008112" cy="16353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нтеграл">
  <a:themeElements>
    <a:clrScheme name="Интеграл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Интеграл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Интеграл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Калиев Мансур Maсгутович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Books_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5000"/>
          </a:lnSpc>
          <a:defRPr/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1199</TotalTime>
  <Words>645</Words>
  <Application>Microsoft Office PowerPoint</Application>
  <PresentationFormat>Экран (4:3)</PresentationFormat>
  <Paragraphs>100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7</vt:i4>
      </vt:variant>
    </vt:vector>
  </HeadingPairs>
  <TitlesOfParts>
    <vt:vector size="18" baseType="lpstr">
      <vt:lpstr>Arial</vt:lpstr>
      <vt:lpstr>Calibri</vt:lpstr>
      <vt:lpstr>Century Gothic</vt:lpstr>
      <vt:lpstr>Palatino Linotype</vt:lpstr>
      <vt:lpstr>Times New Roman</vt:lpstr>
      <vt:lpstr>Tw Cen MT</vt:lpstr>
      <vt:lpstr>Tw Cen MT Condensed</vt:lpstr>
      <vt:lpstr>Wingdings</vt:lpstr>
      <vt:lpstr>Wingdings 3</vt:lpstr>
      <vt:lpstr>Интеграл</vt:lpstr>
      <vt:lpstr>Калиев Мансур Maсгутович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Айнагуль</dc:creator>
  <cp:lastModifiedBy>Home</cp:lastModifiedBy>
  <cp:revision>111</cp:revision>
  <dcterms:created xsi:type="dcterms:W3CDTF">2018-06-27T09:02:19Z</dcterms:created>
  <dcterms:modified xsi:type="dcterms:W3CDTF">2019-03-14T18:17:32Z</dcterms:modified>
</cp:coreProperties>
</file>