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showMasterSp="0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/>
          <p:nvPr/>
        </p:nvSpPr>
        <p:spPr>
          <a:xfrm flipH="1" rot="10800000">
            <a:off x="5410182" y="3810000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Google Shape;26;p2"/>
          <p:cNvSpPr/>
          <p:nvPr/>
        </p:nvSpPr>
        <p:spPr>
          <a:xfrm flipH="1" rot="10800000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" name="Google Shape;27;p2"/>
          <p:cNvSpPr/>
          <p:nvPr/>
        </p:nvSpPr>
        <p:spPr>
          <a:xfrm flipH="1" rot="10800000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" name="Google Shape;28;p2"/>
          <p:cNvSpPr/>
          <p:nvPr/>
        </p:nvSpPr>
        <p:spPr>
          <a:xfrm flipH="1" rot="10800000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" name="Google Shape;29;p2"/>
          <p:cNvSpPr/>
          <p:nvPr/>
        </p:nvSpPr>
        <p:spPr>
          <a:xfrm flipH="1" rot="10800000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5410200" y="3962400"/>
            <a:ext cx="3063240" cy="2743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7376507" y="4060983"/>
            <a:ext cx="1600200" cy="3657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34;p2"/>
          <p:cNvSpPr/>
          <p:nvPr/>
        </p:nvSpPr>
        <p:spPr>
          <a:xfrm flipH="1" rot="10800000">
            <a:off x="6414051" y="3643090"/>
            <a:ext cx="2729950" cy="248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Google Shape;36;p2"/>
          <p:cNvSpPr txBox="1"/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" type="subTitle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0" type="dt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"/>
          <p:cNvSpPr txBox="1"/>
          <p:nvPr>
            <p:ph idx="11" type="ftr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"/>
          <p:cNvSpPr txBox="1"/>
          <p:nvPr>
            <p:ph idx="12" type="sldNum"/>
          </p:nvPr>
        </p:nvSpPr>
        <p:spPr>
          <a:xfrm>
            <a:off x="8320088" y="1136"/>
            <a:ext cx="747712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" type="body"/>
          </p:nvPr>
        </p:nvSpPr>
        <p:spPr>
          <a:xfrm rot="5400000">
            <a:off x="2409444" y="297180"/>
            <a:ext cx="432511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" type="body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" type="body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/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b="1" sz="43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" type="body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2100"/>
              <a:buNone/>
              <a:defRPr b="0" sz="21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" type="body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9250" lvl="1" marL="91440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2" type="body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9250" lvl="1" marL="91440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b="0" i="0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900"/>
              <a:buNone/>
              <a:defRPr b="1" sz="1900">
                <a:solidFill>
                  <a:srgbClr val="41414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900"/>
              <a:buNone/>
              <a:defRPr b="1" sz="1900">
                <a:solidFill>
                  <a:srgbClr val="414141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3" type="body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4" type="body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8" name="Google Shape;68;p6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0" type="dt"/>
          </p:nvPr>
        </p:nvSpPr>
        <p:spPr>
          <a:xfrm>
            <a:off x="6583680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b="1"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2" type="body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3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spcBef>
                <a:spcPts val="300"/>
              </a:spcBef>
              <a:spcAft>
                <a:spcPts val="0"/>
              </a:spcAft>
              <a:buSzPts val="2800"/>
              <a:buChar char="▫"/>
              <a:defRPr sz="2800"/>
            </a:lvl2pPr>
            <a:lvl3pPr indent="-381000" lvl="2" marL="1371600" algn="l">
              <a:spcBef>
                <a:spcPts val="30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3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/>
          <p:nvPr>
            <p:ph idx="2" type="pic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cap="flat" cmpd="sng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4800000" dist="3175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eorgia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b="0" i="0" sz="26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b="0" i="0" sz="20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1" type="body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3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Font typeface="Georgia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Font typeface="Georgia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9;p1"/>
          <p:cNvSpPr/>
          <p:nvPr/>
        </p:nvSpPr>
        <p:spPr>
          <a:xfrm flipH="1" rot="10800000">
            <a:off x="5410182" y="360246"/>
            <a:ext cx="3733819" cy="91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5407339" y="497504"/>
            <a:ext cx="3063240" cy="2743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7373646" y="588943"/>
            <a:ext cx="1600200" cy="3657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Google Shape;19;p1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1"/>
          <p:cNvSpPr txBox="1"/>
          <p:nvPr>
            <p:ph idx="1" type="body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937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b="0" i="0" sz="26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683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eorgia"/>
              <a:buChar char="▫"/>
              <a:defRPr b="0" i="0" sz="20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0" type="dt"/>
          </p:nvPr>
        </p:nvSpPr>
        <p:spPr>
          <a:xfrm>
            <a:off x="6586536" y="612648"/>
            <a:ext cx="95726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1" type="ftr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2" type="sldNum"/>
          </p:nvPr>
        </p:nvSpPr>
        <p:spPr>
          <a:xfrm>
            <a:off x="8174736" y="2272"/>
            <a:ext cx="7620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/>
          <p:nvPr>
            <p:ph type="ctrTitle"/>
          </p:nvPr>
        </p:nvSpPr>
        <p:spPr>
          <a:xfrm>
            <a:off x="342903" y="1631639"/>
            <a:ext cx="8458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lang="ru-RU"/>
              <a:t>Клеточная стенка и ее функции</a:t>
            </a:r>
            <a:endParaRPr/>
          </a:p>
        </p:txBody>
      </p:sp>
      <p:sp>
        <p:nvSpPr>
          <p:cNvPr id="109" name="Google Shape;109;p13"/>
          <p:cNvSpPr txBox="1"/>
          <p:nvPr>
            <p:ph idx="1" type="subTitle"/>
          </p:nvPr>
        </p:nvSpPr>
        <p:spPr>
          <a:xfrm>
            <a:off x="467551" y="4509125"/>
            <a:ext cx="56871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4008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/>
              <a:t>Подготовила: ученица 10 “В” класса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/>
              <a:t>Лицея- интерната №1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/>
              <a:t>г. Талгар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/>
              <a:t>Смаилова Малика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lang="ru-RU" sz="3600"/>
              <a:t>Микротрубочки</a:t>
            </a:r>
            <a:br>
              <a:rPr lang="ru-RU" sz="3600"/>
            </a:br>
            <a:endParaRPr sz="3600"/>
          </a:p>
        </p:txBody>
      </p:sp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3923928" y="2060848"/>
            <a:ext cx="4176464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1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0"/>
              <a:buChar char="•"/>
            </a:pPr>
            <a:r>
              <a:rPr b="1" lang="ru-RU" sz="1330"/>
              <a:t>Микротрубочки</a:t>
            </a:r>
            <a:r>
              <a:rPr lang="ru-RU" sz="1330"/>
              <a:t> – мембранные, надмолекулярные структуры, состоящие из белковых глобул, расположенных спиральными или прямолинейными рядами. Микротрубочки выполняют преимущественно механическую (двигательную) функцию, обеспечивая подвижность и сокращаемость органоидов клетки. Располагаясь в цитоплазме, они придают клетке определённую форму и обеспечивают стабильность пространственного расположения органоидов. Микротрубочки способствуют перемещению органоидов в места, которые определяются физиологическими потребностями клетки. Значительное количество этих структур расположено в плазмалемме, вблизи клеточной оболочки, где они участвуют в формировании и ориентации целлюлозных микрофибрилл оболочек растительных клеток.</a:t>
            </a:r>
            <a:endParaRPr/>
          </a:p>
          <a:p>
            <a:pPr indent="-171576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None/>
            </a:pPr>
            <a:r>
              <a:t/>
            </a:r>
            <a:endParaRPr sz="1330"/>
          </a:p>
        </p:txBody>
      </p:sp>
      <p:pic>
        <p:nvPicPr>
          <p:cNvPr descr="14.png" id="174" name="Google Shape;17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19" y="2204864"/>
            <a:ext cx="3924247" cy="329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ru-RU"/>
              <a:t>Вакуоль</a:t>
            </a:r>
            <a:endParaRPr/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457200" y="2249424"/>
            <a:ext cx="8229600" cy="2043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1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0"/>
              <a:buChar char="•"/>
            </a:pPr>
            <a:r>
              <a:rPr b="1" lang="ru-RU" sz="1330"/>
              <a:t>Вакуоли</a:t>
            </a:r>
            <a:r>
              <a:rPr lang="ru-RU" sz="1330"/>
              <a:t> растительной клетки большие и занимают до 90% объема. В зрелой клетке есть только одна вакуоль, которая занимает центральное положение. Ее мембрану называют тонопластом, а содержимое - клеточным соком. Основные функции растительных вакуолей - обеспечение напряжения клеточной оболочки, накопление различных соединений и отходов жизнедеятельности клетки. Кроме того, эти органоиды растительной клетки поставляют воду, необходимую для процесса фотосинтеза. Если говорить о составе клеточного сока, то в него входят следующие вещества: запасные - органические кислоты, углеводы и протеины, отдельные аминокислоты; соединения, которые образуются в процессе жизнедеятельности клеток и накапливаются в них (алкалоиды, дубильные вещества и фенолы); фитонциды и фитогормоны; пигменты, за счет которых плоды, корнеплоды и лепестки цветов окрашиваются в соответствующий цвет.</a:t>
            </a:r>
            <a:endParaRPr sz="1330"/>
          </a:p>
        </p:txBody>
      </p:sp>
      <p:pic>
        <p:nvPicPr>
          <p:cNvPr descr="15.png" id="181" name="Google Shape;1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4293096"/>
            <a:ext cx="4657725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lang="ru-RU" sz="3600"/>
              <a:t>Пластиды. Хлоропласты</a:t>
            </a:r>
            <a:br>
              <a:rPr lang="ru-RU" sz="3600"/>
            </a:br>
            <a:endParaRPr sz="3600"/>
          </a:p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467544" y="1988840"/>
            <a:ext cx="8229600" cy="247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1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0"/>
              <a:buChar char="•"/>
            </a:pPr>
            <a:r>
              <a:rPr b="1" lang="ru-RU" sz="1330"/>
              <a:t>Пластиды</a:t>
            </a:r>
            <a:r>
              <a:rPr lang="ru-RU" sz="1330"/>
              <a:t> – самые крупные (после ядра) цитоплазматические органоиды, присущие только клеткам растительных организмов. Пластиды играют важную роль в обмене веществ. Все пластиды едины по происхождению.</a:t>
            </a:r>
            <a:endParaRPr/>
          </a:p>
          <a:p>
            <a:pPr indent="-256031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Char char="•"/>
            </a:pPr>
            <a:r>
              <a:rPr b="1" lang="ru-RU" sz="1330"/>
              <a:t>Хлоропласты</a:t>
            </a:r>
            <a:r>
              <a:rPr lang="ru-RU" sz="1330"/>
              <a:t> – наиболее распространённые и наиболее функционально важные пластиды фотоавтотрофных организмов, которые осуществляют фотосинтетические процессы, приводящие в конечном итоге к образованию органических веществ и выделению свободного кислорода. Хлоропласты высших растений имеют сложное внутреннее строение.</a:t>
            </a:r>
            <a:endParaRPr/>
          </a:p>
          <a:p>
            <a:pPr indent="-256031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Char char="•"/>
            </a:pPr>
            <a:r>
              <a:rPr lang="ru-RU" sz="1330"/>
              <a:t>Размеры хлоропластов у разных растений неодинаковы, но в среднем диаметр их составляет 4-6 мкм. Хлоропласты способны передвигаться под влиянием движения цитоплазмы. Кроме того, под воздействием освещения наблюдается активное передвижение хлоропластов амебовидного типа к источнику света.</a:t>
            </a:r>
            <a:endParaRPr/>
          </a:p>
          <a:p>
            <a:pPr indent="-256031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Char char="•"/>
            </a:pPr>
            <a:r>
              <a:rPr i="1" lang="ru-RU" sz="1330"/>
              <a:t>Хлорофилл</a:t>
            </a:r>
            <a:r>
              <a:rPr lang="ru-RU" sz="1330"/>
              <a:t> – основное вещество хлоропластов. Благодаря хлорофиллу зелёные растения способны использовать световую энергию.</a:t>
            </a:r>
            <a:endParaRPr/>
          </a:p>
          <a:p>
            <a:pPr indent="-171576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None/>
            </a:pPr>
            <a:r>
              <a:t/>
            </a:r>
            <a:endParaRPr sz="1330"/>
          </a:p>
        </p:txBody>
      </p:sp>
      <p:pic>
        <p:nvPicPr>
          <p:cNvPr descr="0006-004-Stroenie-khloroplasta.png" id="188" name="Google Shape;18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808" y="4221088"/>
            <a:ext cx="3475292" cy="256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ru-RU"/>
              <a:t>Лейкопласты</a:t>
            </a:r>
            <a:endParaRPr/>
          </a:p>
        </p:txBody>
      </p:sp>
      <p:sp>
        <p:nvSpPr>
          <p:cNvPr id="194" name="Google Shape;194;p25"/>
          <p:cNvSpPr txBox="1"/>
          <p:nvPr>
            <p:ph idx="1" type="body"/>
          </p:nvPr>
        </p:nvSpPr>
        <p:spPr>
          <a:xfrm>
            <a:off x="457200" y="2249424"/>
            <a:ext cx="8229600" cy="211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1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0"/>
              <a:buChar char="•"/>
            </a:pPr>
            <a:r>
              <a:rPr b="1" lang="ru-RU" sz="1330"/>
              <a:t>Лейкопласты</a:t>
            </a:r>
            <a:r>
              <a:rPr lang="ru-RU" sz="1330"/>
              <a:t> - бесцветные пластиды, которые под действием света превращаются в хлоропласты. Размеры их несколько меньше, чем размеры хлоропластов. Более и однообразна и их форма, приближающая к сферической.</a:t>
            </a:r>
            <a:endParaRPr/>
          </a:p>
          <a:p>
            <a:pPr indent="-256031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Char char="•"/>
            </a:pPr>
            <a:r>
              <a:rPr lang="ru-RU" sz="1330"/>
              <a:t>Лейкопласты содержат ферменты, с помощью которых из излишков глюкозы, образованной в процессе фотосинтеза, в них синтезируется крахмал, основная масса которого откладывается в запасающих тканях или органах (клубнях, корневищах, семенах) в виде крахмальных зёрен. У некоторых растений в лейкопластах откладываются жиры. Резервная функция лейкопластов изредка проявляется в образовании запасных белков в форме кристаллов или аморфных включений. Наибольше количество лейкопластов сосредоточено в клетках подземных органов растений. </a:t>
            </a:r>
            <a:endParaRPr/>
          </a:p>
        </p:txBody>
      </p:sp>
      <p:pic>
        <p:nvPicPr>
          <p:cNvPr descr="17.png" id="195" name="Google Shape;19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1" y="4005064"/>
            <a:ext cx="6798871" cy="201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ru-RU"/>
              <a:t>Хромопласты</a:t>
            </a:r>
            <a:endParaRPr/>
          </a:p>
        </p:txBody>
      </p:sp>
      <p:sp>
        <p:nvSpPr>
          <p:cNvPr id="201" name="Google Shape;201;p26"/>
          <p:cNvSpPr txBox="1"/>
          <p:nvPr>
            <p:ph idx="1" type="body"/>
          </p:nvPr>
        </p:nvSpPr>
        <p:spPr>
          <a:xfrm>
            <a:off x="457200" y="2249424"/>
            <a:ext cx="8229600" cy="1539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1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0"/>
              <a:buChar char="•"/>
            </a:pPr>
            <a:r>
              <a:rPr b="1" lang="ru-RU" sz="1330"/>
              <a:t>Хромопласты</a:t>
            </a:r>
            <a:r>
              <a:rPr lang="ru-RU" sz="1330"/>
              <a:t> - производные других двух видов пластид, в большинстве случаев хлоропластов, изредка – лейкопластов. Больше всего их в плодах, лепестках и осенних листьях.</a:t>
            </a:r>
            <a:endParaRPr/>
          </a:p>
          <a:p>
            <a:pPr indent="-256031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Char char="•"/>
            </a:pPr>
            <a:r>
              <a:rPr lang="ru-RU" sz="1330"/>
              <a:t>Созревание плодов шиповника, перца, помидоров сопровождается превращением хлоро- или лейкопластов клеток мякоти в каратиноидопласты. Последние содержат преимущественно жёлтые пластидные пигменты – каратиноиды, которые при созревании интенсивно синтезируются в них, образуя окрашенные липидные капли, твёрдые глобулы или кристаллы. Хлорофилл при этом разрушается.</a:t>
            </a:r>
            <a:endParaRPr/>
          </a:p>
          <a:p>
            <a:pPr indent="-171576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None/>
            </a:pPr>
            <a:r>
              <a:t/>
            </a:r>
            <a:endParaRPr sz="1330"/>
          </a:p>
        </p:txBody>
      </p:sp>
      <p:pic>
        <p:nvPicPr>
          <p:cNvPr descr="18.png" id="202" name="Google Shape;20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3789040"/>
            <a:ext cx="7029936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lang="ru-RU" sz="3600"/>
              <a:t>Митохондрии</a:t>
            </a:r>
            <a:br>
              <a:rPr lang="ru-RU" sz="3600"/>
            </a:br>
            <a:endParaRPr sz="3600"/>
          </a:p>
        </p:txBody>
      </p:sp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457200" y="2249424"/>
            <a:ext cx="8229600" cy="211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1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0"/>
              <a:buChar char="•"/>
            </a:pPr>
            <a:r>
              <a:rPr b="1" lang="ru-RU" sz="1330"/>
              <a:t>Митохондрии</a:t>
            </a:r>
            <a:r>
              <a:rPr lang="ru-RU" sz="1330"/>
              <a:t> – органеллы, характерные для большинства клеток растений. Имеют изменчивую форму палочек, зёрнышек, нитей. Открыты в 1894 году Р. Альтманом.</a:t>
            </a:r>
            <a:endParaRPr sz="1330"/>
          </a:p>
          <a:p>
            <a:pPr indent="-256031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Char char="•"/>
            </a:pPr>
            <a:r>
              <a:rPr lang="ru-RU" sz="1330"/>
              <a:t>Митохондрии имеют двухмембранное строение. Внешняя мембрана гладкая, внутренняя образует различной формы выросты – кристы. Пространство внутри митохондрии заполнено полужидким содержимым (матриксом), куда входят ферменты, белки, липиды, соли кальция и магния, витамины, а также РНК, ДНК и рибосомы. В митохондриях происходит ферментативное расщепление углеводов, жирных кислот, аминокислот с освобождением энергии и последующим превращением её в энергию АТФ. Митохондрии размножаются делением и живут около 10 дней, после чего подвергаются разрушению.</a:t>
            </a:r>
            <a:endParaRPr/>
          </a:p>
          <a:p>
            <a:pPr indent="-171576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None/>
            </a:pPr>
            <a:r>
              <a:t/>
            </a:r>
            <a:endParaRPr sz="1330"/>
          </a:p>
        </p:txBody>
      </p:sp>
      <p:pic>
        <p:nvPicPr>
          <p:cNvPr descr="350px-Animal_mitochondrion_diagram_ru.svg.png" id="209" name="Google Shape;20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7744" y="3717032"/>
            <a:ext cx="4392488" cy="2811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lang="ru-RU" sz="3600"/>
              <a:t>Эдоплазматическая сеть(ретикулум) </a:t>
            </a:r>
            <a:endParaRPr sz="3600"/>
          </a:p>
        </p:txBody>
      </p:sp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4355976" y="2060848"/>
            <a:ext cx="4341168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1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0"/>
              <a:buChar char="•"/>
            </a:pPr>
            <a:r>
              <a:rPr b="1" lang="ru-RU" sz="1330"/>
              <a:t>Эндоплазматическая сеть (ретикулум) </a:t>
            </a:r>
            <a:r>
              <a:rPr lang="ru-RU" sz="1330"/>
              <a:t>ЭПС - одномембранный органоид. Он занимает половину объема клетки и состоит из канальцев и цистерн, которые связаны между собой, а также с цитоплазматической мембраной и внешней оболочкой ядра. Открыта в 1945 году английским учёным К. Портером. Данная структура целостная и не открывается в цитоплазму. </a:t>
            </a:r>
            <a:endParaRPr/>
          </a:p>
          <a:p>
            <a:pPr indent="-256031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Char char="•"/>
            </a:pPr>
            <a:r>
              <a:rPr lang="ru-RU" sz="1330"/>
              <a:t> Различают ЭПС гладкую и шероховатую, несущую на себе рибосомы, в которых проходит синтез протеинов. На мембранах гладкой ЭПС находятся ферментные системы, участвующие в жировом и углеводном обмене, а также в гладкой ЭПС накапливаются ионы кальция. Функции эндоплазматической сети очень разнообразны: транспорт веществ как внутри клетки, так и между соседними клетками; разделение клетки на отдельные секции, в которых одновременно проходят различные физиологические процессы и химические реакции. </a:t>
            </a:r>
            <a:endParaRPr/>
          </a:p>
          <a:p>
            <a:pPr indent="-256031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Char char="•"/>
            </a:pPr>
            <a:r>
              <a:rPr lang="ru-RU" sz="1330"/>
              <a:t>Все вещества, которые образуются в эндоплазматической сети, переносятся по системе канальцев и трубочек к местам назначения, где накапливаются и впоследствии используются в различных биохимических процессах. </a:t>
            </a:r>
            <a:endParaRPr sz="1330"/>
          </a:p>
        </p:txBody>
      </p:sp>
      <p:pic>
        <p:nvPicPr>
          <p:cNvPr descr="er.jpg" id="216" name="Google Shape;21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2492896"/>
            <a:ext cx="4416491" cy="331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ru-RU"/>
              <a:t>Рибосомы</a:t>
            </a:r>
            <a:endParaRPr/>
          </a:p>
        </p:txBody>
      </p:sp>
      <p:sp>
        <p:nvSpPr>
          <p:cNvPr id="222" name="Google Shape;222;p29"/>
          <p:cNvSpPr txBox="1"/>
          <p:nvPr>
            <p:ph idx="1" type="body"/>
          </p:nvPr>
        </p:nvSpPr>
        <p:spPr>
          <a:xfrm>
            <a:off x="4427984" y="2249424"/>
            <a:ext cx="4258816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1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0"/>
              <a:buChar char="•"/>
            </a:pPr>
            <a:r>
              <a:rPr lang="ru-RU" sz="1330"/>
              <a:t>Рибосомами называют немембранные органеллы, состоящие из двух фрагментов (малой и большой субъединицы). Их диаметр составляет около 20 нм. Они встречаются в клетках всех типов. Образуются эти структуры в ядре, после чего переходят в цитоплазму, где размещаются свободно или прикрепляются к ЭПС. В зависимости от синтезирующих свойств рибосомы функционируют в одиночку или объединяются в комплексы, образуя полирибосомы.Основная задача данного органоида - сбор полипептидной цепи, что является первой стадией синтеза протеинов. Те белки, которые образуются рибосомами эндоплазматического ретикулума, могут использоваться всем организмом. Протеины для потребностей отдельной клетки синтезируются рибосомами, которые размещаются в цитоплазме. Следует отметить, что рибосомы также встречаются в митохондриях и пластидах</a:t>
            </a:r>
            <a:endParaRPr/>
          </a:p>
          <a:p>
            <a:pPr indent="-171576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None/>
            </a:pPr>
            <a:r>
              <a:t/>
            </a:r>
            <a:endParaRPr sz="1330"/>
          </a:p>
        </p:txBody>
      </p:sp>
      <p:pic>
        <p:nvPicPr>
          <p:cNvPr descr="18e19dc.jpg" id="223" name="Google Shape;22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2420888"/>
            <a:ext cx="3672408" cy="306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/>
        </p:nvSpPr>
        <p:spPr>
          <a:xfrm>
            <a:off x="387575" y="667947"/>
            <a:ext cx="79281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ru-RU" sz="2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Клеточная стенка</a:t>
            </a:r>
            <a:r>
              <a:rPr i="0" lang="ru-RU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представляет собой жёсткую и плотную оболочку. Расположена над цитоплазматической </a:t>
            </a:r>
            <a:r>
              <a:rPr lang="ru-RU" sz="2000">
                <a:latin typeface="Trebuchet MS"/>
                <a:ea typeface="Trebuchet MS"/>
                <a:cs typeface="Trebuchet MS"/>
                <a:sym typeface="Trebuchet MS"/>
              </a:rPr>
              <a:t>мембраной.</a:t>
            </a:r>
            <a:endParaRPr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387575" y="1520850"/>
            <a:ext cx="3260100" cy="2407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269225" y="1730694"/>
            <a:ext cx="3496800" cy="19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rgbClr val="274E13"/>
                </a:solidFill>
              </a:rPr>
              <a:t>Этот элемент характерен только для клеток:</a:t>
            </a:r>
            <a:endParaRPr sz="2100">
              <a:solidFill>
                <a:srgbClr val="274E13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100"/>
              <a:buChar char="●"/>
            </a:pPr>
            <a:r>
              <a:rPr lang="ru-RU" sz="2100">
                <a:solidFill>
                  <a:srgbClr val="274E13"/>
                </a:solidFill>
              </a:rPr>
              <a:t>Бактерий (муреин)</a:t>
            </a:r>
            <a:endParaRPr sz="2100">
              <a:solidFill>
                <a:srgbClr val="274E13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100"/>
              <a:buChar char="●"/>
            </a:pPr>
            <a:r>
              <a:rPr lang="ru-RU" sz="2100">
                <a:solidFill>
                  <a:srgbClr val="274E13"/>
                </a:solidFill>
              </a:rPr>
              <a:t>Растений (целлюлоза)</a:t>
            </a:r>
            <a:endParaRPr sz="2100">
              <a:solidFill>
                <a:srgbClr val="274E13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100"/>
              <a:buChar char="●"/>
            </a:pPr>
            <a:r>
              <a:rPr lang="ru-RU" sz="2100">
                <a:solidFill>
                  <a:srgbClr val="274E13"/>
                </a:solidFill>
              </a:rPr>
              <a:t>Грибов (хитин, глюканы)</a:t>
            </a:r>
            <a:endParaRPr sz="21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17" name="Google Shape;11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5632" y="1730702"/>
            <a:ext cx="4280509" cy="2407801"/>
          </a:xfrm>
          <a:prstGeom prst="rect">
            <a:avLst/>
          </a:prstGeom>
          <a:noFill/>
          <a:ln>
            <a:noFill/>
          </a:ln>
          <a:effectLst>
            <a:outerShdw blurRad="785813" rotWithShape="0" algn="bl" dir="9072000" dist="361950">
              <a:srgbClr val="000000">
                <a:alpha val="54000"/>
              </a:srgbClr>
            </a:outerShdw>
          </a:effectLst>
        </p:spPr>
      </p:pic>
      <p:pic>
        <p:nvPicPr>
          <p:cNvPr id="118" name="Google Shape;11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3451" y="4138500"/>
            <a:ext cx="3492259" cy="2624550"/>
          </a:xfrm>
          <a:prstGeom prst="rect">
            <a:avLst/>
          </a:prstGeom>
          <a:noFill/>
          <a:ln>
            <a:noFill/>
          </a:ln>
          <a:effectLst>
            <a:outerShdw blurRad="571500" rotWithShape="0" algn="bl" dir="8856000" dist="4191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ru-RU"/>
              <a:t>Строение растительной клетки</a:t>
            </a:r>
            <a:endParaRPr/>
          </a:p>
        </p:txBody>
      </p:sp>
      <p:pic>
        <p:nvPicPr>
          <p:cNvPr descr="550px-10-11_15-16_2_1.jpg" id="124" name="Google Shape;124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420" l="0" r="0" t="0"/>
          <a:stretch/>
        </p:blipFill>
        <p:spPr>
          <a:xfrm>
            <a:off x="2411760" y="2060848"/>
            <a:ext cx="4293127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ru-RU"/>
              <a:t>Клеточная оболочка</a:t>
            </a:r>
            <a:endParaRPr/>
          </a:p>
        </p:txBody>
      </p:sp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4165104" y="1988840"/>
            <a:ext cx="4978896" cy="4608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1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0"/>
              <a:buChar char="•"/>
            </a:pPr>
            <a:r>
              <a:rPr b="1" lang="ru-RU" sz="1330"/>
              <a:t>Клеточная оболочка</a:t>
            </a:r>
            <a:r>
              <a:rPr lang="ru-RU" sz="1330"/>
              <a:t> имеет хорошо выраженную, относительно толстую оболочку полисахаридной природы. В её образовании активное участие принимает аппарат Гольджи и эндоплазматическая сеть. Клеточная стенка, формирующаяся во время деления клеток и их роста путем растяжения, называется </a:t>
            </a:r>
            <a:r>
              <a:rPr i="1" lang="ru-RU" sz="1330"/>
              <a:t>первичной.</a:t>
            </a:r>
            <a:r>
              <a:rPr lang="ru-RU" sz="1330"/>
              <a:t> После прекращения роста клетки на первичную клеточную стенку изнутри откладываются новые слои, и образуется прочная </a:t>
            </a:r>
            <a:r>
              <a:rPr i="1" lang="ru-RU" sz="1330"/>
              <a:t>вторичная</a:t>
            </a:r>
            <a:r>
              <a:rPr lang="ru-RU" sz="1330"/>
              <a:t> клеточная оболочка. </a:t>
            </a:r>
            <a:endParaRPr sz="1330"/>
          </a:p>
          <a:p>
            <a:pPr indent="-256031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Char char="•"/>
            </a:pPr>
            <a:r>
              <a:rPr lang="ru-RU" sz="1330"/>
              <a:t>Она придает клеткам механическую прочность, защищает их содержимое от повреждений и избыточной потери воды, поддерживает форму клеток и их размер, а также препятствует разрыву клеток в гипотонической среде. Клеточная стенка участвует в поглощении и обмене различных ионов, т. е. является </a:t>
            </a:r>
            <a:r>
              <a:rPr i="1" lang="ru-RU" sz="1330"/>
              <a:t>ионообменником.</a:t>
            </a:r>
            <a:r>
              <a:rPr lang="ru-RU" sz="1330"/>
              <a:t> Через клеточную оболочку осуществляется транспорт веществ.</a:t>
            </a:r>
            <a:endParaRPr/>
          </a:p>
          <a:p>
            <a:pPr indent="-256031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Char char="•"/>
            </a:pPr>
            <a:r>
              <a:rPr lang="ru-RU" sz="1330"/>
              <a:t>В состав клеточной стенки входят структурные компоненты (целлюлоза у растений), компоненты матрикса (гемицеллюлоза, пектин, белки), инкрустирующие компоненты (лигнин, суберин) и вещества, откладывающиеся на поверхности оболочки (кутин и воск).</a:t>
            </a:r>
            <a:endParaRPr/>
          </a:p>
          <a:p>
            <a:pPr indent="-171576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None/>
            </a:pPr>
            <a:r>
              <a:t/>
            </a:r>
            <a:endParaRPr sz="1330"/>
          </a:p>
        </p:txBody>
      </p:sp>
      <p:pic>
        <p:nvPicPr>
          <p:cNvPr descr="%3ba%3b5%3bd%3bf-4-c-0%3b9%3b1.jpg" id="131" name="Google Shape;13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2492896"/>
            <a:ext cx="3810000" cy="3143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6"/>
          <p:cNvCxnSpPr/>
          <p:nvPr/>
        </p:nvCxnSpPr>
        <p:spPr>
          <a:xfrm flipH="1" rot="10800000">
            <a:off x="755576" y="5085184"/>
            <a:ext cx="936104" cy="122413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lang="ru-RU" sz="3600"/>
              <a:t>Плазматическая мембрана(клеточная мембрана, плазмалемма)</a:t>
            </a:r>
            <a:endParaRPr sz="3600"/>
          </a:p>
        </p:txBody>
      </p:sp>
      <p:sp>
        <p:nvSpPr>
          <p:cNvPr id="138" name="Google Shape;138;p17"/>
          <p:cNvSpPr txBox="1"/>
          <p:nvPr>
            <p:ph idx="1" type="body"/>
          </p:nvPr>
        </p:nvSpPr>
        <p:spPr>
          <a:xfrm>
            <a:off x="323561" y="2600839"/>
            <a:ext cx="8496900" cy="16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b="1" lang="ru-RU" sz="1300"/>
              <a:t>Плазматическая мембрана</a:t>
            </a:r>
            <a:r>
              <a:rPr lang="ru-RU" sz="1300"/>
              <a:t> — тонкая пленка, состоит из взаимодействующих молекул липидов и белков, отграничивает внутреннее содержимое от внешней среды, обеспечивает транспорт в клетку воды, минеральных и органических веществ путем осмоса и активного переноса, а также удаляет продукты жизнедеятельности.</a:t>
            </a:r>
            <a:endParaRPr/>
          </a:p>
          <a:p>
            <a:pPr indent="-256032" lvl="0" marL="365760" rtl="0" algn="l">
              <a:spcBef>
                <a:spcPts val="300"/>
              </a:spcBef>
              <a:spcAft>
                <a:spcPts val="0"/>
              </a:spcAft>
              <a:buSzPts val="1300"/>
              <a:buChar char="•"/>
            </a:pPr>
            <a:r>
              <a:rPr lang="ru-RU" sz="1300"/>
              <a:t>Выполняет функции избирательно проницаемого барьера, регулирующего обмен между клеткой и средой.</a:t>
            </a:r>
            <a:endParaRPr sz="1300"/>
          </a:p>
        </p:txBody>
      </p:sp>
      <p:pic>
        <p:nvPicPr>
          <p:cNvPr descr="10.png" id="139" name="Google Shape;13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3501008"/>
            <a:ext cx="6480720" cy="2928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ru-RU"/>
              <a:t>Цитоплазма</a:t>
            </a:r>
            <a:endParaRPr/>
          </a:p>
        </p:txBody>
      </p: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539552" y="2204864"/>
            <a:ext cx="7848872" cy="2093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1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0"/>
              <a:buChar char="•"/>
            </a:pPr>
            <a:r>
              <a:rPr lang="ru-RU" sz="1330"/>
              <a:t>Основу цитоплазмы составляет ее матрикс, или гиалоплазма. </a:t>
            </a:r>
            <a:endParaRPr sz="1330"/>
          </a:p>
          <a:p>
            <a:pPr indent="-256031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Char char="•"/>
            </a:pPr>
            <a:r>
              <a:rPr b="1" lang="ru-RU" sz="1330"/>
              <a:t>Гиалоплазма</a:t>
            </a:r>
            <a:r>
              <a:rPr lang="ru-RU" sz="1330"/>
              <a:t> составляет внутреннюю среду клетки. Состоит из воды и различных биополимеров (белков, нуклеиновых кислот, полисахаридов, липидов), из которых основную часть составляют белки различной химической и функциональной специфичности. В гиалоплазме содержатся также аминокислоты, моносахара, нуклеотиды и другие низкомолекулярные вещества. </a:t>
            </a:r>
            <a:endParaRPr/>
          </a:p>
          <a:p>
            <a:pPr indent="-256031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Char char="•"/>
            </a:pPr>
            <a:r>
              <a:rPr lang="ru-RU" sz="1330"/>
              <a:t>Биополимеры образуют с водой коллоидную среду, которая в зависимости от условий может быть плотной (в форме геля) или более жидкой (в форме золя), как во всей цитоплазме, так и в отдельных ее участках. Через билипидную мембрану гиалоплазма взаимодействует с внеклеточной средой. Важнейшая роль гиалоплазмы заключается в объединении всех клеточных структур в единую систему и обеспечении взаимодействия между ними в процессах клеточного метаболизма.</a:t>
            </a:r>
            <a:endParaRPr/>
          </a:p>
          <a:p>
            <a:pPr indent="-171576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None/>
            </a:pPr>
            <a:r>
              <a:t/>
            </a:r>
            <a:endParaRPr sz="1330"/>
          </a:p>
        </p:txBody>
      </p:sp>
      <p:pic>
        <p:nvPicPr>
          <p:cNvPr descr="78d4a29e.png" id="146" name="Google Shape;14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3728" y="4293096"/>
            <a:ext cx="4400357" cy="234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395536" y="620688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ru-RU"/>
              <a:t>Ядро</a:t>
            </a:r>
            <a:endParaRPr/>
          </a:p>
        </p:txBody>
      </p:sp>
      <p:sp>
        <p:nvSpPr>
          <p:cNvPr id="152" name="Google Shape;152;p19"/>
          <p:cNvSpPr txBox="1"/>
          <p:nvPr>
            <p:ph idx="1" type="body"/>
          </p:nvPr>
        </p:nvSpPr>
        <p:spPr>
          <a:xfrm>
            <a:off x="179512" y="1484784"/>
            <a:ext cx="8964488" cy="2304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75"/>
              <a:buChar char="•"/>
            </a:pPr>
            <a:r>
              <a:rPr b="1" lang="ru-RU" sz="1275"/>
              <a:t>Ядро</a:t>
            </a:r>
            <a:r>
              <a:rPr lang="ru-RU" sz="1275"/>
              <a:t> – самая заметная и обычно самая крупная органелла клетки. Оно впервые было подробно исследовано Робертом Броуном в 1831 году. Ядро обеспечивает важнейшие метаболические и генетические функции клетки. По форме оно достаточно изменчиво: может быть шаровидным, овальным, лопастным, линзовидным.</a:t>
            </a:r>
            <a:endParaRPr/>
          </a:p>
          <a:p>
            <a:pPr indent="-256032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ru-RU" sz="1275"/>
              <a:t>Ядро играет значительную роль в жизни клетки. Клетка, из которой удалили ядро, не выделяет более оболочку, перестаёт расти и синтезировать вещества. В ней усиливаются продукты распада и разрушения, вследствие этого она быстро погибает. Новые ядра образуются только делением или дроблением старого.</a:t>
            </a:r>
            <a:endParaRPr/>
          </a:p>
          <a:p>
            <a:pPr indent="-256032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ru-RU" sz="1275"/>
              <a:t>Внутреннее содержимое ядра составляет кариолимфа (ядерный сок), заполняющая пространство между структурами ядра. В нём находится одно или несколько ядрышек, а также значительное количество молекул ДНК, соединённых со специфическими белками – гистонами.</a:t>
            </a:r>
            <a:endParaRPr/>
          </a:p>
          <a:p>
            <a:pPr indent="-256032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b="1" lang="ru-RU" sz="1275"/>
              <a:t>Ядрышко</a:t>
            </a:r>
            <a:r>
              <a:rPr lang="ru-RU" sz="1275"/>
              <a:t> – как и цитоплазма, содержит преимущественно РНК и специфические белки. Важнейшая его функция заключается в том, что в нём происходит формирование рибосом, которые осуществляют синтез белков в клетке</a:t>
            </a:r>
            <a:endParaRPr/>
          </a:p>
          <a:p>
            <a:pPr indent="-104901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380"/>
          </a:p>
        </p:txBody>
      </p:sp>
      <p:pic>
        <p:nvPicPr>
          <p:cNvPr descr="Egg.jpg" id="153" name="Google Shape;153;p19"/>
          <p:cNvPicPr preferRelativeResize="0"/>
          <p:nvPr/>
        </p:nvPicPr>
        <p:blipFill rotWithShape="1">
          <a:blip r:embed="rId3">
            <a:alphaModFix/>
          </a:blip>
          <a:srcRect b="0" l="0" r="0" t="5811"/>
          <a:stretch/>
        </p:blipFill>
        <p:spPr>
          <a:xfrm>
            <a:off x="1835696" y="3645024"/>
            <a:ext cx="5243131" cy="350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lang="ru-RU" sz="3600"/>
              <a:t>Аппарат Гольджи</a:t>
            </a:r>
            <a:br>
              <a:rPr lang="ru-RU" sz="3600"/>
            </a:br>
            <a:endParaRPr sz="3600"/>
          </a:p>
        </p:txBody>
      </p:sp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467544" y="1700808"/>
            <a:ext cx="8208912" cy="3168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1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0"/>
              <a:buChar char="•"/>
            </a:pPr>
            <a:r>
              <a:rPr b="1" lang="ru-RU" sz="1330"/>
              <a:t>Аппарат Гольджи </a:t>
            </a:r>
            <a:r>
              <a:rPr lang="ru-RU" sz="1330"/>
              <a:t>– органоид, имеющий универсальное распространение во всех разновидностях эукариотических клеток. Представляет собой многоярусную систему плоских мембранных мешочков, которые по периферии утолщаются и образуют пузырчатые отростки. Он чаще всего расположен вблизи ядра.</a:t>
            </a:r>
            <a:endParaRPr/>
          </a:p>
          <a:p>
            <a:pPr indent="-256031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Char char="•"/>
            </a:pPr>
            <a:r>
              <a:rPr lang="ru-RU" sz="1330"/>
              <a:t>В состав аппарата Гольджи обязательно входит система мелких пузырьков (везикул), которые отшнуровываются от утолщённых цистерн (диски) и располагаются по периферии этой структуры. </a:t>
            </a:r>
            <a:endParaRPr/>
          </a:p>
          <a:p>
            <a:pPr indent="-256031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Char char="•"/>
            </a:pPr>
            <a:r>
              <a:rPr lang="ru-RU" sz="1330"/>
              <a:t>Функции аппарата Гольджи состоят в накоплении, сепарации и выделении за пределы клетки с помощью пузырьков продуктов внутриклеточного синтеза, продуктов распада, токсических веществ. Продукты синтетической деятельности клетки, а также различные вещества, поступающие в клетку из окружающей среды по каналам эндоплазматической сети, транспортируются к аппарату Гольджи, накапливаются в этом органоиде, а затем в виде капелек или зёрен поступают в цитоплазму и либо используются самой клеткой, либо выводятся наружу. В растительных клетках Аппарат Гольджи содержит ферменты синтеза полисахаридов и сам полисахаридный материал, который используется для построения клеточной оболочки. Аппарат Гольджи был назван так в честь итальянского учёного Камилло Гольджи, впервые обнаружившего его в 1897 году.</a:t>
            </a:r>
            <a:endParaRPr/>
          </a:p>
          <a:p>
            <a:pPr indent="-171576" lvl="0" marL="36576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330"/>
              <a:buNone/>
            </a:pPr>
            <a:r>
              <a:t/>
            </a:r>
            <a:endParaRPr sz="1330"/>
          </a:p>
        </p:txBody>
      </p:sp>
      <p:pic>
        <p:nvPicPr>
          <p:cNvPr descr="12.png" id="160" name="Google Shape;1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5816" y="4797152"/>
            <a:ext cx="3553689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ru-RU"/>
              <a:t>Лизосомы</a:t>
            </a:r>
            <a:endParaRPr/>
          </a:p>
        </p:txBody>
      </p:sp>
      <p:sp>
        <p:nvSpPr>
          <p:cNvPr id="166" name="Google Shape;166;p21"/>
          <p:cNvSpPr txBox="1"/>
          <p:nvPr>
            <p:ph idx="1" type="body"/>
          </p:nvPr>
        </p:nvSpPr>
        <p:spPr>
          <a:xfrm>
            <a:off x="3131840" y="2060848"/>
            <a:ext cx="5266928" cy="4325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1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0"/>
              <a:buChar char="•"/>
            </a:pPr>
            <a:r>
              <a:rPr b="1" lang="ru-RU" sz="1330"/>
              <a:t>Лизосомы</a:t>
            </a:r>
            <a:r>
              <a:rPr lang="ru-RU" sz="1330"/>
              <a:t> - это клеточные органоиды, которые представлены одномембранными мешочками округлой формы с гидролитическими и пищеварительными ферментами (протеазы, липазы и нуклеазы). Для содержимого лизосом характерна кислая среда. Мембраны данных образований изолируют их от цитоплазмы, предупреждая разрушение других структурных компонентов клеток. При высвобождении ферментов лизосомы в цитоплазму происходит саморазрушение клетки - автолиз. Ферменты первично синтезируются на шероховатой эндоплазматической сетке, после чего перемещаются в аппарат Гольджи. Здесь они проходят модификацию, упаковываются в мембранные пузырьки и начинают отделяться, становясь самостоятельными компонентами клетки - лизосомами, которые бывают первичными и вторичными. Первичные лизосомы - структуры, которые отделяются от аппарата Гольджи, а вторичные (пищеварительные вакуоли) - это те, которые образуются вследствие слияния первичных лизосом и эндоцитозных вакуолей. Основные функции лизосом: переваривание разных веществ внутри клетки; уничтожение клеточных структур, которые не нужны; участие в процессах реорганизации клеток.</a:t>
            </a:r>
            <a:endParaRPr/>
          </a:p>
        </p:txBody>
      </p:sp>
      <p:pic>
        <p:nvPicPr>
          <p:cNvPr descr="lysosome.jpg" id="167" name="Google Shape;1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636912"/>
            <a:ext cx="2667000" cy="26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Городская">
  <a:themeElements>
    <a:clrScheme name="Городская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