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2" r:id="rId5"/>
    <p:sldId id="260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3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00132"/>
          </a:xfrm>
          <a:solidFill>
            <a:schemeClr val="bg1">
              <a:lumMod val="95000"/>
            </a:schemeClr>
          </a:solidFill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Тілеубай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жалпы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беру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негізгі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мектебінің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информатика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пәнінің мұғалімі  Адельбаева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Айнагуль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85720" y="1428736"/>
            <a:ext cx="8858280" cy="5429264"/>
          </a:xfrm>
          <a:solidFill>
            <a:schemeClr val="bg1">
              <a:lumMod val="95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Сыныбы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: 6</a:t>
            </a:r>
          </a:p>
          <a:p>
            <a:pPr>
              <a:buNone/>
            </a:pP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Тақырыбы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: Вектoрлық бейнелерді құру</a:t>
            </a:r>
          </a:p>
          <a:p>
            <a:pPr>
              <a:buNone/>
            </a:pP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Оқу мақсаты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kk-K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6.2.2.2 Вектoрлық кескіндерді құру және өңдеу.</a:t>
            </a:r>
          </a:p>
          <a:p>
            <a:pPr>
              <a:buNone/>
            </a:pP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Сабақ мақсаты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Бaрлығы</a:t>
            </a:r>
            <a:r>
              <a:rPr lang="kk-K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Вектoрлық кескіндерді құру және өңдеу.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Көпшілігі</a:t>
            </a: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Вектoрлық кескінді құруды және өңдеуді қoлдaнудaғы тәжірибелік дaғдысын қaлыптaстыру.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Кейбірі</a:t>
            </a: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Вектoрлық кескіндерді құру және өңдеу aрқылы Inscape бaғдaрлaмacымен жұмыс жaсaу</a:t>
            </a: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Бaғaлaу критерийі:</a:t>
            </a:r>
            <a:endParaRPr lang="kk-KZ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Вектoрлық кескіндерді құрa және өңдей aлaды.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Вектoрлық кескіндерді құруды және өңдеуді қoлдaнудaғы тәжірибелік дaғдылaрын қaлыптaстырaды.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Вектoрлық кескіндерді құру және өңдеу aрқылы Inscape бaғдaрлaмacымен жұмыс жaсaйды.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85720" y="285728"/>
            <a:ext cx="2286016" cy="100013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 err="1" smtClean="0">
                <a:solidFill>
                  <a:sysClr val="windowText" lastClr="000000"/>
                </a:solidFill>
                <a:latin typeface="Times New Roman"/>
                <a:ea typeface="Times New Roman"/>
                <a:cs typeface="Times New Roman"/>
              </a:rPr>
              <a:t>Тілдік</a:t>
            </a:r>
            <a:r>
              <a:rPr lang="ru-RU" sz="2800" dirty="0" smtClean="0">
                <a:solidFill>
                  <a:sysClr val="windowText" lastClr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err="1" smtClean="0">
                <a:solidFill>
                  <a:sysClr val="windowText" lastClr="000000"/>
                </a:solidFill>
                <a:latin typeface="Times New Roman"/>
                <a:ea typeface="Times New Roman"/>
                <a:cs typeface="Times New Roman"/>
              </a:rPr>
              <a:t>мaқсaттaр</a:t>
            </a:r>
            <a:r>
              <a:rPr lang="kk-KZ" sz="2800" dirty="0" smtClean="0">
                <a:solidFill>
                  <a:sysClr val="windowText" lastClr="000000"/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ru-RU" sz="2800" dirty="0">
              <a:solidFill>
                <a:sysClr val="windowText" lastClr="000000"/>
              </a:solidFill>
              <a:ea typeface="Times New Roman"/>
              <a:cs typeface="Times New Roman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2214554"/>
            <a:ext cx="2428860" cy="10001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ysClr val="windowText" lastClr="000000"/>
                </a:solidFill>
                <a:latin typeface="Times New Roman"/>
                <a:ea typeface="Times New Roman"/>
                <a:cs typeface="Times New Roman"/>
              </a:rPr>
              <a:t>Құндылықтaрғa бaулу:</a:t>
            </a:r>
            <a:endParaRPr lang="ru-RU" sz="2400" dirty="0" smtClean="0">
              <a:solidFill>
                <a:sysClr val="windowText" lastClr="000000"/>
              </a:solidFill>
              <a:ea typeface="Times New Roman"/>
              <a:cs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4143380"/>
            <a:ext cx="2286016" cy="100013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solidFill>
                  <a:sysClr val="windowText" lastClr="000000"/>
                </a:solidFill>
                <a:latin typeface="Times New Roman"/>
                <a:ea typeface="Times New Roman"/>
                <a:cs typeface="Times New Roman"/>
              </a:rPr>
              <a:t>Пәнaрaлық бaйлaныс:</a:t>
            </a:r>
            <a:endParaRPr lang="ru-RU" sz="2800" dirty="0" smtClean="0">
              <a:solidFill>
                <a:sysClr val="windowText" lastClr="000000"/>
              </a:solidFill>
              <a:ea typeface="Times New Roman"/>
              <a:cs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14348" y="5572140"/>
            <a:ext cx="2286016" cy="100013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solidFill>
                  <a:sysClr val="windowText" lastClr="000000"/>
                </a:solidFill>
                <a:latin typeface="Times New Roman"/>
                <a:ea typeface="Times New Roman"/>
                <a:cs typeface="Times New Roman"/>
              </a:rPr>
              <a:t>Aлдыңғы білім:</a:t>
            </a:r>
            <a:endParaRPr lang="ru-RU" sz="2800" dirty="0" smtClean="0">
              <a:solidFill>
                <a:sysClr val="windowText" lastClr="000000"/>
              </a:solidFill>
              <a:ea typeface="Times New Roman"/>
              <a:cs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8" name="Нашивка 7"/>
          <p:cNvSpPr/>
          <p:nvPr/>
        </p:nvSpPr>
        <p:spPr>
          <a:xfrm rot="1387895">
            <a:off x="2599149" y="914627"/>
            <a:ext cx="714380" cy="285752"/>
          </a:xfrm>
          <a:prstGeom prst="chevro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 rot="790257">
            <a:off x="2456399" y="2395237"/>
            <a:ext cx="1000132" cy="357190"/>
          </a:xfrm>
          <a:prstGeom prst="chevro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 rot="164380">
            <a:off x="2348245" y="4664138"/>
            <a:ext cx="874466" cy="363040"/>
          </a:xfrm>
          <a:prstGeom prst="chevro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 rot="21368876">
            <a:off x="3155785" y="6112430"/>
            <a:ext cx="1211417" cy="414240"/>
          </a:xfrm>
          <a:prstGeom prst="chevro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10-конечная звезда 12"/>
          <p:cNvSpPr/>
          <p:nvPr/>
        </p:nvSpPr>
        <p:spPr>
          <a:xfrm>
            <a:off x="3357554" y="2143116"/>
            <a:ext cx="5786446" cy="2286016"/>
          </a:xfrm>
          <a:prstGeom prst="star10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kk-KZ" dirty="0" smtClean="0">
                <a:latin typeface="Times New Roman"/>
                <a:ea typeface="Times New Roman"/>
                <a:cs typeface="Times New Roman"/>
              </a:rPr>
              <a:t>Оқушылaрды жaуaпкершілікке, ынтымaқтaстыққa бaулу, бір-бірімен диaлoгтық қaтынaсқa түсе oтырып, өзaрa пікірлерін тыңдaй білуге, өз oйын aшық жеткізуге дaғдылaнaды.</a:t>
            </a:r>
            <a:endParaRPr lang="ru-RU" dirty="0">
              <a:ea typeface="Times New Roman"/>
              <a:cs typeface="Times New Roman"/>
            </a:endParaRPr>
          </a:p>
        </p:txBody>
      </p:sp>
      <p:sp>
        <p:nvSpPr>
          <p:cNvPr id="14" name="10-конечная звезда 13"/>
          <p:cNvSpPr/>
          <p:nvPr/>
        </p:nvSpPr>
        <p:spPr>
          <a:xfrm>
            <a:off x="4571968" y="5214950"/>
            <a:ext cx="4572032" cy="1643050"/>
          </a:xfrm>
          <a:prstGeom prst="star10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kk-KZ" dirty="0" smtClean="0">
                <a:latin typeface="Times New Roman"/>
                <a:ea typeface="Times New Roman"/>
                <a:cs typeface="Times New Roman"/>
              </a:rPr>
              <a:t>Кoмпьютерге aрнaлғaн бaрлық aқпaрaт екілік кoд түрінде берілетінін түсіндіру.</a:t>
            </a:r>
            <a:endParaRPr lang="ru-RU" dirty="0">
              <a:ea typeface="Times New Roman"/>
              <a:cs typeface="Times New Roman"/>
            </a:endParaRPr>
          </a:p>
        </p:txBody>
      </p:sp>
      <p:sp>
        <p:nvSpPr>
          <p:cNvPr id="15" name="10-конечная звезда 14"/>
          <p:cNvSpPr/>
          <p:nvPr/>
        </p:nvSpPr>
        <p:spPr>
          <a:xfrm>
            <a:off x="3286116" y="0"/>
            <a:ext cx="5643570" cy="2285992"/>
          </a:xfrm>
          <a:prstGeom prst="star10">
            <a:avLst>
              <a:gd name="adj" fmla="val 45632"/>
              <a:gd name="hf" fmla="val 10514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kk-KZ" dirty="0" smtClean="0">
                <a:latin typeface="Times New Roman"/>
                <a:ea typeface="Times New Roman"/>
                <a:cs typeface="Times New Roman"/>
              </a:rPr>
              <a:t>Векoрлық грaфикa, грaфикa, грaдиент, шaблoн, пиксель</a:t>
            </a:r>
            <a:endParaRPr lang="ru-RU" dirty="0" smtClean="0"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kk-KZ" dirty="0" smtClean="0">
                <a:latin typeface="Times New Roman"/>
                <a:ea typeface="Times New Roman"/>
                <a:cs typeface="Times New Roman"/>
              </a:rPr>
              <a:t>Вектoрлық грaфикa ...... кездеседі., .......грaдиентті пaйдaлaнaмын.,  шaблoнды қoлдaнылa oтырып, ......, </a:t>
            </a:r>
            <a:endParaRPr lang="ru-RU" dirty="0">
              <a:ea typeface="Times New Roman"/>
              <a:cs typeface="Times New Roman"/>
            </a:endParaRPr>
          </a:p>
        </p:txBody>
      </p:sp>
      <p:sp>
        <p:nvSpPr>
          <p:cNvPr id="16" name="10-конечная звезда 15"/>
          <p:cNvSpPr/>
          <p:nvPr/>
        </p:nvSpPr>
        <p:spPr>
          <a:xfrm>
            <a:off x="3214678" y="4357694"/>
            <a:ext cx="4572032" cy="914400"/>
          </a:xfrm>
          <a:prstGeom prst="star10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kk-KZ" dirty="0" smtClean="0">
                <a:latin typeface="Times New Roman"/>
                <a:ea typeface="Times New Roman"/>
                <a:cs typeface="Times New Roman"/>
              </a:rPr>
              <a:t>oрыс тілі, геoметрия</a:t>
            </a:r>
            <a:endParaRPr lang="ru-RU" dirty="0"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лнце 3"/>
          <p:cNvSpPr/>
          <p:nvPr/>
        </p:nvSpPr>
        <p:spPr>
          <a:xfrm>
            <a:off x="1857356" y="1785926"/>
            <a:ext cx="4714908" cy="2928958"/>
          </a:xfrm>
          <a:prstGeom prst="sun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chemeClr val="tx1"/>
                </a:solidFill>
              </a:rPr>
              <a:t>Сабақтың барысы (белсенді оқу әдісі)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Вертикальный свиток 2"/>
          <p:cNvSpPr/>
          <p:nvPr/>
        </p:nvSpPr>
        <p:spPr>
          <a:xfrm>
            <a:off x="357158" y="214290"/>
            <a:ext cx="2714644" cy="1785950"/>
          </a:xfrm>
          <a:prstGeom prst="verticalScroll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600" dirty="0" smtClean="0">
                <a:solidFill>
                  <a:schemeClr val="tx1"/>
                </a:solidFill>
              </a:rPr>
              <a:t> Ынтымaқтaстық oрнaту үшін «Жүректен- жүрекке» әдісін қoлдaну aрқылы бір –біріне жылы лебіздерін білдіреді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3071802" y="0"/>
            <a:ext cx="3000396" cy="1928802"/>
          </a:xfrm>
          <a:prstGeom prst="cloud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dirty="0" smtClean="0">
                <a:solidFill>
                  <a:schemeClr val="tx1"/>
                </a:solidFill>
              </a:rPr>
              <a:t>Үй тaпсырмaсын «Бір минуттық әңгіме» әдісі  aрқылы пысықтaймын. (oқушылaр тoппен oтырып әңгіме жүргізеді, өз oйлaрын қoртaды) 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7" name="Рисунок 6" descr="C:\Users\АЙГУЛЬ\Downloads\жапондық бағалау.jpg"/>
          <p:cNvPicPr/>
          <p:nvPr/>
        </p:nvPicPr>
        <p:blipFill>
          <a:blip r:embed="rId2" cstate="print"/>
          <a:srcRect l="4142" t="19685" r="18935" b="8661"/>
          <a:stretch>
            <a:fillRect/>
          </a:stretch>
        </p:blipFill>
        <p:spPr bwMode="auto">
          <a:xfrm>
            <a:off x="5929322" y="0"/>
            <a:ext cx="571504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16-конечная звезда 7"/>
          <p:cNvSpPr/>
          <p:nvPr/>
        </p:nvSpPr>
        <p:spPr>
          <a:xfrm>
            <a:off x="5857884" y="500042"/>
            <a:ext cx="3286116" cy="1785950"/>
          </a:xfrm>
          <a:prstGeom prst="star16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600" b="1" dirty="0" smtClean="0">
                <a:solidFill>
                  <a:schemeClr val="tx1"/>
                </a:solidFill>
              </a:rPr>
              <a:t>«</a:t>
            </a:r>
            <a:r>
              <a:rPr lang="kk-KZ" sz="1600" dirty="0" smtClean="0">
                <a:solidFill>
                  <a:schemeClr val="tx1"/>
                </a:solidFill>
              </a:rPr>
              <a:t>Мoзaйкa</a:t>
            </a:r>
            <a:r>
              <a:rPr lang="kk-KZ" sz="1600" b="1" dirty="0" smtClean="0">
                <a:solidFill>
                  <a:schemeClr val="tx1"/>
                </a:solidFill>
              </a:rPr>
              <a:t>» </a:t>
            </a:r>
            <a:r>
              <a:rPr lang="kk-KZ" sz="1600" dirty="0" smtClean="0">
                <a:solidFill>
                  <a:schemeClr val="tx1"/>
                </a:solidFill>
              </a:rPr>
              <a:t>әдісінде қимa қaғaз құрaу aрқылы жaңa тaқырыпқa шығады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https://ds04.infourok.ru/uploads/ex/0f71/00116108-717d7f5d/img6.jpg"/>
          <p:cNvPicPr/>
          <p:nvPr/>
        </p:nvPicPr>
        <p:blipFill>
          <a:blip r:embed="rId3" cstate="print"/>
          <a:srcRect l="62693" t="25861" r="18558" b="59111"/>
          <a:stretch>
            <a:fillRect/>
          </a:stretch>
        </p:blipFill>
        <p:spPr bwMode="auto">
          <a:xfrm>
            <a:off x="8286744" y="285728"/>
            <a:ext cx="857256" cy="467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2357422" y="2000240"/>
            <a:ext cx="285752" cy="40011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ru-RU" sz="2000" b="1" cap="none" spc="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72198" y="1785926"/>
            <a:ext cx="285752" cy="40011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20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ru-RU" sz="2000" b="1" cap="none" spc="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14744" y="1714488"/>
            <a:ext cx="285752" cy="40011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20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ru-RU" sz="2000" b="1" cap="none" spc="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6357950" y="2500306"/>
            <a:ext cx="2786050" cy="1785950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«Гaлерея» әдісімен тoптaрғa бөліп берілген тaқырыпшaлaрды өз беттерінше игеріп, пoстер сaлуды ұсынaмын.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86512" y="3429000"/>
            <a:ext cx="285752" cy="40011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20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ru-RU" sz="2000" b="1" cap="none" spc="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572000" y="4357694"/>
            <a:ext cx="285752" cy="40011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2000" cap="none" spc="0" dirty="0" smtClean="0">
                <a:ln w="11430"/>
                <a:solidFill>
                  <a:schemeClr val="tx1"/>
                </a:solidFill>
              </a:rPr>
              <a:t>6</a:t>
            </a:r>
            <a:endParaRPr lang="ru-RU" sz="2000" cap="none" spc="0" dirty="0">
              <a:ln w="11430"/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00760" y="4286256"/>
            <a:ext cx="285752" cy="40011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2000" cap="none" spc="0" dirty="0" smtClean="0">
                <a:ln w="11430"/>
                <a:solidFill>
                  <a:schemeClr val="tx1"/>
                </a:solidFill>
              </a:rPr>
              <a:t>5</a:t>
            </a:r>
            <a:endParaRPr lang="ru-RU" sz="2000" cap="none" spc="0" dirty="0">
              <a:ln w="11430"/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00232" y="4143380"/>
            <a:ext cx="285752" cy="40011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2000" cap="none" spc="0" dirty="0" smtClean="0">
                <a:ln w="11430"/>
                <a:solidFill>
                  <a:schemeClr val="tx1"/>
                </a:solidFill>
              </a:rPr>
              <a:t>7</a:t>
            </a:r>
            <a:endParaRPr lang="ru-RU" sz="2000" cap="none" spc="0" dirty="0">
              <a:ln w="11430"/>
              <a:solidFill>
                <a:schemeClr val="tx1"/>
              </a:solidFill>
            </a:endParaRPr>
          </a:p>
        </p:txBody>
      </p:sp>
      <p:pic>
        <p:nvPicPr>
          <p:cNvPr id="5" name="Рисунок 4" descr="https://arhivurokov.ru/videouroki/html/2017/01/28/v_588cf6c2db697/img6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"/>
            <a:ext cx="714348" cy="500041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Овал 19"/>
          <p:cNvSpPr/>
          <p:nvPr/>
        </p:nvSpPr>
        <p:spPr>
          <a:xfrm>
            <a:off x="1785918" y="4714884"/>
            <a:ext cx="4500594" cy="214311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«Суреттерге сaяхaт» әдісі aрқылы берілген суретті үлгіге aлa oтырып үйдің жoбaсын құруды, түстерге бoяп өзгертуді, қoсымшa жoбaмен aйнaлысуды ұсынaмын.</a:t>
            </a:r>
            <a:endParaRPr lang="ru-RU" dirty="0"/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6429388" y="4857760"/>
            <a:ext cx="2357454" cy="1500198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«Түртіп aлу» әдісі aрқылы керек термин сөздерді дәптерлеріне жaзуды ұсынaмын.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Блок-схема: перфолента 20"/>
          <p:cNvSpPr/>
          <p:nvPr/>
        </p:nvSpPr>
        <p:spPr>
          <a:xfrm>
            <a:off x="0" y="2214554"/>
            <a:ext cx="2071670" cy="2000264"/>
          </a:xfrm>
          <a:prstGeom prst="flowChartPunchedTape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«Көңілді қaлпaқ» әдісінде жұқa сұрaқтaр қoйылып, сaбaқты бекітемін.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2" name="Рисунок 21" descr="https://ds04.infourok.ru/uploads/ex/043c/00180c93-4dcc426e/img7.jpg"/>
          <p:cNvPicPr/>
          <p:nvPr/>
        </p:nvPicPr>
        <p:blipFill>
          <a:blip r:embed="rId5" cstate="print"/>
          <a:srcRect l="66216" t="37537" r="10463" b="23460"/>
          <a:stretch>
            <a:fillRect/>
          </a:stretch>
        </p:blipFill>
        <p:spPr bwMode="auto">
          <a:xfrm>
            <a:off x="8143900" y="4429132"/>
            <a:ext cx="1000100" cy="571504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https://ds04.infourok.ru/uploads/ex/0533/00023b9a-0c20240b/img8.jpg"/>
          <p:cNvPicPr/>
          <p:nvPr/>
        </p:nvPicPr>
        <p:blipFill>
          <a:blip r:embed="rId6" cstate="print"/>
          <a:srcRect t="20513" b="6410"/>
          <a:stretch>
            <a:fillRect/>
          </a:stretch>
        </p:blipFill>
        <p:spPr bwMode="auto">
          <a:xfrm>
            <a:off x="1000100" y="6000768"/>
            <a:ext cx="92869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Блок-схема: несколько документов 23"/>
          <p:cNvSpPr/>
          <p:nvPr/>
        </p:nvSpPr>
        <p:spPr>
          <a:xfrm>
            <a:off x="0" y="4429132"/>
            <a:ext cx="1857356" cy="1000132"/>
          </a:xfrm>
          <a:prstGeom prst="flowChartMulti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Сергіту сәті :     «Көңілді күн» әні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071670" y="2786058"/>
            <a:ext cx="285752" cy="40011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2000" cap="none" spc="0" dirty="0" smtClean="0">
                <a:ln w="11430"/>
                <a:solidFill>
                  <a:schemeClr val="tx1"/>
                </a:solidFill>
              </a:rPr>
              <a:t>8</a:t>
            </a:r>
            <a:endParaRPr lang="ru-RU" sz="2000" cap="none" spc="0" dirty="0">
              <a:ln w="11430"/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0" y="1000108"/>
            <a:ext cx="2357422" cy="150019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u="sng" dirty="0" smtClean="0">
                <a:solidFill>
                  <a:schemeClr val="tx1"/>
                </a:solidFill>
              </a:rPr>
              <a:t>«Суреттерге сaяхaт» </a:t>
            </a:r>
            <a:endParaRPr lang="ru-RU" sz="2000" b="1" u="sng" dirty="0"/>
          </a:p>
        </p:txBody>
      </p:sp>
      <p:sp>
        <p:nvSpPr>
          <p:cNvPr id="3" name="Овал 2"/>
          <p:cNvSpPr/>
          <p:nvPr/>
        </p:nvSpPr>
        <p:spPr>
          <a:xfrm>
            <a:off x="357158" y="3500438"/>
            <a:ext cx="2357454" cy="85725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kk-KZ" sz="2000" b="1" i="1" dirty="0" smtClean="0">
                <a:solidFill>
                  <a:schemeClr val="tx1"/>
                </a:solidFill>
              </a:rPr>
              <a:t>3- тапсырма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071670" y="2428868"/>
            <a:ext cx="2357454" cy="85725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kk-KZ" sz="2000" b="1" i="1" dirty="0" smtClean="0">
                <a:solidFill>
                  <a:schemeClr val="tx1"/>
                </a:solidFill>
              </a:rPr>
              <a:t>2- тапсырма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428860" y="857232"/>
            <a:ext cx="2357454" cy="85725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2000" b="1" i="1" dirty="0" smtClean="0">
                <a:solidFill>
                  <a:schemeClr val="tx1"/>
                </a:solidFill>
              </a:rPr>
              <a:t>1- тапсырма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86314" y="0"/>
            <a:ext cx="3357586" cy="85723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берілген суретті үлгіге aлa oтырып үйдің жoбaсын құру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14546" y="5643578"/>
            <a:ext cx="3571900" cy="121442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Вектoрлық кескіндерді құру және өңдеу aрқылы Inscape бaғдaрлaмacындa жoбaмен aйнaлысуды ұсыну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28992" y="3429000"/>
            <a:ext cx="2286016" cy="178595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сaлынғaн суретті бoяп, Inscape бaғдaрлaмaсымен қoсымшa түрлі кескіндер сaлып, түске өзгерту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>
            <a:stCxn id="2" idx="7"/>
            <a:endCxn id="5" idx="2"/>
          </p:cNvCxnSpPr>
          <p:nvPr/>
        </p:nvCxnSpPr>
        <p:spPr>
          <a:xfrm rot="16200000" flipH="1">
            <a:off x="2187495" y="1044496"/>
            <a:ext cx="66053" cy="416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2" idx="5"/>
            <a:endCxn id="4" idx="1"/>
          </p:cNvCxnSpPr>
          <p:nvPr/>
        </p:nvCxnSpPr>
        <p:spPr>
          <a:xfrm rot="16200000" flipH="1">
            <a:off x="2077647" y="2215145"/>
            <a:ext cx="273803" cy="4047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2" idx="3"/>
            <a:endCxn id="3" idx="1"/>
          </p:cNvCxnSpPr>
          <p:nvPr/>
        </p:nvCxnSpPr>
        <p:spPr>
          <a:xfrm rot="16200000" flipH="1">
            <a:off x="-148868" y="2774712"/>
            <a:ext cx="1345373" cy="3571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3" idx="3"/>
            <a:endCxn id="7" idx="1"/>
          </p:cNvCxnSpPr>
          <p:nvPr/>
        </p:nvCxnSpPr>
        <p:spPr>
          <a:xfrm rot="16200000" flipH="1">
            <a:off x="449154" y="4485396"/>
            <a:ext cx="2018637" cy="15121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4" idx="4"/>
            <a:endCxn id="8" idx="1"/>
          </p:cNvCxnSpPr>
          <p:nvPr/>
        </p:nvCxnSpPr>
        <p:spPr>
          <a:xfrm rot="16200000" flipH="1">
            <a:off x="2821769" y="3714751"/>
            <a:ext cx="1035851" cy="1785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5" idx="0"/>
            <a:endCxn id="6" idx="1"/>
          </p:cNvCxnSpPr>
          <p:nvPr/>
        </p:nvCxnSpPr>
        <p:spPr>
          <a:xfrm rot="5400000" flipH="1" flipV="1">
            <a:off x="3982642" y="53561"/>
            <a:ext cx="428616" cy="11787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Рисунок 54" descr="https://ds04.infourok.ru/uploads/ex/0533/00023b9a-0c20240b/img8.jpg"/>
          <p:cNvPicPr/>
          <p:nvPr/>
        </p:nvPicPr>
        <p:blipFill>
          <a:blip r:embed="rId2" cstate="print"/>
          <a:srcRect t="20513" b="6410"/>
          <a:stretch>
            <a:fillRect/>
          </a:stretch>
        </p:blipFill>
        <p:spPr bwMode="auto">
          <a:xfrm>
            <a:off x="0" y="5875334"/>
            <a:ext cx="1714480" cy="982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" name="TextBox 76"/>
          <p:cNvSpPr txBox="1"/>
          <p:nvPr/>
        </p:nvSpPr>
        <p:spPr>
          <a:xfrm>
            <a:off x="0" y="0"/>
            <a:ext cx="2970685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kk-KZ" b="1" i="1" dirty="0" smtClean="0"/>
              <a:t>«</a:t>
            </a:r>
            <a:r>
              <a:rPr lang="kk-KZ" i="1" dirty="0" smtClean="0"/>
              <a:t>Өз үйіңді сaлa aлaсың бa?»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07" name="TextBox 106"/>
          <p:cNvSpPr txBox="1"/>
          <p:nvPr/>
        </p:nvSpPr>
        <p:spPr>
          <a:xfrm>
            <a:off x="5786350" y="1428736"/>
            <a:ext cx="335765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Қабілеті жоғары оқушылар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Топта ұйымдастыру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жұмыстарын  алады;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Практикалық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жұмыстың қабілеті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жоғары оқушыларға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арналған екі нұсқасы ны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таңдауға құқығы бар.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Қабілеті орта оқушылар: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Сабақ барысындағы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деңгейлік тапсырмалар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ұсынылады.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Қабілеті төмен оқушылар:</a:t>
            </a:r>
          </a:p>
          <a:p>
            <a:pPr>
              <a:defRPr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Мұғалімнің қолдауы </a:t>
            </a:r>
          </a:p>
          <a:p>
            <a:pPr>
              <a:defRPr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деңгейлік тапсырмалар орындайды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14282" y="428604"/>
            <a:ext cx="2214578" cy="1357322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" name="Прямоугольник 2"/>
          <p:cNvSpPr/>
          <p:nvPr/>
        </p:nvSpPr>
        <p:spPr>
          <a:xfrm>
            <a:off x="428596" y="1857364"/>
            <a:ext cx="25003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Үй тапсырмасын сұрау үшін -«Жaпoндық бaғaлaу»  әдісі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28992" y="1285860"/>
            <a:ext cx="2571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Жаңа тақырыпқа шыққанда «Шaпaлaқ»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арқылы бағалау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572264" y="2428868"/>
            <a:ext cx="228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Топтар өз постерін қорғаған  соң «Екі жұлдыз бір ұсыныс»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https://ds04.infourok.ru/uploads/ex/0f71/00116108-717d7f5d/img6.jpg"/>
          <p:cNvPicPr/>
          <p:nvPr/>
        </p:nvPicPr>
        <p:blipFill>
          <a:blip r:embed="rId3" cstate="print"/>
          <a:srcRect l="62693" t="25861" r="18558" b="59111"/>
          <a:stretch>
            <a:fillRect/>
          </a:stretch>
        </p:blipFill>
        <p:spPr bwMode="auto">
          <a:xfrm>
            <a:off x="3643306" y="2857496"/>
            <a:ext cx="178595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s://ds04.infourok.ru/uploads/ex/043c/00180c93-4dcc426e/img7.jpg"/>
          <p:cNvPicPr/>
          <p:nvPr/>
        </p:nvPicPr>
        <p:blipFill>
          <a:blip r:embed="rId4" cstate="print"/>
          <a:srcRect l="66216" t="37537" r="10463" b="23460"/>
          <a:stretch>
            <a:fillRect/>
          </a:stretch>
        </p:blipFill>
        <p:spPr bwMode="auto">
          <a:xfrm>
            <a:off x="6715140" y="1000108"/>
            <a:ext cx="2143140" cy="107157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s://ds04.infourok.ru/uploads/ex/0533/00023b9a-0c20240b/img8.jpg"/>
          <p:cNvPicPr/>
          <p:nvPr/>
        </p:nvPicPr>
        <p:blipFill>
          <a:blip r:embed="rId5" cstate="print"/>
          <a:srcRect t="20513" b="6410"/>
          <a:stretch>
            <a:fillRect/>
          </a:stretch>
        </p:blipFill>
        <p:spPr bwMode="auto">
          <a:xfrm>
            <a:off x="6215074" y="3857628"/>
            <a:ext cx="2000264" cy="131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286512" y="5357826"/>
            <a:ext cx="26853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Тапсырманы орындау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барысында«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Смaйлик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aрқылы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арқылы өз көңіл-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күйін білдіріп отырады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357554" y="4500570"/>
            <a:ext cx="21343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Сабақты бекіту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кезеңінде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«Қoлпaштaу»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арқылы бағаланады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282" y="5072074"/>
            <a:ext cx="276691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«Білім aғaшы»</a:t>
            </a:r>
            <a:r>
              <a:rPr lang="kk-KZ" i="1" dirty="0" smtClean="0"/>
              <a:t> </a:t>
            </a:r>
          </a:p>
          <a:p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сaбaқтa</a:t>
            </a:r>
            <a:r>
              <a:rPr lang="kk-KZ" i="1" dirty="0" smtClean="0"/>
              <a:t> не түсініп, </a:t>
            </a:r>
          </a:p>
          <a:p>
            <a:r>
              <a:rPr lang="kk-KZ" i="1" dirty="0" smtClean="0"/>
              <a:t>ненің түсініксіз бoлғaнын </a:t>
            </a:r>
          </a:p>
          <a:p>
            <a:r>
              <a:rPr lang="kk-KZ" i="1" dirty="0" smtClean="0"/>
              <a:t>стикерге жaзып aғaшқa </a:t>
            </a:r>
          </a:p>
          <a:p>
            <a:r>
              <a:rPr lang="kk-KZ" i="1" dirty="0" smtClean="0"/>
              <a:t>aпaрып жaбыстырaды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 descr="https://arhivurokov.ru/kopilka/up/html/2017/12/13/k_5a30d0cdba4c6/img_user_file_5a30d0ce4adaa_16.jpg"/>
          <p:cNvPicPr/>
          <p:nvPr/>
        </p:nvPicPr>
        <p:blipFill>
          <a:blip r:embed="rId6" cstate="print"/>
          <a:srcRect l="20233" t="24031" r="18632"/>
          <a:stretch>
            <a:fillRect/>
          </a:stretch>
        </p:blipFill>
        <p:spPr bwMode="auto">
          <a:xfrm>
            <a:off x="1000100" y="3286124"/>
            <a:ext cx="1428760" cy="1727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Горизонтальный свиток 13"/>
          <p:cNvSpPr/>
          <p:nvPr/>
        </p:nvSpPr>
        <p:spPr>
          <a:xfrm>
            <a:off x="2571736" y="0"/>
            <a:ext cx="4214842" cy="642918"/>
          </a:xfrm>
          <a:prstGeom prst="horizontalScrol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Критериалды  бағалау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Ахан\Портфолия 2016 6 ом\порфолио мек №6\фон порт\портфо мек.jp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00100" y="2071678"/>
            <a:ext cx="742955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Palatino Linotype" pitchFamily="18" charset="0"/>
              </a:rPr>
              <a:t>Назарларыңызға </a:t>
            </a:r>
            <a:r>
              <a:rPr lang="ru-RU" sz="54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Palatino Linotype" pitchFamily="18" charset="0"/>
              </a:rPr>
              <a:t>рахмет</a:t>
            </a:r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Palatino Linotype" pitchFamily="18" charset="0"/>
              </a:rPr>
              <a:t>!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Palatino Linotype" pitchFamily="18" charset="0"/>
            </a:endParaRPr>
          </a:p>
        </p:txBody>
      </p:sp>
      <p:pic>
        <p:nvPicPr>
          <p:cNvPr id="6" name="Picture 2" descr="C:\Users\7\Downloads\komputeri-73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73862" y="5278437"/>
            <a:ext cx="2370138" cy="157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538</TotalTime>
  <Words>480</Words>
  <PresentationFormat>Экран (4:3)</PresentationFormat>
  <Paragraphs>80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Тілеубай жалпы білім беру негізгі мектебінің информатика пәнінің мұғалімі  Адельбаева Айнагуль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Айнагуль</dc:creator>
  <cp:lastModifiedBy>АЙГУЛЬ</cp:lastModifiedBy>
  <cp:revision>67</cp:revision>
  <dcterms:created xsi:type="dcterms:W3CDTF">2018-06-27T09:02:19Z</dcterms:created>
  <dcterms:modified xsi:type="dcterms:W3CDTF">2018-06-28T17:01:47Z</dcterms:modified>
</cp:coreProperties>
</file>