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58" r:id="rId3"/>
    <p:sldId id="279" r:id="rId4"/>
    <p:sldId id="259" r:id="rId5"/>
    <p:sldId id="260" r:id="rId6"/>
    <p:sldId id="261" r:id="rId7"/>
    <p:sldId id="263" r:id="rId8"/>
    <p:sldId id="283" r:id="rId9"/>
    <p:sldId id="28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8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21343-E9D1-4EED-AA98-BA5BD1D5A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24648-FA07-42A5-A938-E23185D36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5B9E3-44A4-4BBB-81C5-6E7F1D33E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0422-AC0E-4A58-8787-F068A9A19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kk-KZ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AFE555-6AF3-49C2-993D-66F5CAC8B4BA}" type="datetimeFigureOut">
              <a:rPr lang="ru-RU" smtClean="0"/>
              <a:pPr/>
              <a:t>16.02.2015</a:t>
            </a:fld>
            <a:endParaRPr lang="kk-KZ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EA8BE7-6C8C-45DF-8342-BEFCC67DB290}" type="slidenum">
              <a:rPr lang="kk-KZ" smtClean="0"/>
              <a:pPr/>
              <a:t>‹#›</a:t>
            </a:fld>
            <a:endParaRPr lang="kk-KZ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gi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1" y="4365626"/>
            <a:ext cx="6400800" cy="696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00FF"/>
                </a:solidFill>
              </a:rPr>
              <a:t>математика 5 сынып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692277" y="260350"/>
            <a:ext cx="6048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>
                <a:solidFill>
                  <a:srgbClr val="0000FF"/>
                </a:solidFill>
              </a:rPr>
              <a:t>№4 жалпы білім беретін орта мектеп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4967288" y="6165850"/>
            <a:ext cx="41767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>
                <a:solidFill>
                  <a:srgbClr val="CC00FF"/>
                </a:solidFill>
              </a:rPr>
              <a:t>Оқытушы:  Журабаева Т.А</a:t>
            </a:r>
            <a:endParaRPr lang="ru-RU" b="1">
              <a:solidFill>
                <a:srgbClr val="CC00FF"/>
              </a:solidFill>
            </a:endParaRPr>
          </a:p>
        </p:txBody>
      </p:sp>
      <p:pic>
        <p:nvPicPr>
          <p:cNvPr id="4101" name="Picture 1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981076"/>
            <a:ext cx="885507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GEOM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9" y="1714489"/>
            <a:ext cx="335757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995737" y="1484313"/>
            <a:ext cx="1184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</a:t>
            </a:r>
            <a:r>
              <a:rPr lang="ru-RU" sz="2800" b="1"/>
              <a:t>0,666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908175" y="1484314"/>
            <a:ext cx="107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0,06</a:t>
            </a:r>
            <a:r>
              <a:rPr lang="ru-RU" sz="1800"/>
              <a:t>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659563" y="1412875"/>
            <a:ext cx="1085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0,0</a:t>
            </a:r>
            <a:r>
              <a:rPr lang="en-US" sz="2800" b="1" dirty="0" smtClean="0"/>
              <a:t>0</a:t>
            </a:r>
            <a:r>
              <a:rPr lang="ru-RU" sz="2800" b="1" dirty="0" smtClean="0"/>
              <a:t>6</a:t>
            </a:r>
            <a:endParaRPr lang="ru-RU" sz="2800" b="1" dirty="0"/>
          </a:p>
        </p:txBody>
      </p:sp>
      <p:sp>
        <p:nvSpPr>
          <p:cNvPr id="12293" name="WordArt 7"/>
          <p:cNvSpPr>
            <a:spLocks noChangeArrowheads="1" noChangeShapeType="1" noTextEdit="1"/>
          </p:cNvSpPr>
          <p:nvPr/>
        </p:nvSpPr>
        <p:spPr bwMode="auto">
          <a:xfrm>
            <a:off x="900113" y="620714"/>
            <a:ext cx="7543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k-K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Сандарды өсу ретімен орналастыр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428728" y="2357430"/>
            <a:ext cx="6715172" cy="6477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971551" y="2349500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                  </a:t>
            </a:r>
            <a:r>
              <a:rPr lang="ru-RU" sz="2800" b="1" dirty="0" smtClean="0"/>
              <a:t>0,0</a:t>
            </a:r>
            <a:r>
              <a:rPr lang="en-US" sz="2800" b="1" dirty="0" smtClean="0"/>
              <a:t>0</a:t>
            </a:r>
            <a:r>
              <a:rPr lang="ru-RU" sz="2800" b="1" dirty="0" smtClean="0"/>
              <a:t>6</a:t>
            </a:r>
            <a:r>
              <a:rPr lang="en-US" sz="2800" b="1" dirty="0" smtClean="0"/>
              <a:t> </a:t>
            </a:r>
            <a:r>
              <a:rPr lang="en-US" sz="2800" b="1" dirty="0"/>
              <a:t>&lt;</a:t>
            </a:r>
            <a:r>
              <a:rPr lang="ru-RU" dirty="0"/>
              <a:t> </a:t>
            </a:r>
            <a:r>
              <a:rPr lang="ru-RU" sz="2800" b="1" dirty="0"/>
              <a:t>0,06</a:t>
            </a:r>
            <a:r>
              <a:rPr lang="ru-RU" sz="2800" dirty="0"/>
              <a:t> </a:t>
            </a:r>
            <a:r>
              <a:rPr lang="en-US" sz="2800" dirty="0"/>
              <a:t>&lt;</a:t>
            </a:r>
            <a:r>
              <a:rPr lang="ru-RU" sz="2800" dirty="0"/>
              <a:t> </a:t>
            </a:r>
            <a:r>
              <a:rPr lang="ru-RU" sz="2800" b="1" dirty="0"/>
              <a:t>0,666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4140201" y="3141663"/>
            <a:ext cx="107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0,39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00166" y="3786190"/>
            <a:ext cx="6572296" cy="7921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1547813" y="4005263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             </a:t>
            </a:r>
            <a:r>
              <a:rPr lang="ru-RU" sz="2800" b="1" dirty="0" smtClean="0"/>
              <a:t>0,39</a:t>
            </a:r>
            <a:r>
              <a:rPr lang="en-US" sz="2800" b="1" dirty="0" smtClean="0"/>
              <a:t> </a:t>
            </a:r>
            <a:r>
              <a:rPr lang="en-US" sz="2800" b="1" dirty="0"/>
              <a:t>&lt; </a:t>
            </a:r>
            <a:r>
              <a:rPr lang="ru-RU" sz="2800" b="1" dirty="0"/>
              <a:t>0,52</a:t>
            </a:r>
            <a:r>
              <a:rPr lang="en-US" sz="2800" b="1" dirty="0"/>
              <a:t> &lt; </a:t>
            </a:r>
            <a:r>
              <a:rPr lang="ru-RU" sz="2800" b="1" dirty="0"/>
              <a:t>0,71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1547814" y="3141663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0,52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6659563" y="3141663"/>
            <a:ext cx="1511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0,71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1547814" y="4724401"/>
            <a:ext cx="1085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3,075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4211639" y="4724401"/>
            <a:ext cx="1085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2,345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7164390" y="4724401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2,51</a:t>
            </a: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1500166" y="5500702"/>
            <a:ext cx="6572296" cy="7921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94" name="Rectangle 78"/>
          <p:cNvSpPr>
            <a:spLocks noChangeArrowheads="1"/>
          </p:cNvSpPr>
          <p:nvPr/>
        </p:nvSpPr>
        <p:spPr bwMode="auto">
          <a:xfrm>
            <a:off x="2771776" y="5661026"/>
            <a:ext cx="3703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smtClean="0"/>
              <a:t>  </a:t>
            </a:r>
            <a:r>
              <a:rPr lang="ru-RU" sz="2800" b="1" smtClean="0"/>
              <a:t>2,345 </a:t>
            </a:r>
            <a:r>
              <a:rPr lang="en-US" sz="2800" b="1" dirty="0"/>
              <a:t>&lt; </a:t>
            </a:r>
            <a:r>
              <a:rPr lang="ru-RU" sz="2800" b="1" dirty="0"/>
              <a:t>2,51</a:t>
            </a:r>
            <a:r>
              <a:rPr lang="en-US" sz="2800" b="1" dirty="0"/>
              <a:t> &lt;</a:t>
            </a:r>
            <a:r>
              <a:rPr lang="ru-RU" sz="2800" b="1" dirty="0"/>
              <a:t> 3,075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0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60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60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2" grpId="0"/>
      <p:bldP spid="60424" grpId="0" animBg="1"/>
      <p:bldP spid="60425" grpId="0"/>
      <p:bldP spid="60426" grpId="0"/>
      <p:bldP spid="60427" grpId="0" animBg="1"/>
      <p:bldP spid="60428" grpId="0"/>
      <p:bldP spid="60429" grpId="0"/>
      <p:bldP spid="60431" grpId="0"/>
      <p:bldP spid="60432" grpId="0"/>
      <p:bldP spid="60433" grpId="0"/>
      <p:bldP spid="60434" grpId="0"/>
      <p:bldP spid="60436" grpId="0" animBg="1"/>
      <p:bldP spid="604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333375"/>
            <a:ext cx="7643812" cy="5792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00A600"/>
                </a:solidFill>
                <a:latin typeface="Comic Sans MS" pitchFamily="66" charset="0"/>
              </a:rPr>
              <a:t> 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</a:rPr>
              <a:t>Көптеген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аурулардың себепкері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жайсыз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экологиялық жағдайлар болып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табылады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ауаның, судың, топырақтың ластануы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err="1" smtClean="0">
                <a:solidFill>
                  <a:srgbClr val="00A600"/>
                </a:solidFill>
                <a:latin typeface="Times New Roman" pitchFamily="18" charset="0"/>
              </a:rPr>
              <a:t>Мысалы</a:t>
            </a:r>
            <a:r>
              <a:rPr lang="en-US" sz="2800" b="1" dirty="0" smtClean="0">
                <a:solidFill>
                  <a:srgbClr val="00A600"/>
                </a:solidFill>
                <a:latin typeface="Times New Roman" pitchFamily="18" charset="0"/>
              </a:rPr>
              <a:t>,</a:t>
            </a:r>
            <a:r>
              <a:rPr lang="kk-KZ" sz="2800" b="1" dirty="0" smtClean="0">
                <a:solidFill>
                  <a:srgbClr val="00A600"/>
                </a:solidFill>
                <a:latin typeface="Times New Roman" pitchFamily="18" charset="0"/>
              </a:rPr>
              <a:t>ауаның ластануы</a:t>
            </a:r>
            <a:r>
              <a:rPr lang="ru-RU" sz="2800" b="1" dirty="0" smtClean="0">
                <a:solidFill>
                  <a:srgbClr val="00A6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err="1" smtClean="0">
                <a:solidFill>
                  <a:srgbClr val="00A600"/>
                </a:solidFill>
                <a:latin typeface="Times New Roman" pitchFamily="18" charset="0"/>
              </a:rPr>
              <a:t>Зауыт</a:t>
            </a:r>
            <a:r>
              <a:rPr lang="ru-RU" sz="2800" b="1" dirty="0" smtClean="0">
                <a:solidFill>
                  <a:srgbClr val="00A6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A600"/>
                </a:solidFill>
                <a:latin typeface="Times New Roman" pitchFamily="18" charset="0"/>
              </a:rPr>
              <a:t>үстінде</a:t>
            </a:r>
            <a:r>
              <a:rPr lang="ru-RU" sz="2800" b="1" dirty="0" err="1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33FFF"/>
                </a:solidFill>
                <a:latin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33FFF"/>
                </a:solidFill>
                <a:latin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33FFF"/>
                </a:solidFill>
                <a:latin typeface="Times New Roman" pitchFamily="18" charset="0"/>
              </a:rPr>
              <a:t>86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033F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err="1" smtClean="0">
                <a:solidFill>
                  <a:srgbClr val="00A600"/>
                </a:solidFill>
                <a:latin typeface="Times New Roman" pitchFamily="18" charset="0"/>
              </a:rPr>
              <a:t>Қаланың үстінде</a:t>
            </a:r>
            <a:r>
              <a:rPr lang="ru-RU" sz="2800" b="1" dirty="0" err="1" smtClean="0">
                <a:latin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33FFF"/>
                </a:solidFill>
                <a:latin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33FFF"/>
                </a:solidFill>
                <a:latin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33FFF"/>
                </a:solidFill>
                <a:latin typeface="Times New Roman" pitchFamily="18" charset="0"/>
              </a:rPr>
              <a:t>,129</a:t>
            </a:r>
            <a:endParaRPr lang="ru-RU" sz="2800" b="1" dirty="0" smtClean="0">
              <a:solidFill>
                <a:srgbClr val="033F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err="1" smtClean="0">
                <a:solidFill>
                  <a:srgbClr val="00A600"/>
                </a:solidFill>
                <a:latin typeface="Times New Roman" pitchFamily="18" charset="0"/>
              </a:rPr>
              <a:t>Ауылдың үстінде</a:t>
            </a:r>
            <a:r>
              <a:rPr lang="ru-RU" sz="2800" b="1" dirty="0" err="1" smtClean="0">
                <a:latin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33FFF"/>
                </a:solidFill>
                <a:latin typeface="Times New Roman" pitchFamily="18" charset="0"/>
              </a:rPr>
              <a:t>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033F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err="1" smtClean="0">
                <a:solidFill>
                  <a:srgbClr val="00A600"/>
                </a:solidFill>
                <a:latin typeface="Times New Roman" pitchFamily="18" charset="0"/>
              </a:rPr>
              <a:t>Өзен,көлдердің үстінде</a:t>
            </a:r>
            <a:r>
              <a:rPr lang="ru-RU" sz="2800" b="1" dirty="0" err="1" smtClean="0">
                <a:latin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33FFF"/>
                </a:solidFill>
                <a:latin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err="1" smtClean="0">
                <a:solidFill>
                  <a:srgbClr val="00A600"/>
                </a:solidFill>
                <a:latin typeface="Times New Roman" pitchFamily="18" charset="0"/>
              </a:rPr>
              <a:t>Орманның үстінде</a:t>
            </a:r>
            <a:r>
              <a:rPr lang="ru-RU" sz="2800" b="1" dirty="0" err="1" smtClean="0">
                <a:latin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33FFF"/>
                </a:solidFill>
                <a:latin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33FFF"/>
                </a:solidFill>
                <a:latin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33FFF"/>
                </a:solidFill>
                <a:latin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033FFF"/>
                </a:solidFill>
                <a:latin typeface="Times New Roman" pitchFamily="18" charset="0"/>
              </a:rPr>
              <a:t>0003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baseline="30000" dirty="0" smtClean="0">
              <a:solidFill>
                <a:srgbClr val="033FFF"/>
              </a:solidFill>
              <a:latin typeface="Times New Roman" pitchFamily="18" charset="0"/>
            </a:endParaRPr>
          </a:p>
        </p:txBody>
      </p:sp>
      <p:graphicFrame>
        <p:nvGraphicFramePr>
          <p:cNvPr id="13334" name="Object 22"/>
          <p:cNvGraphicFramePr>
            <a:graphicFrameLocks noChangeAspect="1"/>
          </p:cNvGraphicFramePr>
          <p:nvPr>
            <p:ph sz="quarter" idx="2"/>
          </p:nvPr>
        </p:nvGraphicFramePr>
        <p:xfrm>
          <a:off x="3714744" y="3357562"/>
          <a:ext cx="727075" cy="727075"/>
        </p:xfrm>
        <a:graphic>
          <a:graphicData uri="http://schemas.openxmlformats.org/presentationml/2006/ole">
            <p:oleObj spid="_x0000_s1026" name="Точечный рисунок" r:id="rId3" imgW="638264" imgH="638264" progId="PBrush">
              <p:embed/>
            </p:oleObj>
          </a:graphicData>
        </a:graphic>
      </p:graphicFrame>
      <p:graphicFrame>
        <p:nvGraphicFramePr>
          <p:cNvPr id="13335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4643440" y="4365626"/>
          <a:ext cx="936625" cy="727075"/>
        </p:xfrm>
        <a:graphic>
          <a:graphicData uri="http://schemas.openxmlformats.org/presentationml/2006/ole">
            <p:oleObj spid="_x0000_s1027" name="Точечный рисунок" r:id="rId4" imgW="809738" imgH="628571" progId="PBrush">
              <p:embed/>
            </p:oleObj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580063" y="2565400"/>
            <a:ext cx="338455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err="1">
                <a:solidFill>
                  <a:srgbClr val="990099"/>
                </a:solidFill>
                <a:latin typeface="KZ Cooper" pitchFamily="34" charset="0"/>
              </a:rPr>
              <a:t>Сандарды</a:t>
            </a:r>
            <a:r>
              <a:rPr lang="ru-RU" sz="2800" dirty="0">
                <a:solidFill>
                  <a:srgbClr val="990099"/>
                </a:solidFill>
                <a:latin typeface="KZ Cooper" pitchFamily="34" charset="0"/>
              </a:rPr>
              <a:t> </a:t>
            </a:r>
            <a:r>
              <a:rPr lang="ru-RU" sz="2800" dirty="0" err="1">
                <a:solidFill>
                  <a:srgbClr val="990099"/>
                </a:solidFill>
                <a:latin typeface="KZ Cooper" pitchFamily="34" charset="0"/>
              </a:rPr>
              <a:t>өсу ретімен</a:t>
            </a:r>
            <a:r>
              <a:rPr lang="ru-RU" sz="2800" dirty="0">
                <a:solidFill>
                  <a:srgbClr val="990099"/>
                </a:solidFill>
                <a:latin typeface="KZ Cooper" pitchFamily="34" charset="0"/>
              </a:rPr>
              <a:t> </a:t>
            </a:r>
            <a:r>
              <a:rPr lang="ru-RU" sz="2800" dirty="0" err="1">
                <a:solidFill>
                  <a:srgbClr val="990099"/>
                </a:solidFill>
                <a:latin typeface="KZ Cooper" pitchFamily="34" charset="0"/>
              </a:rPr>
              <a:t>орналастырып,қай жердің экологиялық жағдайы жағымды екенін</a:t>
            </a:r>
            <a:r>
              <a:rPr lang="ru-RU" sz="2800" dirty="0">
                <a:solidFill>
                  <a:srgbClr val="990099"/>
                </a:solidFill>
                <a:latin typeface="KZ Cooper" pitchFamily="34" charset="0"/>
              </a:rPr>
              <a:t> </a:t>
            </a:r>
            <a:r>
              <a:rPr lang="ru-RU" sz="2800" dirty="0" err="1">
                <a:solidFill>
                  <a:srgbClr val="990099"/>
                </a:solidFill>
                <a:latin typeface="KZ Cooper" pitchFamily="34" charset="0"/>
              </a:rPr>
              <a:t>анықта.</a:t>
            </a:r>
            <a:endParaRPr lang="ru-RU" sz="2800" dirty="0">
              <a:solidFill>
                <a:srgbClr val="990099"/>
              </a:solidFill>
              <a:latin typeface="KZ Cooper" pitchFamily="34" charset="0"/>
            </a:endParaRPr>
          </a:p>
        </p:txBody>
      </p:sp>
      <p:pic>
        <p:nvPicPr>
          <p:cNvPr id="13337" name="Picture 25" descr="56r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6" y="333376"/>
            <a:ext cx="1225551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 flipH="1">
            <a:off x="1547813" y="2636839"/>
            <a:ext cx="4997451" cy="2635250"/>
            <a:chOff x="183" y="2318"/>
            <a:chExt cx="1665" cy="878"/>
          </a:xfrm>
        </p:grpSpPr>
        <p:sp>
          <p:nvSpPr>
            <p:cNvPr id="1331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83" y="2318"/>
              <a:ext cx="1665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3317" name="Freeform 6"/>
            <p:cNvSpPr>
              <a:spLocks/>
            </p:cNvSpPr>
            <p:nvPr/>
          </p:nvSpPr>
          <p:spPr bwMode="auto">
            <a:xfrm>
              <a:off x="1449" y="2741"/>
              <a:ext cx="168" cy="280"/>
            </a:xfrm>
            <a:custGeom>
              <a:avLst/>
              <a:gdLst>
                <a:gd name="T0" fmla="*/ 20 w 168"/>
                <a:gd name="T1" fmla="*/ 13 h 280"/>
                <a:gd name="T2" fmla="*/ 36 w 168"/>
                <a:gd name="T3" fmla="*/ 3 h 280"/>
                <a:gd name="T4" fmla="*/ 50 w 168"/>
                <a:gd name="T5" fmla="*/ 2 h 280"/>
                <a:gd name="T6" fmla="*/ 70 w 168"/>
                <a:gd name="T7" fmla="*/ 0 h 280"/>
                <a:gd name="T8" fmla="*/ 89 w 168"/>
                <a:gd name="T9" fmla="*/ 5 h 280"/>
                <a:gd name="T10" fmla="*/ 112 w 168"/>
                <a:gd name="T11" fmla="*/ 14 h 280"/>
                <a:gd name="T12" fmla="*/ 127 w 168"/>
                <a:gd name="T13" fmla="*/ 22 h 280"/>
                <a:gd name="T14" fmla="*/ 139 w 168"/>
                <a:gd name="T15" fmla="*/ 34 h 280"/>
                <a:gd name="T16" fmla="*/ 151 w 168"/>
                <a:gd name="T17" fmla="*/ 59 h 280"/>
                <a:gd name="T18" fmla="*/ 158 w 168"/>
                <a:gd name="T19" fmla="*/ 82 h 280"/>
                <a:gd name="T20" fmla="*/ 164 w 168"/>
                <a:gd name="T21" fmla="*/ 104 h 280"/>
                <a:gd name="T22" fmla="*/ 166 w 168"/>
                <a:gd name="T23" fmla="*/ 125 h 280"/>
                <a:gd name="T24" fmla="*/ 167 w 168"/>
                <a:gd name="T25" fmla="*/ 146 h 280"/>
                <a:gd name="T26" fmla="*/ 168 w 168"/>
                <a:gd name="T27" fmla="*/ 168 h 280"/>
                <a:gd name="T28" fmla="*/ 167 w 168"/>
                <a:gd name="T29" fmla="*/ 191 h 280"/>
                <a:gd name="T30" fmla="*/ 163 w 168"/>
                <a:gd name="T31" fmla="*/ 216 h 280"/>
                <a:gd name="T32" fmla="*/ 154 w 168"/>
                <a:gd name="T33" fmla="*/ 235 h 280"/>
                <a:gd name="T34" fmla="*/ 146 w 168"/>
                <a:gd name="T35" fmla="*/ 252 h 280"/>
                <a:gd name="T36" fmla="*/ 136 w 168"/>
                <a:gd name="T37" fmla="*/ 263 h 280"/>
                <a:gd name="T38" fmla="*/ 123 w 168"/>
                <a:gd name="T39" fmla="*/ 273 h 280"/>
                <a:gd name="T40" fmla="*/ 108 w 168"/>
                <a:gd name="T41" fmla="*/ 278 h 280"/>
                <a:gd name="T42" fmla="*/ 92 w 168"/>
                <a:gd name="T43" fmla="*/ 280 h 280"/>
                <a:gd name="T44" fmla="*/ 75 w 168"/>
                <a:gd name="T45" fmla="*/ 275 h 280"/>
                <a:gd name="T46" fmla="*/ 62 w 168"/>
                <a:gd name="T47" fmla="*/ 267 h 280"/>
                <a:gd name="T48" fmla="*/ 52 w 168"/>
                <a:gd name="T49" fmla="*/ 256 h 280"/>
                <a:gd name="T50" fmla="*/ 44 w 168"/>
                <a:gd name="T51" fmla="*/ 243 h 280"/>
                <a:gd name="T52" fmla="*/ 40 w 168"/>
                <a:gd name="T53" fmla="*/ 229 h 280"/>
                <a:gd name="T54" fmla="*/ 41 w 168"/>
                <a:gd name="T55" fmla="*/ 209 h 280"/>
                <a:gd name="T56" fmla="*/ 48 w 168"/>
                <a:gd name="T57" fmla="*/ 190 h 280"/>
                <a:gd name="T58" fmla="*/ 55 w 168"/>
                <a:gd name="T59" fmla="*/ 171 h 280"/>
                <a:gd name="T60" fmla="*/ 61 w 168"/>
                <a:gd name="T61" fmla="*/ 154 h 280"/>
                <a:gd name="T62" fmla="*/ 62 w 168"/>
                <a:gd name="T63" fmla="*/ 137 h 280"/>
                <a:gd name="T64" fmla="*/ 60 w 168"/>
                <a:gd name="T65" fmla="*/ 119 h 280"/>
                <a:gd name="T66" fmla="*/ 50 w 168"/>
                <a:gd name="T67" fmla="*/ 104 h 280"/>
                <a:gd name="T68" fmla="*/ 30 w 168"/>
                <a:gd name="T69" fmla="*/ 87 h 280"/>
                <a:gd name="T70" fmla="*/ 11 w 168"/>
                <a:gd name="T71" fmla="*/ 75 h 280"/>
                <a:gd name="T72" fmla="*/ 3 w 168"/>
                <a:gd name="T73" fmla="*/ 66 h 280"/>
                <a:gd name="T74" fmla="*/ 0 w 168"/>
                <a:gd name="T75" fmla="*/ 54 h 280"/>
                <a:gd name="T76" fmla="*/ 1 w 168"/>
                <a:gd name="T77" fmla="*/ 39 h 280"/>
                <a:gd name="T78" fmla="*/ 6 w 168"/>
                <a:gd name="T79" fmla="*/ 26 h 280"/>
                <a:gd name="T80" fmla="*/ 14 w 168"/>
                <a:gd name="T81" fmla="*/ 18 h 280"/>
                <a:gd name="T82" fmla="*/ 20 w 168"/>
                <a:gd name="T83" fmla="*/ 13 h 2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8"/>
                <a:gd name="T127" fmla="*/ 0 h 280"/>
                <a:gd name="T128" fmla="*/ 168 w 168"/>
                <a:gd name="T129" fmla="*/ 280 h 2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8" h="280">
                  <a:moveTo>
                    <a:pt x="20" y="13"/>
                  </a:moveTo>
                  <a:lnTo>
                    <a:pt x="36" y="3"/>
                  </a:lnTo>
                  <a:lnTo>
                    <a:pt x="50" y="2"/>
                  </a:lnTo>
                  <a:lnTo>
                    <a:pt x="70" y="0"/>
                  </a:lnTo>
                  <a:lnTo>
                    <a:pt x="89" y="5"/>
                  </a:lnTo>
                  <a:lnTo>
                    <a:pt x="112" y="14"/>
                  </a:lnTo>
                  <a:lnTo>
                    <a:pt x="127" y="22"/>
                  </a:lnTo>
                  <a:lnTo>
                    <a:pt x="139" y="34"/>
                  </a:lnTo>
                  <a:lnTo>
                    <a:pt x="151" y="59"/>
                  </a:lnTo>
                  <a:lnTo>
                    <a:pt x="158" y="82"/>
                  </a:lnTo>
                  <a:lnTo>
                    <a:pt x="164" y="104"/>
                  </a:lnTo>
                  <a:lnTo>
                    <a:pt x="166" y="125"/>
                  </a:lnTo>
                  <a:lnTo>
                    <a:pt x="167" y="146"/>
                  </a:lnTo>
                  <a:lnTo>
                    <a:pt x="168" y="168"/>
                  </a:lnTo>
                  <a:lnTo>
                    <a:pt x="167" y="191"/>
                  </a:lnTo>
                  <a:lnTo>
                    <a:pt x="163" y="216"/>
                  </a:lnTo>
                  <a:lnTo>
                    <a:pt x="154" y="235"/>
                  </a:lnTo>
                  <a:lnTo>
                    <a:pt x="146" y="252"/>
                  </a:lnTo>
                  <a:lnTo>
                    <a:pt x="136" y="263"/>
                  </a:lnTo>
                  <a:lnTo>
                    <a:pt x="123" y="273"/>
                  </a:lnTo>
                  <a:lnTo>
                    <a:pt x="108" y="278"/>
                  </a:lnTo>
                  <a:lnTo>
                    <a:pt x="92" y="280"/>
                  </a:lnTo>
                  <a:lnTo>
                    <a:pt x="75" y="275"/>
                  </a:lnTo>
                  <a:lnTo>
                    <a:pt x="62" y="267"/>
                  </a:lnTo>
                  <a:lnTo>
                    <a:pt x="52" y="256"/>
                  </a:lnTo>
                  <a:lnTo>
                    <a:pt x="44" y="243"/>
                  </a:lnTo>
                  <a:lnTo>
                    <a:pt x="40" y="229"/>
                  </a:lnTo>
                  <a:lnTo>
                    <a:pt x="41" y="209"/>
                  </a:lnTo>
                  <a:lnTo>
                    <a:pt x="48" y="190"/>
                  </a:lnTo>
                  <a:lnTo>
                    <a:pt x="55" y="171"/>
                  </a:lnTo>
                  <a:lnTo>
                    <a:pt x="61" y="154"/>
                  </a:lnTo>
                  <a:lnTo>
                    <a:pt x="62" y="137"/>
                  </a:lnTo>
                  <a:lnTo>
                    <a:pt x="60" y="119"/>
                  </a:lnTo>
                  <a:lnTo>
                    <a:pt x="50" y="104"/>
                  </a:lnTo>
                  <a:lnTo>
                    <a:pt x="30" y="87"/>
                  </a:lnTo>
                  <a:lnTo>
                    <a:pt x="11" y="75"/>
                  </a:lnTo>
                  <a:lnTo>
                    <a:pt x="3" y="66"/>
                  </a:lnTo>
                  <a:lnTo>
                    <a:pt x="0" y="54"/>
                  </a:lnTo>
                  <a:lnTo>
                    <a:pt x="1" y="39"/>
                  </a:lnTo>
                  <a:lnTo>
                    <a:pt x="6" y="26"/>
                  </a:lnTo>
                  <a:lnTo>
                    <a:pt x="14" y="18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3318" name="Freeform 7"/>
            <p:cNvSpPr>
              <a:spLocks/>
            </p:cNvSpPr>
            <p:nvPr/>
          </p:nvSpPr>
          <p:spPr bwMode="auto">
            <a:xfrm>
              <a:off x="1325" y="2955"/>
              <a:ext cx="217" cy="235"/>
            </a:xfrm>
            <a:custGeom>
              <a:avLst/>
              <a:gdLst>
                <a:gd name="T0" fmla="*/ 195 w 217"/>
                <a:gd name="T1" fmla="*/ 1 h 235"/>
                <a:gd name="T2" fmla="*/ 157 w 217"/>
                <a:gd name="T3" fmla="*/ 0 h 235"/>
                <a:gd name="T4" fmla="*/ 122 w 217"/>
                <a:gd name="T5" fmla="*/ 4 h 235"/>
                <a:gd name="T6" fmla="*/ 91 w 217"/>
                <a:gd name="T7" fmla="*/ 12 h 235"/>
                <a:gd name="T8" fmla="*/ 63 w 217"/>
                <a:gd name="T9" fmla="*/ 23 h 235"/>
                <a:gd name="T10" fmla="*/ 43 w 217"/>
                <a:gd name="T11" fmla="*/ 35 h 235"/>
                <a:gd name="T12" fmla="*/ 37 w 217"/>
                <a:gd name="T13" fmla="*/ 43 h 235"/>
                <a:gd name="T14" fmla="*/ 38 w 217"/>
                <a:gd name="T15" fmla="*/ 53 h 235"/>
                <a:gd name="T16" fmla="*/ 43 w 217"/>
                <a:gd name="T17" fmla="*/ 65 h 235"/>
                <a:gd name="T18" fmla="*/ 52 w 217"/>
                <a:gd name="T19" fmla="*/ 80 h 235"/>
                <a:gd name="T20" fmla="*/ 65 w 217"/>
                <a:gd name="T21" fmla="*/ 97 h 235"/>
                <a:gd name="T22" fmla="*/ 75 w 217"/>
                <a:gd name="T23" fmla="*/ 116 h 235"/>
                <a:gd name="T24" fmla="*/ 84 w 217"/>
                <a:gd name="T25" fmla="*/ 135 h 235"/>
                <a:gd name="T26" fmla="*/ 89 w 217"/>
                <a:gd name="T27" fmla="*/ 156 h 235"/>
                <a:gd name="T28" fmla="*/ 92 w 217"/>
                <a:gd name="T29" fmla="*/ 177 h 235"/>
                <a:gd name="T30" fmla="*/ 92 w 217"/>
                <a:gd name="T31" fmla="*/ 193 h 235"/>
                <a:gd name="T32" fmla="*/ 89 w 217"/>
                <a:gd name="T33" fmla="*/ 200 h 235"/>
                <a:gd name="T34" fmla="*/ 85 w 217"/>
                <a:gd name="T35" fmla="*/ 205 h 235"/>
                <a:gd name="T36" fmla="*/ 77 w 217"/>
                <a:gd name="T37" fmla="*/ 208 h 235"/>
                <a:gd name="T38" fmla="*/ 59 w 217"/>
                <a:gd name="T39" fmla="*/ 208 h 235"/>
                <a:gd name="T40" fmla="*/ 37 w 217"/>
                <a:gd name="T41" fmla="*/ 206 h 235"/>
                <a:gd name="T42" fmla="*/ 13 w 217"/>
                <a:gd name="T43" fmla="*/ 203 h 235"/>
                <a:gd name="T44" fmla="*/ 3 w 217"/>
                <a:gd name="T45" fmla="*/ 206 h 235"/>
                <a:gd name="T46" fmla="*/ 0 w 217"/>
                <a:gd name="T47" fmla="*/ 212 h 235"/>
                <a:gd name="T48" fmla="*/ 3 w 217"/>
                <a:gd name="T49" fmla="*/ 221 h 235"/>
                <a:gd name="T50" fmla="*/ 19 w 217"/>
                <a:gd name="T51" fmla="*/ 235 h 235"/>
                <a:gd name="T52" fmla="*/ 31 w 217"/>
                <a:gd name="T53" fmla="*/ 235 h 235"/>
                <a:gd name="T54" fmla="*/ 43 w 217"/>
                <a:gd name="T55" fmla="*/ 230 h 235"/>
                <a:gd name="T56" fmla="*/ 59 w 217"/>
                <a:gd name="T57" fmla="*/ 224 h 235"/>
                <a:gd name="T58" fmla="*/ 61 w 217"/>
                <a:gd name="T59" fmla="*/ 225 h 235"/>
                <a:gd name="T60" fmla="*/ 78 w 217"/>
                <a:gd name="T61" fmla="*/ 223 h 235"/>
                <a:gd name="T62" fmla="*/ 98 w 217"/>
                <a:gd name="T63" fmla="*/ 226 h 235"/>
                <a:gd name="T64" fmla="*/ 111 w 217"/>
                <a:gd name="T65" fmla="*/ 230 h 235"/>
                <a:gd name="T66" fmla="*/ 124 w 217"/>
                <a:gd name="T67" fmla="*/ 229 h 235"/>
                <a:gd name="T68" fmla="*/ 131 w 217"/>
                <a:gd name="T69" fmla="*/ 224 h 235"/>
                <a:gd name="T70" fmla="*/ 132 w 217"/>
                <a:gd name="T71" fmla="*/ 211 h 235"/>
                <a:gd name="T72" fmla="*/ 129 w 217"/>
                <a:gd name="T73" fmla="*/ 199 h 235"/>
                <a:gd name="T74" fmla="*/ 118 w 217"/>
                <a:gd name="T75" fmla="*/ 186 h 235"/>
                <a:gd name="T76" fmla="*/ 112 w 217"/>
                <a:gd name="T77" fmla="*/ 173 h 235"/>
                <a:gd name="T78" fmla="*/ 107 w 217"/>
                <a:gd name="T79" fmla="*/ 153 h 235"/>
                <a:gd name="T80" fmla="*/ 105 w 217"/>
                <a:gd name="T81" fmla="*/ 125 h 235"/>
                <a:gd name="T82" fmla="*/ 102 w 217"/>
                <a:gd name="T83" fmla="*/ 101 h 235"/>
                <a:gd name="T84" fmla="*/ 95 w 217"/>
                <a:gd name="T85" fmla="*/ 79 h 235"/>
                <a:gd name="T86" fmla="*/ 86 w 217"/>
                <a:gd name="T87" fmla="*/ 60 h 235"/>
                <a:gd name="T88" fmla="*/ 77 w 217"/>
                <a:gd name="T89" fmla="*/ 48 h 235"/>
                <a:gd name="T90" fmla="*/ 86 w 217"/>
                <a:gd name="T91" fmla="*/ 44 h 235"/>
                <a:gd name="T92" fmla="*/ 112 w 217"/>
                <a:gd name="T93" fmla="*/ 42 h 235"/>
                <a:gd name="T94" fmla="*/ 114 w 217"/>
                <a:gd name="T95" fmla="*/ 42 h 235"/>
                <a:gd name="T96" fmla="*/ 138 w 217"/>
                <a:gd name="T97" fmla="*/ 41 h 235"/>
                <a:gd name="T98" fmla="*/ 164 w 217"/>
                <a:gd name="T99" fmla="*/ 39 h 235"/>
                <a:gd name="T100" fmla="*/ 187 w 217"/>
                <a:gd name="T101" fmla="*/ 37 h 235"/>
                <a:gd name="T102" fmla="*/ 206 w 217"/>
                <a:gd name="T103" fmla="*/ 32 h 235"/>
                <a:gd name="T104" fmla="*/ 216 w 217"/>
                <a:gd name="T105" fmla="*/ 24 h 235"/>
                <a:gd name="T106" fmla="*/ 217 w 217"/>
                <a:gd name="T107" fmla="*/ 12 h 235"/>
                <a:gd name="T108" fmla="*/ 205 w 217"/>
                <a:gd name="T109" fmla="*/ 3 h 235"/>
                <a:gd name="T110" fmla="*/ 195 w 217"/>
                <a:gd name="T111" fmla="*/ 1 h 2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7"/>
                <a:gd name="T169" fmla="*/ 0 h 235"/>
                <a:gd name="T170" fmla="*/ 217 w 217"/>
                <a:gd name="T171" fmla="*/ 235 h 2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7" h="235">
                  <a:moveTo>
                    <a:pt x="195" y="1"/>
                  </a:moveTo>
                  <a:lnTo>
                    <a:pt x="157" y="0"/>
                  </a:lnTo>
                  <a:lnTo>
                    <a:pt x="122" y="4"/>
                  </a:lnTo>
                  <a:lnTo>
                    <a:pt x="91" y="12"/>
                  </a:lnTo>
                  <a:lnTo>
                    <a:pt x="63" y="23"/>
                  </a:lnTo>
                  <a:lnTo>
                    <a:pt x="43" y="35"/>
                  </a:lnTo>
                  <a:lnTo>
                    <a:pt x="37" y="43"/>
                  </a:lnTo>
                  <a:lnTo>
                    <a:pt x="38" y="53"/>
                  </a:lnTo>
                  <a:lnTo>
                    <a:pt x="43" y="65"/>
                  </a:lnTo>
                  <a:lnTo>
                    <a:pt x="52" y="80"/>
                  </a:lnTo>
                  <a:lnTo>
                    <a:pt x="65" y="97"/>
                  </a:lnTo>
                  <a:lnTo>
                    <a:pt x="75" y="116"/>
                  </a:lnTo>
                  <a:lnTo>
                    <a:pt x="84" y="135"/>
                  </a:lnTo>
                  <a:lnTo>
                    <a:pt x="89" y="156"/>
                  </a:lnTo>
                  <a:lnTo>
                    <a:pt x="92" y="177"/>
                  </a:lnTo>
                  <a:lnTo>
                    <a:pt x="92" y="193"/>
                  </a:lnTo>
                  <a:lnTo>
                    <a:pt x="89" y="200"/>
                  </a:lnTo>
                  <a:lnTo>
                    <a:pt x="85" y="205"/>
                  </a:lnTo>
                  <a:lnTo>
                    <a:pt x="77" y="208"/>
                  </a:lnTo>
                  <a:lnTo>
                    <a:pt x="59" y="208"/>
                  </a:lnTo>
                  <a:lnTo>
                    <a:pt x="37" y="206"/>
                  </a:lnTo>
                  <a:lnTo>
                    <a:pt x="13" y="203"/>
                  </a:lnTo>
                  <a:lnTo>
                    <a:pt x="3" y="206"/>
                  </a:lnTo>
                  <a:lnTo>
                    <a:pt x="0" y="212"/>
                  </a:lnTo>
                  <a:lnTo>
                    <a:pt x="3" y="221"/>
                  </a:lnTo>
                  <a:lnTo>
                    <a:pt x="19" y="235"/>
                  </a:lnTo>
                  <a:lnTo>
                    <a:pt x="31" y="235"/>
                  </a:lnTo>
                  <a:lnTo>
                    <a:pt x="43" y="230"/>
                  </a:lnTo>
                  <a:lnTo>
                    <a:pt x="59" y="224"/>
                  </a:lnTo>
                  <a:lnTo>
                    <a:pt x="61" y="225"/>
                  </a:lnTo>
                  <a:lnTo>
                    <a:pt x="78" y="223"/>
                  </a:lnTo>
                  <a:lnTo>
                    <a:pt x="98" y="226"/>
                  </a:lnTo>
                  <a:lnTo>
                    <a:pt x="111" y="230"/>
                  </a:lnTo>
                  <a:lnTo>
                    <a:pt x="124" y="229"/>
                  </a:lnTo>
                  <a:lnTo>
                    <a:pt x="131" y="224"/>
                  </a:lnTo>
                  <a:lnTo>
                    <a:pt x="132" y="211"/>
                  </a:lnTo>
                  <a:lnTo>
                    <a:pt x="129" y="199"/>
                  </a:lnTo>
                  <a:lnTo>
                    <a:pt x="118" y="186"/>
                  </a:lnTo>
                  <a:lnTo>
                    <a:pt x="112" y="173"/>
                  </a:lnTo>
                  <a:lnTo>
                    <a:pt x="107" y="153"/>
                  </a:lnTo>
                  <a:lnTo>
                    <a:pt x="105" y="125"/>
                  </a:lnTo>
                  <a:lnTo>
                    <a:pt x="102" y="101"/>
                  </a:lnTo>
                  <a:lnTo>
                    <a:pt x="95" y="79"/>
                  </a:lnTo>
                  <a:lnTo>
                    <a:pt x="86" y="60"/>
                  </a:lnTo>
                  <a:lnTo>
                    <a:pt x="77" y="48"/>
                  </a:lnTo>
                  <a:lnTo>
                    <a:pt x="86" y="44"/>
                  </a:lnTo>
                  <a:lnTo>
                    <a:pt x="112" y="42"/>
                  </a:lnTo>
                  <a:lnTo>
                    <a:pt x="114" y="42"/>
                  </a:lnTo>
                  <a:lnTo>
                    <a:pt x="138" y="41"/>
                  </a:lnTo>
                  <a:lnTo>
                    <a:pt x="164" y="39"/>
                  </a:lnTo>
                  <a:lnTo>
                    <a:pt x="187" y="37"/>
                  </a:lnTo>
                  <a:lnTo>
                    <a:pt x="206" y="32"/>
                  </a:lnTo>
                  <a:lnTo>
                    <a:pt x="216" y="24"/>
                  </a:lnTo>
                  <a:lnTo>
                    <a:pt x="217" y="12"/>
                  </a:lnTo>
                  <a:lnTo>
                    <a:pt x="205" y="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3319" name="Freeform 8"/>
            <p:cNvSpPr>
              <a:spLocks/>
            </p:cNvSpPr>
            <p:nvPr/>
          </p:nvSpPr>
          <p:spPr bwMode="auto">
            <a:xfrm>
              <a:off x="1548" y="2950"/>
              <a:ext cx="299" cy="245"/>
            </a:xfrm>
            <a:custGeom>
              <a:avLst/>
              <a:gdLst>
                <a:gd name="T0" fmla="*/ 0 w 299"/>
                <a:gd name="T1" fmla="*/ 15 h 245"/>
                <a:gd name="T2" fmla="*/ 1 w 299"/>
                <a:gd name="T3" fmla="*/ 54 h 245"/>
                <a:gd name="T4" fmla="*/ 7 w 299"/>
                <a:gd name="T5" fmla="*/ 84 h 245"/>
                <a:gd name="T6" fmla="*/ 15 w 299"/>
                <a:gd name="T7" fmla="*/ 112 h 245"/>
                <a:gd name="T8" fmla="*/ 28 w 299"/>
                <a:gd name="T9" fmla="*/ 140 h 245"/>
                <a:gd name="T10" fmla="*/ 46 w 299"/>
                <a:gd name="T11" fmla="*/ 169 h 245"/>
                <a:gd name="T12" fmla="*/ 64 w 299"/>
                <a:gd name="T13" fmla="*/ 191 h 245"/>
                <a:gd name="T14" fmla="*/ 74 w 299"/>
                <a:gd name="T15" fmla="*/ 203 h 245"/>
                <a:gd name="T16" fmla="*/ 77 w 299"/>
                <a:gd name="T17" fmla="*/ 204 h 245"/>
                <a:gd name="T18" fmla="*/ 86 w 299"/>
                <a:gd name="T19" fmla="*/ 205 h 245"/>
                <a:gd name="T20" fmla="*/ 104 w 299"/>
                <a:gd name="T21" fmla="*/ 205 h 245"/>
                <a:gd name="T22" fmla="*/ 128 w 299"/>
                <a:gd name="T23" fmla="*/ 198 h 245"/>
                <a:gd name="T24" fmla="*/ 157 w 299"/>
                <a:gd name="T25" fmla="*/ 182 h 245"/>
                <a:gd name="T26" fmla="*/ 190 w 299"/>
                <a:gd name="T27" fmla="*/ 166 h 245"/>
                <a:gd name="T28" fmla="*/ 217 w 299"/>
                <a:gd name="T29" fmla="*/ 155 h 245"/>
                <a:gd name="T30" fmla="*/ 242 w 299"/>
                <a:gd name="T31" fmla="*/ 149 h 245"/>
                <a:gd name="T32" fmla="*/ 263 w 299"/>
                <a:gd name="T33" fmla="*/ 147 h 245"/>
                <a:gd name="T34" fmla="*/ 258 w 299"/>
                <a:gd name="T35" fmla="*/ 170 h 245"/>
                <a:gd name="T36" fmla="*/ 255 w 299"/>
                <a:gd name="T37" fmla="*/ 205 h 245"/>
                <a:gd name="T38" fmla="*/ 248 w 299"/>
                <a:gd name="T39" fmla="*/ 218 h 245"/>
                <a:gd name="T40" fmla="*/ 239 w 299"/>
                <a:gd name="T41" fmla="*/ 225 h 245"/>
                <a:gd name="T42" fmla="*/ 229 w 299"/>
                <a:gd name="T43" fmla="*/ 229 h 245"/>
                <a:gd name="T44" fmla="*/ 225 w 299"/>
                <a:gd name="T45" fmla="*/ 235 h 245"/>
                <a:gd name="T46" fmla="*/ 227 w 299"/>
                <a:gd name="T47" fmla="*/ 243 h 245"/>
                <a:gd name="T48" fmla="*/ 239 w 299"/>
                <a:gd name="T49" fmla="*/ 245 h 245"/>
                <a:gd name="T50" fmla="*/ 257 w 299"/>
                <a:gd name="T51" fmla="*/ 245 h 245"/>
                <a:gd name="T52" fmla="*/ 268 w 299"/>
                <a:gd name="T53" fmla="*/ 241 h 245"/>
                <a:gd name="T54" fmla="*/ 277 w 299"/>
                <a:gd name="T55" fmla="*/ 236 h 245"/>
                <a:gd name="T56" fmla="*/ 282 w 299"/>
                <a:gd name="T57" fmla="*/ 222 h 245"/>
                <a:gd name="T58" fmla="*/ 281 w 299"/>
                <a:gd name="T59" fmla="*/ 206 h 245"/>
                <a:gd name="T60" fmla="*/ 280 w 299"/>
                <a:gd name="T61" fmla="*/ 184 h 245"/>
                <a:gd name="T62" fmla="*/ 286 w 299"/>
                <a:gd name="T63" fmla="*/ 161 h 245"/>
                <a:gd name="T64" fmla="*/ 297 w 299"/>
                <a:gd name="T65" fmla="*/ 138 h 245"/>
                <a:gd name="T66" fmla="*/ 299 w 299"/>
                <a:gd name="T67" fmla="*/ 125 h 245"/>
                <a:gd name="T68" fmla="*/ 293 w 299"/>
                <a:gd name="T69" fmla="*/ 118 h 245"/>
                <a:gd name="T70" fmla="*/ 284 w 299"/>
                <a:gd name="T71" fmla="*/ 115 h 245"/>
                <a:gd name="T72" fmla="*/ 270 w 299"/>
                <a:gd name="T73" fmla="*/ 116 h 245"/>
                <a:gd name="T74" fmla="*/ 257 w 299"/>
                <a:gd name="T75" fmla="*/ 122 h 245"/>
                <a:gd name="T76" fmla="*/ 244 w 299"/>
                <a:gd name="T77" fmla="*/ 127 h 245"/>
                <a:gd name="T78" fmla="*/ 224 w 299"/>
                <a:gd name="T79" fmla="*/ 130 h 245"/>
                <a:gd name="T80" fmla="*/ 196 w 299"/>
                <a:gd name="T81" fmla="*/ 134 h 245"/>
                <a:gd name="T82" fmla="*/ 163 w 299"/>
                <a:gd name="T83" fmla="*/ 138 h 245"/>
                <a:gd name="T84" fmla="*/ 140 w 299"/>
                <a:gd name="T85" fmla="*/ 147 h 245"/>
                <a:gd name="T86" fmla="*/ 118 w 299"/>
                <a:gd name="T87" fmla="*/ 158 h 245"/>
                <a:gd name="T88" fmla="*/ 104 w 299"/>
                <a:gd name="T89" fmla="*/ 167 h 245"/>
                <a:gd name="T90" fmla="*/ 95 w 299"/>
                <a:gd name="T91" fmla="*/ 167 h 245"/>
                <a:gd name="T92" fmla="*/ 84 w 299"/>
                <a:gd name="T93" fmla="*/ 159 h 245"/>
                <a:gd name="T94" fmla="*/ 73 w 299"/>
                <a:gd name="T95" fmla="*/ 137 h 245"/>
                <a:gd name="T96" fmla="*/ 63 w 299"/>
                <a:gd name="T97" fmla="*/ 109 h 245"/>
                <a:gd name="T98" fmla="*/ 55 w 299"/>
                <a:gd name="T99" fmla="*/ 84 h 245"/>
                <a:gd name="T100" fmla="*/ 49 w 299"/>
                <a:gd name="T101" fmla="*/ 55 h 245"/>
                <a:gd name="T102" fmla="*/ 46 w 299"/>
                <a:gd name="T103" fmla="*/ 30 h 245"/>
                <a:gd name="T104" fmla="*/ 43 w 299"/>
                <a:gd name="T105" fmla="*/ 13 h 245"/>
                <a:gd name="T106" fmla="*/ 37 w 299"/>
                <a:gd name="T107" fmla="*/ 4 h 245"/>
                <a:gd name="T108" fmla="*/ 25 w 299"/>
                <a:gd name="T109" fmla="*/ 0 h 245"/>
                <a:gd name="T110" fmla="*/ 13 w 299"/>
                <a:gd name="T111" fmla="*/ 0 h 245"/>
                <a:gd name="T112" fmla="*/ 3 w 299"/>
                <a:gd name="T113" fmla="*/ 5 h 245"/>
                <a:gd name="T114" fmla="*/ 0 w 299"/>
                <a:gd name="T115" fmla="*/ 15 h 2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9"/>
                <a:gd name="T175" fmla="*/ 0 h 245"/>
                <a:gd name="T176" fmla="*/ 299 w 299"/>
                <a:gd name="T177" fmla="*/ 245 h 2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9" h="245">
                  <a:moveTo>
                    <a:pt x="0" y="15"/>
                  </a:moveTo>
                  <a:lnTo>
                    <a:pt x="1" y="54"/>
                  </a:lnTo>
                  <a:lnTo>
                    <a:pt x="7" y="84"/>
                  </a:lnTo>
                  <a:lnTo>
                    <a:pt x="15" y="112"/>
                  </a:lnTo>
                  <a:lnTo>
                    <a:pt x="28" y="140"/>
                  </a:lnTo>
                  <a:lnTo>
                    <a:pt x="46" y="169"/>
                  </a:lnTo>
                  <a:lnTo>
                    <a:pt x="64" y="191"/>
                  </a:lnTo>
                  <a:lnTo>
                    <a:pt x="74" y="203"/>
                  </a:lnTo>
                  <a:lnTo>
                    <a:pt x="77" y="204"/>
                  </a:lnTo>
                  <a:lnTo>
                    <a:pt x="86" y="205"/>
                  </a:lnTo>
                  <a:lnTo>
                    <a:pt x="104" y="205"/>
                  </a:lnTo>
                  <a:lnTo>
                    <a:pt x="128" y="198"/>
                  </a:lnTo>
                  <a:lnTo>
                    <a:pt x="157" y="182"/>
                  </a:lnTo>
                  <a:lnTo>
                    <a:pt x="190" y="166"/>
                  </a:lnTo>
                  <a:lnTo>
                    <a:pt x="217" y="155"/>
                  </a:lnTo>
                  <a:lnTo>
                    <a:pt x="242" y="149"/>
                  </a:lnTo>
                  <a:lnTo>
                    <a:pt x="263" y="147"/>
                  </a:lnTo>
                  <a:lnTo>
                    <a:pt x="258" y="170"/>
                  </a:lnTo>
                  <a:lnTo>
                    <a:pt x="255" y="205"/>
                  </a:lnTo>
                  <a:lnTo>
                    <a:pt x="248" y="218"/>
                  </a:lnTo>
                  <a:lnTo>
                    <a:pt x="239" y="225"/>
                  </a:lnTo>
                  <a:lnTo>
                    <a:pt x="229" y="229"/>
                  </a:lnTo>
                  <a:lnTo>
                    <a:pt x="225" y="235"/>
                  </a:lnTo>
                  <a:lnTo>
                    <a:pt x="227" y="243"/>
                  </a:lnTo>
                  <a:lnTo>
                    <a:pt x="239" y="245"/>
                  </a:lnTo>
                  <a:lnTo>
                    <a:pt x="257" y="245"/>
                  </a:lnTo>
                  <a:lnTo>
                    <a:pt x="268" y="241"/>
                  </a:lnTo>
                  <a:lnTo>
                    <a:pt x="277" y="236"/>
                  </a:lnTo>
                  <a:lnTo>
                    <a:pt x="282" y="222"/>
                  </a:lnTo>
                  <a:lnTo>
                    <a:pt x="281" y="206"/>
                  </a:lnTo>
                  <a:lnTo>
                    <a:pt x="280" y="184"/>
                  </a:lnTo>
                  <a:lnTo>
                    <a:pt x="286" y="161"/>
                  </a:lnTo>
                  <a:lnTo>
                    <a:pt x="297" y="138"/>
                  </a:lnTo>
                  <a:lnTo>
                    <a:pt x="299" y="125"/>
                  </a:lnTo>
                  <a:lnTo>
                    <a:pt x="293" y="118"/>
                  </a:lnTo>
                  <a:lnTo>
                    <a:pt x="284" y="115"/>
                  </a:lnTo>
                  <a:lnTo>
                    <a:pt x="270" y="116"/>
                  </a:lnTo>
                  <a:lnTo>
                    <a:pt x="257" y="122"/>
                  </a:lnTo>
                  <a:lnTo>
                    <a:pt x="244" y="127"/>
                  </a:lnTo>
                  <a:lnTo>
                    <a:pt x="224" y="130"/>
                  </a:lnTo>
                  <a:lnTo>
                    <a:pt x="196" y="134"/>
                  </a:lnTo>
                  <a:lnTo>
                    <a:pt x="163" y="138"/>
                  </a:lnTo>
                  <a:lnTo>
                    <a:pt x="140" y="147"/>
                  </a:lnTo>
                  <a:lnTo>
                    <a:pt x="118" y="158"/>
                  </a:lnTo>
                  <a:lnTo>
                    <a:pt x="104" y="167"/>
                  </a:lnTo>
                  <a:lnTo>
                    <a:pt x="95" y="167"/>
                  </a:lnTo>
                  <a:lnTo>
                    <a:pt x="84" y="159"/>
                  </a:lnTo>
                  <a:lnTo>
                    <a:pt x="73" y="137"/>
                  </a:lnTo>
                  <a:lnTo>
                    <a:pt x="63" y="109"/>
                  </a:lnTo>
                  <a:lnTo>
                    <a:pt x="55" y="84"/>
                  </a:lnTo>
                  <a:lnTo>
                    <a:pt x="49" y="55"/>
                  </a:lnTo>
                  <a:lnTo>
                    <a:pt x="46" y="30"/>
                  </a:lnTo>
                  <a:lnTo>
                    <a:pt x="43" y="13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3" y="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3320" name="Freeform 9"/>
            <p:cNvSpPr>
              <a:spLocks/>
            </p:cNvSpPr>
            <p:nvPr/>
          </p:nvSpPr>
          <p:spPr bwMode="auto">
            <a:xfrm>
              <a:off x="1333" y="2584"/>
              <a:ext cx="212" cy="145"/>
            </a:xfrm>
            <a:custGeom>
              <a:avLst/>
              <a:gdLst>
                <a:gd name="T0" fmla="*/ 55 w 212"/>
                <a:gd name="T1" fmla="*/ 75 h 145"/>
                <a:gd name="T2" fmla="*/ 70 w 212"/>
                <a:gd name="T3" fmla="*/ 54 h 145"/>
                <a:gd name="T4" fmla="*/ 85 w 212"/>
                <a:gd name="T5" fmla="*/ 37 h 145"/>
                <a:gd name="T6" fmla="*/ 106 w 212"/>
                <a:gd name="T7" fmla="*/ 22 h 145"/>
                <a:gd name="T8" fmla="*/ 126 w 212"/>
                <a:gd name="T9" fmla="*/ 11 h 145"/>
                <a:gd name="T10" fmla="*/ 146 w 212"/>
                <a:gd name="T11" fmla="*/ 3 h 145"/>
                <a:gd name="T12" fmla="*/ 162 w 212"/>
                <a:gd name="T13" fmla="*/ 0 h 145"/>
                <a:gd name="T14" fmla="*/ 177 w 212"/>
                <a:gd name="T15" fmla="*/ 1 h 145"/>
                <a:gd name="T16" fmla="*/ 190 w 212"/>
                <a:gd name="T17" fmla="*/ 7 h 145"/>
                <a:gd name="T18" fmla="*/ 200 w 212"/>
                <a:gd name="T19" fmla="*/ 15 h 145"/>
                <a:gd name="T20" fmla="*/ 208 w 212"/>
                <a:gd name="T21" fmla="*/ 30 h 145"/>
                <a:gd name="T22" fmla="*/ 212 w 212"/>
                <a:gd name="T23" fmla="*/ 44 h 145"/>
                <a:gd name="T24" fmla="*/ 212 w 212"/>
                <a:gd name="T25" fmla="*/ 60 h 145"/>
                <a:gd name="T26" fmla="*/ 208 w 212"/>
                <a:gd name="T27" fmla="*/ 74 h 145"/>
                <a:gd name="T28" fmla="*/ 202 w 212"/>
                <a:gd name="T29" fmla="*/ 91 h 145"/>
                <a:gd name="T30" fmla="*/ 187 w 212"/>
                <a:gd name="T31" fmla="*/ 107 h 145"/>
                <a:gd name="T32" fmla="*/ 170 w 212"/>
                <a:gd name="T33" fmla="*/ 122 h 145"/>
                <a:gd name="T34" fmla="*/ 153 w 212"/>
                <a:gd name="T35" fmla="*/ 132 h 145"/>
                <a:gd name="T36" fmla="*/ 133 w 212"/>
                <a:gd name="T37" fmla="*/ 141 h 145"/>
                <a:gd name="T38" fmla="*/ 112 w 212"/>
                <a:gd name="T39" fmla="*/ 145 h 145"/>
                <a:gd name="T40" fmla="*/ 94 w 212"/>
                <a:gd name="T41" fmla="*/ 144 h 145"/>
                <a:gd name="T42" fmla="*/ 78 w 212"/>
                <a:gd name="T43" fmla="*/ 139 h 145"/>
                <a:gd name="T44" fmla="*/ 68 w 212"/>
                <a:gd name="T45" fmla="*/ 130 h 145"/>
                <a:gd name="T46" fmla="*/ 61 w 212"/>
                <a:gd name="T47" fmla="*/ 118 h 145"/>
                <a:gd name="T48" fmla="*/ 55 w 212"/>
                <a:gd name="T49" fmla="*/ 103 h 145"/>
                <a:gd name="T50" fmla="*/ 54 w 212"/>
                <a:gd name="T51" fmla="*/ 95 h 145"/>
                <a:gd name="T52" fmla="*/ 42 w 212"/>
                <a:gd name="T53" fmla="*/ 91 h 145"/>
                <a:gd name="T54" fmla="*/ 21 w 212"/>
                <a:gd name="T55" fmla="*/ 93 h 145"/>
                <a:gd name="T56" fmla="*/ 9 w 212"/>
                <a:gd name="T57" fmla="*/ 94 h 145"/>
                <a:gd name="T58" fmla="*/ 3 w 212"/>
                <a:gd name="T59" fmla="*/ 92 h 145"/>
                <a:gd name="T60" fmla="*/ 0 w 212"/>
                <a:gd name="T61" fmla="*/ 84 h 145"/>
                <a:gd name="T62" fmla="*/ 3 w 212"/>
                <a:gd name="T63" fmla="*/ 73 h 145"/>
                <a:gd name="T64" fmla="*/ 9 w 212"/>
                <a:gd name="T65" fmla="*/ 67 h 145"/>
                <a:gd name="T66" fmla="*/ 17 w 212"/>
                <a:gd name="T67" fmla="*/ 66 h 145"/>
                <a:gd name="T68" fmla="*/ 24 w 212"/>
                <a:gd name="T69" fmla="*/ 68 h 145"/>
                <a:gd name="T70" fmla="*/ 35 w 212"/>
                <a:gd name="T71" fmla="*/ 74 h 145"/>
                <a:gd name="T72" fmla="*/ 48 w 212"/>
                <a:gd name="T73" fmla="*/ 77 h 145"/>
                <a:gd name="T74" fmla="*/ 55 w 212"/>
                <a:gd name="T75" fmla="*/ 75 h 1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2"/>
                <a:gd name="T115" fmla="*/ 0 h 145"/>
                <a:gd name="T116" fmla="*/ 212 w 212"/>
                <a:gd name="T117" fmla="*/ 145 h 1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2" h="145">
                  <a:moveTo>
                    <a:pt x="55" y="75"/>
                  </a:moveTo>
                  <a:lnTo>
                    <a:pt x="70" y="54"/>
                  </a:lnTo>
                  <a:lnTo>
                    <a:pt x="85" y="37"/>
                  </a:lnTo>
                  <a:lnTo>
                    <a:pt x="106" y="22"/>
                  </a:lnTo>
                  <a:lnTo>
                    <a:pt x="126" y="11"/>
                  </a:lnTo>
                  <a:lnTo>
                    <a:pt x="146" y="3"/>
                  </a:lnTo>
                  <a:lnTo>
                    <a:pt x="162" y="0"/>
                  </a:lnTo>
                  <a:lnTo>
                    <a:pt x="177" y="1"/>
                  </a:lnTo>
                  <a:lnTo>
                    <a:pt x="190" y="7"/>
                  </a:lnTo>
                  <a:lnTo>
                    <a:pt x="200" y="15"/>
                  </a:lnTo>
                  <a:lnTo>
                    <a:pt x="208" y="30"/>
                  </a:lnTo>
                  <a:lnTo>
                    <a:pt x="212" y="44"/>
                  </a:lnTo>
                  <a:lnTo>
                    <a:pt x="212" y="60"/>
                  </a:lnTo>
                  <a:lnTo>
                    <a:pt x="208" y="74"/>
                  </a:lnTo>
                  <a:lnTo>
                    <a:pt x="202" y="91"/>
                  </a:lnTo>
                  <a:lnTo>
                    <a:pt x="187" y="107"/>
                  </a:lnTo>
                  <a:lnTo>
                    <a:pt x="170" y="122"/>
                  </a:lnTo>
                  <a:lnTo>
                    <a:pt x="153" y="132"/>
                  </a:lnTo>
                  <a:lnTo>
                    <a:pt x="133" y="141"/>
                  </a:lnTo>
                  <a:lnTo>
                    <a:pt x="112" y="145"/>
                  </a:lnTo>
                  <a:lnTo>
                    <a:pt x="94" y="144"/>
                  </a:lnTo>
                  <a:lnTo>
                    <a:pt x="78" y="139"/>
                  </a:lnTo>
                  <a:lnTo>
                    <a:pt x="68" y="130"/>
                  </a:lnTo>
                  <a:lnTo>
                    <a:pt x="61" y="118"/>
                  </a:lnTo>
                  <a:lnTo>
                    <a:pt x="55" y="103"/>
                  </a:lnTo>
                  <a:lnTo>
                    <a:pt x="54" y="95"/>
                  </a:lnTo>
                  <a:lnTo>
                    <a:pt x="42" y="91"/>
                  </a:lnTo>
                  <a:lnTo>
                    <a:pt x="21" y="93"/>
                  </a:lnTo>
                  <a:lnTo>
                    <a:pt x="9" y="94"/>
                  </a:lnTo>
                  <a:lnTo>
                    <a:pt x="3" y="92"/>
                  </a:lnTo>
                  <a:lnTo>
                    <a:pt x="0" y="84"/>
                  </a:lnTo>
                  <a:lnTo>
                    <a:pt x="3" y="73"/>
                  </a:lnTo>
                  <a:lnTo>
                    <a:pt x="9" y="67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5" y="74"/>
                  </a:lnTo>
                  <a:lnTo>
                    <a:pt x="48" y="77"/>
                  </a:lnTo>
                  <a:lnTo>
                    <a:pt x="55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3321" name="Freeform 10"/>
            <p:cNvSpPr>
              <a:spLocks/>
            </p:cNvSpPr>
            <p:nvPr/>
          </p:nvSpPr>
          <p:spPr bwMode="auto">
            <a:xfrm>
              <a:off x="1532" y="2722"/>
              <a:ext cx="294" cy="162"/>
            </a:xfrm>
            <a:custGeom>
              <a:avLst/>
              <a:gdLst>
                <a:gd name="T0" fmla="*/ 71 w 294"/>
                <a:gd name="T1" fmla="*/ 5 h 162"/>
                <a:gd name="T2" fmla="*/ 244 w 294"/>
                <a:gd name="T3" fmla="*/ 24 h 162"/>
                <a:gd name="T4" fmla="*/ 294 w 294"/>
                <a:gd name="T5" fmla="*/ 62 h 162"/>
                <a:gd name="T6" fmla="*/ 247 w 294"/>
                <a:gd name="T7" fmla="*/ 78 h 162"/>
                <a:gd name="T8" fmla="*/ 183 w 294"/>
                <a:gd name="T9" fmla="*/ 81 h 162"/>
                <a:gd name="T10" fmla="*/ 179 w 294"/>
                <a:gd name="T11" fmla="*/ 88 h 162"/>
                <a:gd name="T12" fmla="*/ 181 w 294"/>
                <a:gd name="T13" fmla="*/ 97 h 162"/>
                <a:gd name="T14" fmla="*/ 190 w 294"/>
                <a:gd name="T15" fmla="*/ 102 h 162"/>
                <a:gd name="T16" fmla="*/ 200 w 294"/>
                <a:gd name="T17" fmla="*/ 108 h 162"/>
                <a:gd name="T18" fmla="*/ 209 w 294"/>
                <a:gd name="T19" fmla="*/ 115 h 162"/>
                <a:gd name="T20" fmla="*/ 215 w 294"/>
                <a:gd name="T21" fmla="*/ 124 h 162"/>
                <a:gd name="T22" fmla="*/ 215 w 294"/>
                <a:gd name="T23" fmla="*/ 135 h 162"/>
                <a:gd name="T24" fmla="*/ 206 w 294"/>
                <a:gd name="T25" fmla="*/ 139 h 162"/>
                <a:gd name="T26" fmla="*/ 198 w 294"/>
                <a:gd name="T27" fmla="*/ 139 h 162"/>
                <a:gd name="T28" fmla="*/ 189 w 294"/>
                <a:gd name="T29" fmla="*/ 132 h 162"/>
                <a:gd name="T30" fmla="*/ 180 w 294"/>
                <a:gd name="T31" fmla="*/ 125 h 162"/>
                <a:gd name="T32" fmla="*/ 173 w 294"/>
                <a:gd name="T33" fmla="*/ 116 h 162"/>
                <a:gd name="T34" fmla="*/ 163 w 294"/>
                <a:gd name="T35" fmla="*/ 111 h 162"/>
                <a:gd name="T36" fmla="*/ 159 w 294"/>
                <a:gd name="T37" fmla="*/ 119 h 162"/>
                <a:gd name="T38" fmla="*/ 159 w 294"/>
                <a:gd name="T39" fmla="*/ 128 h 162"/>
                <a:gd name="T40" fmla="*/ 156 w 294"/>
                <a:gd name="T41" fmla="*/ 138 h 162"/>
                <a:gd name="T42" fmla="*/ 156 w 294"/>
                <a:gd name="T43" fmla="*/ 147 h 162"/>
                <a:gd name="T44" fmla="*/ 153 w 294"/>
                <a:gd name="T45" fmla="*/ 157 h 162"/>
                <a:gd name="T46" fmla="*/ 143 w 294"/>
                <a:gd name="T47" fmla="*/ 162 h 162"/>
                <a:gd name="T48" fmla="*/ 134 w 294"/>
                <a:gd name="T49" fmla="*/ 159 h 162"/>
                <a:gd name="T50" fmla="*/ 128 w 294"/>
                <a:gd name="T51" fmla="*/ 150 h 162"/>
                <a:gd name="T52" fmla="*/ 128 w 294"/>
                <a:gd name="T53" fmla="*/ 139 h 162"/>
                <a:gd name="T54" fmla="*/ 132 w 294"/>
                <a:gd name="T55" fmla="*/ 130 h 162"/>
                <a:gd name="T56" fmla="*/ 137 w 294"/>
                <a:gd name="T57" fmla="*/ 121 h 162"/>
                <a:gd name="T58" fmla="*/ 141 w 294"/>
                <a:gd name="T59" fmla="*/ 112 h 162"/>
                <a:gd name="T60" fmla="*/ 141 w 294"/>
                <a:gd name="T61" fmla="*/ 104 h 162"/>
                <a:gd name="T62" fmla="*/ 134 w 294"/>
                <a:gd name="T63" fmla="*/ 110 h 162"/>
                <a:gd name="T64" fmla="*/ 132 w 294"/>
                <a:gd name="T65" fmla="*/ 119 h 162"/>
                <a:gd name="T66" fmla="*/ 130 w 294"/>
                <a:gd name="T67" fmla="*/ 129 h 162"/>
                <a:gd name="T68" fmla="*/ 128 w 294"/>
                <a:gd name="T69" fmla="*/ 140 h 162"/>
                <a:gd name="T70" fmla="*/ 119 w 294"/>
                <a:gd name="T71" fmla="*/ 146 h 162"/>
                <a:gd name="T72" fmla="*/ 108 w 294"/>
                <a:gd name="T73" fmla="*/ 139 h 162"/>
                <a:gd name="T74" fmla="*/ 104 w 294"/>
                <a:gd name="T75" fmla="*/ 129 h 162"/>
                <a:gd name="T76" fmla="*/ 105 w 294"/>
                <a:gd name="T77" fmla="*/ 119 h 162"/>
                <a:gd name="T78" fmla="*/ 110 w 294"/>
                <a:gd name="T79" fmla="*/ 110 h 162"/>
                <a:gd name="T80" fmla="*/ 116 w 294"/>
                <a:gd name="T81" fmla="*/ 101 h 162"/>
                <a:gd name="T82" fmla="*/ 126 w 294"/>
                <a:gd name="T83" fmla="*/ 93 h 162"/>
                <a:gd name="T84" fmla="*/ 134 w 294"/>
                <a:gd name="T85" fmla="*/ 87 h 162"/>
                <a:gd name="T86" fmla="*/ 144 w 294"/>
                <a:gd name="T87" fmla="*/ 81 h 162"/>
                <a:gd name="T88" fmla="*/ 152 w 294"/>
                <a:gd name="T89" fmla="*/ 76 h 162"/>
                <a:gd name="T90" fmla="*/ 241 w 294"/>
                <a:gd name="T91" fmla="*/ 50 h 162"/>
                <a:gd name="T92" fmla="*/ 158 w 294"/>
                <a:gd name="T93" fmla="*/ 27 h 162"/>
                <a:gd name="T94" fmla="*/ 45 w 294"/>
                <a:gd name="T95" fmla="*/ 55 h 162"/>
                <a:gd name="T96" fmla="*/ 2 w 294"/>
                <a:gd name="T97" fmla="*/ 48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4"/>
                <a:gd name="T148" fmla="*/ 0 h 162"/>
                <a:gd name="T149" fmla="*/ 294 w 294"/>
                <a:gd name="T150" fmla="*/ 162 h 1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4" h="162">
                  <a:moveTo>
                    <a:pt x="0" y="36"/>
                  </a:moveTo>
                  <a:lnTo>
                    <a:pt x="14" y="23"/>
                  </a:lnTo>
                  <a:lnTo>
                    <a:pt x="35" y="14"/>
                  </a:lnTo>
                  <a:lnTo>
                    <a:pt x="71" y="5"/>
                  </a:lnTo>
                  <a:lnTo>
                    <a:pt x="116" y="0"/>
                  </a:lnTo>
                  <a:lnTo>
                    <a:pt x="165" y="2"/>
                  </a:lnTo>
                  <a:lnTo>
                    <a:pt x="215" y="11"/>
                  </a:lnTo>
                  <a:lnTo>
                    <a:pt x="244" y="24"/>
                  </a:lnTo>
                  <a:lnTo>
                    <a:pt x="267" y="35"/>
                  </a:lnTo>
                  <a:lnTo>
                    <a:pt x="285" y="47"/>
                  </a:lnTo>
                  <a:lnTo>
                    <a:pt x="292" y="54"/>
                  </a:lnTo>
                  <a:lnTo>
                    <a:pt x="294" y="62"/>
                  </a:lnTo>
                  <a:lnTo>
                    <a:pt x="291" y="73"/>
                  </a:lnTo>
                  <a:lnTo>
                    <a:pt x="284" y="77"/>
                  </a:lnTo>
                  <a:lnTo>
                    <a:pt x="269" y="79"/>
                  </a:lnTo>
                  <a:lnTo>
                    <a:pt x="247" y="78"/>
                  </a:lnTo>
                  <a:lnTo>
                    <a:pt x="224" y="77"/>
                  </a:lnTo>
                  <a:lnTo>
                    <a:pt x="200" y="77"/>
                  </a:lnTo>
                  <a:lnTo>
                    <a:pt x="185" y="80"/>
                  </a:lnTo>
                  <a:lnTo>
                    <a:pt x="183" y="81"/>
                  </a:lnTo>
                  <a:lnTo>
                    <a:pt x="180" y="81"/>
                  </a:lnTo>
                  <a:lnTo>
                    <a:pt x="180" y="84"/>
                  </a:lnTo>
                  <a:lnTo>
                    <a:pt x="179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80" y="93"/>
                  </a:lnTo>
                  <a:lnTo>
                    <a:pt x="180" y="95"/>
                  </a:lnTo>
                  <a:lnTo>
                    <a:pt x="181" y="97"/>
                  </a:lnTo>
                  <a:lnTo>
                    <a:pt x="183" y="99"/>
                  </a:lnTo>
                  <a:lnTo>
                    <a:pt x="186" y="100"/>
                  </a:lnTo>
                  <a:lnTo>
                    <a:pt x="188" y="102"/>
                  </a:lnTo>
                  <a:lnTo>
                    <a:pt x="190" y="102"/>
                  </a:lnTo>
                  <a:lnTo>
                    <a:pt x="192" y="104"/>
                  </a:lnTo>
                  <a:lnTo>
                    <a:pt x="195" y="105"/>
                  </a:lnTo>
                  <a:lnTo>
                    <a:pt x="198" y="108"/>
                  </a:lnTo>
                  <a:lnTo>
                    <a:pt x="200" y="108"/>
                  </a:lnTo>
                  <a:lnTo>
                    <a:pt x="202" y="110"/>
                  </a:lnTo>
                  <a:lnTo>
                    <a:pt x="205" y="111"/>
                  </a:lnTo>
                  <a:lnTo>
                    <a:pt x="207" y="113"/>
                  </a:lnTo>
                  <a:lnTo>
                    <a:pt x="209" y="115"/>
                  </a:lnTo>
                  <a:lnTo>
                    <a:pt x="211" y="117"/>
                  </a:lnTo>
                  <a:lnTo>
                    <a:pt x="214" y="120"/>
                  </a:lnTo>
                  <a:lnTo>
                    <a:pt x="214" y="122"/>
                  </a:lnTo>
                  <a:lnTo>
                    <a:pt x="215" y="124"/>
                  </a:lnTo>
                  <a:lnTo>
                    <a:pt x="216" y="127"/>
                  </a:lnTo>
                  <a:lnTo>
                    <a:pt x="216" y="131"/>
                  </a:lnTo>
                  <a:lnTo>
                    <a:pt x="216" y="133"/>
                  </a:lnTo>
                  <a:lnTo>
                    <a:pt x="215" y="135"/>
                  </a:lnTo>
                  <a:lnTo>
                    <a:pt x="213" y="137"/>
                  </a:lnTo>
                  <a:lnTo>
                    <a:pt x="211" y="138"/>
                  </a:lnTo>
                  <a:lnTo>
                    <a:pt x="208" y="138"/>
                  </a:lnTo>
                  <a:lnTo>
                    <a:pt x="206" y="139"/>
                  </a:lnTo>
                  <a:lnTo>
                    <a:pt x="204" y="139"/>
                  </a:lnTo>
                  <a:lnTo>
                    <a:pt x="202" y="139"/>
                  </a:lnTo>
                  <a:lnTo>
                    <a:pt x="200" y="139"/>
                  </a:lnTo>
                  <a:lnTo>
                    <a:pt x="198" y="139"/>
                  </a:lnTo>
                  <a:lnTo>
                    <a:pt x="195" y="138"/>
                  </a:lnTo>
                  <a:lnTo>
                    <a:pt x="192" y="136"/>
                  </a:lnTo>
                  <a:lnTo>
                    <a:pt x="190" y="135"/>
                  </a:lnTo>
                  <a:lnTo>
                    <a:pt x="189" y="132"/>
                  </a:lnTo>
                  <a:lnTo>
                    <a:pt x="186" y="130"/>
                  </a:lnTo>
                  <a:lnTo>
                    <a:pt x="184" y="129"/>
                  </a:lnTo>
                  <a:lnTo>
                    <a:pt x="183" y="126"/>
                  </a:lnTo>
                  <a:lnTo>
                    <a:pt x="180" y="125"/>
                  </a:lnTo>
                  <a:lnTo>
                    <a:pt x="178" y="123"/>
                  </a:lnTo>
                  <a:lnTo>
                    <a:pt x="176" y="120"/>
                  </a:lnTo>
                  <a:lnTo>
                    <a:pt x="174" y="118"/>
                  </a:lnTo>
                  <a:lnTo>
                    <a:pt x="173" y="116"/>
                  </a:lnTo>
                  <a:lnTo>
                    <a:pt x="171" y="114"/>
                  </a:lnTo>
                  <a:lnTo>
                    <a:pt x="169" y="112"/>
                  </a:lnTo>
                  <a:lnTo>
                    <a:pt x="166" y="111"/>
                  </a:lnTo>
                  <a:lnTo>
                    <a:pt x="163" y="111"/>
                  </a:lnTo>
                  <a:lnTo>
                    <a:pt x="161" y="112"/>
                  </a:lnTo>
                  <a:lnTo>
                    <a:pt x="159" y="114"/>
                  </a:lnTo>
                  <a:lnTo>
                    <a:pt x="159" y="117"/>
                  </a:lnTo>
                  <a:lnTo>
                    <a:pt x="159" y="119"/>
                  </a:lnTo>
                  <a:lnTo>
                    <a:pt x="159" y="121"/>
                  </a:lnTo>
                  <a:lnTo>
                    <a:pt x="159" y="123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9" y="131"/>
                  </a:lnTo>
                  <a:lnTo>
                    <a:pt x="157" y="133"/>
                  </a:lnTo>
                  <a:lnTo>
                    <a:pt x="156" y="135"/>
                  </a:lnTo>
                  <a:lnTo>
                    <a:pt x="156" y="138"/>
                  </a:lnTo>
                  <a:lnTo>
                    <a:pt x="156" y="140"/>
                  </a:lnTo>
                  <a:lnTo>
                    <a:pt x="156" y="142"/>
                  </a:lnTo>
                  <a:lnTo>
                    <a:pt x="156" y="145"/>
                  </a:lnTo>
                  <a:lnTo>
                    <a:pt x="156" y="147"/>
                  </a:lnTo>
                  <a:lnTo>
                    <a:pt x="154" y="150"/>
                  </a:lnTo>
                  <a:lnTo>
                    <a:pt x="154" y="152"/>
                  </a:lnTo>
                  <a:lnTo>
                    <a:pt x="154" y="154"/>
                  </a:lnTo>
                  <a:lnTo>
                    <a:pt x="153" y="157"/>
                  </a:lnTo>
                  <a:lnTo>
                    <a:pt x="150" y="159"/>
                  </a:lnTo>
                  <a:lnTo>
                    <a:pt x="148" y="159"/>
                  </a:lnTo>
                  <a:lnTo>
                    <a:pt x="146" y="161"/>
                  </a:lnTo>
                  <a:lnTo>
                    <a:pt x="143" y="162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6" y="161"/>
                  </a:lnTo>
                  <a:lnTo>
                    <a:pt x="134" y="159"/>
                  </a:lnTo>
                  <a:lnTo>
                    <a:pt x="131" y="157"/>
                  </a:lnTo>
                  <a:lnTo>
                    <a:pt x="130" y="155"/>
                  </a:lnTo>
                  <a:lnTo>
                    <a:pt x="128" y="153"/>
                  </a:lnTo>
                  <a:lnTo>
                    <a:pt x="128" y="150"/>
                  </a:lnTo>
                  <a:lnTo>
                    <a:pt x="128" y="147"/>
                  </a:lnTo>
                  <a:lnTo>
                    <a:pt x="126" y="144"/>
                  </a:lnTo>
                  <a:lnTo>
                    <a:pt x="128" y="141"/>
                  </a:lnTo>
                  <a:lnTo>
                    <a:pt x="128" y="139"/>
                  </a:lnTo>
                  <a:lnTo>
                    <a:pt x="131" y="137"/>
                  </a:lnTo>
                  <a:lnTo>
                    <a:pt x="131" y="135"/>
                  </a:lnTo>
                  <a:lnTo>
                    <a:pt x="131" y="132"/>
                  </a:lnTo>
                  <a:lnTo>
                    <a:pt x="132" y="130"/>
                  </a:lnTo>
                  <a:lnTo>
                    <a:pt x="134" y="128"/>
                  </a:lnTo>
                  <a:lnTo>
                    <a:pt x="134" y="126"/>
                  </a:lnTo>
                  <a:lnTo>
                    <a:pt x="135" y="123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9" y="117"/>
                  </a:lnTo>
                  <a:lnTo>
                    <a:pt x="140" y="114"/>
                  </a:lnTo>
                  <a:lnTo>
                    <a:pt x="141" y="112"/>
                  </a:lnTo>
                  <a:lnTo>
                    <a:pt x="143" y="109"/>
                  </a:lnTo>
                  <a:lnTo>
                    <a:pt x="145" y="107"/>
                  </a:lnTo>
                  <a:lnTo>
                    <a:pt x="144" y="105"/>
                  </a:lnTo>
                  <a:lnTo>
                    <a:pt x="141" y="104"/>
                  </a:lnTo>
                  <a:lnTo>
                    <a:pt x="139" y="104"/>
                  </a:lnTo>
                  <a:lnTo>
                    <a:pt x="137" y="105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3" y="114"/>
                  </a:lnTo>
                  <a:lnTo>
                    <a:pt x="132" y="117"/>
                  </a:lnTo>
                  <a:lnTo>
                    <a:pt x="132" y="119"/>
                  </a:lnTo>
                  <a:lnTo>
                    <a:pt x="132" y="121"/>
                  </a:lnTo>
                  <a:lnTo>
                    <a:pt x="132" y="123"/>
                  </a:lnTo>
                  <a:lnTo>
                    <a:pt x="131" y="126"/>
                  </a:lnTo>
                  <a:lnTo>
                    <a:pt x="130" y="129"/>
                  </a:lnTo>
                  <a:lnTo>
                    <a:pt x="129" y="132"/>
                  </a:lnTo>
                  <a:lnTo>
                    <a:pt x="129" y="135"/>
                  </a:lnTo>
                  <a:lnTo>
                    <a:pt x="128" y="138"/>
                  </a:lnTo>
                  <a:lnTo>
                    <a:pt x="128" y="140"/>
                  </a:lnTo>
                  <a:lnTo>
                    <a:pt x="125" y="142"/>
                  </a:lnTo>
                  <a:lnTo>
                    <a:pt x="125" y="144"/>
                  </a:lnTo>
                  <a:lnTo>
                    <a:pt x="122" y="146"/>
                  </a:lnTo>
                  <a:lnTo>
                    <a:pt x="119" y="146"/>
                  </a:lnTo>
                  <a:lnTo>
                    <a:pt x="116" y="145"/>
                  </a:lnTo>
                  <a:lnTo>
                    <a:pt x="113" y="144"/>
                  </a:lnTo>
                  <a:lnTo>
                    <a:pt x="110" y="141"/>
                  </a:lnTo>
                  <a:lnTo>
                    <a:pt x="108" y="139"/>
                  </a:lnTo>
                  <a:lnTo>
                    <a:pt x="107" y="137"/>
                  </a:lnTo>
                  <a:lnTo>
                    <a:pt x="106" y="135"/>
                  </a:lnTo>
                  <a:lnTo>
                    <a:pt x="105" y="132"/>
                  </a:lnTo>
                  <a:lnTo>
                    <a:pt x="104" y="129"/>
                  </a:lnTo>
                  <a:lnTo>
                    <a:pt x="104" y="126"/>
                  </a:lnTo>
                  <a:lnTo>
                    <a:pt x="104" y="123"/>
                  </a:lnTo>
                  <a:lnTo>
                    <a:pt x="105" y="121"/>
                  </a:lnTo>
                  <a:lnTo>
                    <a:pt x="105" y="119"/>
                  </a:lnTo>
                  <a:lnTo>
                    <a:pt x="106" y="117"/>
                  </a:lnTo>
                  <a:lnTo>
                    <a:pt x="107" y="114"/>
                  </a:lnTo>
                  <a:lnTo>
                    <a:pt x="108" y="112"/>
                  </a:lnTo>
                  <a:lnTo>
                    <a:pt x="110" y="110"/>
                  </a:lnTo>
                  <a:lnTo>
                    <a:pt x="111" y="108"/>
                  </a:lnTo>
                  <a:lnTo>
                    <a:pt x="112" y="105"/>
                  </a:lnTo>
                  <a:lnTo>
                    <a:pt x="114" y="103"/>
                  </a:lnTo>
                  <a:lnTo>
                    <a:pt x="116" y="101"/>
                  </a:lnTo>
                  <a:lnTo>
                    <a:pt x="119" y="99"/>
                  </a:lnTo>
                  <a:lnTo>
                    <a:pt x="122" y="96"/>
                  </a:lnTo>
                  <a:lnTo>
                    <a:pt x="124" y="95"/>
                  </a:lnTo>
                  <a:lnTo>
                    <a:pt x="126" y="93"/>
                  </a:lnTo>
                  <a:lnTo>
                    <a:pt x="128" y="93"/>
                  </a:lnTo>
                  <a:lnTo>
                    <a:pt x="131" y="91"/>
                  </a:lnTo>
                  <a:lnTo>
                    <a:pt x="133" y="90"/>
                  </a:lnTo>
                  <a:lnTo>
                    <a:pt x="134" y="87"/>
                  </a:lnTo>
                  <a:lnTo>
                    <a:pt x="136" y="87"/>
                  </a:lnTo>
                  <a:lnTo>
                    <a:pt x="138" y="84"/>
                  </a:lnTo>
                  <a:lnTo>
                    <a:pt x="141" y="84"/>
                  </a:lnTo>
                  <a:lnTo>
                    <a:pt x="144" y="81"/>
                  </a:lnTo>
                  <a:lnTo>
                    <a:pt x="146" y="81"/>
                  </a:lnTo>
                  <a:lnTo>
                    <a:pt x="148" y="80"/>
                  </a:lnTo>
                  <a:lnTo>
                    <a:pt x="150" y="78"/>
                  </a:lnTo>
                  <a:lnTo>
                    <a:pt x="152" y="76"/>
                  </a:lnTo>
                  <a:lnTo>
                    <a:pt x="165" y="68"/>
                  </a:lnTo>
                  <a:lnTo>
                    <a:pt x="185" y="59"/>
                  </a:lnTo>
                  <a:lnTo>
                    <a:pt x="214" y="53"/>
                  </a:lnTo>
                  <a:lnTo>
                    <a:pt x="241" y="50"/>
                  </a:lnTo>
                  <a:lnTo>
                    <a:pt x="226" y="41"/>
                  </a:lnTo>
                  <a:lnTo>
                    <a:pt x="192" y="32"/>
                  </a:lnTo>
                  <a:lnTo>
                    <a:pt x="190" y="32"/>
                  </a:lnTo>
                  <a:lnTo>
                    <a:pt x="158" y="27"/>
                  </a:lnTo>
                  <a:lnTo>
                    <a:pt x="125" y="27"/>
                  </a:lnTo>
                  <a:lnTo>
                    <a:pt x="89" y="34"/>
                  </a:lnTo>
                  <a:lnTo>
                    <a:pt x="63" y="42"/>
                  </a:lnTo>
                  <a:lnTo>
                    <a:pt x="45" y="55"/>
                  </a:lnTo>
                  <a:lnTo>
                    <a:pt x="31" y="60"/>
                  </a:lnTo>
                  <a:lnTo>
                    <a:pt x="13" y="57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3322" name="Freeform 11"/>
            <p:cNvSpPr>
              <a:spLocks/>
            </p:cNvSpPr>
            <p:nvPr/>
          </p:nvSpPr>
          <p:spPr bwMode="auto">
            <a:xfrm>
              <a:off x="1109" y="2705"/>
              <a:ext cx="396" cy="162"/>
            </a:xfrm>
            <a:custGeom>
              <a:avLst/>
              <a:gdLst>
                <a:gd name="T0" fmla="*/ 302 w 396"/>
                <a:gd name="T1" fmla="*/ 88 h 162"/>
                <a:gd name="T2" fmla="*/ 354 w 396"/>
                <a:gd name="T3" fmla="*/ 56 h 162"/>
                <a:gd name="T4" fmla="*/ 384 w 396"/>
                <a:gd name="T5" fmla="*/ 51 h 162"/>
                <a:gd name="T6" fmla="*/ 395 w 396"/>
                <a:gd name="T7" fmla="*/ 63 h 162"/>
                <a:gd name="T8" fmla="*/ 396 w 396"/>
                <a:gd name="T9" fmla="*/ 85 h 162"/>
                <a:gd name="T10" fmla="*/ 381 w 396"/>
                <a:gd name="T11" fmla="*/ 103 h 162"/>
                <a:gd name="T12" fmla="*/ 347 w 396"/>
                <a:gd name="T13" fmla="*/ 120 h 162"/>
                <a:gd name="T14" fmla="*/ 286 w 396"/>
                <a:gd name="T15" fmla="*/ 142 h 162"/>
                <a:gd name="T16" fmla="*/ 250 w 396"/>
                <a:gd name="T17" fmla="*/ 160 h 162"/>
                <a:gd name="T18" fmla="*/ 228 w 396"/>
                <a:gd name="T19" fmla="*/ 162 h 162"/>
                <a:gd name="T20" fmla="*/ 194 w 396"/>
                <a:gd name="T21" fmla="*/ 147 h 162"/>
                <a:gd name="T22" fmla="*/ 158 w 396"/>
                <a:gd name="T23" fmla="*/ 114 h 162"/>
                <a:gd name="T24" fmla="*/ 107 w 396"/>
                <a:gd name="T25" fmla="*/ 77 h 162"/>
                <a:gd name="T26" fmla="*/ 66 w 396"/>
                <a:gd name="T27" fmla="*/ 65 h 162"/>
                <a:gd name="T28" fmla="*/ 45 w 396"/>
                <a:gd name="T29" fmla="*/ 69 h 162"/>
                <a:gd name="T30" fmla="*/ 25 w 396"/>
                <a:gd name="T31" fmla="*/ 80 h 162"/>
                <a:gd name="T32" fmla="*/ 6 w 396"/>
                <a:gd name="T33" fmla="*/ 77 h 162"/>
                <a:gd name="T34" fmla="*/ 0 w 396"/>
                <a:gd name="T35" fmla="*/ 62 h 162"/>
                <a:gd name="T36" fmla="*/ 10 w 396"/>
                <a:gd name="T37" fmla="*/ 50 h 162"/>
                <a:gd name="T38" fmla="*/ 36 w 396"/>
                <a:gd name="T39" fmla="*/ 45 h 162"/>
                <a:gd name="T40" fmla="*/ 49 w 396"/>
                <a:gd name="T41" fmla="*/ 44 h 162"/>
                <a:gd name="T42" fmla="*/ 55 w 396"/>
                <a:gd name="T43" fmla="*/ 36 h 162"/>
                <a:gd name="T44" fmla="*/ 51 w 396"/>
                <a:gd name="T45" fmla="*/ 33 h 162"/>
                <a:gd name="T46" fmla="*/ 46 w 396"/>
                <a:gd name="T47" fmla="*/ 32 h 162"/>
                <a:gd name="T48" fmla="*/ 36 w 396"/>
                <a:gd name="T49" fmla="*/ 6 h 162"/>
                <a:gd name="T50" fmla="*/ 45 w 396"/>
                <a:gd name="T51" fmla="*/ 3 h 162"/>
                <a:gd name="T52" fmla="*/ 49 w 396"/>
                <a:gd name="T53" fmla="*/ 2 h 162"/>
                <a:gd name="T54" fmla="*/ 54 w 396"/>
                <a:gd name="T55" fmla="*/ 0 h 162"/>
                <a:gd name="T56" fmla="*/ 58 w 396"/>
                <a:gd name="T57" fmla="*/ 0 h 162"/>
                <a:gd name="T58" fmla="*/ 63 w 396"/>
                <a:gd name="T59" fmla="*/ 2 h 162"/>
                <a:gd name="T60" fmla="*/ 67 w 396"/>
                <a:gd name="T61" fmla="*/ 3 h 162"/>
                <a:gd name="T62" fmla="*/ 71 w 396"/>
                <a:gd name="T63" fmla="*/ 6 h 162"/>
                <a:gd name="T64" fmla="*/ 74 w 396"/>
                <a:gd name="T65" fmla="*/ 11 h 162"/>
                <a:gd name="T66" fmla="*/ 77 w 396"/>
                <a:gd name="T67" fmla="*/ 15 h 162"/>
                <a:gd name="T68" fmla="*/ 82 w 396"/>
                <a:gd name="T69" fmla="*/ 18 h 162"/>
                <a:gd name="T70" fmla="*/ 85 w 396"/>
                <a:gd name="T71" fmla="*/ 23 h 162"/>
                <a:gd name="T72" fmla="*/ 86 w 396"/>
                <a:gd name="T73" fmla="*/ 27 h 162"/>
                <a:gd name="T74" fmla="*/ 89 w 396"/>
                <a:gd name="T75" fmla="*/ 32 h 162"/>
                <a:gd name="T76" fmla="*/ 94 w 396"/>
                <a:gd name="T77" fmla="*/ 35 h 162"/>
                <a:gd name="T78" fmla="*/ 112 w 396"/>
                <a:gd name="T79" fmla="*/ 48 h 162"/>
                <a:gd name="T80" fmla="*/ 143 w 396"/>
                <a:gd name="T81" fmla="*/ 62 h 162"/>
                <a:gd name="T82" fmla="*/ 182 w 396"/>
                <a:gd name="T83" fmla="*/ 82 h 162"/>
                <a:gd name="T84" fmla="*/ 214 w 396"/>
                <a:gd name="T85" fmla="*/ 102 h 162"/>
                <a:gd name="T86" fmla="*/ 235 w 396"/>
                <a:gd name="T87" fmla="*/ 112 h 162"/>
                <a:gd name="T88" fmla="*/ 252 w 396"/>
                <a:gd name="T89" fmla="*/ 112 h 162"/>
                <a:gd name="T90" fmla="*/ 281 w 396"/>
                <a:gd name="T91" fmla="*/ 102 h 162"/>
                <a:gd name="T92" fmla="*/ 302 w 396"/>
                <a:gd name="T93" fmla="*/ 88 h 1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162"/>
                <a:gd name="T143" fmla="*/ 396 w 396"/>
                <a:gd name="T144" fmla="*/ 162 h 1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162">
                  <a:moveTo>
                    <a:pt x="302" y="88"/>
                  </a:moveTo>
                  <a:lnTo>
                    <a:pt x="354" y="56"/>
                  </a:lnTo>
                  <a:lnTo>
                    <a:pt x="384" y="51"/>
                  </a:lnTo>
                  <a:lnTo>
                    <a:pt x="395" y="63"/>
                  </a:lnTo>
                  <a:lnTo>
                    <a:pt x="396" y="85"/>
                  </a:lnTo>
                  <a:lnTo>
                    <a:pt x="381" y="103"/>
                  </a:lnTo>
                  <a:lnTo>
                    <a:pt x="347" y="120"/>
                  </a:lnTo>
                  <a:lnTo>
                    <a:pt x="286" y="142"/>
                  </a:lnTo>
                  <a:lnTo>
                    <a:pt x="250" y="160"/>
                  </a:lnTo>
                  <a:lnTo>
                    <a:pt x="228" y="162"/>
                  </a:lnTo>
                  <a:lnTo>
                    <a:pt x="194" y="147"/>
                  </a:lnTo>
                  <a:lnTo>
                    <a:pt x="158" y="114"/>
                  </a:lnTo>
                  <a:lnTo>
                    <a:pt x="107" y="77"/>
                  </a:lnTo>
                  <a:lnTo>
                    <a:pt x="66" y="65"/>
                  </a:lnTo>
                  <a:lnTo>
                    <a:pt x="45" y="69"/>
                  </a:lnTo>
                  <a:lnTo>
                    <a:pt x="25" y="80"/>
                  </a:lnTo>
                  <a:lnTo>
                    <a:pt x="6" y="77"/>
                  </a:lnTo>
                  <a:lnTo>
                    <a:pt x="0" y="62"/>
                  </a:lnTo>
                  <a:lnTo>
                    <a:pt x="10" y="50"/>
                  </a:lnTo>
                  <a:lnTo>
                    <a:pt x="36" y="45"/>
                  </a:lnTo>
                  <a:lnTo>
                    <a:pt x="49" y="44"/>
                  </a:lnTo>
                  <a:lnTo>
                    <a:pt x="55" y="36"/>
                  </a:lnTo>
                  <a:lnTo>
                    <a:pt x="51" y="33"/>
                  </a:lnTo>
                  <a:lnTo>
                    <a:pt x="46" y="32"/>
                  </a:lnTo>
                  <a:lnTo>
                    <a:pt x="36" y="6"/>
                  </a:lnTo>
                  <a:lnTo>
                    <a:pt x="45" y="3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67" y="3"/>
                  </a:lnTo>
                  <a:lnTo>
                    <a:pt x="71" y="6"/>
                  </a:lnTo>
                  <a:lnTo>
                    <a:pt x="74" y="11"/>
                  </a:lnTo>
                  <a:lnTo>
                    <a:pt x="77" y="15"/>
                  </a:lnTo>
                  <a:lnTo>
                    <a:pt x="82" y="18"/>
                  </a:lnTo>
                  <a:lnTo>
                    <a:pt x="85" y="23"/>
                  </a:lnTo>
                  <a:lnTo>
                    <a:pt x="86" y="27"/>
                  </a:lnTo>
                  <a:lnTo>
                    <a:pt x="89" y="32"/>
                  </a:lnTo>
                  <a:lnTo>
                    <a:pt x="94" y="35"/>
                  </a:lnTo>
                  <a:lnTo>
                    <a:pt x="112" y="48"/>
                  </a:lnTo>
                  <a:lnTo>
                    <a:pt x="143" y="62"/>
                  </a:lnTo>
                  <a:lnTo>
                    <a:pt x="182" y="82"/>
                  </a:lnTo>
                  <a:lnTo>
                    <a:pt x="214" y="102"/>
                  </a:lnTo>
                  <a:lnTo>
                    <a:pt x="235" y="112"/>
                  </a:lnTo>
                  <a:lnTo>
                    <a:pt x="252" y="112"/>
                  </a:lnTo>
                  <a:lnTo>
                    <a:pt x="281" y="102"/>
                  </a:lnTo>
                  <a:lnTo>
                    <a:pt x="30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06" y="2318"/>
              <a:ext cx="585" cy="513"/>
              <a:chOff x="606" y="2318"/>
              <a:chExt cx="585" cy="513"/>
            </a:xfrm>
          </p:grpSpPr>
          <p:sp>
            <p:nvSpPr>
              <p:cNvPr id="13325" name="Freeform 13"/>
              <p:cNvSpPr>
                <a:spLocks/>
              </p:cNvSpPr>
              <p:nvPr/>
            </p:nvSpPr>
            <p:spPr bwMode="auto">
              <a:xfrm>
                <a:off x="931" y="2318"/>
                <a:ext cx="260" cy="513"/>
              </a:xfrm>
              <a:custGeom>
                <a:avLst/>
                <a:gdLst>
                  <a:gd name="T0" fmla="*/ 138 w 260"/>
                  <a:gd name="T1" fmla="*/ 223 h 513"/>
                  <a:gd name="T2" fmla="*/ 182 w 260"/>
                  <a:gd name="T3" fmla="*/ 312 h 513"/>
                  <a:gd name="T4" fmla="*/ 222 w 260"/>
                  <a:gd name="T5" fmla="*/ 410 h 513"/>
                  <a:gd name="T6" fmla="*/ 247 w 260"/>
                  <a:gd name="T7" fmla="*/ 465 h 513"/>
                  <a:gd name="T8" fmla="*/ 260 w 260"/>
                  <a:gd name="T9" fmla="*/ 498 h 513"/>
                  <a:gd name="T10" fmla="*/ 257 w 260"/>
                  <a:gd name="T11" fmla="*/ 510 h 513"/>
                  <a:gd name="T12" fmla="*/ 242 w 260"/>
                  <a:gd name="T13" fmla="*/ 513 h 513"/>
                  <a:gd name="T14" fmla="*/ 231 w 260"/>
                  <a:gd name="T15" fmla="*/ 499 h 513"/>
                  <a:gd name="T16" fmla="*/ 213 w 260"/>
                  <a:gd name="T17" fmla="*/ 452 h 513"/>
                  <a:gd name="T18" fmla="*/ 183 w 260"/>
                  <a:gd name="T19" fmla="*/ 377 h 513"/>
                  <a:gd name="T20" fmla="*/ 138 w 260"/>
                  <a:gd name="T21" fmla="*/ 272 h 513"/>
                  <a:gd name="T22" fmla="*/ 106 w 260"/>
                  <a:gd name="T23" fmla="*/ 202 h 513"/>
                  <a:gd name="T24" fmla="*/ 57 w 260"/>
                  <a:gd name="T25" fmla="*/ 110 h 513"/>
                  <a:gd name="T26" fmla="*/ 23 w 260"/>
                  <a:gd name="T27" fmla="*/ 46 h 513"/>
                  <a:gd name="T28" fmla="*/ 12 w 260"/>
                  <a:gd name="T29" fmla="*/ 24 h 513"/>
                  <a:gd name="T30" fmla="*/ 3 w 260"/>
                  <a:gd name="T31" fmla="*/ 21 h 513"/>
                  <a:gd name="T32" fmla="*/ 0 w 260"/>
                  <a:gd name="T33" fmla="*/ 13 h 513"/>
                  <a:gd name="T34" fmla="*/ 3 w 260"/>
                  <a:gd name="T35" fmla="*/ 3 h 513"/>
                  <a:gd name="T36" fmla="*/ 12 w 260"/>
                  <a:gd name="T37" fmla="*/ 0 h 513"/>
                  <a:gd name="T38" fmla="*/ 26 w 260"/>
                  <a:gd name="T39" fmla="*/ 0 h 513"/>
                  <a:gd name="T40" fmla="*/ 33 w 260"/>
                  <a:gd name="T41" fmla="*/ 10 h 513"/>
                  <a:gd name="T42" fmla="*/ 28 w 260"/>
                  <a:gd name="T43" fmla="*/ 19 h 513"/>
                  <a:gd name="T44" fmla="*/ 55 w 260"/>
                  <a:gd name="T45" fmla="*/ 65 h 513"/>
                  <a:gd name="T46" fmla="*/ 85 w 260"/>
                  <a:gd name="T47" fmla="*/ 117 h 513"/>
                  <a:gd name="T48" fmla="*/ 109 w 260"/>
                  <a:gd name="T49" fmla="*/ 165 h 513"/>
                  <a:gd name="T50" fmla="*/ 138 w 260"/>
                  <a:gd name="T51" fmla="*/ 223 h 5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0"/>
                  <a:gd name="T79" fmla="*/ 0 h 513"/>
                  <a:gd name="T80" fmla="*/ 260 w 260"/>
                  <a:gd name="T81" fmla="*/ 513 h 5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0" h="513">
                    <a:moveTo>
                      <a:pt x="138" y="223"/>
                    </a:moveTo>
                    <a:lnTo>
                      <a:pt x="182" y="312"/>
                    </a:lnTo>
                    <a:lnTo>
                      <a:pt x="222" y="410"/>
                    </a:lnTo>
                    <a:lnTo>
                      <a:pt x="247" y="465"/>
                    </a:lnTo>
                    <a:lnTo>
                      <a:pt x="260" y="498"/>
                    </a:lnTo>
                    <a:lnTo>
                      <a:pt x="257" y="510"/>
                    </a:lnTo>
                    <a:lnTo>
                      <a:pt x="242" y="513"/>
                    </a:lnTo>
                    <a:lnTo>
                      <a:pt x="231" y="499"/>
                    </a:lnTo>
                    <a:lnTo>
                      <a:pt x="213" y="452"/>
                    </a:lnTo>
                    <a:lnTo>
                      <a:pt x="183" y="377"/>
                    </a:lnTo>
                    <a:lnTo>
                      <a:pt x="138" y="272"/>
                    </a:lnTo>
                    <a:lnTo>
                      <a:pt x="106" y="202"/>
                    </a:lnTo>
                    <a:lnTo>
                      <a:pt x="57" y="110"/>
                    </a:lnTo>
                    <a:lnTo>
                      <a:pt x="23" y="46"/>
                    </a:lnTo>
                    <a:lnTo>
                      <a:pt x="12" y="24"/>
                    </a:lnTo>
                    <a:lnTo>
                      <a:pt x="3" y="21"/>
                    </a:lnTo>
                    <a:lnTo>
                      <a:pt x="0" y="13"/>
                    </a:lnTo>
                    <a:lnTo>
                      <a:pt x="3" y="3"/>
                    </a:lnTo>
                    <a:lnTo>
                      <a:pt x="12" y="0"/>
                    </a:lnTo>
                    <a:lnTo>
                      <a:pt x="26" y="0"/>
                    </a:lnTo>
                    <a:lnTo>
                      <a:pt x="33" y="10"/>
                    </a:lnTo>
                    <a:lnTo>
                      <a:pt x="28" y="19"/>
                    </a:lnTo>
                    <a:lnTo>
                      <a:pt x="55" y="65"/>
                    </a:lnTo>
                    <a:lnTo>
                      <a:pt x="85" y="117"/>
                    </a:lnTo>
                    <a:lnTo>
                      <a:pt x="109" y="165"/>
                    </a:lnTo>
                    <a:lnTo>
                      <a:pt x="138" y="223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k-KZ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606" y="2345"/>
                <a:ext cx="465" cy="455"/>
                <a:chOff x="606" y="2345"/>
                <a:chExt cx="465" cy="455"/>
              </a:xfrm>
            </p:grpSpPr>
            <p:sp>
              <p:nvSpPr>
                <p:cNvPr id="13327" name="Freeform 15"/>
                <p:cNvSpPr>
                  <a:spLocks/>
                </p:cNvSpPr>
                <p:nvPr/>
              </p:nvSpPr>
              <p:spPr bwMode="auto">
                <a:xfrm>
                  <a:off x="615" y="2355"/>
                  <a:ext cx="451" cy="439"/>
                </a:xfrm>
                <a:custGeom>
                  <a:avLst/>
                  <a:gdLst>
                    <a:gd name="T0" fmla="*/ 0 w 451"/>
                    <a:gd name="T1" fmla="*/ 192 h 439"/>
                    <a:gd name="T2" fmla="*/ 28 w 451"/>
                    <a:gd name="T3" fmla="*/ 153 h 439"/>
                    <a:gd name="T4" fmla="*/ 61 w 451"/>
                    <a:gd name="T5" fmla="*/ 128 h 439"/>
                    <a:gd name="T6" fmla="*/ 108 w 451"/>
                    <a:gd name="T7" fmla="*/ 105 h 439"/>
                    <a:gd name="T8" fmla="*/ 152 w 451"/>
                    <a:gd name="T9" fmla="*/ 91 h 439"/>
                    <a:gd name="T10" fmla="*/ 205 w 451"/>
                    <a:gd name="T11" fmla="*/ 74 h 439"/>
                    <a:gd name="T12" fmla="*/ 250 w 451"/>
                    <a:gd name="T13" fmla="*/ 56 h 439"/>
                    <a:gd name="T14" fmla="*/ 286 w 451"/>
                    <a:gd name="T15" fmla="*/ 37 h 439"/>
                    <a:gd name="T16" fmla="*/ 314 w 451"/>
                    <a:gd name="T17" fmla="*/ 10 h 439"/>
                    <a:gd name="T18" fmla="*/ 330 w 451"/>
                    <a:gd name="T19" fmla="*/ 0 h 439"/>
                    <a:gd name="T20" fmla="*/ 336 w 451"/>
                    <a:gd name="T21" fmla="*/ 22 h 439"/>
                    <a:gd name="T22" fmla="*/ 355 w 451"/>
                    <a:gd name="T23" fmla="*/ 67 h 439"/>
                    <a:gd name="T24" fmla="*/ 384 w 451"/>
                    <a:gd name="T25" fmla="*/ 128 h 439"/>
                    <a:gd name="T26" fmla="*/ 408 w 451"/>
                    <a:gd name="T27" fmla="*/ 166 h 439"/>
                    <a:gd name="T28" fmla="*/ 427 w 451"/>
                    <a:gd name="T29" fmla="*/ 196 h 439"/>
                    <a:gd name="T30" fmla="*/ 451 w 451"/>
                    <a:gd name="T31" fmla="*/ 227 h 439"/>
                    <a:gd name="T32" fmla="*/ 433 w 451"/>
                    <a:gd name="T33" fmla="*/ 250 h 439"/>
                    <a:gd name="T34" fmla="*/ 397 w 451"/>
                    <a:gd name="T35" fmla="*/ 280 h 439"/>
                    <a:gd name="T36" fmla="*/ 372 w 451"/>
                    <a:gd name="T37" fmla="*/ 294 h 439"/>
                    <a:gd name="T38" fmla="*/ 336 w 451"/>
                    <a:gd name="T39" fmla="*/ 309 h 439"/>
                    <a:gd name="T40" fmla="*/ 286 w 451"/>
                    <a:gd name="T41" fmla="*/ 320 h 439"/>
                    <a:gd name="T42" fmla="*/ 256 w 451"/>
                    <a:gd name="T43" fmla="*/ 327 h 439"/>
                    <a:gd name="T44" fmla="*/ 199 w 451"/>
                    <a:gd name="T45" fmla="*/ 363 h 439"/>
                    <a:gd name="T46" fmla="*/ 153 w 451"/>
                    <a:gd name="T47" fmla="*/ 403 h 439"/>
                    <a:gd name="T48" fmla="*/ 113 w 451"/>
                    <a:gd name="T49" fmla="*/ 436 h 439"/>
                    <a:gd name="T50" fmla="*/ 101 w 451"/>
                    <a:gd name="T51" fmla="*/ 439 h 439"/>
                    <a:gd name="T52" fmla="*/ 80 w 451"/>
                    <a:gd name="T53" fmla="*/ 369 h 439"/>
                    <a:gd name="T54" fmla="*/ 58 w 451"/>
                    <a:gd name="T55" fmla="*/ 312 h 439"/>
                    <a:gd name="T56" fmla="*/ 32 w 451"/>
                    <a:gd name="T57" fmla="*/ 250 h 439"/>
                    <a:gd name="T58" fmla="*/ 0 w 451"/>
                    <a:gd name="T59" fmla="*/ 198 h 439"/>
                    <a:gd name="T60" fmla="*/ 0 w 451"/>
                    <a:gd name="T61" fmla="*/ 192 h 43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51"/>
                    <a:gd name="T94" fmla="*/ 0 h 439"/>
                    <a:gd name="T95" fmla="*/ 451 w 451"/>
                    <a:gd name="T96" fmla="*/ 439 h 43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51" h="439">
                      <a:moveTo>
                        <a:pt x="0" y="192"/>
                      </a:moveTo>
                      <a:lnTo>
                        <a:pt x="28" y="153"/>
                      </a:lnTo>
                      <a:lnTo>
                        <a:pt x="61" y="128"/>
                      </a:lnTo>
                      <a:lnTo>
                        <a:pt x="108" y="105"/>
                      </a:lnTo>
                      <a:lnTo>
                        <a:pt x="152" y="91"/>
                      </a:lnTo>
                      <a:lnTo>
                        <a:pt x="205" y="74"/>
                      </a:lnTo>
                      <a:lnTo>
                        <a:pt x="250" y="56"/>
                      </a:lnTo>
                      <a:lnTo>
                        <a:pt x="286" y="37"/>
                      </a:lnTo>
                      <a:lnTo>
                        <a:pt x="314" y="10"/>
                      </a:lnTo>
                      <a:lnTo>
                        <a:pt x="330" y="0"/>
                      </a:lnTo>
                      <a:lnTo>
                        <a:pt x="336" y="22"/>
                      </a:lnTo>
                      <a:lnTo>
                        <a:pt x="355" y="67"/>
                      </a:lnTo>
                      <a:lnTo>
                        <a:pt x="384" y="128"/>
                      </a:lnTo>
                      <a:lnTo>
                        <a:pt x="408" y="166"/>
                      </a:lnTo>
                      <a:lnTo>
                        <a:pt x="427" y="196"/>
                      </a:lnTo>
                      <a:lnTo>
                        <a:pt x="451" y="227"/>
                      </a:lnTo>
                      <a:lnTo>
                        <a:pt x="433" y="250"/>
                      </a:lnTo>
                      <a:lnTo>
                        <a:pt x="397" y="280"/>
                      </a:lnTo>
                      <a:lnTo>
                        <a:pt x="372" y="294"/>
                      </a:lnTo>
                      <a:lnTo>
                        <a:pt x="336" y="309"/>
                      </a:lnTo>
                      <a:lnTo>
                        <a:pt x="286" y="320"/>
                      </a:lnTo>
                      <a:lnTo>
                        <a:pt x="256" y="327"/>
                      </a:lnTo>
                      <a:lnTo>
                        <a:pt x="199" y="363"/>
                      </a:lnTo>
                      <a:lnTo>
                        <a:pt x="153" y="403"/>
                      </a:lnTo>
                      <a:lnTo>
                        <a:pt x="113" y="436"/>
                      </a:lnTo>
                      <a:lnTo>
                        <a:pt x="101" y="439"/>
                      </a:lnTo>
                      <a:lnTo>
                        <a:pt x="80" y="369"/>
                      </a:lnTo>
                      <a:lnTo>
                        <a:pt x="58" y="312"/>
                      </a:lnTo>
                      <a:lnTo>
                        <a:pt x="32" y="250"/>
                      </a:lnTo>
                      <a:lnTo>
                        <a:pt x="0" y="198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k-KZ"/>
                </a:p>
              </p:txBody>
            </p:sp>
            <p:sp>
              <p:nvSpPr>
                <p:cNvPr id="13328" name="Freeform 16"/>
                <p:cNvSpPr>
                  <a:spLocks/>
                </p:cNvSpPr>
                <p:nvPr/>
              </p:nvSpPr>
              <p:spPr bwMode="auto">
                <a:xfrm>
                  <a:off x="606" y="2346"/>
                  <a:ext cx="461" cy="454"/>
                </a:xfrm>
                <a:custGeom>
                  <a:avLst/>
                  <a:gdLst>
                    <a:gd name="T0" fmla="*/ 336 w 461"/>
                    <a:gd name="T1" fmla="*/ 0 h 454"/>
                    <a:gd name="T2" fmla="*/ 305 w 461"/>
                    <a:gd name="T3" fmla="*/ 32 h 454"/>
                    <a:gd name="T4" fmla="*/ 255 w 461"/>
                    <a:gd name="T5" fmla="*/ 63 h 454"/>
                    <a:gd name="T6" fmla="*/ 211 w 461"/>
                    <a:gd name="T7" fmla="*/ 79 h 454"/>
                    <a:gd name="T8" fmla="*/ 142 w 461"/>
                    <a:gd name="T9" fmla="*/ 95 h 454"/>
                    <a:gd name="T10" fmla="*/ 86 w 461"/>
                    <a:gd name="T11" fmla="*/ 119 h 454"/>
                    <a:gd name="T12" fmla="*/ 38 w 461"/>
                    <a:gd name="T13" fmla="*/ 155 h 454"/>
                    <a:gd name="T14" fmla="*/ 0 w 461"/>
                    <a:gd name="T15" fmla="*/ 204 h 454"/>
                    <a:gd name="T16" fmla="*/ 34 w 461"/>
                    <a:gd name="T17" fmla="*/ 258 h 454"/>
                    <a:gd name="T18" fmla="*/ 62 w 461"/>
                    <a:gd name="T19" fmla="*/ 315 h 454"/>
                    <a:gd name="T20" fmla="*/ 86 w 461"/>
                    <a:gd name="T21" fmla="*/ 373 h 454"/>
                    <a:gd name="T22" fmla="*/ 102 w 461"/>
                    <a:gd name="T23" fmla="*/ 430 h 454"/>
                    <a:gd name="T24" fmla="*/ 110 w 461"/>
                    <a:gd name="T25" fmla="*/ 452 h 454"/>
                    <a:gd name="T26" fmla="*/ 122 w 461"/>
                    <a:gd name="T27" fmla="*/ 454 h 454"/>
                    <a:gd name="T28" fmla="*/ 140 w 461"/>
                    <a:gd name="T29" fmla="*/ 440 h 454"/>
                    <a:gd name="T30" fmla="*/ 177 w 461"/>
                    <a:gd name="T31" fmla="*/ 404 h 454"/>
                    <a:gd name="T32" fmla="*/ 225 w 461"/>
                    <a:gd name="T33" fmla="*/ 371 h 454"/>
                    <a:gd name="T34" fmla="*/ 283 w 461"/>
                    <a:gd name="T35" fmla="*/ 337 h 454"/>
                    <a:gd name="T36" fmla="*/ 350 w 461"/>
                    <a:gd name="T37" fmla="*/ 323 h 454"/>
                    <a:gd name="T38" fmla="*/ 394 w 461"/>
                    <a:gd name="T39" fmla="*/ 305 h 454"/>
                    <a:gd name="T40" fmla="*/ 428 w 461"/>
                    <a:gd name="T41" fmla="*/ 280 h 454"/>
                    <a:gd name="T42" fmla="*/ 456 w 461"/>
                    <a:gd name="T43" fmla="*/ 252 h 454"/>
                    <a:gd name="T44" fmla="*/ 461 w 461"/>
                    <a:gd name="T45" fmla="*/ 244 h 454"/>
                    <a:gd name="T46" fmla="*/ 458 w 461"/>
                    <a:gd name="T47" fmla="*/ 234 h 454"/>
                    <a:gd name="T48" fmla="*/ 434 w 461"/>
                    <a:gd name="T49" fmla="*/ 260 h 454"/>
                    <a:gd name="T50" fmla="*/ 398 w 461"/>
                    <a:gd name="T51" fmla="*/ 287 h 454"/>
                    <a:gd name="T52" fmla="*/ 386 w 461"/>
                    <a:gd name="T53" fmla="*/ 297 h 454"/>
                    <a:gd name="T54" fmla="*/ 350 w 461"/>
                    <a:gd name="T55" fmla="*/ 218 h 454"/>
                    <a:gd name="T56" fmla="*/ 322 w 461"/>
                    <a:gd name="T57" fmla="*/ 230 h 454"/>
                    <a:gd name="T58" fmla="*/ 285 w 461"/>
                    <a:gd name="T59" fmla="*/ 238 h 454"/>
                    <a:gd name="T60" fmla="*/ 255 w 461"/>
                    <a:gd name="T61" fmla="*/ 244 h 454"/>
                    <a:gd name="T62" fmla="*/ 293 w 461"/>
                    <a:gd name="T63" fmla="*/ 321 h 454"/>
                    <a:gd name="T64" fmla="*/ 271 w 461"/>
                    <a:gd name="T65" fmla="*/ 331 h 454"/>
                    <a:gd name="T66" fmla="*/ 239 w 461"/>
                    <a:gd name="T67" fmla="*/ 349 h 454"/>
                    <a:gd name="T68" fmla="*/ 203 w 461"/>
                    <a:gd name="T69" fmla="*/ 369 h 454"/>
                    <a:gd name="T70" fmla="*/ 179 w 461"/>
                    <a:gd name="T71" fmla="*/ 387 h 454"/>
                    <a:gd name="T72" fmla="*/ 146 w 461"/>
                    <a:gd name="T73" fmla="*/ 293 h 454"/>
                    <a:gd name="T74" fmla="*/ 92 w 461"/>
                    <a:gd name="T75" fmla="*/ 361 h 454"/>
                    <a:gd name="T76" fmla="*/ 86 w 461"/>
                    <a:gd name="T77" fmla="*/ 363 h 454"/>
                    <a:gd name="T78" fmla="*/ 72 w 461"/>
                    <a:gd name="T79" fmla="*/ 311 h 454"/>
                    <a:gd name="T80" fmla="*/ 52 w 461"/>
                    <a:gd name="T81" fmla="*/ 266 h 454"/>
                    <a:gd name="T82" fmla="*/ 76 w 461"/>
                    <a:gd name="T83" fmla="*/ 238 h 454"/>
                    <a:gd name="T84" fmla="*/ 106 w 461"/>
                    <a:gd name="T85" fmla="*/ 214 h 454"/>
                    <a:gd name="T86" fmla="*/ 116 w 461"/>
                    <a:gd name="T87" fmla="*/ 210 h 454"/>
                    <a:gd name="T88" fmla="*/ 80 w 461"/>
                    <a:gd name="T89" fmla="*/ 139 h 454"/>
                    <a:gd name="T90" fmla="*/ 114 w 461"/>
                    <a:gd name="T91" fmla="*/ 121 h 454"/>
                    <a:gd name="T92" fmla="*/ 152 w 461"/>
                    <a:gd name="T93" fmla="*/ 107 h 454"/>
                    <a:gd name="T94" fmla="*/ 185 w 461"/>
                    <a:gd name="T95" fmla="*/ 97 h 454"/>
                    <a:gd name="T96" fmla="*/ 223 w 461"/>
                    <a:gd name="T97" fmla="*/ 169 h 454"/>
                    <a:gd name="T98" fmla="*/ 261 w 461"/>
                    <a:gd name="T99" fmla="*/ 157 h 454"/>
                    <a:gd name="T100" fmla="*/ 289 w 461"/>
                    <a:gd name="T101" fmla="*/ 145 h 454"/>
                    <a:gd name="T102" fmla="*/ 312 w 461"/>
                    <a:gd name="T103" fmla="*/ 133 h 454"/>
                    <a:gd name="T104" fmla="*/ 275 w 461"/>
                    <a:gd name="T105" fmla="*/ 63 h 454"/>
                    <a:gd name="T106" fmla="*/ 312 w 461"/>
                    <a:gd name="T107" fmla="*/ 42 h 454"/>
                    <a:gd name="T108" fmla="*/ 332 w 461"/>
                    <a:gd name="T109" fmla="*/ 18 h 454"/>
                    <a:gd name="T110" fmla="*/ 342 w 461"/>
                    <a:gd name="T111" fmla="*/ 12 h 454"/>
                    <a:gd name="T112" fmla="*/ 336 w 461"/>
                    <a:gd name="T113" fmla="*/ 0 h 45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61"/>
                    <a:gd name="T172" fmla="*/ 0 h 454"/>
                    <a:gd name="T173" fmla="*/ 461 w 461"/>
                    <a:gd name="T174" fmla="*/ 454 h 45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61" h="454">
                      <a:moveTo>
                        <a:pt x="336" y="0"/>
                      </a:moveTo>
                      <a:lnTo>
                        <a:pt x="305" y="32"/>
                      </a:lnTo>
                      <a:lnTo>
                        <a:pt x="255" y="63"/>
                      </a:lnTo>
                      <a:lnTo>
                        <a:pt x="211" y="79"/>
                      </a:lnTo>
                      <a:lnTo>
                        <a:pt x="142" y="95"/>
                      </a:lnTo>
                      <a:lnTo>
                        <a:pt x="86" y="119"/>
                      </a:lnTo>
                      <a:lnTo>
                        <a:pt x="38" y="155"/>
                      </a:lnTo>
                      <a:lnTo>
                        <a:pt x="0" y="204"/>
                      </a:lnTo>
                      <a:lnTo>
                        <a:pt x="34" y="258"/>
                      </a:lnTo>
                      <a:lnTo>
                        <a:pt x="62" y="315"/>
                      </a:lnTo>
                      <a:lnTo>
                        <a:pt x="86" y="373"/>
                      </a:lnTo>
                      <a:lnTo>
                        <a:pt x="102" y="430"/>
                      </a:lnTo>
                      <a:lnTo>
                        <a:pt x="110" y="452"/>
                      </a:lnTo>
                      <a:lnTo>
                        <a:pt x="122" y="454"/>
                      </a:lnTo>
                      <a:lnTo>
                        <a:pt x="140" y="440"/>
                      </a:lnTo>
                      <a:lnTo>
                        <a:pt x="177" y="404"/>
                      </a:lnTo>
                      <a:lnTo>
                        <a:pt x="225" y="371"/>
                      </a:lnTo>
                      <a:lnTo>
                        <a:pt x="283" y="337"/>
                      </a:lnTo>
                      <a:lnTo>
                        <a:pt x="350" y="323"/>
                      </a:lnTo>
                      <a:lnTo>
                        <a:pt x="394" y="305"/>
                      </a:lnTo>
                      <a:lnTo>
                        <a:pt x="428" y="280"/>
                      </a:lnTo>
                      <a:lnTo>
                        <a:pt x="456" y="252"/>
                      </a:lnTo>
                      <a:lnTo>
                        <a:pt x="461" y="244"/>
                      </a:lnTo>
                      <a:lnTo>
                        <a:pt x="458" y="234"/>
                      </a:lnTo>
                      <a:lnTo>
                        <a:pt x="434" y="260"/>
                      </a:lnTo>
                      <a:lnTo>
                        <a:pt x="398" y="287"/>
                      </a:lnTo>
                      <a:lnTo>
                        <a:pt x="386" y="297"/>
                      </a:lnTo>
                      <a:lnTo>
                        <a:pt x="350" y="218"/>
                      </a:lnTo>
                      <a:lnTo>
                        <a:pt x="322" y="230"/>
                      </a:lnTo>
                      <a:lnTo>
                        <a:pt x="285" y="238"/>
                      </a:lnTo>
                      <a:lnTo>
                        <a:pt x="255" y="244"/>
                      </a:lnTo>
                      <a:lnTo>
                        <a:pt x="293" y="321"/>
                      </a:lnTo>
                      <a:lnTo>
                        <a:pt x="271" y="331"/>
                      </a:lnTo>
                      <a:lnTo>
                        <a:pt x="239" y="349"/>
                      </a:lnTo>
                      <a:lnTo>
                        <a:pt x="203" y="369"/>
                      </a:lnTo>
                      <a:lnTo>
                        <a:pt x="179" y="387"/>
                      </a:lnTo>
                      <a:lnTo>
                        <a:pt x="146" y="293"/>
                      </a:lnTo>
                      <a:lnTo>
                        <a:pt x="92" y="361"/>
                      </a:lnTo>
                      <a:lnTo>
                        <a:pt x="86" y="363"/>
                      </a:lnTo>
                      <a:lnTo>
                        <a:pt x="72" y="311"/>
                      </a:lnTo>
                      <a:lnTo>
                        <a:pt x="52" y="266"/>
                      </a:lnTo>
                      <a:lnTo>
                        <a:pt x="76" y="238"/>
                      </a:lnTo>
                      <a:lnTo>
                        <a:pt x="106" y="214"/>
                      </a:lnTo>
                      <a:lnTo>
                        <a:pt x="116" y="210"/>
                      </a:lnTo>
                      <a:lnTo>
                        <a:pt x="80" y="139"/>
                      </a:lnTo>
                      <a:lnTo>
                        <a:pt x="114" y="121"/>
                      </a:lnTo>
                      <a:lnTo>
                        <a:pt x="152" y="107"/>
                      </a:lnTo>
                      <a:lnTo>
                        <a:pt x="185" y="97"/>
                      </a:lnTo>
                      <a:lnTo>
                        <a:pt x="223" y="169"/>
                      </a:lnTo>
                      <a:lnTo>
                        <a:pt x="261" y="157"/>
                      </a:lnTo>
                      <a:lnTo>
                        <a:pt x="289" y="145"/>
                      </a:lnTo>
                      <a:lnTo>
                        <a:pt x="312" y="133"/>
                      </a:lnTo>
                      <a:lnTo>
                        <a:pt x="275" y="63"/>
                      </a:lnTo>
                      <a:lnTo>
                        <a:pt x="312" y="42"/>
                      </a:lnTo>
                      <a:lnTo>
                        <a:pt x="332" y="18"/>
                      </a:lnTo>
                      <a:lnTo>
                        <a:pt x="342" y="12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k-KZ"/>
                </a:p>
              </p:txBody>
            </p:sp>
            <p:sp>
              <p:nvSpPr>
                <p:cNvPr id="13329" name="Freeform 17"/>
                <p:cNvSpPr>
                  <a:spLocks/>
                </p:cNvSpPr>
                <p:nvPr/>
              </p:nvSpPr>
              <p:spPr bwMode="auto">
                <a:xfrm>
                  <a:off x="914" y="2345"/>
                  <a:ext cx="157" cy="245"/>
                </a:xfrm>
                <a:custGeom>
                  <a:avLst/>
                  <a:gdLst>
                    <a:gd name="T0" fmla="*/ 25 w 157"/>
                    <a:gd name="T1" fmla="*/ 7 h 245"/>
                    <a:gd name="T2" fmla="*/ 31 w 157"/>
                    <a:gd name="T3" fmla="*/ 0 h 245"/>
                    <a:gd name="T4" fmla="*/ 37 w 157"/>
                    <a:gd name="T5" fmla="*/ 7 h 245"/>
                    <a:gd name="T6" fmla="*/ 40 w 157"/>
                    <a:gd name="T7" fmla="*/ 29 h 245"/>
                    <a:gd name="T8" fmla="*/ 55 w 157"/>
                    <a:gd name="T9" fmla="*/ 67 h 245"/>
                    <a:gd name="T10" fmla="*/ 75 w 157"/>
                    <a:gd name="T11" fmla="*/ 107 h 245"/>
                    <a:gd name="T12" fmla="*/ 95 w 157"/>
                    <a:gd name="T13" fmla="*/ 142 h 245"/>
                    <a:gd name="T14" fmla="*/ 125 w 157"/>
                    <a:gd name="T15" fmla="*/ 196 h 245"/>
                    <a:gd name="T16" fmla="*/ 154 w 157"/>
                    <a:gd name="T17" fmla="*/ 230 h 245"/>
                    <a:gd name="T18" fmla="*/ 157 w 157"/>
                    <a:gd name="T19" fmla="*/ 240 h 245"/>
                    <a:gd name="T20" fmla="*/ 151 w 157"/>
                    <a:gd name="T21" fmla="*/ 245 h 245"/>
                    <a:gd name="T22" fmla="*/ 146 w 157"/>
                    <a:gd name="T23" fmla="*/ 237 h 245"/>
                    <a:gd name="T24" fmla="*/ 128 w 157"/>
                    <a:gd name="T25" fmla="*/ 211 h 245"/>
                    <a:gd name="T26" fmla="*/ 109 w 157"/>
                    <a:gd name="T27" fmla="*/ 184 h 245"/>
                    <a:gd name="T28" fmla="*/ 106 w 157"/>
                    <a:gd name="T29" fmla="*/ 178 h 245"/>
                    <a:gd name="T30" fmla="*/ 73 w 157"/>
                    <a:gd name="T31" fmla="*/ 200 h 245"/>
                    <a:gd name="T32" fmla="*/ 42 w 157"/>
                    <a:gd name="T33" fmla="*/ 221 h 245"/>
                    <a:gd name="T34" fmla="*/ 0 w 157"/>
                    <a:gd name="T35" fmla="*/ 130 h 245"/>
                    <a:gd name="T36" fmla="*/ 34 w 157"/>
                    <a:gd name="T37" fmla="*/ 116 h 245"/>
                    <a:gd name="T38" fmla="*/ 60 w 157"/>
                    <a:gd name="T39" fmla="*/ 98 h 245"/>
                    <a:gd name="T40" fmla="*/ 45 w 157"/>
                    <a:gd name="T41" fmla="*/ 65 h 245"/>
                    <a:gd name="T42" fmla="*/ 33 w 157"/>
                    <a:gd name="T43" fmla="*/ 32 h 245"/>
                    <a:gd name="T44" fmla="*/ 25 w 157"/>
                    <a:gd name="T45" fmla="*/ 7 h 2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7"/>
                    <a:gd name="T70" fmla="*/ 0 h 245"/>
                    <a:gd name="T71" fmla="*/ 157 w 157"/>
                    <a:gd name="T72" fmla="*/ 245 h 2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7" h="245">
                      <a:moveTo>
                        <a:pt x="25" y="7"/>
                      </a:moveTo>
                      <a:lnTo>
                        <a:pt x="31" y="0"/>
                      </a:lnTo>
                      <a:lnTo>
                        <a:pt x="37" y="7"/>
                      </a:lnTo>
                      <a:lnTo>
                        <a:pt x="40" y="29"/>
                      </a:lnTo>
                      <a:lnTo>
                        <a:pt x="55" y="67"/>
                      </a:lnTo>
                      <a:lnTo>
                        <a:pt x="75" y="107"/>
                      </a:lnTo>
                      <a:lnTo>
                        <a:pt x="95" y="142"/>
                      </a:lnTo>
                      <a:lnTo>
                        <a:pt x="125" y="196"/>
                      </a:lnTo>
                      <a:lnTo>
                        <a:pt x="154" y="230"/>
                      </a:lnTo>
                      <a:lnTo>
                        <a:pt x="157" y="240"/>
                      </a:lnTo>
                      <a:lnTo>
                        <a:pt x="151" y="245"/>
                      </a:lnTo>
                      <a:lnTo>
                        <a:pt x="146" y="237"/>
                      </a:lnTo>
                      <a:lnTo>
                        <a:pt x="128" y="211"/>
                      </a:lnTo>
                      <a:lnTo>
                        <a:pt x="109" y="184"/>
                      </a:lnTo>
                      <a:lnTo>
                        <a:pt x="106" y="178"/>
                      </a:lnTo>
                      <a:lnTo>
                        <a:pt x="73" y="200"/>
                      </a:lnTo>
                      <a:lnTo>
                        <a:pt x="42" y="221"/>
                      </a:lnTo>
                      <a:lnTo>
                        <a:pt x="0" y="130"/>
                      </a:lnTo>
                      <a:lnTo>
                        <a:pt x="34" y="116"/>
                      </a:lnTo>
                      <a:lnTo>
                        <a:pt x="60" y="98"/>
                      </a:lnTo>
                      <a:lnTo>
                        <a:pt x="45" y="65"/>
                      </a:lnTo>
                      <a:lnTo>
                        <a:pt x="33" y="32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k-KZ"/>
                </a:p>
              </p:txBody>
            </p:sp>
            <p:sp>
              <p:nvSpPr>
                <p:cNvPr id="13330" name="Freeform 18"/>
                <p:cNvSpPr>
                  <a:spLocks/>
                </p:cNvSpPr>
                <p:nvPr/>
              </p:nvSpPr>
              <p:spPr bwMode="auto">
                <a:xfrm>
                  <a:off x="719" y="2511"/>
                  <a:ext cx="145" cy="134"/>
                </a:xfrm>
                <a:custGeom>
                  <a:avLst/>
                  <a:gdLst>
                    <a:gd name="T0" fmla="*/ 110 w 145"/>
                    <a:gd name="T1" fmla="*/ 0 h 134"/>
                    <a:gd name="T2" fmla="*/ 66 w 145"/>
                    <a:gd name="T3" fmla="*/ 12 h 134"/>
                    <a:gd name="T4" fmla="*/ 37 w 145"/>
                    <a:gd name="T5" fmla="*/ 22 h 134"/>
                    <a:gd name="T6" fmla="*/ 0 w 145"/>
                    <a:gd name="T7" fmla="*/ 45 h 134"/>
                    <a:gd name="T8" fmla="*/ 31 w 145"/>
                    <a:gd name="T9" fmla="*/ 134 h 134"/>
                    <a:gd name="T10" fmla="*/ 52 w 145"/>
                    <a:gd name="T11" fmla="*/ 115 h 134"/>
                    <a:gd name="T12" fmla="*/ 79 w 145"/>
                    <a:gd name="T13" fmla="*/ 98 h 134"/>
                    <a:gd name="T14" fmla="*/ 119 w 145"/>
                    <a:gd name="T15" fmla="*/ 83 h 134"/>
                    <a:gd name="T16" fmla="*/ 145 w 145"/>
                    <a:gd name="T17" fmla="*/ 80 h 134"/>
                    <a:gd name="T18" fmla="*/ 110 w 145"/>
                    <a:gd name="T19" fmla="*/ 0 h 1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5"/>
                    <a:gd name="T31" fmla="*/ 0 h 134"/>
                    <a:gd name="T32" fmla="*/ 145 w 145"/>
                    <a:gd name="T33" fmla="*/ 134 h 1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5" h="134">
                      <a:moveTo>
                        <a:pt x="110" y="0"/>
                      </a:moveTo>
                      <a:lnTo>
                        <a:pt x="66" y="12"/>
                      </a:lnTo>
                      <a:lnTo>
                        <a:pt x="37" y="22"/>
                      </a:lnTo>
                      <a:lnTo>
                        <a:pt x="0" y="45"/>
                      </a:lnTo>
                      <a:lnTo>
                        <a:pt x="31" y="134"/>
                      </a:lnTo>
                      <a:lnTo>
                        <a:pt x="52" y="115"/>
                      </a:lnTo>
                      <a:lnTo>
                        <a:pt x="79" y="98"/>
                      </a:lnTo>
                      <a:lnTo>
                        <a:pt x="119" y="83"/>
                      </a:lnTo>
                      <a:lnTo>
                        <a:pt x="145" y="8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k-KZ"/>
                </a:p>
              </p:txBody>
            </p:sp>
          </p:grpSp>
        </p:grpSp>
        <p:sp>
          <p:nvSpPr>
            <p:cNvPr id="13324" name="Freeform 19"/>
            <p:cNvSpPr>
              <a:spLocks/>
            </p:cNvSpPr>
            <p:nvPr/>
          </p:nvSpPr>
          <p:spPr bwMode="auto">
            <a:xfrm>
              <a:off x="183" y="2817"/>
              <a:ext cx="1193" cy="349"/>
            </a:xfrm>
            <a:custGeom>
              <a:avLst/>
              <a:gdLst>
                <a:gd name="T0" fmla="*/ 68 w 1193"/>
                <a:gd name="T1" fmla="*/ 0 h 349"/>
                <a:gd name="T2" fmla="*/ 356 w 1193"/>
                <a:gd name="T3" fmla="*/ 40 h 349"/>
                <a:gd name="T4" fmla="*/ 664 w 1193"/>
                <a:gd name="T5" fmla="*/ 96 h 349"/>
                <a:gd name="T6" fmla="*/ 859 w 1193"/>
                <a:gd name="T7" fmla="*/ 145 h 349"/>
                <a:gd name="T8" fmla="*/ 1062 w 1193"/>
                <a:gd name="T9" fmla="*/ 211 h 349"/>
                <a:gd name="T10" fmla="*/ 1193 w 1193"/>
                <a:gd name="T11" fmla="*/ 260 h 349"/>
                <a:gd name="T12" fmla="*/ 1118 w 1193"/>
                <a:gd name="T13" fmla="*/ 304 h 349"/>
                <a:gd name="T14" fmla="*/ 1036 w 1193"/>
                <a:gd name="T15" fmla="*/ 349 h 349"/>
                <a:gd name="T16" fmla="*/ 846 w 1193"/>
                <a:gd name="T17" fmla="*/ 264 h 349"/>
                <a:gd name="T18" fmla="*/ 658 w 1193"/>
                <a:gd name="T19" fmla="*/ 196 h 349"/>
                <a:gd name="T20" fmla="*/ 461 w 1193"/>
                <a:gd name="T21" fmla="*/ 136 h 349"/>
                <a:gd name="T22" fmla="*/ 277 w 1193"/>
                <a:gd name="T23" fmla="*/ 89 h 349"/>
                <a:gd name="T24" fmla="*/ 0 w 1193"/>
                <a:gd name="T25" fmla="*/ 15 h 349"/>
                <a:gd name="T26" fmla="*/ 68 w 1193"/>
                <a:gd name="T27" fmla="*/ 0 h 3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3"/>
                <a:gd name="T43" fmla="*/ 0 h 349"/>
                <a:gd name="T44" fmla="*/ 1193 w 1193"/>
                <a:gd name="T45" fmla="*/ 349 h 3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3" h="349">
                  <a:moveTo>
                    <a:pt x="68" y="0"/>
                  </a:moveTo>
                  <a:lnTo>
                    <a:pt x="356" y="40"/>
                  </a:lnTo>
                  <a:lnTo>
                    <a:pt x="664" y="96"/>
                  </a:lnTo>
                  <a:lnTo>
                    <a:pt x="859" y="145"/>
                  </a:lnTo>
                  <a:lnTo>
                    <a:pt x="1062" y="211"/>
                  </a:lnTo>
                  <a:lnTo>
                    <a:pt x="1193" y="260"/>
                  </a:lnTo>
                  <a:lnTo>
                    <a:pt x="1118" y="304"/>
                  </a:lnTo>
                  <a:lnTo>
                    <a:pt x="1036" y="349"/>
                  </a:lnTo>
                  <a:lnTo>
                    <a:pt x="846" y="264"/>
                  </a:lnTo>
                  <a:lnTo>
                    <a:pt x="658" y="196"/>
                  </a:lnTo>
                  <a:lnTo>
                    <a:pt x="461" y="136"/>
                  </a:lnTo>
                  <a:lnTo>
                    <a:pt x="277" y="89"/>
                  </a:lnTo>
                  <a:lnTo>
                    <a:pt x="0" y="1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</p:grpSp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971549" y="476251"/>
            <a:ext cx="7416800" cy="238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kk-KZ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Көзге жаттығу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65176"/>
            <a:ext cx="8856663" cy="172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b="1" i="1" dirty="0" smtClean="0">
                <a:solidFill>
                  <a:srgbClr val="800080"/>
                </a:solidFill>
                <a:latin typeface="Comic Sans MS" pitchFamily="66" charset="0"/>
              </a:rPr>
              <a:t>А, В, С, Е</a:t>
            </a:r>
            <a:r>
              <a:rPr lang="ru-RU" sz="4000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dirty="0" err="1" smtClean="0">
                <a:solidFill>
                  <a:srgbClr val="0000FF"/>
                </a:solidFill>
                <a:latin typeface="KZ Cooper" pitchFamily="34" charset="0"/>
              </a:rPr>
              <a:t>Нүктелерінің координаталарын</a:t>
            </a:r>
            <a:r>
              <a:rPr lang="ru-RU" sz="4000" dirty="0" smtClean="0">
                <a:solidFill>
                  <a:srgbClr val="0000FF"/>
                </a:solidFill>
                <a:latin typeface="KZ Cooper" pitchFamily="34" charset="0"/>
              </a:rPr>
              <a:t> тап</a:t>
            </a:r>
          </a:p>
        </p:txBody>
      </p:sp>
      <p:pic>
        <p:nvPicPr>
          <p:cNvPr id="14364" name="Picture 46" descr="2b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00760" y="4286256"/>
            <a:ext cx="2809875" cy="2414610"/>
          </a:xfrm>
          <a:noFill/>
        </p:spPr>
      </p:pic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827088" y="4076700"/>
            <a:ext cx="74168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k-KZ"/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101014" y="4076700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/>
              <a:t>х</a:t>
            </a:r>
          </a:p>
        </p:txBody>
      </p:sp>
      <p:sp>
        <p:nvSpPr>
          <p:cNvPr id="14341" name="Text Box 17"/>
          <p:cNvSpPr txBox="1">
            <a:spLocks noChangeArrowheads="1"/>
          </p:cNvSpPr>
          <p:nvPr/>
        </p:nvSpPr>
        <p:spPr bwMode="auto">
          <a:xfrm>
            <a:off x="1331913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2339976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FF00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2843213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3348039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3851276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FF00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46" name="Text Box 23"/>
          <p:cNvSpPr txBox="1">
            <a:spLocks noChangeArrowheads="1"/>
          </p:cNvSpPr>
          <p:nvPr/>
        </p:nvSpPr>
        <p:spPr bwMode="auto">
          <a:xfrm>
            <a:off x="4356101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47" name="Text Box 24"/>
          <p:cNvSpPr txBox="1">
            <a:spLocks noChangeArrowheads="1"/>
          </p:cNvSpPr>
          <p:nvPr/>
        </p:nvSpPr>
        <p:spPr bwMode="auto">
          <a:xfrm>
            <a:off x="4932364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48" name="Text Box 25"/>
          <p:cNvSpPr txBox="1">
            <a:spLocks noChangeArrowheads="1"/>
          </p:cNvSpPr>
          <p:nvPr/>
        </p:nvSpPr>
        <p:spPr bwMode="auto">
          <a:xfrm>
            <a:off x="5435601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49" name="Text Box 26"/>
          <p:cNvSpPr txBox="1">
            <a:spLocks noChangeArrowheads="1"/>
          </p:cNvSpPr>
          <p:nvPr/>
        </p:nvSpPr>
        <p:spPr bwMode="auto">
          <a:xfrm>
            <a:off x="5940425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50" name="Text Box 27"/>
          <p:cNvSpPr txBox="1">
            <a:spLocks noChangeArrowheads="1"/>
          </p:cNvSpPr>
          <p:nvPr/>
        </p:nvSpPr>
        <p:spPr bwMode="auto">
          <a:xfrm>
            <a:off x="827089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52" name="Text Box 30"/>
          <p:cNvSpPr txBox="1">
            <a:spLocks noChangeArrowheads="1"/>
          </p:cNvSpPr>
          <p:nvPr/>
        </p:nvSpPr>
        <p:spPr bwMode="auto">
          <a:xfrm>
            <a:off x="1835151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53" name="Text Box 31"/>
          <p:cNvSpPr txBox="1">
            <a:spLocks noChangeArrowheads="1"/>
          </p:cNvSpPr>
          <p:nvPr/>
        </p:nvSpPr>
        <p:spPr bwMode="auto">
          <a:xfrm>
            <a:off x="6443664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54" name="Text Box 32"/>
          <p:cNvSpPr txBox="1">
            <a:spLocks noChangeArrowheads="1"/>
          </p:cNvSpPr>
          <p:nvPr/>
        </p:nvSpPr>
        <p:spPr bwMode="auto">
          <a:xfrm>
            <a:off x="7524751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FF00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55" name="Text Box 33"/>
          <p:cNvSpPr txBox="1">
            <a:spLocks noChangeArrowheads="1"/>
          </p:cNvSpPr>
          <p:nvPr/>
        </p:nvSpPr>
        <p:spPr bwMode="auto">
          <a:xfrm>
            <a:off x="6732589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 dirty="0">
                <a:solidFill>
                  <a:srgbClr val="FF00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56" name="Text Box 34"/>
          <p:cNvSpPr txBox="1">
            <a:spLocks noChangeArrowheads="1"/>
          </p:cNvSpPr>
          <p:nvPr/>
        </p:nvSpPr>
        <p:spPr bwMode="auto">
          <a:xfrm>
            <a:off x="827089" y="4149726"/>
            <a:ext cx="433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357" name="Text Box 35"/>
          <p:cNvSpPr txBox="1">
            <a:spLocks noChangeArrowheads="1"/>
          </p:cNvSpPr>
          <p:nvPr/>
        </p:nvSpPr>
        <p:spPr bwMode="auto">
          <a:xfrm>
            <a:off x="5940425" y="4076701"/>
            <a:ext cx="574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4358" name="Text Box 36"/>
          <p:cNvSpPr txBox="1">
            <a:spLocks noChangeArrowheads="1"/>
          </p:cNvSpPr>
          <p:nvPr/>
        </p:nvSpPr>
        <p:spPr bwMode="auto">
          <a:xfrm>
            <a:off x="7596189" y="3429001"/>
            <a:ext cx="433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80008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4359" name="Text Box 37"/>
          <p:cNvSpPr txBox="1">
            <a:spLocks noChangeArrowheads="1"/>
          </p:cNvSpPr>
          <p:nvPr/>
        </p:nvSpPr>
        <p:spPr bwMode="auto">
          <a:xfrm>
            <a:off x="2339975" y="3429001"/>
            <a:ext cx="43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80008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4360" name="Text Box 38"/>
          <p:cNvSpPr txBox="1">
            <a:spLocks noChangeArrowheads="1"/>
          </p:cNvSpPr>
          <p:nvPr/>
        </p:nvSpPr>
        <p:spPr bwMode="auto">
          <a:xfrm>
            <a:off x="3851277" y="3429001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800080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14361" name="Text Box 39"/>
          <p:cNvSpPr txBox="1">
            <a:spLocks noChangeArrowheads="1"/>
          </p:cNvSpPr>
          <p:nvPr/>
        </p:nvSpPr>
        <p:spPr bwMode="auto">
          <a:xfrm>
            <a:off x="7019925" y="3068639"/>
            <a:ext cx="574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00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63" name="Text Box 41"/>
          <p:cNvSpPr txBox="1">
            <a:spLocks noChangeArrowheads="1"/>
          </p:cNvSpPr>
          <p:nvPr/>
        </p:nvSpPr>
        <p:spPr bwMode="auto">
          <a:xfrm>
            <a:off x="6732588" y="3429001"/>
            <a:ext cx="43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800080"/>
                </a:solidFill>
                <a:latin typeface="Comic Sans MS" pitchFamily="66" charset="0"/>
              </a:rPr>
              <a:t>C</a:t>
            </a:r>
            <a:endParaRPr lang="ru-RU" sz="3200" b="1" i="1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1" y="5300663"/>
            <a:ext cx="6372225" cy="13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7A007A"/>
                </a:solidFill>
                <a:latin typeface="Comic Sans MS" pitchFamily="66" charset="0"/>
              </a:rPr>
              <a:t>А(5,3)</a:t>
            </a:r>
            <a:r>
              <a:rPr lang="en-US" sz="3200" b="1" i="1" dirty="0">
                <a:solidFill>
                  <a:srgbClr val="7A007A"/>
                </a:solidFill>
                <a:latin typeface="Comic Sans MS" pitchFamily="66" charset="0"/>
              </a:rPr>
              <a:t>; B(5</a:t>
            </a:r>
            <a:r>
              <a:rPr lang="ru-RU" sz="3200" b="1" i="1" dirty="0">
                <a:solidFill>
                  <a:srgbClr val="7A007A"/>
                </a:solidFill>
                <a:latin typeface="Comic Sans MS" pitchFamily="66" charset="0"/>
              </a:rPr>
              <a:t>,6)</a:t>
            </a:r>
            <a:r>
              <a:rPr lang="en-US" sz="3200" b="1" i="1" dirty="0">
                <a:solidFill>
                  <a:srgbClr val="7A007A"/>
                </a:solidFill>
                <a:latin typeface="Comic Sans MS" pitchFamily="66" charset="0"/>
              </a:rPr>
              <a:t>; </a:t>
            </a:r>
            <a:r>
              <a:rPr lang="ru-RU" sz="3200" b="1" i="1" dirty="0">
                <a:solidFill>
                  <a:srgbClr val="7A007A"/>
                </a:solidFill>
                <a:latin typeface="Comic Sans MS" pitchFamily="66" charset="0"/>
              </a:rPr>
              <a:t>С(6,15)</a:t>
            </a:r>
            <a:r>
              <a:rPr lang="en-US" sz="3200" b="1" i="1" dirty="0">
                <a:solidFill>
                  <a:srgbClr val="7A007A"/>
                </a:solidFill>
                <a:latin typeface="Comic Sans MS" pitchFamily="66" charset="0"/>
              </a:rPr>
              <a:t>;</a:t>
            </a:r>
            <a:endParaRPr lang="ru-RU" sz="3200" b="1" i="1" dirty="0">
              <a:solidFill>
                <a:srgbClr val="7A007A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7A007A"/>
                </a:solidFill>
                <a:latin typeface="Comic Sans MS" pitchFamily="66" charset="0"/>
              </a:rPr>
              <a:t>E(6</a:t>
            </a:r>
            <a:r>
              <a:rPr lang="ru-RU" sz="3200" b="1" i="1" dirty="0">
                <a:solidFill>
                  <a:srgbClr val="7A007A"/>
                </a:solidFill>
                <a:latin typeface="Comic Sans MS" pitchFamily="66" charset="0"/>
              </a:rPr>
              <a:t>,3).</a:t>
            </a:r>
            <a:r>
              <a:rPr lang="en-US" sz="3200" b="1" i="1" dirty="0">
                <a:solidFill>
                  <a:srgbClr val="7A007A"/>
                </a:solidFill>
                <a:latin typeface="Comic Sans MS" pitchFamily="66" charset="0"/>
              </a:rPr>
              <a:t> </a:t>
            </a:r>
            <a:r>
              <a:rPr lang="ru-RU" sz="3200" b="1" i="1" dirty="0">
                <a:solidFill>
                  <a:srgbClr val="7A007A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9" y="44450"/>
            <a:ext cx="8785225" cy="10080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i="1" smtClean="0">
                <a:solidFill>
                  <a:srgbClr val="CC00FF"/>
                </a:solidFill>
                <a:latin typeface="Times New Roman" pitchFamily="18" charset="0"/>
              </a:rPr>
              <a:t>Кенгуру неше метр биіктікке секіретінін білгің келе ме?</a:t>
            </a:r>
            <a:r>
              <a:rPr lang="en-US" b="1" i="1" smtClean="0">
                <a:solidFill>
                  <a:srgbClr val="CC00FF"/>
                </a:solidFill>
                <a:latin typeface="Times New Roman" pitchFamily="18" charset="0"/>
              </a:rPr>
              <a:t> </a:t>
            </a:r>
            <a:endParaRPr lang="ru-RU" b="1" smtClean="0">
              <a:solidFill>
                <a:srgbClr val="CC00FF"/>
              </a:solidFill>
              <a:latin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1439" y="2252663"/>
            <a:ext cx="8964612" cy="3825874"/>
            <a:chOff x="0" y="1162"/>
            <a:chExt cx="5647" cy="2410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0" y="2160"/>
              <a:ext cx="771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b="1">
                  <a:solidFill>
                    <a:srgbClr val="993366"/>
                  </a:solidFill>
                </a:rPr>
                <a:t>2,31</a:t>
              </a: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1202" y="2160"/>
              <a:ext cx="726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4876" y="3022"/>
              <a:ext cx="771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993366"/>
                </a:solidFill>
              </a:endParaRPr>
            </a:p>
          </p:txBody>
        </p:sp>
        <p:sp>
          <p:nvSpPr>
            <p:cNvPr id="15371" name="Rectangle 7"/>
            <p:cNvSpPr>
              <a:spLocks noChangeArrowheads="1"/>
            </p:cNvSpPr>
            <p:nvPr/>
          </p:nvSpPr>
          <p:spPr bwMode="auto">
            <a:xfrm>
              <a:off x="4876" y="1298"/>
              <a:ext cx="771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Rectangle 9"/>
            <p:cNvSpPr>
              <a:spLocks noChangeArrowheads="1"/>
            </p:cNvSpPr>
            <p:nvPr/>
          </p:nvSpPr>
          <p:spPr bwMode="auto">
            <a:xfrm>
              <a:off x="2336" y="2160"/>
              <a:ext cx="771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AutoShape 10"/>
            <p:cNvSpPr>
              <a:spLocks noChangeArrowheads="1"/>
            </p:cNvSpPr>
            <p:nvPr/>
          </p:nvSpPr>
          <p:spPr bwMode="auto">
            <a:xfrm>
              <a:off x="3515" y="1979"/>
              <a:ext cx="726" cy="771"/>
            </a:xfrm>
            <a:prstGeom prst="diamond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Line 11"/>
            <p:cNvSpPr>
              <a:spLocks noChangeShapeType="1"/>
            </p:cNvSpPr>
            <p:nvPr/>
          </p:nvSpPr>
          <p:spPr bwMode="auto">
            <a:xfrm>
              <a:off x="793" y="2387"/>
              <a:ext cx="40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5375" name="Line 12"/>
            <p:cNvSpPr>
              <a:spLocks noChangeShapeType="1"/>
            </p:cNvSpPr>
            <p:nvPr/>
          </p:nvSpPr>
          <p:spPr bwMode="auto">
            <a:xfrm>
              <a:off x="1927" y="2387"/>
              <a:ext cx="40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5376" name="Line 13"/>
            <p:cNvSpPr>
              <a:spLocks noChangeShapeType="1"/>
            </p:cNvSpPr>
            <p:nvPr/>
          </p:nvSpPr>
          <p:spPr bwMode="auto">
            <a:xfrm>
              <a:off x="3107" y="2387"/>
              <a:ext cx="40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5377" name="Line 14"/>
            <p:cNvSpPr>
              <a:spLocks noChangeShapeType="1"/>
            </p:cNvSpPr>
            <p:nvPr/>
          </p:nvSpPr>
          <p:spPr bwMode="auto">
            <a:xfrm flipV="1">
              <a:off x="3878" y="1480"/>
              <a:ext cx="0" cy="499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5378" name="Line 15"/>
            <p:cNvSpPr>
              <a:spLocks noChangeShapeType="1"/>
            </p:cNvSpPr>
            <p:nvPr/>
          </p:nvSpPr>
          <p:spPr bwMode="auto">
            <a:xfrm flipV="1">
              <a:off x="3878" y="2750"/>
              <a:ext cx="0" cy="499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5379" name="Line 16"/>
            <p:cNvSpPr>
              <a:spLocks noChangeShapeType="1"/>
            </p:cNvSpPr>
            <p:nvPr/>
          </p:nvSpPr>
          <p:spPr bwMode="auto">
            <a:xfrm>
              <a:off x="3878" y="1480"/>
              <a:ext cx="99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5380" name="Line 17"/>
            <p:cNvSpPr>
              <a:spLocks noChangeShapeType="1"/>
            </p:cNvSpPr>
            <p:nvPr/>
          </p:nvSpPr>
          <p:spPr bwMode="auto">
            <a:xfrm>
              <a:off x="3878" y="3249"/>
              <a:ext cx="99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kk-KZ"/>
            </a:p>
          </p:txBody>
        </p:sp>
        <p:sp>
          <p:nvSpPr>
            <p:cNvPr id="15381" name="Text Box 18"/>
            <p:cNvSpPr txBox="1">
              <a:spLocks noChangeArrowheads="1"/>
            </p:cNvSpPr>
            <p:nvPr/>
          </p:nvSpPr>
          <p:spPr bwMode="auto">
            <a:xfrm>
              <a:off x="657" y="1842"/>
              <a:ext cx="6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1" dirty="0">
                  <a:solidFill>
                    <a:srgbClr val="993366"/>
                  </a:solidFill>
                </a:rPr>
                <a:t>+8,69</a:t>
              </a:r>
            </a:p>
          </p:txBody>
        </p:sp>
        <p:sp>
          <p:nvSpPr>
            <p:cNvPr id="15382" name="Text Box 20"/>
            <p:cNvSpPr txBox="1">
              <a:spLocks noChangeArrowheads="1"/>
            </p:cNvSpPr>
            <p:nvPr/>
          </p:nvSpPr>
          <p:spPr bwMode="auto">
            <a:xfrm>
              <a:off x="1791" y="1888"/>
              <a:ext cx="6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1">
                  <a:solidFill>
                    <a:srgbClr val="993366"/>
                  </a:solidFill>
                </a:rPr>
                <a:t>- 1,76</a:t>
              </a: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3515" y="2205"/>
              <a:ext cx="6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993366"/>
                  </a:solidFill>
                </a:rPr>
                <a:t>&lt;</a:t>
              </a:r>
              <a:r>
                <a:rPr lang="ru-RU" b="1">
                  <a:solidFill>
                    <a:srgbClr val="993366"/>
                  </a:solidFill>
                </a:rPr>
                <a:t> 9,34</a:t>
              </a:r>
            </a:p>
          </p:txBody>
        </p:sp>
        <p:sp>
          <p:nvSpPr>
            <p:cNvPr id="15384" name="Text Box 22"/>
            <p:cNvSpPr txBox="1">
              <a:spLocks noChangeArrowheads="1"/>
            </p:cNvSpPr>
            <p:nvPr/>
          </p:nvSpPr>
          <p:spPr bwMode="auto">
            <a:xfrm>
              <a:off x="3334" y="2840"/>
              <a:ext cx="45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>
                  <a:solidFill>
                    <a:srgbClr val="993366"/>
                  </a:solidFill>
                </a:rPr>
                <a:t>иә</a:t>
              </a:r>
            </a:p>
          </p:txBody>
        </p:sp>
        <p:sp>
          <p:nvSpPr>
            <p:cNvPr id="15385" name="Text Box 23"/>
            <p:cNvSpPr txBox="1">
              <a:spLocks noChangeArrowheads="1"/>
            </p:cNvSpPr>
            <p:nvPr/>
          </p:nvSpPr>
          <p:spPr bwMode="auto">
            <a:xfrm>
              <a:off x="3243" y="1434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>
                  <a:solidFill>
                    <a:srgbClr val="993366"/>
                  </a:solidFill>
                </a:rPr>
                <a:t>жоқ</a:t>
              </a:r>
            </a:p>
          </p:txBody>
        </p:sp>
        <p:sp>
          <p:nvSpPr>
            <p:cNvPr id="15386" name="Text Box 24"/>
            <p:cNvSpPr txBox="1">
              <a:spLocks noChangeArrowheads="1"/>
            </p:cNvSpPr>
            <p:nvPr/>
          </p:nvSpPr>
          <p:spPr bwMode="auto">
            <a:xfrm>
              <a:off x="4014" y="3339"/>
              <a:ext cx="6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1">
                  <a:solidFill>
                    <a:srgbClr val="993366"/>
                  </a:solidFill>
                </a:rPr>
                <a:t>- 6,24</a:t>
              </a:r>
            </a:p>
          </p:txBody>
        </p:sp>
        <p:sp>
          <p:nvSpPr>
            <p:cNvPr id="15387" name="Text Box 25"/>
            <p:cNvSpPr txBox="1">
              <a:spLocks noChangeArrowheads="1"/>
            </p:cNvSpPr>
            <p:nvPr/>
          </p:nvSpPr>
          <p:spPr bwMode="auto">
            <a:xfrm>
              <a:off x="4014" y="1162"/>
              <a:ext cx="6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1">
                  <a:solidFill>
                    <a:srgbClr val="993366"/>
                  </a:solidFill>
                </a:rPr>
                <a:t>+3,82</a:t>
              </a:r>
            </a:p>
          </p:txBody>
        </p:sp>
      </p:grp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98107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33CC"/>
                </a:solidFill>
              </a:rPr>
              <a:t>Блок - схема көмегімен есептеуді орындасаң,  дұрыс жауапты табасың.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2268537" y="4005263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990033"/>
                </a:solidFill>
              </a:rPr>
              <a:t>11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3995739" y="4005263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990033"/>
                </a:solidFill>
              </a:rPr>
              <a:t>9,24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8207377" y="5300663"/>
            <a:ext cx="936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k-KZ" sz="2800">
                <a:solidFill>
                  <a:srgbClr val="990033"/>
                </a:solidFill>
              </a:rPr>
              <a:t>3</a:t>
            </a:r>
            <a:endParaRPr lang="ru-RU" sz="280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507" grpId="0"/>
      <p:bldP spid="20508" grpId="0"/>
      <p:bldP spid="20509" grpId="0"/>
      <p:bldP spid="205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dirty="0" err="1" smtClean="0">
                <a:solidFill>
                  <a:srgbClr val="800080"/>
                </a:solidFill>
                <a:latin typeface="Comic Sans MS" pitchFamily="66" charset="0"/>
              </a:rPr>
              <a:t>Теңдеуді шеш</a:t>
            </a:r>
            <a:r>
              <a:rPr lang="en-US" sz="3600" b="1" i="1" dirty="0" smtClean="0">
                <a:solidFill>
                  <a:srgbClr val="800080"/>
                </a:solidFill>
                <a:latin typeface="Comic Sans MS" pitchFamily="66" charset="0"/>
              </a:rPr>
              <a:t>:</a:t>
            </a:r>
            <a:endParaRPr lang="ru-RU" sz="3600" b="1" i="1" dirty="0" smtClean="0">
              <a:solidFill>
                <a:srgbClr val="80008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8000"/>
                </a:solidFill>
                <a:latin typeface="Century Gothic" pitchFamily="34" charset="0"/>
              </a:rPr>
              <a:t>Х– 4,67= 3,23</a:t>
            </a:r>
          </a:p>
          <a:p>
            <a:pPr algn="ctr" eaLnBrk="1" hangingPunct="1">
              <a:buFontTx/>
              <a:buNone/>
            </a:pPr>
            <a:r>
              <a:rPr lang="ru-RU" sz="3600" b="1" i="1" dirty="0" smtClean="0">
                <a:solidFill>
                  <a:srgbClr val="008000"/>
                </a:solidFill>
                <a:latin typeface="Century Gothic" pitchFamily="34" charset="0"/>
              </a:rPr>
              <a:t>Х =3,23+4,67</a:t>
            </a:r>
          </a:p>
          <a:p>
            <a:pPr algn="ctr" eaLnBrk="1" hangingPunct="1">
              <a:buFontTx/>
              <a:buNone/>
            </a:pPr>
            <a:r>
              <a:rPr lang="ru-RU" sz="3600" b="1" i="1" dirty="0" smtClean="0">
                <a:solidFill>
                  <a:srgbClr val="008000"/>
                </a:solidFill>
                <a:latin typeface="Century Gothic" pitchFamily="34" charset="0"/>
              </a:rPr>
              <a:t>Х =7,9</a:t>
            </a:r>
          </a:p>
          <a:p>
            <a:pPr algn="ctr" eaLnBrk="1" hangingPunct="1">
              <a:buFontTx/>
              <a:buNone/>
            </a:pPr>
            <a:endParaRPr lang="ru-RU" sz="3600" b="1" i="1" dirty="0" smtClean="0">
              <a:solidFill>
                <a:srgbClr val="008000"/>
              </a:solidFill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ru-RU" sz="3600" b="1" i="1" dirty="0" err="1" smtClean="0">
                <a:solidFill>
                  <a:srgbClr val="800080"/>
                </a:solidFill>
                <a:latin typeface="Comic Sans MS" pitchFamily="66" charset="0"/>
              </a:rPr>
              <a:t>Тексеру</a:t>
            </a:r>
            <a:r>
              <a:rPr lang="ru-RU" sz="3600" b="1" i="1" dirty="0" smtClean="0">
                <a:solidFill>
                  <a:srgbClr val="800080"/>
                </a:solidFill>
                <a:latin typeface="Comic Sans MS" pitchFamily="66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ru-RU" sz="3600" b="1" i="1" dirty="0" smtClean="0">
                <a:solidFill>
                  <a:srgbClr val="800080"/>
                </a:solidFill>
                <a:latin typeface="Comic Sans MS" pitchFamily="66" charset="0"/>
              </a:rPr>
              <a:t>              7,9-4,67=3,23</a:t>
            </a:r>
          </a:p>
          <a:p>
            <a:pPr eaLnBrk="1" hangingPunct="1">
              <a:buFontTx/>
              <a:buNone/>
            </a:pPr>
            <a:r>
              <a:rPr lang="ru-RU" sz="3600" b="1" i="1" dirty="0" smtClean="0">
                <a:solidFill>
                  <a:srgbClr val="008000"/>
                </a:solidFill>
                <a:latin typeface="Century Gothic" pitchFamily="34" charset="0"/>
              </a:rPr>
              <a:t>                            3,23=3,23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5699125" cy="5545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i="1" u="sng" smtClean="0">
                <a:solidFill>
                  <a:srgbClr val="660066"/>
                </a:solidFill>
                <a:latin typeface="Comic Sans MS" pitchFamily="66" charset="0"/>
              </a:rPr>
              <a:t>Гепард </a:t>
            </a:r>
            <a:r>
              <a:rPr lang="ru-RU" sz="3600" b="1" i="1" smtClean="0">
                <a:solidFill>
                  <a:srgbClr val="0000CC"/>
                </a:solidFill>
              </a:rPr>
              <a:t>– ең жылдам сүтқоректі жануар.</a:t>
            </a:r>
          </a:p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0000CC"/>
                </a:solidFill>
              </a:rPr>
              <a:t>   Өз жемін аулағанда ол 120 км</a:t>
            </a:r>
            <a:r>
              <a:rPr lang="en-US" sz="3600" b="1" i="1" smtClean="0">
                <a:solidFill>
                  <a:srgbClr val="0000CC"/>
                </a:solidFill>
              </a:rPr>
              <a:t>/</a:t>
            </a:r>
            <a:r>
              <a:rPr lang="ru-RU" sz="3600" b="1" i="1" smtClean="0">
                <a:solidFill>
                  <a:srgbClr val="0000CC"/>
                </a:solidFill>
              </a:rPr>
              <a:t>сағ жылдамдыққа дейін жүгіре алады.</a:t>
            </a:r>
            <a:r>
              <a:rPr lang="ru-RU" sz="3600" i="1" smtClean="0"/>
              <a:t>  </a:t>
            </a:r>
          </a:p>
        </p:txBody>
      </p:sp>
      <p:pic>
        <p:nvPicPr>
          <p:cNvPr id="2" name="Picture 9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60350"/>
            <a:ext cx="3052763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05263"/>
            <a:ext cx="33115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4" y="260351"/>
            <a:ext cx="7920037" cy="32400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993366"/>
                </a:solidFill>
                <a:latin typeface="KZ Times New Roman" pitchFamily="18" charset="0"/>
              </a:rPr>
              <a:t>Раффлезия </a:t>
            </a:r>
            <a:r>
              <a:rPr lang="ru-RU" smtClean="0">
                <a:latin typeface="KZ Times New Roman" pitchFamily="18" charset="0"/>
              </a:rPr>
              <a:t>- </a:t>
            </a:r>
            <a:r>
              <a:rPr lang="ru-RU" b="1" i="1" smtClean="0">
                <a:solidFill>
                  <a:srgbClr val="009900"/>
                </a:solidFill>
                <a:latin typeface="KZ Times New Roman" pitchFamily="18" charset="0"/>
              </a:rPr>
              <a:t>әлемдегі ең үлкен гүл. Оның жапырағы да, сабағы да, тамыры да жоқ. Оның салмағы 4-6 кг болады. Ол орамжапыраққа ұқсас ал ашылған күйінде диаметрі қанша метрге жететінін білгің келсе төмендегі есепті шығар.</a:t>
            </a:r>
            <a:r>
              <a:rPr lang="ru-RU" b="1" smtClean="0">
                <a:solidFill>
                  <a:srgbClr val="009900"/>
                </a:solidFill>
                <a:latin typeface="KZ Times New Roman" pitchFamily="18" charset="0"/>
              </a:rPr>
              <a:t>  </a:t>
            </a:r>
          </a:p>
        </p:txBody>
      </p:sp>
      <p:pic>
        <p:nvPicPr>
          <p:cNvPr id="18435" name="Picture 14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6" y="3213101"/>
            <a:ext cx="346392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39751" y="33337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0,32 м + 4 дм 8 см + 70 см 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Жауабы: _____ м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2555877" y="3933826"/>
            <a:ext cx="638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k-K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1,5</a:t>
            </a:r>
          </a:p>
        </p:txBody>
      </p:sp>
      <p:pic>
        <p:nvPicPr>
          <p:cNvPr id="19460" name="Picture 7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4" y="3068639"/>
            <a:ext cx="383063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E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50000"/>
              </a:spcBef>
            </a:pPr>
            <a:r>
              <a:rPr lang="ru-RU" b="1" u="sng">
                <a:solidFill>
                  <a:srgbClr val="00B65B"/>
                </a:solidFill>
                <a:latin typeface="Times New Roman" pitchFamily="18" charset="0"/>
              </a:rPr>
              <a:t>Өзіңді сынап көр</a:t>
            </a: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" y="714376"/>
            <a:ext cx="4500563" cy="4832092"/>
          </a:xfrm>
          <a:prstGeom prst="rect">
            <a:avLst/>
          </a:prstGeom>
          <a:solidFill>
            <a:srgbClr val="F3E7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Сандарды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ондық бөлшек түрінде жаз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:</a:t>
            </a:r>
          </a:p>
          <a:p>
            <a:pPr marL="342900" indent="-342900" algn="l">
              <a:spcBef>
                <a:spcPct val="50000"/>
              </a:spcBef>
            </a:pPr>
            <a:endParaRPr lang="ru-RU" sz="2800" b="1" dirty="0">
              <a:solidFill>
                <a:srgbClr val="008080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2. </a:t>
            </a: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Салыстыр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>
                <a:solidFill>
                  <a:srgbClr val="3366CC"/>
                </a:solidFill>
                <a:latin typeface="Times New Roman" pitchFamily="18" charset="0"/>
              </a:rPr>
              <a:t>а) 0,026 </a:t>
            </a:r>
            <a:r>
              <a:rPr lang="ru-RU" sz="2800" b="1" dirty="0" err="1">
                <a:solidFill>
                  <a:srgbClr val="3366CC"/>
                </a:solidFill>
                <a:latin typeface="Times New Roman" pitchFamily="18" charset="0"/>
              </a:rPr>
              <a:t>және </a:t>
            </a:r>
            <a:r>
              <a:rPr lang="ru-RU" sz="2800" b="1" dirty="0">
                <a:solidFill>
                  <a:srgbClr val="3366CC"/>
                </a:solidFill>
                <a:latin typeface="Times New Roman" pitchFamily="18" charset="0"/>
              </a:rPr>
              <a:t>0,27     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 smtClean="0">
                <a:solidFill>
                  <a:srgbClr val="008080"/>
                </a:solidFill>
                <a:latin typeface="Times New Roman" pitchFamily="18" charset="0"/>
              </a:rPr>
              <a:t>3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Амалды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орында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>
                <a:solidFill>
                  <a:srgbClr val="3366CC"/>
                </a:solidFill>
                <a:latin typeface="Times New Roman" pitchFamily="18" charset="0"/>
              </a:rPr>
              <a:t>а) 2,3+15,4   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>
                <a:solidFill>
                  <a:srgbClr val="3366CC"/>
                </a:solidFill>
                <a:latin typeface="Times New Roman" pitchFamily="18" charset="0"/>
              </a:rPr>
              <a:t>б) 8,3-5,42    </a:t>
            </a: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>
            <p:ph sz="quarter" idx="1"/>
          </p:nvPr>
        </p:nvGraphicFramePr>
        <p:xfrm>
          <a:off x="395288" y="1628776"/>
          <a:ext cx="2951163" cy="768350"/>
        </p:xfrm>
        <a:graphic>
          <a:graphicData uri="http://schemas.openxmlformats.org/presentationml/2006/ole">
            <p:oleObj spid="_x0000_s36866" name="Точечный рисунок" r:id="rId3" imgW="2048161" imgH="533474" progId="PBrush">
              <p:embed/>
            </p:oleObj>
          </a:graphicData>
        </a:graphic>
      </p:graphicFrame>
      <p:graphicFrame>
        <p:nvGraphicFramePr>
          <p:cNvPr id="2051" name="Object 27"/>
          <p:cNvGraphicFramePr>
            <a:graphicFrameLocks noChangeAspect="1"/>
          </p:cNvGraphicFramePr>
          <p:nvPr>
            <p:ph sz="quarter" idx="2"/>
          </p:nvPr>
        </p:nvGraphicFramePr>
        <p:xfrm>
          <a:off x="5562600" y="2360613"/>
          <a:ext cx="2209800" cy="666750"/>
        </p:xfrm>
        <a:graphic>
          <a:graphicData uri="http://schemas.openxmlformats.org/presentationml/2006/ole">
            <p:oleObj spid="_x0000_s36867" name="Точечный рисунок" r:id="rId4" imgW="2209524" imgH="666667" progId="PBrush">
              <p:embed/>
            </p:oleObj>
          </a:graphicData>
        </a:graphic>
      </p:graphicFrame>
      <p:graphicFrame>
        <p:nvGraphicFramePr>
          <p:cNvPr id="2052" name="Object 38"/>
          <p:cNvGraphicFramePr>
            <a:graphicFrameLocks noChangeAspect="1"/>
          </p:cNvGraphicFramePr>
          <p:nvPr>
            <p:ph sz="quarter" idx="3"/>
          </p:nvPr>
        </p:nvGraphicFramePr>
        <p:xfrm>
          <a:off x="4932365" y="1628776"/>
          <a:ext cx="2808287" cy="779463"/>
        </p:xfrm>
        <a:graphic>
          <a:graphicData uri="http://schemas.openxmlformats.org/presentationml/2006/ole">
            <p:oleObj spid="_x0000_s36868" name="Точечный рисунок" r:id="rId5" imgW="2057143" imgH="571731" progId="PBrush">
              <p:embed/>
            </p:oleObj>
          </a:graphicData>
        </a:graphic>
      </p:graphicFrame>
      <p:sp>
        <p:nvSpPr>
          <p:cNvPr id="2055" name="Text Box 21"/>
          <p:cNvSpPr txBox="1">
            <a:spLocks noChangeArrowheads="1"/>
          </p:cNvSpPr>
          <p:nvPr/>
        </p:nvSpPr>
        <p:spPr bwMode="auto">
          <a:xfrm>
            <a:off x="4572000" y="0"/>
            <a:ext cx="4572000" cy="5478423"/>
          </a:xfrm>
          <a:prstGeom prst="rect">
            <a:avLst/>
          </a:prstGeom>
          <a:solidFill>
            <a:srgbClr val="F3E7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 b="1" u="sng" dirty="0" err="1">
                <a:solidFill>
                  <a:srgbClr val="00B65B"/>
                </a:solidFill>
                <a:latin typeface="Times New Roman" pitchFamily="18" charset="0"/>
              </a:rPr>
              <a:t>Өзіңді сынап</a:t>
            </a:r>
            <a:r>
              <a:rPr lang="ru-RU" sz="2800" b="1" u="sng" dirty="0">
                <a:solidFill>
                  <a:srgbClr val="00B65B"/>
                </a:solidFill>
                <a:latin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00B65B"/>
                </a:solidFill>
                <a:latin typeface="Times New Roman" pitchFamily="18" charset="0"/>
              </a:rPr>
              <a:t>көр</a:t>
            </a:r>
            <a:endParaRPr lang="ru-RU" sz="2800" b="1" u="sng" dirty="0">
              <a:solidFill>
                <a:srgbClr val="00B65B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Сандарды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ондық бөлшек түрінде жаз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:</a:t>
            </a:r>
          </a:p>
          <a:p>
            <a:pPr marL="342900" indent="-342900" algn="l">
              <a:spcBef>
                <a:spcPct val="50000"/>
              </a:spcBef>
            </a:pPr>
            <a:endParaRPr lang="ru-RU" sz="2800" b="1" dirty="0">
              <a:solidFill>
                <a:srgbClr val="008080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2. </a:t>
            </a: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Салыстыр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>
                <a:solidFill>
                  <a:srgbClr val="3366CC"/>
                </a:solidFill>
                <a:latin typeface="Times New Roman" pitchFamily="18" charset="0"/>
              </a:rPr>
              <a:t>а) 0,53 </a:t>
            </a:r>
            <a:r>
              <a:rPr lang="ru-RU" sz="2800" b="1" dirty="0" err="1">
                <a:solidFill>
                  <a:srgbClr val="3366CC"/>
                </a:solidFill>
                <a:latin typeface="Times New Roman" pitchFamily="18" charset="0"/>
              </a:rPr>
              <a:t>және </a:t>
            </a:r>
            <a:r>
              <a:rPr lang="ru-RU" sz="2800" b="1" dirty="0">
                <a:solidFill>
                  <a:srgbClr val="3366CC"/>
                </a:solidFill>
                <a:latin typeface="Times New Roman" pitchFamily="18" charset="0"/>
              </a:rPr>
              <a:t>0,534  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 smtClean="0">
                <a:solidFill>
                  <a:srgbClr val="008080"/>
                </a:solidFill>
                <a:latin typeface="Times New Roman" pitchFamily="18" charset="0"/>
              </a:rPr>
              <a:t>3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Амалды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80"/>
                </a:solidFill>
                <a:latin typeface="Times New Roman" pitchFamily="18" charset="0"/>
              </a:rPr>
              <a:t>орында</a:t>
            </a:r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>
                <a:solidFill>
                  <a:srgbClr val="3366CC"/>
                </a:solidFill>
                <a:latin typeface="Times New Roman" pitchFamily="18" charset="0"/>
              </a:rPr>
              <a:t>а) 3,5+12,4   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b="1" dirty="0">
                <a:solidFill>
                  <a:srgbClr val="3366CC"/>
                </a:solidFill>
                <a:latin typeface="Times New Roman" pitchFamily="18" charset="0"/>
              </a:rPr>
              <a:t>б) 5,6-1,73     </a:t>
            </a:r>
          </a:p>
        </p:txBody>
      </p:sp>
      <p:sp>
        <p:nvSpPr>
          <p:cNvPr id="2056" name="Line 47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k-KZ"/>
          </a:p>
        </p:txBody>
      </p:sp>
      <p:graphicFrame>
        <p:nvGraphicFramePr>
          <p:cNvPr id="2057" name="Object 38"/>
          <p:cNvGraphicFramePr>
            <a:graphicFrameLocks noChangeAspect="1"/>
          </p:cNvGraphicFramePr>
          <p:nvPr/>
        </p:nvGraphicFramePr>
        <p:xfrm>
          <a:off x="5214943" y="1571612"/>
          <a:ext cx="2808287" cy="779463"/>
        </p:xfrm>
        <a:graphic>
          <a:graphicData uri="http://schemas.openxmlformats.org/presentationml/2006/ole">
            <p:oleObj spid="_x0000_s36869" name="Точечный рисунок" r:id="rId6" imgW="2057143" imgH="57173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-42862"/>
            <a:ext cx="9144000" cy="6900863"/>
            <a:chOff x="0" y="-17"/>
            <a:chExt cx="5783" cy="4342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13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36" name="Picture 31" descr="пгшлпгш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4283" y="2571744"/>
            <a:ext cx="32696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мақсаты</a:t>
            </a:r>
            <a:endParaRPr lang="ru-RU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86124"/>
            <a:ext cx="32696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қорытындылау</a:t>
            </a:r>
            <a:endParaRPr lang="ru-RU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4388" y="857232"/>
            <a:ext cx="32696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5" y="214290"/>
            <a:ext cx="378621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Қайталау сұрақтары</a:t>
            </a:r>
            <a:endParaRPr lang="ru-RU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70" y="1714488"/>
            <a:ext cx="310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Карточкамен жұмыс</a:t>
            </a:r>
            <a:endParaRPr 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13283" y="3714753"/>
            <a:ext cx="297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Сандарды</a:t>
            </a:r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салыстыр</a:t>
            </a:r>
            <a:endParaRPr 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4714884"/>
            <a:ext cx="32696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Өзіңді сынап</a:t>
            </a: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көр</a:t>
            </a:r>
            <a:endParaRPr lang="ru-RU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29" y="4500571"/>
            <a:ext cx="364333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Көзге жаттығу</a:t>
            </a:r>
            <a:endParaRPr lang="ru-RU" sz="2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6" y="1"/>
            <a:ext cx="8713788" cy="8366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i="1" u="sng" smtClean="0">
                <a:solidFill>
                  <a:srgbClr val="990099"/>
                </a:solidFill>
                <a:latin typeface="Microsoft Sans Serif" pitchFamily="34" charset="0"/>
              </a:rPr>
              <a:t>Өзіңді тексер:</a:t>
            </a:r>
          </a:p>
        </p:txBody>
      </p:sp>
      <p:pic>
        <p:nvPicPr>
          <p:cNvPr id="42004" name="Picture 20" descr="2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43901" y="260350"/>
            <a:ext cx="800100" cy="914400"/>
          </a:xfrm>
          <a:noFill/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4572001" y="836614"/>
            <a:ext cx="4248151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50000"/>
              </a:spcBef>
            </a:pPr>
            <a:endParaRPr lang="ru-RU" sz="2800" b="1" u="sng" dirty="0">
              <a:solidFill>
                <a:srgbClr val="00B65B"/>
              </a:solidFill>
            </a:endParaRPr>
          </a:p>
          <a:p>
            <a:pPr marL="533400" indent="-533400">
              <a:spcBef>
                <a:spcPct val="50000"/>
              </a:spcBef>
            </a:pP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1.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0,7 ;</a:t>
            </a: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5,263 ; 3,06</a:t>
            </a:r>
          </a:p>
          <a:p>
            <a:pPr marL="533400" indent="-533400" algn="l">
              <a:spcBef>
                <a:spcPct val="20000"/>
              </a:spcBef>
              <a:buFontTx/>
              <a:buAutoNum type="arabicPeriod" startAt="2"/>
            </a:pPr>
            <a:endParaRPr lang="ru-RU" sz="2800" b="1" i="1" dirty="0" smtClean="0">
              <a:solidFill>
                <a:srgbClr val="D40056"/>
              </a:solidFill>
              <a:latin typeface="Microsoft Sans Serif" pitchFamily="34" charset="0"/>
            </a:endParaRPr>
          </a:p>
          <a:p>
            <a:pPr marL="533400" indent="-533400" algn="l">
              <a:spcBef>
                <a:spcPct val="20000"/>
              </a:spcBef>
              <a:buFontTx/>
              <a:buAutoNum type="arabicPeriod" startAt="2"/>
            </a:pPr>
            <a:r>
              <a:rPr lang="ru-RU" sz="2800" b="1" i="1" dirty="0" smtClean="0">
                <a:solidFill>
                  <a:srgbClr val="D40056"/>
                </a:solidFill>
                <a:latin typeface="Microsoft Sans Serif" pitchFamily="34" charset="0"/>
              </a:rPr>
              <a:t>а</a:t>
            </a:r>
            <a:r>
              <a:rPr lang="ru-RU" sz="2800" b="1" i="1" dirty="0">
                <a:solidFill>
                  <a:srgbClr val="D40056"/>
                </a:solidFill>
                <a:latin typeface="Microsoft Sans Serif" pitchFamily="34" charset="0"/>
              </a:rPr>
              <a:t>)</a:t>
            </a: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0,53 &lt; 0,534</a:t>
            </a:r>
            <a:r>
              <a:rPr lang="ru-RU" sz="2800" b="1" i="1" dirty="0">
                <a:solidFill>
                  <a:srgbClr val="D40056"/>
                </a:solidFill>
                <a:latin typeface="Microsoft Sans Serif" pitchFamily="34" charset="0"/>
              </a:rPr>
              <a:t> </a:t>
            </a:r>
            <a:endParaRPr lang="en-US" sz="2800" b="1" i="1" dirty="0">
              <a:solidFill>
                <a:srgbClr val="D40056"/>
              </a:solidFill>
              <a:latin typeface="Microsoft Sans Serif" pitchFamily="34" charset="0"/>
            </a:endParaRPr>
          </a:p>
          <a:p>
            <a:pPr marL="533400" indent="-533400" algn="l">
              <a:spcBef>
                <a:spcPct val="20000"/>
              </a:spcBef>
            </a:pP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     </a:t>
            </a:r>
            <a:endParaRPr lang="en-US" sz="2800" b="1" i="1" dirty="0">
              <a:solidFill>
                <a:srgbClr val="0000CC"/>
              </a:solidFill>
              <a:latin typeface="Microsoft Sans Serif" pitchFamily="34" charset="0"/>
            </a:endParaRPr>
          </a:p>
          <a:p>
            <a:pPr marL="533400" indent="-533400" algn="l">
              <a:spcBef>
                <a:spcPct val="20000"/>
              </a:spcBef>
              <a:buFontTx/>
              <a:buAutoNum type="arabicPeriod" startAt="3"/>
            </a:pPr>
            <a:r>
              <a:rPr lang="ru-RU" sz="2800" b="1" i="1" dirty="0">
                <a:solidFill>
                  <a:srgbClr val="D40056"/>
                </a:solidFill>
                <a:latin typeface="Microsoft Sans Serif" pitchFamily="34" charset="0"/>
              </a:rPr>
              <a:t>а)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3,5 + 12,4 = 15,9</a:t>
            </a: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 </a:t>
            </a:r>
          </a:p>
          <a:p>
            <a:pPr marL="533400" indent="-533400" algn="l">
              <a:spcBef>
                <a:spcPct val="20000"/>
              </a:spcBef>
            </a:pP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    </a:t>
            </a:r>
            <a:endParaRPr lang="kk-KZ" sz="2800" b="1" i="1" dirty="0" smtClean="0">
              <a:solidFill>
                <a:srgbClr val="D40056"/>
              </a:solidFill>
              <a:latin typeface="Microsoft Sans Serif" pitchFamily="34" charset="0"/>
            </a:endParaRPr>
          </a:p>
          <a:p>
            <a:pPr marL="533400" indent="-533400" algn="l">
              <a:spcBef>
                <a:spcPct val="20000"/>
              </a:spcBef>
            </a:pPr>
            <a:r>
              <a:rPr lang="ru-RU" sz="2800" b="1" i="1" dirty="0" smtClean="0">
                <a:solidFill>
                  <a:srgbClr val="D40056"/>
                </a:solidFill>
                <a:latin typeface="Microsoft Sans Serif" pitchFamily="34" charset="0"/>
              </a:rPr>
              <a:t>б</a:t>
            </a:r>
            <a:r>
              <a:rPr lang="ru-RU" sz="2800" b="1" i="1" dirty="0">
                <a:solidFill>
                  <a:srgbClr val="D40056"/>
                </a:solidFill>
                <a:latin typeface="Microsoft Sans Serif" pitchFamily="34" charset="0"/>
              </a:rPr>
              <a:t>)</a:t>
            </a: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5,6 – 1,73 = 3, 87</a:t>
            </a:r>
          </a:p>
          <a:p>
            <a:pPr marL="533400" indent="-533400" algn="l">
              <a:spcBef>
                <a:spcPct val="20000"/>
              </a:spcBef>
            </a:pP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    </a:t>
            </a:r>
            <a:endParaRPr lang="ru-RU" sz="2800" b="1" i="1" dirty="0">
              <a:solidFill>
                <a:srgbClr val="0000CC"/>
              </a:solidFill>
              <a:latin typeface="Microsoft Sans Serif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23850" y="836614"/>
            <a:ext cx="4248151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50000"/>
              </a:spcBef>
            </a:pPr>
            <a:endParaRPr lang="ru-RU" sz="2800" b="1" u="sng" dirty="0">
              <a:solidFill>
                <a:srgbClr val="00B65B"/>
              </a:solidFill>
            </a:endParaRPr>
          </a:p>
          <a:p>
            <a:pPr marL="533400" indent="-533400" algn="l">
              <a:spcBef>
                <a:spcPct val="20000"/>
              </a:spcBef>
            </a:pPr>
            <a:r>
              <a:rPr lang="ru-RU" sz="2800" b="1" i="1" dirty="0">
                <a:solidFill>
                  <a:srgbClr val="D40056"/>
                </a:solidFill>
                <a:latin typeface="Microsoft Sans Serif" pitchFamily="34" charset="0"/>
              </a:rPr>
              <a:t>1. </a:t>
            </a:r>
            <a:r>
              <a:rPr lang="ru-RU" sz="2800" b="1" i="1" dirty="0">
                <a:solidFill>
                  <a:srgbClr val="0000CC"/>
                </a:solidFill>
                <a:latin typeface="Microsoft Sans Serif" pitchFamily="34" charset="0"/>
              </a:rPr>
              <a:t>0,3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;</a:t>
            </a:r>
            <a:r>
              <a:rPr lang="ru-RU" sz="2800" b="1" i="1" dirty="0">
                <a:solidFill>
                  <a:srgbClr val="0000CC"/>
                </a:solidFill>
                <a:latin typeface="Microsoft Sans Serif" pitchFamily="34" charset="0"/>
              </a:rPr>
              <a:t> 2,17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;</a:t>
            </a:r>
            <a:r>
              <a:rPr lang="ru-RU" sz="2800" b="1" i="1" dirty="0">
                <a:solidFill>
                  <a:srgbClr val="0000CC"/>
                </a:solidFill>
                <a:latin typeface="Microsoft Sans Serif" pitchFamily="34" charset="0"/>
              </a:rPr>
              <a:t> 1,043</a:t>
            </a:r>
          </a:p>
          <a:p>
            <a:pPr marL="533400" indent="-533400" algn="l">
              <a:spcBef>
                <a:spcPct val="20000"/>
              </a:spcBef>
              <a:buFontTx/>
              <a:buAutoNum type="arabicPeriod" startAt="2"/>
            </a:pPr>
            <a:endParaRPr lang="ru-RU" sz="2800" b="1" i="1" dirty="0" smtClean="0">
              <a:solidFill>
                <a:srgbClr val="D40056"/>
              </a:solidFill>
              <a:latin typeface="Microsoft Sans Serif" pitchFamily="34" charset="0"/>
            </a:endParaRPr>
          </a:p>
          <a:p>
            <a:pPr marL="533400" indent="-533400" algn="l">
              <a:spcBef>
                <a:spcPct val="20000"/>
              </a:spcBef>
              <a:buFontTx/>
              <a:buAutoNum type="arabicPeriod" startAt="2"/>
            </a:pPr>
            <a:r>
              <a:rPr lang="ru-RU" sz="2800" b="1" i="1" dirty="0" smtClean="0">
                <a:solidFill>
                  <a:srgbClr val="D40056"/>
                </a:solidFill>
                <a:latin typeface="Microsoft Sans Serif" pitchFamily="34" charset="0"/>
              </a:rPr>
              <a:t>а</a:t>
            </a:r>
            <a:r>
              <a:rPr lang="ru-RU" sz="2800" b="1" i="1" dirty="0">
                <a:solidFill>
                  <a:srgbClr val="D40056"/>
                </a:solidFill>
                <a:latin typeface="Microsoft Sans Serif" pitchFamily="34" charset="0"/>
              </a:rPr>
              <a:t>) </a:t>
            </a:r>
            <a:r>
              <a:rPr lang="ru-RU" sz="2800" b="1" i="1" dirty="0">
                <a:solidFill>
                  <a:srgbClr val="0000CC"/>
                </a:solidFill>
                <a:latin typeface="Microsoft Sans Serif" pitchFamily="34" charset="0"/>
              </a:rPr>
              <a:t>0,026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&lt; </a:t>
            </a:r>
            <a:r>
              <a:rPr lang="ru-RU" sz="2800" b="1" i="1" dirty="0">
                <a:solidFill>
                  <a:srgbClr val="0000CC"/>
                </a:solidFill>
                <a:latin typeface="Microsoft Sans Serif" pitchFamily="34" charset="0"/>
              </a:rPr>
              <a:t>0,27</a:t>
            </a:r>
          </a:p>
          <a:p>
            <a:pPr marL="533400" indent="-533400" algn="l">
              <a:spcBef>
                <a:spcPct val="20000"/>
              </a:spcBef>
            </a:pPr>
            <a:r>
              <a:rPr lang="ru-RU" sz="2800" b="1" i="1" dirty="0">
                <a:solidFill>
                  <a:srgbClr val="0000CC"/>
                </a:solidFill>
                <a:latin typeface="Microsoft Sans Serif" pitchFamily="34" charset="0"/>
              </a:rPr>
              <a:t>     </a:t>
            </a:r>
            <a:endParaRPr lang="en-US" sz="2800" b="1" i="1" dirty="0">
              <a:solidFill>
                <a:srgbClr val="0000CC"/>
              </a:solidFill>
              <a:latin typeface="Microsoft Sans Serif" pitchFamily="34" charset="0"/>
            </a:endParaRPr>
          </a:p>
          <a:p>
            <a:pPr marL="533400" indent="-533400" algn="l">
              <a:spcBef>
                <a:spcPct val="20000"/>
              </a:spcBef>
            </a:pP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3.  </a:t>
            </a:r>
            <a:r>
              <a:rPr lang="ru-RU" sz="2800" b="1" i="1" dirty="0">
                <a:solidFill>
                  <a:srgbClr val="D40056"/>
                </a:solidFill>
                <a:latin typeface="Microsoft Sans Serif" pitchFamily="34" charset="0"/>
              </a:rPr>
              <a:t>а)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2,3 + 15,4 = 17,7</a:t>
            </a:r>
            <a:endParaRPr lang="ru-RU" sz="2800" b="1" i="1" dirty="0">
              <a:solidFill>
                <a:srgbClr val="0000CC"/>
              </a:solidFill>
              <a:latin typeface="Microsoft Sans Serif" pitchFamily="34" charset="0"/>
            </a:endParaRPr>
          </a:p>
          <a:p>
            <a:pPr marL="533400" indent="-533400" algn="l">
              <a:spcBef>
                <a:spcPct val="20000"/>
              </a:spcBef>
            </a:pPr>
            <a:r>
              <a:rPr lang="ru-RU" sz="2800" b="1" i="1" dirty="0">
                <a:solidFill>
                  <a:srgbClr val="0000CC"/>
                </a:solidFill>
                <a:latin typeface="Microsoft Sans Serif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    </a:t>
            </a:r>
            <a:endParaRPr lang="kk-KZ" sz="2800" b="1" i="1" dirty="0" smtClean="0">
              <a:solidFill>
                <a:srgbClr val="0000CC"/>
              </a:solidFill>
              <a:latin typeface="Microsoft Sans Serif" pitchFamily="34" charset="0"/>
            </a:endParaRPr>
          </a:p>
          <a:p>
            <a:pPr marL="533400" indent="-533400" algn="l">
              <a:spcBef>
                <a:spcPct val="20000"/>
              </a:spcBef>
            </a:pPr>
            <a:r>
              <a:rPr lang="ru-RU" sz="2800" b="1" i="1" dirty="0" smtClean="0">
                <a:solidFill>
                  <a:srgbClr val="D40056"/>
                </a:solidFill>
                <a:latin typeface="Microsoft Sans Serif" pitchFamily="34" charset="0"/>
              </a:rPr>
              <a:t>б</a:t>
            </a:r>
            <a:r>
              <a:rPr lang="ru-RU" sz="2800" b="1" i="1" dirty="0">
                <a:solidFill>
                  <a:srgbClr val="D40056"/>
                </a:solidFill>
                <a:latin typeface="Microsoft Sans Serif" pitchFamily="34" charset="0"/>
              </a:rPr>
              <a:t>)</a:t>
            </a:r>
            <a:r>
              <a:rPr lang="en-US" sz="2800" b="1" i="1" dirty="0">
                <a:solidFill>
                  <a:srgbClr val="D40056"/>
                </a:solidFill>
                <a:latin typeface="Microsoft Sans Serif" pitchFamily="34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Microsoft Sans Serif" pitchFamily="34" charset="0"/>
              </a:rPr>
              <a:t>8,3 – 5,42 = 2,88</a:t>
            </a:r>
          </a:p>
          <a:p>
            <a:pPr marL="533400" indent="-533400" algn="l">
              <a:spcBef>
                <a:spcPct val="20000"/>
              </a:spcBef>
            </a:pPr>
            <a:r>
              <a:rPr lang="ru-RU" sz="2800" b="1" i="1" dirty="0">
                <a:solidFill>
                  <a:srgbClr val="0000CC"/>
                </a:solidFill>
                <a:latin typeface="Microsoft Sans Serif" pitchFamily="34" charset="0"/>
              </a:rPr>
              <a:t>    </a:t>
            </a:r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323851" y="836613"/>
            <a:ext cx="8496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k-KZ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323851" y="6453188"/>
            <a:ext cx="849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k-KZ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>
            <a:off x="323851" y="836614"/>
            <a:ext cx="0" cy="56165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k-KZ"/>
          </a:p>
        </p:txBody>
      </p:sp>
      <p:sp>
        <p:nvSpPr>
          <p:cNvPr id="20488" name="Line 13"/>
          <p:cNvSpPr>
            <a:spLocks noChangeShapeType="1"/>
          </p:cNvSpPr>
          <p:nvPr/>
        </p:nvSpPr>
        <p:spPr bwMode="auto">
          <a:xfrm>
            <a:off x="4572000" y="836614"/>
            <a:ext cx="0" cy="5545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k-KZ"/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auto">
          <a:xfrm>
            <a:off x="8820151" y="836614"/>
            <a:ext cx="0" cy="56165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8191557" cy="375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Қорытынды</a:t>
            </a:r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76250" y="642939"/>
          <a:ext cx="8186766" cy="1768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383"/>
                <a:gridCol w="4093383"/>
              </a:tblGrid>
              <a:tr h="1768091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Нені</a:t>
                      </a:r>
                      <a:r>
                        <a:rPr lang="kk-KZ" sz="2400" baseline="0" dirty="0" smtClean="0"/>
                        <a:t> б</a:t>
                      </a:r>
                      <a:r>
                        <a:rPr lang="kk-KZ" sz="2400" dirty="0" smtClean="0"/>
                        <a:t>ілеміз!</a:t>
                      </a:r>
                      <a:endParaRPr lang="kk-KZ" sz="240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Нені</a:t>
                      </a:r>
                      <a:r>
                        <a:rPr lang="kk-KZ" sz="2400" baseline="0" dirty="0" smtClean="0"/>
                        <a:t> б</a:t>
                      </a:r>
                      <a:r>
                        <a:rPr lang="kk-KZ" sz="2400" dirty="0" smtClean="0"/>
                        <a:t>ілгіміз келеді!</a:t>
                      </a:r>
                    </a:p>
                    <a:p>
                      <a:pPr algn="ctr"/>
                      <a:endParaRPr lang="ru-RU" sz="2400" i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3688557" y="1526382"/>
            <a:ext cx="1768475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Прямоугольник 7"/>
          <p:cNvSpPr>
            <a:spLocks noChangeArrowheads="1"/>
          </p:cNvSpPr>
          <p:nvPr/>
        </p:nvSpPr>
        <p:spPr bwMode="auto">
          <a:xfrm>
            <a:off x="2857488" y="2357430"/>
            <a:ext cx="7048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dirty="0">
                <a:latin typeface="Georgia" pitchFamily="18" charset="0"/>
              </a:rPr>
              <a:t>            </a:t>
            </a:r>
            <a:r>
              <a:rPr lang="kk-KZ" sz="4000" dirty="0">
                <a:latin typeface="Georgia" pitchFamily="18" charset="0"/>
              </a:rPr>
              <a:t>Үйге тапсырма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9" name="Picture 6" descr="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2"/>
            <a:ext cx="350043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AG0031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14884"/>
            <a:ext cx="2952751" cy="182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86182" y="3143248"/>
            <a:ext cx="419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 dirty="0" smtClean="0">
                <a:latin typeface="Georgia" pitchFamily="18" charset="0"/>
              </a:rPr>
              <a:t>№ </a:t>
            </a:r>
            <a:r>
              <a:rPr lang="en-US" sz="3200" b="1" dirty="0" smtClean="0">
                <a:latin typeface="Georgia" pitchFamily="18" charset="0"/>
              </a:rPr>
              <a:t>20</a:t>
            </a:r>
          </a:p>
          <a:p>
            <a:r>
              <a:rPr lang="ru-RU" sz="3200" b="1" dirty="0" smtClean="0">
                <a:latin typeface="Georgia" pitchFamily="18" charset="0"/>
              </a:rPr>
              <a:t> №</a:t>
            </a:r>
            <a:r>
              <a:rPr lang="en-US" sz="3200" b="1" dirty="0" smtClean="0">
                <a:latin typeface="Georgia" pitchFamily="18" charset="0"/>
              </a:rPr>
              <a:t>21</a:t>
            </a:r>
          </a:p>
          <a:p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err="1">
                <a:latin typeface="Georgia" pitchFamily="18" charset="0"/>
              </a:rPr>
              <a:t>ережелерді</a:t>
            </a:r>
            <a:r>
              <a:rPr lang="ru-RU" sz="3200" b="1" dirty="0">
                <a:latin typeface="Georgia" pitchFamily="18" charset="0"/>
              </a:rPr>
              <a:t>    </a:t>
            </a:r>
            <a:r>
              <a:rPr lang="ru-RU" sz="3200" b="1" dirty="0" err="1">
                <a:latin typeface="Georgia" pitchFamily="18" charset="0"/>
              </a:rPr>
              <a:t>қайталау</a:t>
            </a:r>
            <a:endParaRPr lang="kk-KZ" sz="3200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Сандарды салыстыр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196975"/>
            <a:ext cx="6767512" cy="46085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smtClean="0">
                <a:solidFill>
                  <a:schemeClr val="hlink"/>
                </a:solidFill>
              </a:rPr>
              <a:t>235,8</a:t>
            </a:r>
            <a:r>
              <a:rPr lang="ru-RU" sz="4000" smtClean="0">
                <a:solidFill>
                  <a:srgbClr val="FF3300"/>
                </a:solidFill>
              </a:rPr>
              <a:t> </a:t>
            </a:r>
            <a:r>
              <a:rPr lang="ru-RU" sz="4000" smtClean="0">
                <a:solidFill>
                  <a:schemeClr val="accent2"/>
                </a:solidFill>
              </a:rPr>
              <a:t>және</a:t>
            </a:r>
            <a:r>
              <a:rPr lang="ru-RU" sz="4000" smtClean="0">
                <a:solidFill>
                  <a:srgbClr val="FF3300"/>
                </a:solidFill>
              </a:rPr>
              <a:t> </a:t>
            </a:r>
            <a:r>
              <a:rPr lang="ru-RU" sz="4000" smtClean="0">
                <a:solidFill>
                  <a:srgbClr val="FF9900"/>
                </a:solidFill>
              </a:rPr>
              <a:t>235,800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4000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smtClean="0">
                <a:solidFill>
                  <a:schemeClr val="hlink"/>
                </a:solidFill>
              </a:rPr>
              <a:t>29,3</a:t>
            </a:r>
            <a:r>
              <a:rPr lang="ru-RU" sz="4000" smtClean="0">
                <a:solidFill>
                  <a:srgbClr val="FF3300"/>
                </a:solidFill>
              </a:rPr>
              <a:t> </a:t>
            </a:r>
            <a:r>
              <a:rPr lang="ru-RU" sz="4000" smtClean="0">
                <a:solidFill>
                  <a:srgbClr val="3333FF"/>
                </a:solidFill>
              </a:rPr>
              <a:t>және</a:t>
            </a:r>
            <a:r>
              <a:rPr lang="ru-RU" sz="4000" smtClean="0">
                <a:solidFill>
                  <a:srgbClr val="FF3300"/>
                </a:solidFill>
              </a:rPr>
              <a:t> </a:t>
            </a:r>
            <a:r>
              <a:rPr lang="ru-RU" sz="4000" smtClean="0">
                <a:solidFill>
                  <a:srgbClr val="FF9900"/>
                </a:solidFill>
              </a:rPr>
              <a:t>29,298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400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smtClean="0">
                <a:solidFill>
                  <a:schemeClr val="hlink"/>
                </a:solidFill>
              </a:rPr>
              <a:t>14,739</a:t>
            </a:r>
            <a:r>
              <a:rPr lang="ru-RU" sz="4000" smtClean="0">
                <a:solidFill>
                  <a:srgbClr val="FF3300"/>
                </a:solidFill>
              </a:rPr>
              <a:t> </a:t>
            </a:r>
            <a:r>
              <a:rPr lang="ru-RU" sz="4000" smtClean="0">
                <a:solidFill>
                  <a:srgbClr val="3333FF"/>
                </a:solidFill>
              </a:rPr>
              <a:t>және</a:t>
            </a:r>
            <a:r>
              <a:rPr lang="ru-RU" sz="4000" smtClean="0">
                <a:solidFill>
                  <a:srgbClr val="FF3300"/>
                </a:solidFill>
              </a:rPr>
              <a:t> </a:t>
            </a:r>
            <a:r>
              <a:rPr lang="ru-RU" sz="4000" smtClean="0">
                <a:solidFill>
                  <a:srgbClr val="FF9900"/>
                </a:solidFill>
              </a:rPr>
              <a:t>14,74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4000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smtClean="0">
                <a:solidFill>
                  <a:schemeClr val="hlink"/>
                </a:solidFill>
              </a:rPr>
              <a:t>0.1</a:t>
            </a:r>
            <a:r>
              <a:rPr lang="ru-RU" sz="4000" smtClean="0">
                <a:solidFill>
                  <a:srgbClr val="FF3300"/>
                </a:solidFill>
              </a:rPr>
              <a:t> </a:t>
            </a:r>
            <a:r>
              <a:rPr lang="ru-RU" sz="4000" smtClean="0">
                <a:solidFill>
                  <a:srgbClr val="3333FF"/>
                </a:solidFill>
              </a:rPr>
              <a:t>және</a:t>
            </a:r>
            <a:r>
              <a:rPr lang="ru-RU" sz="4000" smtClean="0">
                <a:solidFill>
                  <a:srgbClr val="FF3300"/>
                </a:solidFill>
              </a:rPr>
              <a:t> </a:t>
            </a:r>
            <a:r>
              <a:rPr lang="ru-RU" sz="4000" smtClean="0">
                <a:solidFill>
                  <a:srgbClr val="FF9900"/>
                </a:solidFill>
              </a:rPr>
              <a:t>0.09998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4000" smtClean="0">
              <a:solidFill>
                <a:srgbClr val="FF9900"/>
              </a:solidFill>
            </a:endParaRPr>
          </a:p>
        </p:txBody>
      </p:sp>
      <p:pic>
        <p:nvPicPr>
          <p:cNvPr id="11268" name="Picture 4" descr="MCj041056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589589"/>
            <a:ext cx="3665539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10774045" flipV="1">
            <a:off x="171449" y="5892871"/>
            <a:ext cx="2014539" cy="70788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&lt; </a:t>
            </a:r>
            <a:r>
              <a:rPr lang="en-US" sz="4000"/>
              <a:t> </a:t>
            </a:r>
            <a:r>
              <a:rPr lang="en-US" sz="4000" b="1"/>
              <a:t>&gt;</a:t>
            </a:r>
            <a:r>
              <a:rPr lang="ru-RU" sz="4000" b="1"/>
              <a:t> </a:t>
            </a:r>
            <a:r>
              <a:rPr lang="en-US" sz="4000" b="1"/>
              <a:t>=</a:t>
            </a:r>
            <a:endParaRPr lang="ru-RU" sz="4000" b="1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 rot="10774045" flipV="1">
            <a:off x="6659565" y="5892871"/>
            <a:ext cx="2014537" cy="70788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&lt; </a:t>
            </a:r>
            <a:r>
              <a:rPr lang="en-US" sz="4000"/>
              <a:t> </a:t>
            </a:r>
            <a:r>
              <a:rPr lang="en-US" sz="4000" b="1"/>
              <a:t>&gt;</a:t>
            </a:r>
            <a:r>
              <a:rPr lang="ru-RU" sz="4000" b="1"/>
              <a:t> </a:t>
            </a:r>
            <a:r>
              <a:rPr lang="en-US" sz="4000" b="1"/>
              <a:t>=</a:t>
            </a:r>
            <a:endParaRPr lang="ru-RU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71" y="160712"/>
            <a:ext cx="8477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      </a:t>
            </a:r>
            <a:r>
              <a:rPr lang="kk-KZ" sz="2400" dirty="0" smtClean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Georgia" pitchFamily="18" charset="0"/>
              </a:rPr>
              <a:t>Үй тапсырмаларын    тексеру</a:t>
            </a: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285860"/>
            <a:ext cx="7620053" cy="49292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№</a:t>
            </a:r>
            <a:r>
              <a:rPr lang="en-US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16</a:t>
            </a:r>
            <a:endParaRPr lang="kk-KZ" sz="3600" cap="all" dirty="0" smtClean="0">
              <a:effectLst>
                <a:reflection blurRad="12700" stA="48000" endA="300" endPos="55000" dir="5400000" sy="-90000" algn="bl" rotWithShape="0"/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1</a:t>
            </a:r>
            <a: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,23+46,56</a:t>
            </a:r>
            <a:b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6,05-2,87</a:t>
            </a:r>
            <a:b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0,59-0,27</a:t>
            </a:r>
            <a:b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0,43+2,98        </a:t>
            </a:r>
            <a:b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 14,2+5,98       </a:t>
            </a:r>
            <a:b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kk-KZ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 4,348+1,593    </a:t>
            </a:r>
            <a:endParaRPr lang="ru-RU" sz="36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8" descr="BS006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84" y="857232"/>
            <a:ext cx="22860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лево 11"/>
          <p:cNvSpPr/>
          <p:nvPr/>
        </p:nvSpPr>
        <p:spPr>
          <a:xfrm>
            <a:off x="3857620" y="1571612"/>
            <a:ext cx="2714644" cy="9286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0070C0"/>
                </a:solidFill>
              </a:rPr>
              <a:t>47,79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2857488" y="2285992"/>
            <a:ext cx="2500330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0070C0"/>
                </a:solidFill>
              </a:rPr>
              <a:t>3,18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3929058" y="2786058"/>
            <a:ext cx="3000396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0070C0"/>
                </a:solidFill>
              </a:rPr>
              <a:t>0,32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3500430" y="3643314"/>
            <a:ext cx="2500330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 smtClean="0">
                <a:solidFill>
                  <a:srgbClr val="0070C0"/>
                </a:solidFill>
              </a:rPr>
              <a:t>3,41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4071934" y="4214818"/>
            <a:ext cx="2714644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0070C0"/>
                </a:solidFill>
              </a:rPr>
              <a:t>20,18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3643306" y="4857760"/>
            <a:ext cx="2500330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0070C0"/>
                </a:solidFill>
              </a:rPr>
              <a:t>5,941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s4588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0"/>
            <a:ext cx="5837239" cy="6858000"/>
          </a:xfrm>
        </p:spPr>
      </p:pic>
      <p:pic>
        <p:nvPicPr>
          <p:cNvPr id="6147" name="Picture 9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4" y="3860800"/>
            <a:ext cx="74136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8" name="Group 86"/>
          <p:cNvGraphicFramePr>
            <a:graphicFrameLocks noGrp="1"/>
          </p:cNvGraphicFramePr>
          <p:nvPr>
            <p:ph sz="half" idx="1"/>
          </p:nvPr>
        </p:nvGraphicFramePr>
        <p:xfrm>
          <a:off x="611189" y="333377"/>
          <a:ext cx="7712075" cy="6272784"/>
        </p:xfrm>
        <a:graphic>
          <a:graphicData uri="http://schemas.openxmlformats.org/drawingml/2006/table">
            <a:tbl>
              <a:tblPr/>
              <a:tblGrid>
                <a:gridCol w="3292475"/>
                <a:gridCol w="1473200"/>
                <a:gridCol w="1473200"/>
                <a:gridCol w="1473200"/>
              </a:tblGrid>
              <a:tr h="870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Бес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бүтін оннан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екі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5,02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5,002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       П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Ноль бүтін мыңнан сегіз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0,008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0,08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0,8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Үш бүтін мыңнан жиырма бес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3,25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30,25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3,025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Он алты бүтін жүзден бес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16,005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16,5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16,05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    И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Он сегіз бүтін жүзден сегіз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   18,8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18,08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18,008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Бес бүтін онмыңнан он бес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5,0015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   5,015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У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    5,15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      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Отыз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төрт бүтін мыңнан жүз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бес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34,0105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 34,105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34,15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Comic Sans MS" pitchFamily="66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88" name="Picture 96" descr="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15301" y="260350"/>
            <a:ext cx="1028700" cy="800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49" y="188914"/>
            <a:ext cx="9036051" cy="453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ru-RU" sz="4400" b="1" i="1" u="sng" smtClean="0">
                <a:solidFill>
                  <a:srgbClr val="3333CC"/>
                </a:solidFill>
                <a:latin typeface="Comic Sans MS" pitchFamily="66" charset="0"/>
              </a:rPr>
              <a:t>Колибри </a:t>
            </a:r>
            <a:r>
              <a:rPr lang="ru-RU" sz="4000" b="1" i="1" u="sng" smtClean="0">
                <a:solidFill>
                  <a:srgbClr val="3333CC"/>
                </a:solidFill>
              </a:rPr>
              <a:t> </a:t>
            </a:r>
            <a:r>
              <a:rPr lang="ru-RU" b="1" i="1" smtClean="0">
                <a:solidFill>
                  <a:srgbClr val="800080"/>
                </a:solidFill>
              </a:rPr>
              <a:t>әлемдегі ең кішкентай құс. Оның көлемі түкті арамен бірдей, ал салмағы 1,5 – 2 грамм.</a:t>
            </a:r>
          </a:p>
        </p:txBody>
      </p:sp>
      <p:pic>
        <p:nvPicPr>
          <p:cNvPr id="5137" name="Picture 17" descr="E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076701"/>
            <a:ext cx="165576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4" y="3357564"/>
            <a:ext cx="439261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188913"/>
            <a:ext cx="8229600" cy="1079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i="1" smtClean="0">
                <a:solidFill>
                  <a:srgbClr val="339933"/>
                </a:solidFill>
                <a:latin typeface="Comic Sans MS" pitchFamily="66" charset="0"/>
              </a:rPr>
              <a:t>Мысалдардағы өшіп қалған үтірлерді қой:</a:t>
            </a:r>
          </a:p>
        </p:txBody>
      </p:sp>
      <p:sp>
        <p:nvSpPr>
          <p:cNvPr id="10243" name="AutoShape 12"/>
          <p:cNvSpPr>
            <a:spLocks noChangeArrowheads="1"/>
          </p:cNvSpPr>
          <p:nvPr/>
        </p:nvSpPr>
        <p:spPr bwMode="auto">
          <a:xfrm rot="1427195">
            <a:off x="5292725" y="4868864"/>
            <a:ext cx="3306763" cy="1773237"/>
          </a:xfrm>
          <a:prstGeom prst="irregularSeal2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 rot="645946">
            <a:off x="5724525" y="5633523"/>
            <a:ext cx="2305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  <a:latin typeface="Microsoft Sans Serif" pitchFamily="34" charset="0"/>
              </a:rPr>
              <a:t>12 + 92 = 212</a:t>
            </a:r>
          </a:p>
        </p:txBody>
      </p:sp>
      <p:sp>
        <p:nvSpPr>
          <p:cNvPr id="10245" name="AutoShape 20"/>
          <p:cNvSpPr>
            <a:spLocks noChangeArrowheads="1"/>
          </p:cNvSpPr>
          <p:nvPr/>
        </p:nvSpPr>
        <p:spPr bwMode="auto">
          <a:xfrm rot="-803532">
            <a:off x="28577" y="2309814"/>
            <a:ext cx="3059113" cy="1871662"/>
          </a:xfrm>
          <a:prstGeom prst="irregularSeal2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 rot="-259711">
            <a:off x="611190" y="3107230"/>
            <a:ext cx="19446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  <a:latin typeface="Microsoft Sans Serif" pitchFamily="34" charset="0"/>
              </a:rPr>
              <a:t>48 + 22 = 7</a:t>
            </a:r>
          </a:p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10247" name="AutoShape 23"/>
          <p:cNvSpPr>
            <a:spLocks noChangeArrowheads="1"/>
          </p:cNvSpPr>
          <p:nvPr/>
        </p:nvSpPr>
        <p:spPr bwMode="auto">
          <a:xfrm rot="1427195">
            <a:off x="5435601" y="2133601"/>
            <a:ext cx="3119439" cy="1793875"/>
          </a:xfrm>
          <a:prstGeom prst="irregularSeal2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Text Box 24"/>
          <p:cNvSpPr txBox="1">
            <a:spLocks noChangeArrowheads="1"/>
          </p:cNvSpPr>
          <p:nvPr/>
        </p:nvSpPr>
        <p:spPr bwMode="auto">
          <a:xfrm>
            <a:off x="6659563" y="2924175"/>
            <a:ext cx="1657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 rot="262096">
            <a:off x="5795963" y="2825235"/>
            <a:ext cx="2305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  <a:latin typeface="Microsoft Sans Serif" pitchFamily="34" charset="0"/>
              </a:rPr>
              <a:t>1 + 308 = 408</a:t>
            </a:r>
          </a:p>
        </p:txBody>
      </p:sp>
      <p:sp>
        <p:nvSpPr>
          <p:cNvPr id="10250" name="AutoShape 27"/>
          <p:cNvSpPr>
            <a:spLocks noChangeArrowheads="1"/>
          </p:cNvSpPr>
          <p:nvPr/>
        </p:nvSpPr>
        <p:spPr bwMode="auto">
          <a:xfrm>
            <a:off x="1" y="4868864"/>
            <a:ext cx="3119439" cy="1793875"/>
          </a:xfrm>
          <a:prstGeom prst="irregularSeal2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28"/>
          <p:cNvSpPr>
            <a:spLocks noChangeArrowheads="1"/>
          </p:cNvSpPr>
          <p:nvPr/>
        </p:nvSpPr>
        <p:spPr bwMode="auto">
          <a:xfrm rot="1427195">
            <a:off x="2987675" y="3284539"/>
            <a:ext cx="3119439" cy="1793875"/>
          </a:xfrm>
          <a:prstGeom prst="irregularSeal2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 rot="-669280">
            <a:off x="468314" y="5560497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  <a:latin typeface="Microsoft Sans Serif" pitchFamily="34" charset="0"/>
              </a:rPr>
              <a:t>53 – 17 = 513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 rot="-259711">
            <a:off x="611190" y="3110404"/>
            <a:ext cx="19446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 dirty="0">
                <a:solidFill>
                  <a:srgbClr val="800080"/>
                </a:solidFill>
                <a:latin typeface="Microsoft Sans Serif" pitchFamily="34" charset="0"/>
              </a:rPr>
              <a:t>4,8 + 2,2 = 7</a:t>
            </a:r>
          </a:p>
          <a:p>
            <a:pPr algn="l">
              <a:spcBef>
                <a:spcPct val="50000"/>
              </a:spcBef>
            </a:pPr>
            <a:endParaRPr lang="ru-RU" dirty="0"/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 rot="262096">
            <a:off x="5724525" y="2825235"/>
            <a:ext cx="2305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  <a:latin typeface="Microsoft Sans Serif" pitchFamily="34" charset="0"/>
              </a:rPr>
              <a:t>1 + 3,08 = 4,08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3419476" y="3933825"/>
            <a:ext cx="2087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  <a:latin typeface="Microsoft Sans Serif" pitchFamily="34" charset="0"/>
              </a:rPr>
              <a:t>945 – 545 = 4</a:t>
            </a: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3276602" y="3933825"/>
            <a:ext cx="2303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  <a:latin typeface="Microsoft Sans Serif" pitchFamily="34" charset="0"/>
              </a:rPr>
              <a:t>9,45 – 5,45 = 4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 rot="-669280">
            <a:off x="395289" y="5560497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  <a:latin typeface="Microsoft Sans Serif" pitchFamily="34" charset="0"/>
              </a:rPr>
              <a:t>53 – 1,7 = 51,3</a:t>
            </a:r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 rot="645946">
            <a:off x="5651500" y="5608122"/>
            <a:ext cx="2305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  <a:latin typeface="Microsoft Sans Serif" pitchFamily="34" charset="0"/>
              </a:rPr>
              <a:t>12 + 9,2 = 21,2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82" grpId="0"/>
      <p:bldP spid="40986" grpId="0"/>
      <p:bldP spid="40991" grpId="0"/>
      <p:bldP spid="40992" grpId="0"/>
      <p:bldP spid="40993" grpId="0"/>
      <p:bldP spid="40994" grpId="0"/>
      <p:bldP spid="40999" grpId="0"/>
      <p:bldP spid="41003" grpId="0"/>
      <p:bldP spid="410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7" descr="slide0001_background (3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61914" y="275704"/>
            <a:ext cx="6306592" cy="95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kk-KZ" sz="5100" dirty="0" smtClean="0">
                <a:solidFill>
                  <a:srgbClr val="0000FF"/>
                </a:solidFill>
                <a:latin typeface="ARIAL CYR"/>
              </a:rPr>
              <a:t>           </a:t>
            </a:r>
            <a:r>
              <a:rPr lang="en-US" sz="5100" dirty="0" smtClean="0">
                <a:solidFill>
                  <a:srgbClr val="0000FF"/>
                </a:solidFill>
                <a:latin typeface="ARIAL CYR"/>
              </a:rPr>
              <a:t>5-</a:t>
            </a:r>
            <a:r>
              <a:rPr lang="kk-KZ" sz="5100" dirty="0" smtClean="0">
                <a:solidFill>
                  <a:srgbClr val="0000FF"/>
                </a:solidFill>
                <a:latin typeface="ARIAL CYR"/>
              </a:rPr>
              <a:t>есеп</a:t>
            </a:r>
            <a:endParaRPr lang="ru-RU" sz="51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000125" y="1294804"/>
            <a:ext cx="4598789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34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914167" y="2041546"/>
            <a:ext cx="2018115" cy="50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4200" b="1" dirty="0" smtClean="0">
                <a:solidFill>
                  <a:srgbClr val="0000FF"/>
                </a:solidFill>
                <a:latin typeface="ARIAL CYR"/>
              </a:rPr>
              <a:t>9,5-6,1=</a:t>
            </a:r>
            <a:endParaRPr lang="ru-RU" sz="42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788035" y="2798339"/>
            <a:ext cx="2250281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 smtClean="0">
                <a:solidFill>
                  <a:srgbClr val="0000FF"/>
                </a:solidFill>
                <a:latin typeface="ARIAL CYR"/>
              </a:rPr>
              <a:t>0,06-0,02</a:t>
            </a:r>
            <a:endParaRPr lang="ru-RU" sz="38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2680017" y="5825512"/>
            <a:ext cx="504525" cy="50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>
                <a:solidFill>
                  <a:srgbClr val="0000FF"/>
                </a:solidFill>
                <a:latin typeface="ARIAL CYR"/>
              </a:rPr>
              <a:t>=</a:t>
            </a:r>
          </a:p>
        </p:txBody>
      </p: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2680017" y="4942586"/>
            <a:ext cx="504529" cy="5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>
                <a:solidFill>
                  <a:srgbClr val="0000FF"/>
                </a:solidFill>
                <a:latin typeface="ARIAL CYR"/>
              </a:rPr>
              <a:t>=</a:t>
            </a:r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2932281" y="2798339"/>
            <a:ext cx="267891" cy="5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>
                <a:solidFill>
                  <a:srgbClr val="0000FF"/>
                </a:solidFill>
                <a:latin typeface="ARIAL CYR"/>
              </a:rPr>
              <a:t>=</a:t>
            </a:r>
          </a:p>
        </p:txBody>
      </p: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3436810" y="3555132"/>
            <a:ext cx="378397" cy="37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dirty="0">
                <a:solidFill>
                  <a:srgbClr val="0000FF"/>
                </a:solidFill>
                <a:latin typeface="ARIAL CYR"/>
              </a:rPr>
              <a:t>=</a:t>
            </a:r>
          </a:p>
        </p:txBody>
      </p:sp>
      <p:sp>
        <p:nvSpPr>
          <p:cNvPr id="6155" name="TextBox 18"/>
          <p:cNvSpPr txBox="1">
            <a:spLocks noChangeArrowheads="1"/>
          </p:cNvSpPr>
          <p:nvPr/>
        </p:nvSpPr>
        <p:spPr bwMode="auto">
          <a:xfrm>
            <a:off x="4067471" y="4438058"/>
            <a:ext cx="504525" cy="3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500" dirty="0">
                <a:solidFill>
                  <a:srgbClr val="0000FF"/>
                </a:solidFill>
                <a:latin typeface="ARIAL CYR"/>
              </a:rPr>
              <a:t>=</a:t>
            </a:r>
          </a:p>
        </p:txBody>
      </p:sp>
      <p:sp>
        <p:nvSpPr>
          <p:cNvPr id="6156" name="TextBox 20"/>
          <p:cNvSpPr txBox="1">
            <a:spLocks noChangeArrowheads="1"/>
          </p:cNvSpPr>
          <p:nvPr/>
        </p:nvSpPr>
        <p:spPr bwMode="auto">
          <a:xfrm>
            <a:off x="914167" y="3555132"/>
            <a:ext cx="1875234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 smtClean="0">
                <a:solidFill>
                  <a:srgbClr val="0000FF"/>
                </a:solidFill>
                <a:latin typeface="ARIAL CYR"/>
              </a:rPr>
              <a:t>12,23-9,12</a:t>
            </a:r>
            <a:endParaRPr lang="ru-RU" sz="38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57" name="TextBox 21"/>
          <p:cNvSpPr txBox="1">
            <a:spLocks noChangeArrowheads="1"/>
          </p:cNvSpPr>
          <p:nvPr/>
        </p:nvSpPr>
        <p:spPr bwMode="auto">
          <a:xfrm>
            <a:off x="4500562" y="4857750"/>
            <a:ext cx="669727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58" name="TextBox 22"/>
          <p:cNvSpPr txBox="1">
            <a:spLocks noChangeArrowheads="1"/>
          </p:cNvSpPr>
          <p:nvPr/>
        </p:nvSpPr>
        <p:spPr bwMode="auto">
          <a:xfrm>
            <a:off x="4295180" y="5339953"/>
            <a:ext cx="634008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59" name="TextBox 23"/>
          <p:cNvSpPr txBox="1">
            <a:spLocks noChangeArrowheads="1"/>
          </p:cNvSpPr>
          <p:nvPr/>
        </p:nvSpPr>
        <p:spPr bwMode="auto">
          <a:xfrm>
            <a:off x="3689074" y="4438057"/>
            <a:ext cx="669727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0" name="TextBox 24"/>
          <p:cNvSpPr txBox="1">
            <a:spLocks noChangeArrowheads="1"/>
          </p:cNvSpPr>
          <p:nvPr/>
        </p:nvSpPr>
        <p:spPr bwMode="auto">
          <a:xfrm>
            <a:off x="5741789" y="4848820"/>
            <a:ext cx="634008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1" name="TextBox 25"/>
          <p:cNvSpPr txBox="1">
            <a:spLocks noChangeArrowheads="1"/>
          </p:cNvSpPr>
          <p:nvPr/>
        </p:nvSpPr>
        <p:spPr bwMode="auto">
          <a:xfrm>
            <a:off x="5454925" y="5951644"/>
            <a:ext cx="634008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2" name="TextBox 26"/>
          <p:cNvSpPr txBox="1">
            <a:spLocks noChangeArrowheads="1"/>
          </p:cNvSpPr>
          <p:nvPr/>
        </p:nvSpPr>
        <p:spPr bwMode="auto">
          <a:xfrm>
            <a:off x="4950396" y="4185793"/>
            <a:ext cx="634008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3" name="TextBox 27"/>
          <p:cNvSpPr txBox="1">
            <a:spLocks noChangeArrowheads="1"/>
          </p:cNvSpPr>
          <p:nvPr/>
        </p:nvSpPr>
        <p:spPr bwMode="auto">
          <a:xfrm>
            <a:off x="4268390" y="5813226"/>
            <a:ext cx="669727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4" name="TextBox 28"/>
          <p:cNvSpPr txBox="1">
            <a:spLocks noChangeArrowheads="1"/>
          </p:cNvSpPr>
          <p:nvPr/>
        </p:nvSpPr>
        <p:spPr bwMode="auto">
          <a:xfrm>
            <a:off x="661903" y="5825511"/>
            <a:ext cx="1905372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 smtClean="0">
                <a:solidFill>
                  <a:srgbClr val="0000FF"/>
                </a:solidFill>
                <a:latin typeface="ARIAL CYR"/>
              </a:rPr>
              <a:t>24,7-0,3</a:t>
            </a:r>
            <a:endParaRPr lang="ru-RU" sz="38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5" name="TextBox 30"/>
          <p:cNvSpPr txBox="1">
            <a:spLocks noChangeArrowheads="1"/>
          </p:cNvSpPr>
          <p:nvPr/>
        </p:nvSpPr>
        <p:spPr bwMode="auto">
          <a:xfrm>
            <a:off x="1040299" y="4311925"/>
            <a:ext cx="2553891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 smtClean="0">
                <a:solidFill>
                  <a:srgbClr val="0000FF"/>
                </a:solidFill>
                <a:latin typeface="ARIAL CYR"/>
              </a:rPr>
              <a:t>0,008-0,001</a:t>
            </a:r>
            <a:endParaRPr lang="ru-RU" sz="38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914167" y="4942586"/>
            <a:ext cx="1765846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 smtClean="0">
                <a:solidFill>
                  <a:srgbClr val="0000FF"/>
                </a:solidFill>
                <a:latin typeface="ARIAL CYR"/>
              </a:rPr>
              <a:t>8,9-3,6</a:t>
            </a:r>
            <a:endParaRPr lang="ru-RU" sz="38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7" name="TextBox 32"/>
          <p:cNvSpPr txBox="1">
            <a:spLocks noChangeArrowheads="1"/>
          </p:cNvSpPr>
          <p:nvPr/>
        </p:nvSpPr>
        <p:spPr bwMode="auto">
          <a:xfrm>
            <a:off x="3815209" y="3176737"/>
            <a:ext cx="419695" cy="3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8" name="TextBox 33"/>
          <p:cNvSpPr txBox="1">
            <a:spLocks noChangeArrowheads="1"/>
          </p:cNvSpPr>
          <p:nvPr/>
        </p:nvSpPr>
        <p:spPr bwMode="auto">
          <a:xfrm>
            <a:off x="4698132" y="3176736"/>
            <a:ext cx="669727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69" name="TextBox 34"/>
          <p:cNvSpPr txBox="1">
            <a:spLocks noChangeArrowheads="1"/>
          </p:cNvSpPr>
          <p:nvPr/>
        </p:nvSpPr>
        <p:spPr bwMode="auto">
          <a:xfrm>
            <a:off x="3436810" y="2798339"/>
            <a:ext cx="1135190" cy="6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 smtClean="0">
                <a:solidFill>
                  <a:srgbClr val="0000FF"/>
                </a:solidFill>
                <a:latin typeface="ARIAL CYR"/>
              </a:rPr>
              <a:t>0,03</a:t>
            </a:r>
            <a:endParaRPr lang="ru-RU" sz="38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70" name="TextBox 35"/>
          <p:cNvSpPr txBox="1">
            <a:spLocks noChangeArrowheads="1"/>
          </p:cNvSpPr>
          <p:nvPr/>
        </p:nvSpPr>
        <p:spPr bwMode="auto">
          <a:xfrm>
            <a:off x="3436810" y="5068718"/>
            <a:ext cx="504527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 b="1" dirty="0" smtClean="0">
                <a:solidFill>
                  <a:srgbClr val="0000FF"/>
                </a:solidFill>
                <a:latin typeface="ARIAL CYR"/>
              </a:rPr>
              <a:t>5,3</a:t>
            </a:r>
            <a:endParaRPr lang="ru-RU" sz="34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71" name="TextBox 36"/>
          <p:cNvSpPr txBox="1">
            <a:spLocks noChangeArrowheads="1"/>
          </p:cNvSpPr>
          <p:nvPr/>
        </p:nvSpPr>
        <p:spPr bwMode="auto">
          <a:xfrm>
            <a:off x="3941339" y="3681264"/>
            <a:ext cx="664144" cy="4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 smtClean="0">
                <a:solidFill>
                  <a:srgbClr val="0000FF"/>
                </a:solidFill>
                <a:latin typeface="ARIAL CYR"/>
              </a:rPr>
              <a:t>3,11</a:t>
            </a:r>
            <a:endParaRPr lang="ru-RU" sz="38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73" name="TextBox 38"/>
          <p:cNvSpPr txBox="1">
            <a:spLocks noChangeArrowheads="1"/>
          </p:cNvSpPr>
          <p:nvPr/>
        </p:nvSpPr>
        <p:spPr bwMode="auto">
          <a:xfrm>
            <a:off x="4698132" y="4438057"/>
            <a:ext cx="932037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400" b="1" dirty="0" smtClean="0">
                <a:solidFill>
                  <a:srgbClr val="0000FF"/>
                </a:solidFill>
                <a:latin typeface="ARIAL CYR"/>
              </a:rPr>
              <a:t>0,007</a:t>
            </a:r>
            <a:endParaRPr lang="ru-RU" sz="34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74" name="TextBox 39"/>
          <p:cNvSpPr txBox="1">
            <a:spLocks noChangeArrowheads="1"/>
          </p:cNvSpPr>
          <p:nvPr/>
        </p:nvSpPr>
        <p:spPr bwMode="auto">
          <a:xfrm>
            <a:off x="5322094" y="4884539"/>
            <a:ext cx="366117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75" name="TextBox 40"/>
          <p:cNvSpPr txBox="1">
            <a:spLocks noChangeArrowheads="1"/>
          </p:cNvSpPr>
          <p:nvPr/>
        </p:nvSpPr>
        <p:spPr bwMode="auto">
          <a:xfrm>
            <a:off x="3058414" y="2041546"/>
            <a:ext cx="756793" cy="5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4200" b="1" dirty="0" smtClean="0">
                <a:solidFill>
                  <a:srgbClr val="0000FF"/>
                </a:solidFill>
                <a:latin typeface="ARIAL CYR"/>
              </a:rPr>
              <a:t>3,4</a:t>
            </a:r>
            <a:endParaRPr lang="ru-RU" sz="42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76" name="TextBox 41"/>
          <p:cNvSpPr txBox="1">
            <a:spLocks noChangeArrowheads="1"/>
          </p:cNvSpPr>
          <p:nvPr/>
        </p:nvSpPr>
        <p:spPr bwMode="auto">
          <a:xfrm>
            <a:off x="4193605" y="3176736"/>
            <a:ext cx="366117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77" name="TextBox 42"/>
          <p:cNvSpPr txBox="1">
            <a:spLocks noChangeArrowheads="1"/>
          </p:cNvSpPr>
          <p:nvPr/>
        </p:nvSpPr>
        <p:spPr bwMode="auto">
          <a:xfrm>
            <a:off x="3310678" y="5951644"/>
            <a:ext cx="867296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800" b="1" dirty="0" smtClean="0">
                <a:solidFill>
                  <a:srgbClr val="0000FF"/>
                </a:solidFill>
                <a:latin typeface="ARIAL CYR"/>
              </a:rPr>
              <a:t>24,4</a:t>
            </a:r>
            <a:endParaRPr lang="ru-RU" sz="38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78" name="TextBox 43"/>
          <p:cNvSpPr txBox="1">
            <a:spLocks noChangeArrowheads="1"/>
          </p:cNvSpPr>
          <p:nvPr/>
        </p:nvSpPr>
        <p:spPr bwMode="auto">
          <a:xfrm>
            <a:off x="4950397" y="5825511"/>
            <a:ext cx="366117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179" name="TextBox 44"/>
          <p:cNvSpPr txBox="1">
            <a:spLocks noChangeArrowheads="1"/>
          </p:cNvSpPr>
          <p:nvPr/>
        </p:nvSpPr>
        <p:spPr bwMode="auto">
          <a:xfrm>
            <a:off x="3815207" y="3555132"/>
            <a:ext cx="1009058" cy="5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500" dirty="0">
              <a:solidFill>
                <a:srgbClr val="0000FF"/>
              </a:solidFill>
              <a:latin typeface="ARIAL CYR"/>
            </a:endParaRPr>
          </a:p>
        </p:txBody>
      </p:sp>
      <p:pic>
        <p:nvPicPr>
          <p:cNvPr id="104" name="Рисунок 45" descr="tempimage458.tif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282" y="2041546"/>
            <a:ext cx="882925" cy="6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Рисунок 47" descr="tempimage460.tif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339" y="3555132"/>
            <a:ext cx="1261322" cy="7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Рисунок 48" descr="tempimage461.tif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6810" y="2672207"/>
            <a:ext cx="1261322" cy="7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Рисунок 49" descr="tempimage462.tif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0000">
            <a:off x="4472946" y="4237251"/>
            <a:ext cx="1504316" cy="82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Рисунок 53" descr="tempimage466.tif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96000">
            <a:off x="3273773" y="5834483"/>
            <a:ext cx="1280822" cy="92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Рисунок 54" descr="tempimage467.tif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0678" y="4942586"/>
            <a:ext cx="1135190" cy="77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Овал 124"/>
          <p:cNvSpPr/>
          <p:nvPr/>
        </p:nvSpPr>
        <p:spPr>
          <a:xfrm>
            <a:off x="8661797" y="1205508"/>
            <a:ext cx="26789" cy="26789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91" name="Рисунок 72" descr="f00574588d89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7846" y="1789281"/>
            <a:ext cx="2522637" cy="454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1040299" y="1032489"/>
            <a:ext cx="4414627" cy="714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kk-KZ" sz="4200" dirty="0"/>
              <a:t>Ұтыс кімде...?</a:t>
            </a:r>
            <a:endParaRPr lang="ru-RU" sz="4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k-KZ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785927"/>
          <a:ext cx="8858312" cy="264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115"/>
                <a:gridCol w="1930656"/>
                <a:gridCol w="965330"/>
                <a:gridCol w="1987440"/>
                <a:gridCol w="993721"/>
                <a:gridCol w="1959050"/>
              </a:tblGrid>
              <a:tr h="88106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b="1" dirty="0" smtClean="0">
                          <a:latin typeface="Arial Black" pitchFamily="34" charset="0"/>
                        </a:rPr>
                        <a:t>  </a:t>
                      </a:r>
                      <a:r>
                        <a:rPr lang="kk-KZ" sz="2400" b="1" baseline="0" dirty="0" smtClean="0">
                          <a:latin typeface="Arial Black" pitchFamily="34" charset="0"/>
                        </a:rPr>
                        <a:t>  </a:t>
                      </a:r>
                      <a:r>
                        <a:rPr lang="kk-KZ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Р</a:t>
                      </a:r>
                      <a:endParaRPr lang="kk-KZ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0.383-0.158</a:t>
                      </a:r>
                      <a:endParaRPr lang="kk-K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Қ</a:t>
                      </a:r>
                      <a:endParaRPr lang="kk-KZ" sz="3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24,20-10,28</a:t>
                      </a:r>
                      <a:endParaRPr lang="kk-KZ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</a:t>
                      </a:r>
                    </a:p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А</a:t>
                      </a:r>
                      <a:endParaRPr lang="kk-KZ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4,259-2,264</a:t>
                      </a:r>
                    </a:p>
                  </a:txBody>
                  <a:tcPr/>
                </a:tc>
              </a:tr>
              <a:tr h="881068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sz="2800" b="1" dirty="0" smtClean="0">
                          <a:latin typeface="Arial Black" pitchFamily="34" charset="0"/>
                        </a:rPr>
                        <a:t>   М</a:t>
                      </a:r>
                      <a:endParaRPr lang="kk-KZ" sz="28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en-US" sz="2800" b="1" dirty="0" smtClean="0">
                          <a:latin typeface="Arial Black" pitchFamily="34" charset="0"/>
                        </a:rPr>
                        <a:t>11.4 -6.7</a:t>
                      </a:r>
                      <a:endParaRPr lang="kk-KZ" sz="2800" b="1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sz="3200" dirty="0" smtClean="0">
                          <a:latin typeface="Arial Black" pitchFamily="34" charset="0"/>
                        </a:rPr>
                        <a:t>  С</a:t>
                      </a:r>
                      <a:endParaRPr lang="kk-KZ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sz="2000" b="1" dirty="0" smtClean="0">
                          <a:latin typeface="Arial Black" pitchFamily="34" charset="0"/>
                        </a:rPr>
                        <a:t>0,343-0,051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</a:t>
                      </a:r>
                    </a:p>
                    <a:p>
                      <a:r>
                        <a:rPr lang="kk-KZ" sz="3200" dirty="0" smtClean="0">
                          <a:latin typeface="Arial Black" pitchFamily="34" charset="0"/>
                        </a:rPr>
                        <a:t>  Н</a:t>
                      </a:r>
                      <a:endParaRPr lang="kk-KZ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sz="2400" b="1" dirty="0" smtClean="0"/>
                        <a:t>6,36-4,34</a:t>
                      </a:r>
                    </a:p>
                  </a:txBody>
                  <a:tcPr/>
                </a:tc>
              </a:tr>
              <a:tr h="881068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      </a:t>
                      </a:r>
                      <a:r>
                        <a:rPr lang="kk-KZ" sz="3200" b="1" dirty="0" smtClean="0">
                          <a:latin typeface="Arial Black" pitchFamily="34" charset="0"/>
                        </a:rPr>
                        <a:t>А</a:t>
                      </a:r>
                      <a:endParaRPr lang="kk-KZ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 </a:t>
                      </a:r>
                      <a:r>
                        <a:rPr lang="en-US" sz="2400" b="1" dirty="0" smtClean="0">
                          <a:latin typeface="Arial Black" pitchFamily="34" charset="0"/>
                        </a:rPr>
                        <a:t>8.16-5.82</a:t>
                      </a:r>
                      <a:endParaRPr lang="kk-KZ" sz="2400" b="1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sz="3200" dirty="0" smtClean="0">
                          <a:latin typeface="Arial Black" pitchFamily="34" charset="0"/>
                        </a:rPr>
                        <a:t>  А</a:t>
                      </a:r>
                      <a:endParaRPr lang="kk-KZ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sz="2400" dirty="0" smtClean="0">
                          <a:latin typeface="Arial Black" pitchFamily="34" charset="0"/>
                        </a:rPr>
                        <a:t>  67,9-2,9</a:t>
                      </a:r>
                      <a:endParaRPr lang="kk-KZ" sz="240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sz="3200" dirty="0" smtClean="0">
                          <a:latin typeface="Arial Black" pitchFamily="34" charset="0"/>
                        </a:rPr>
                        <a:t>  Д</a:t>
                      </a:r>
                      <a:endParaRPr lang="kk-KZ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 </a:t>
                      </a:r>
                      <a:r>
                        <a:rPr lang="kk-KZ" sz="2000" b="1" dirty="0" smtClean="0">
                          <a:latin typeface="Arial Black" pitchFamily="34" charset="0"/>
                        </a:rPr>
                        <a:t>5,36-1,39</a:t>
                      </a:r>
                      <a:endParaRPr lang="kk-KZ" sz="2000" b="1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Выноска со стрелкой вверх 5"/>
          <p:cNvSpPr/>
          <p:nvPr/>
        </p:nvSpPr>
        <p:spPr>
          <a:xfrm>
            <a:off x="571472" y="5572140"/>
            <a:ext cx="9144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500166" y="5572140"/>
            <a:ext cx="85725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357422" y="5572140"/>
            <a:ext cx="785818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3143240" y="5572140"/>
            <a:ext cx="785818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929058" y="5572140"/>
            <a:ext cx="9144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4857752" y="5572140"/>
            <a:ext cx="9144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Arial Black" pitchFamily="34" charset="0"/>
              </a:rPr>
              <a:t>Қ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62" y="4714884"/>
          <a:ext cx="8429679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631"/>
                <a:gridCol w="936631"/>
                <a:gridCol w="936631"/>
                <a:gridCol w="936631"/>
                <a:gridCol w="936631"/>
                <a:gridCol w="936631"/>
                <a:gridCol w="936631"/>
                <a:gridCol w="936631"/>
                <a:gridCol w="936631"/>
              </a:tblGrid>
              <a:tr h="785818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0,292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1800" dirty="0" smtClean="0"/>
                    </a:p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</a:rPr>
                        <a:t>2,34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0,225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13,92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1,995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2,02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3,97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5786446" y="5572140"/>
            <a:ext cx="9144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6715140" y="5572140"/>
            <a:ext cx="9144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Arial Black" pitchFamily="34" charset="0"/>
              </a:rPr>
              <a:t>Н</a:t>
            </a: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7643834" y="5572140"/>
            <a:ext cx="9144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Arial Black" pitchFamily="34" charset="0"/>
              </a:rPr>
              <a:t>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latin typeface="Arial Black" pitchFamily="34" charset="0"/>
              </a:rPr>
              <a:t>                          6-есеп</a:t>
            </a:r>
          </a:p>
          <a:p>
            <a:pPr algn="ctr"/>
            <a:r>
              <a:rPr lang="kk-KZ" sz="2400" dirty="0" smtClean="0">
                <a:latin typeface="Arial" pitchFamily="34" charset="0"/>
                <a:cs typeface="Arial" pitchFamily="34" charset="0"/>
              </a:rPr>
              <a:t>Егер барша амалдарды орындасаң, 2010 жылы Өзбекстан астрономдары ашқан мульти ғаламшардың атын біліп аласың.</a:t>
            </a:r>
            <a:endParaRPr lang="kk-K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766</Words>
  <Application>Microsoft Office PowerPoint</Application>
  <PresentationFormat>Экран (4:3)</PresentationFormat>
  <Paragraphs>303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Трек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      Қорытынды</vt:lpstr>
      <vt:lpstr>Сандарды салыстыр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UserXP</cp:lastModifiedBy>
  <cp:revision>21</cp:revision>
  <dcterms:created xsi:type="dcterms:W3CDTF">2012-01-03T03:21:10Z</dcterms:created>
  <dcterms:modified xsi:type="dcterms:W3CDTF">2015-02-16T08:03:00Z</dcterms:modified>
</cp:coreProperties>
</file>