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722511"/>
          </a:xfrm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ru-RU" sz="1800" dirty="0" err="1" smtClean="0"/>
              <a:t>Ақтау</a:t>
            </a:r>
            <a:r>
              <a:rPr lang="ru-RU" sz="1800" dirty="0" smtClean="0"/>
              <a:t> </a:t>
            </a:r>
            <a:r>
              <a:rPr lang="ru-RU" sz="1800" dirty="0" err="1" smtClean="0"/>
              <a:t>қаласы</a:t>
            </a:r>
            <a:r>
              <a:rPr lang="ru-RU" sz="1800" dirty="0" smtClean="0"/>
              <a:t> </a:t>
            </a:r>
            <a:r>
              <a:rPr lang="en-US" sz="1800" dirty="0" smtClean="0"/>
              <a:t> </a:t>
            </a:r>
            <a:r>
              <a:rPr lang="ru-RU" sz="1800" dirty="0" smtClean="0"/>
              <a:t>№ 17орта </a:t>
            </a:r>
            <a:r>
              <a:rPr lang="ru-RU" sz="1800" dirty="0" err="1" smtClean="0"/>
              <a:t>мектебі</a:t>
            </a:r>
            <a:r>
              <a:rPr lang="ru-RU" sz="1800" dirty="0" smtClean="0"/>
              <a:t>  химия </a:t>
            </a:r>
            <a:r>
              <a:rPr lang="ru-RU" sz="1800" dirty="0" err="1" smtClean="0"/>
              <a:t>пәні</a:t>
            </a:r>
            <a:r>
              <a:rPr lang="ru-RU" sz="1800" dirty="0" smtClean="0"/>
              <a:t> </a:t>
            </a:r>
            <a:r>
              <a:rPr lang="ru-RU" sz="1800" dirty="0" err="1" smtClean="0"/>
              <a:t>мұғалімі</a:t>
            </a:r>
            <a:r>
              <a:rPr lang="ru-RU" sz="1800" dirty="0" smtClean="0"/>
              <a:t> </a:t>
            </a:r>
            <a:r>
              <a:rPr lang="ru-RU" sz="1800" dirty="0" err="1" smtClean="0"/>
              <a:t>Батырбекова</a:t>
            </a:r>
            <a:r>
              <a:rPr lang="ru-RU" sz="1800" dirty="0" smtClean="0"/>
              <a:t> </a:t>
            </a:r>
            <a:r>
              <a:rPr lang="ru-RU" sz="1800" dirty="0" err="1" smtClean="0"/>
              <a:t>Дарига</a:t>
            </a:r>
            <a:r>
              <a:rPr lang="ru-RU" sz="1800" dirty="0" smtClean="0"/>
              <a:t> </a:t>
            </a:r>
            <a:r>
              <a:rPr lang="ru-RU" sz="1800" dirty="0" err="1" smtClean="0"/>
              <a:t>Абдулгафуровна</a:t>
            </a:r>
            <a:r>
              <a:rPr lang="ru-RU" sz="1800" dirty="0" smtClean="0"/>
              <a:t> </a:t>
            </a: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044474"/>
              </p:ext>
            </p:extLst>
          </p:nvPr>
        </p:nvGraphicFramePr>
        <p:xfrm>
          <a:off x="575556" y="1638997"/>
          <a:ext cx="3384376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</a:tblGrid>
              <a:tr h="1008112"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Сабақтың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тақырыбы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498872"/>
              </p:ext>
            </p:extLst>
          </p:nvPr>
        </p:nvGraphicFramePr>
        <p:xfrm>
          <a:off x="575556" y="2924944"/>
          <a:ext cx="3384376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</a:tblGrid>
              <a:tr h="1008112"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Оқу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мақсаты</a:t>
                      </a:r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623222"/>
              </p:ext>
            </p:extLst>
          </p:nvPr>
        </p:nvGraphicFramePr>
        <p:xfrm>
          <a:off x="4355976" y="1417874"/>
          <a:ext cx="4176464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</a:tblGrid>
              <a:tr h="1008112"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10.41  Фенолдар</a:t>
                      </a:r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фенол молекуласының құрылысы, физикалық және химиялық қасиеттері, алынуы, фенол туындыларының қолданылуы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274752"/>
              </p:ext>
            </p:extLst>
          </p:nvPr>
        </p:nvGraphicFramePr>
        <p:xfrm>
          <a:off x="683568" y="4869160"/>
          <a:ext cx="3132348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2348"/>
              </a:tblGrid>
              <a:tr h="15841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Сабақтың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мақсаты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 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635827"/>
              </p:ext>
            </p:extLst>
          </p:nvPr>
        </p:nvGraphicFramePr>
        <p:xfrm>
          <a:off x="4355976" y="2924944"/>
          <a:ext cx="417646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</a:tblGrid>
              <a:tr h="1008112"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10.4.2.41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Оқушыларды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Фенол,молекуласының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құрылысы,қасиеттері,алынуы,сапалық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реакция,қолданылуы.туралы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білімін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жүйелеу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тәжірибелерді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орындауға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есептеу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дағдыларын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жетілдіру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8" name="Прямая со стрелкой 17"/>
          <p:cNvCxnSpPr/>
          <p:nvPr/>
        </p:nvCxnSpPr>
        <p:spPr>
          <a:xfrm>
            <a:off x="3995936" y="2040454"/>
            <a:ext cx="288032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267744" y="1268760"/>
            <a:ext cx="0" cy="298229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995936" y="3284984"/>
            <a:ext cx="36004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kk-KZ" dirty="0"/>
              <a:t> 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751753"/>
              </p:ext>
            </p:extLst>
          </p:nvPr>
        </p:nvGraphicFramePr>
        <p:xfrm>
          <a:off x="4283968" y="4716368"/>
          <a:ext cx="4464496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/>
              </a:tblGrid>
              <a:tr h="1876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/>
                        <a:t> </a:t>
                      </a:r>
                      <a:endParaRPr lang="ru-RU" dirty="0" smtClean="0"/>
                    </a:p>
                    <a:p>
                      <a:r>
                        <a:rPr lang="kk-KZ" dirty="0" smtClean="0"/>
                        <a:t> </a:t>
                      </a:r>
                      <a:r>
                        <a:rPr lang="kk-KZ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Фенолдар, фенол молекуласының құрылысы, алыну жолдары және қолданылуы, қасиеттерін түсіндіре отырып, білімдерін  қалыптастырады.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7" name="Прямая со стрелкой 26"/>
          <p:cNvCxnSpPr/>
          <p:nvPr/>
        </p:nvCxnSpPr>
        <p:spPr>
          <a:xfrm>
            <a:off x="3815916" y="5589240"/>
            <a:ext cx="360040" cy="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k-KZ" sz="1400" dirty="0" smtClean="0"/>
              <a:t>.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161243"/>
              </p:ext>
            </p:extLst>
          </p:nvPr>
        </p:nvGraphicFramePr>
        <p:xfrm>
          <a:off x="938808" y="188640"/>
          <a:ext cx="7283152" cy="172364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accent2">
                      <a:lumMod val="60000"/>
                      <a:lumOff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7283152"/>
              </a:tblGrid>
              <a:tr h="1723648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Бағалау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критерийі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    </a:t>
                      </a:r>
                      <a:r>
                        <a:rPr lang="kk-KZ" sz="1600" dirty="0" smtClean="0">
                          <a:solidFill>
                            <a:schemeClr val="tx1"/>
                          </a:solidFill>
                        </a:rPr>
                        <a:t>Критерийлер бойынша бағалау және өзін-өзі </a:t>
                      </a:r>
                      <a:r>
                        <a:rPr lang="kk-KZ" sz="1600" b="0" dirty="0" smtClean="0">
                          <a:solidFill>
                            <a:schemeClr val="tx1"/>
                          </a:solidFill>
                        </a:rPr>
                        <a:t>бағалайды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6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kk-KZ" sz="1600" b="0" dirty="0" smtClean="0">
                          <a:solidFill>
                            <a:schemeClr val="tx1"/>
                          </a:solidFill>
                        </a:rPr>
                        <a:t>Фенолдың құрылыс ерекшеліктеріне негізделе отырып, физикалық және </a:t>
                      </a:r>
                      <a:r>
                        <a:rPr lang="kk-KZ" sz="1600" dirty="0" smtClean="0">
                          <a:solidFill>
                            <a:schemeClr val="tx1"/>
                          </a:solidFill>
                        </a:rPr>
                        <a:t>химиялық қасиеттерін түсінді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6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kk-KZ" sz="1600" dirty="0" smtClean="0">
                          <a:solidFill>
                            <a:schemeClr val="tx1"/>
                          </a:solidFill>
                        </a:rPr>
                        <a:t>Фенолдардың алынуы мен химиялық қасиеттері бойынша айналулар сұлбасы бойынша  реакция  теңдеулерін құрастырады.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600" dirty="0" smtClean="0">
                          <a:solidFill>
                            <a:schemeClr val="tx1"/>
                          </a:solidFill>
                        </a:rPr>
                      </a:b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6-конечная звезда 5"/>
          <p:cNvSpPr/>
          <p:nvPr/>
        </p:nvSpPr>
        <p:spPr>
          <a:xfrm>
            <a:off x="3431348" y="2348880"/>
            <a:ext cx="2304256" cy="2952328"/>
          </a:xfrm>
          <a:prstGeom prst="star6">
            <a:avLst>
              <a:gd name="adj" fmla="val 31147"/>
              <a:gd name="hf" fmla="val 115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>
                <a:solidFill>
                  <a:schemeClr val="bg1"/>
                </a:solidFill>
              </a:rPr>
              <a:t>Пəнаралық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байланыс</a:t>
            </a:r>
            <a:endParaRPr lang="kk-KZ" b="1" dirty="0">
              <a:solidFill>
                <a:schemeClr val="bg1"/>
              </a:solidFill>
            </a:endParaRPr>
          </a:p>
          <a:p>
            <a:pPr algn="ctr"/>
            <a:r>
              <a:rPr lang="kk-KZ" sz="1400" i="1" dirty="0">
                <a:solidFill>
                  <a:schemeClr val="bg1"/>
                </a:solidFill>
              </a:rPr>
              <a:t>Биология медицина </a:t>
            </a:r>
            <a:r>
              <a:rPr lang="kk-KZ" sz="1400" i="1" dirty="0" smtClean="0">
                <a:solidFill>
                  <a:schemeClr val="bg1"/>
                </a:solidFill>
              </a:rPr>
              <a:t>ғылымымен байланыстыру </a:t>
            </a:r>
            <a:endParaRPr lang="ru-RU" sz="1400" dirty="0">
              <a:solidFill>
                <a:schemeClr val="bg1"/>
              </a:solidFill>
            </a:endParaRPr>
          </a:p>
          <a:p>
            <a:pPr algn="ctr"/>
            <a:endParaRPr lang="kk-KZ" sz="1400" b="1" dirty="0" smtClean="0"/>
          </a:p>
        </p:txBody>
      </p:sp>
      <p:graphicFrame>
        <p:nvGraphicFramePr>
          <p:cNvPr id="11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4594403"/>
              </p:ext>
            </p:extLst>
          </p:nvPr>
        </p:nvGraphicFramePr>
        <p:xfrm>
          <a:off x="467544" y="2060847"/>
          <a:ext cx="2808312" cy="39014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accent2">
                      <a:lumMod val="60000"/>
                      <a:lumOff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2808312"/>
              </a:tblGrid>
              <a:tr h="2160240">
                <a:tc>
                  <a:txBody>
                    <a:bodyPr/>
                    <a:lstStyle/>
                    <a:p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Тілдік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мақсаттар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Диалог пен жазу үшін пайдалы сөздер мен тіркестер: 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Функционал</a:t>
                      </a:r>
                      <a:r>
                        <a:rPr lang="kk-KZ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дық топ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…….</a:t>
                      </a:r>
                      <a:r>
                        <a:rPr lang="kk-KZ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анықтайды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Қосылыстар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…….</a:t>
                      </a:r>
                      <a:r>
                        <a:rPr lang="kk-KZ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болып табылады.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.... себебі неде? / қалай түсіндірер едіңіз …?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.... кең қолданылуы ... негізделеді.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Тотығу  - бұл… ,ал тотықсыздану  - бұл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8133994"/>
              </p:ext>
            </p:extLst>
          </p:nvPr>
        </p:nvGraphicFramePr>
        <p:xfrm>
          <a:off x="5790844" y="2132856"/>
          <a:ext cx="2818656" cy="3644699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accent2">
                      <a:lumMod val="60000"/>
                      <a:lumOff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2818656"/>
              </a:tblGrid>
              <a:tr h="3644699">
                <a:tc>
                  <a:txBody>
                    <a:bodyPr/>
                    <a:lstStyle/>
                    <a:p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Құндылықтарға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баулу</a:t>
                      </a:r>
                    </a:p>
                    <a:p>
                      <a:r>
                        <a:rPr lang="kk-KZ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Мәңгілік ел идеясы бойынша сана сезімін жоғарылату, оқушыларды ұқыптылыққа баулу.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Индустрияландыру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мен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инновацияға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негізделген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экономикалық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өсу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арқылы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білім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мен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ғылымды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біріктіру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448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760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dirty="0" err="1" smtClean="0"/>
              <a:t>Белсенд</a:t>
            </a:r>
            <a:r>
              <a:rPr lang="kk-KZ" sz="1600" dirty="0" smtClean="0"/>
              <a:t>і  оқу әдістері</a:t>
            </a:r>
            <a:endParaRPr lang="ru-RU" sz="1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658963"/>
              </p:ext>
            </p:extLst>
          </p:nvPr>
        </p:nvGraphicFramePr>
        <p:xfrm>
          <a:off x="611560" y="764704"/>
          <a:ext cx="8229600" cy="5486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3981128"/>
              </a:tblGrid>
              <a:tr h="33843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«Ойлан, жұптас, бөліс» әдіс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i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Топтық жұмыс</a:t>
                      </a:r>
                    </a:p>
                    <a:p>
                      <a:r>
                        <a:rPr lang="kk-KZ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мақсаты</a:t>
                      </a:r>
                      <a:endParaRPr lang="ru-RU" sz="18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Сын тұрғысынан ойлау, жеке және топпен жұмыс істей білу қабілеті, қарым-қатынас дағдылары</a:t>
                      </a:r>
                      <a:endParaRPr lang="ru-RU" sz="18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әр топқа тапсырмалар беріледі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Ойлау дағдыларының деңгейі:</a:t>
                      </a:r>
                      <a:r>
                        <a:rPr lang="kk-KZ" sz="18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Білу және қолдану</a:t>
                      </a:r>
                      <a:endParaRPr lang="ru-RU" sz="18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«Оқулықпен жұмыс» әдісі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Мақсаты: Сыни ойлау дағдысы және оқылым-айтылым дағдылары қалыптасады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Ойлау дағдыларының деңгейі:</a:t>
                      </a:r>
                      <a:r>
                        <a:rPr lang="kk-KZ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Қолдану және талдау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828719">
                <a:tc>
                  <a:txBody>
                    <a:bodyPr/>
                    <a:lstStyle/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 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Бір минуттық әңгіме» тәсілі</a:t>
                      </a:r>
                    </a:p>
                    <a:p>
                      <a:pPr lvl="0"/>
                      <a:r>
                        <a:rPr lang="kk-KZ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Мақсаты: </a:t>
                      </a:r>
                      <a:r>
                        <a:rPr lang="kk-KZ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Оқушының ойын ашық білдіруіне дағдыландыру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kk-KZ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Ойлау дағдыларының деңгейі:</a:t>
                      </a:r>
                      <a:r>
                        <a:rPr lang="kk-KZ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Білу және түсіну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«Өрмекші» әдісі </a:t>
                      </a:r>
                    </a:p>
                    <a:p>
                      <a:r>
                        <a:rPr lang="kk-KZ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Мақсаты: 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Жаңа материалды пысықтау, түйінді ойларды бекіту.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Ойлау дағдыларының деңгейі:</a:t>
                      </a:r>
                      <a:r>
                        <a:rPr lang="kk-KZ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Қолдану және талдау</a:t>
                      </a:r>
                      <a:endParaRPr lang="ru-RU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21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19067"/>
            <a:ext cx="8229600" cy="73833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kk-KZ" sz="1800" b="1" dirty="0" smtClean="0">
                <a:solidFill>
                  <a:schemeClr val="tx1"/>
                </a:solidFill>
              </a:rPr>
              <a:t>Критериалды бағалау </a:t>
            </a:r>
            <a:endParaRPr lang="ru-RU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016303"/>
              </p:ext>
            </p:extLst>
          </p:nvPr>
        </p:nvGraphicFramePr>
        <p:xfrm>
          <a:off x="467544" y="836712"/>
          <a:ext cx="8229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3891880"/>
                <a:gridCol w="2743200"/>
              </a:tblGrid>
              <a:tr h="144016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«</a:t>
                      </a:r>
                      <a:r>
                        <a:rPr lang="ru-RU" dirty="0" err="1" smtClean="0">
                          <a:solidFill>
                            <a:srgbClr val="FFFF00"/>
                          </a:solidFill>
                        </a:rPr>
                        <a:t>Ойлан</a:t>
                      </a:r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ru-RU" dirty="0" err="1" smtClean="0">
                          <a:solidFill>
                            <a:srgbClr val="FFFF00"/>
                          </a:solidFill>
                        </a:rPr>
                        <a:t>жұптас</a:t>
                      </a:r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, </a:t>
                      </a:r>
                      <a:r>
                        <a:rPr lang="ru-RU" dirty="0" err="1" smtClean="0">
                          <a:solidFill>
                            <a:srgbClr val="FFFF00"/>
                          </a:solidFill>
                        </a:rPr>
                        <a:t>бөліс</a:t>
                      </a:r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» </a:t>
                      </a:r>
                      <a:r>
                        <a:rPr lang="ru-RU" dirty="0" err="1" smtClean="0">
                          <a:solidFill>
                            <a:srgbClr val="FFFF00"/>
                          </a:solidFill>
                        </a:rPr>
                        <a:t>әдісі</a:t>
                      </a:r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Мақсаты</a:t>
                      </a:r>
                      <a:r>
                        <a:rPr lang="kk-KZ" sz="1800" b="1" kern="1200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800" b="1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Сыни тұрғысынан ойлау, жеке және топпен жұмыс істей білу қабілетін арттыру , қарым-қатынас дағдыларын ескере</a:t>
                      </a:r>
                      <a:r>
                        <a:rPr lang="kk-KZ" sz="1800" b="1" kern="1200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отырып </a:t>
                      </a:r>
                      <a:endParaRPr lang="ru-RU" sz="1800" b="1" kern="1200" dirty="0" smtClean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әр топқа тапсырмалар беріледі 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Ойлау дағдыларының деңгейі:</a:t>
                      </a:r>
                      <a:r>
                        <a:rPr lang="kk-KZ" sz="18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Қолдану және талдау</a:t>
                      </a:r>
                      <a:endParaRPr lang="ru-RU" sz="180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129381"/>
              </p:ext>
            </p:extLst>
          </p:nvPr>
        </p:nvGraphicFramePr>
        <p:xfrm>
          <a:off x="755576" y="2420888"/>
          <a:ext cx="7992888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664296"/>
                <a:gridCol w="2664296"/>
              </a:tblGrid>
              <a:tr h="36724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Сыныпты 3</a:t>
                      </a:r>
                      <a:r>
                        <a:rPr lang="kk-KZ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топқа бөлу </a:t>
                      </a:r>
                      <a:r>
                        <a:rPr lang="kk-KZ" baseline="0" dirty="0" smtClean="0">
                          <a:solidFill>
                            <a:srgbClr val="FFFF00"/>
                          </a:solidFill>
                        </a:rPr>
                        <a:t>Тапсырма</a:t>
                      </a:r>
                      <a:r>
                        <a:rPr lang="kk-KZ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kk-KZ" baseline="0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r>
                        <a:rPr lang="kk-KZ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тапсырма  Фенолды алу және химилялық қасиеттері бойынша реакция теңдеуін құрастырады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 тапсырма </a:t>
                      </a:r>
                      <a:r>
                        <a:rPr lang="kk-KZ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ауызш</a:t>
                      </a:r>
                      <a:r>
                        <a:rPr lang="kk-KZ" b="1" baseline="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kk-KZ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kk-KZ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Дискриптор</a:t>
                      </a:r>
                      <a:r>
                        <a:rPr lang="kk-KZ" sz="1800" b="1" kern="1200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Фенол молекуласының құрылысы, алыну жолдары және қолданылуы, қасиеттерін түсіндіре отырып,сипаттай алады 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-Фенолдар туралы білімдерін жетілдіре келе, қабілеттері мен дағдыларын дамыта алады 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i="1" dirty="0" smtClean="0">
                          <a:solidFill>
                            <a:srgbClr val="FFFF00"/>
                          </a:solidFill>
                        </a:rPr>
                        <a:t>Кері байланыс </a:t>
                      </a:r>
                      <a:r>
                        <a:rPr lang="kk-KZ" sz="18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ауызша</a:t>
                      </a:r>
                      <a:r>
                        <a:rPr lang="kk-KZ" sz="1800" b="1" i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kk-KZ" sz="1800" b="1" i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мұғалім -оқушы арқылы жасалады </a:t>
                      </a:r>
                      <a:r>
                        <a:rPr lang="kk-KZ" sz="1800" b="1" i="1" dirty="0" smtClean="0">
                          <a:solidFill>
                            <a:srgbClr val="FFFF00"/>
                          </a:solidFill>
                        </a:rPr>
                        <a:t>Қалыптастырушы бағалау </a:t>
                      </a:r>
                      <a:endParaRPr lang="ru-RU" b="1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ru-RU" sz="1800" b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Бағдаршам</a:t>
                      </a:r>
                      <a:r>
                        <a:rPr lang="ru-RU" sz="18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ru-RU" sz="1800" b="1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оқушылардың</a:t>
                      </a:r>
                      <a:r>
                        <a:rPr lang="ru-RU" sz="18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өздерінің</a:t>
                      </a:r>
                      <a:r>
                        <a:rPr lang="ru-RU" sz="18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қаншалықты</a:t>
                      </a:r>
                      <a:r>
                        <a:rPr lang="ru-RU" sz="18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түсінгенін</a:t>
                      </a:r>
                      <a:r>
                        <a:rPr lang="ru-RU" sz="18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көрсетудің</a:t>
                      </a:r>
                      <a:r>
                        <a:rPr lang="ru-RU" sz="18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жылдам</a:t>
                      </a:r>
                      <a:r>
                        <a:rPr lang="ru-RU" sz="18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тəсілі</a:t>
                      </a:r>
                      <a:r>
                        <a:rPr lang="ru-RU" sz="18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ru-RU" sz="1800" b="1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Оқушыларға</a:t>
                      </a:r>
                      <a:r>
                        <a:rPr lang="ru-RU" sz="18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қызыл</a:t>
                      </a:r>
                      <a:r>
                        <a:rPr lang="ru-RU" sz="18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сары</a:t>
                      </a:r>
                      <a:r>
                        <a:rPr lang="ru-RU" sz="18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жəне</a:t>
                      </a:r>
                      <a:r>
                        <a:rPr lang="ru-RU" sz="18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жасыл</a:t>
                      </a:r>
                      <a:r>
                        <a:rPr lang="ru-RU" sz="18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түсті</a:t>
                      </a:r>
                      <a:r>
                        <a:rPr lang="ru-RU" sz="18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карточкалар</a:t>
                      </a:r>
                      <a:r>
                        <a:rPr lang="ru-RU" sz="18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беріледі</a:t>
                      </a:r>
                      <a:r>
                        <a:rPr lang="ru-RU" sz="18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 err="1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Бағалау</a:t>
                      </a:r>
                      <a:r>
                        <a:rPr lang="ru-RU" sz="1800" b="1" i="1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балдық</a:t>
                      </a:r>
                      <a:r>
                        <a:rPr lang="ru-RU" sz="18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жүйемен</a:t>
                      </a:r>
                      <a:r>
                        <a:rPr lang="ru-RU" sz="1800" b="1" i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b="1" i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348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8296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kk-KZ" dirty="0" smtClean="0">
                <a:solidFill>
                  <a:schemeClr val="tx1"/>
                </a:solidFill>
              </a:rPr>
              <a:t>Саралау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391289"/>
              </p:ext>
            </p:extLst>
          </p:nvPr>
        </p:nvGraphicFramePr>
        <p:xfrm>
          <a:off x="457200" y="1196753"/>
          <a:ext cx="8229600" cy="4876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1152127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Ойлан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жұптас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бөліс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әдісі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арқылы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тапсырманы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орындағанда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18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Саралаудың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«Қарқын» әдісі</a:t>
                      </a:r>
                      <a:r>
                        <a:rPr lang="kk-KZ" sz="1800" b="1" i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8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жүзеге асады</a:t>
                      </a:r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8995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«Оқулықпен жұмыс» әдісі арқылы «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Жеке жұмыс» кезінде кейбір оқушыларға ауызша көмек көрсетемін </a:t>
                      </a:r>
                      <a:r>
                        <a:rPr lang="kk-KZ" sz="1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Саралаудың</a:t>
                      </a:r>
                      <a:r>
                        <a:rPr lang="kk-KZ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дереккөз </a:t>
                      </a:r>
                      <a:r>
                        <a:rPr lang="kk-KZ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тәсілі жүзеге асты</a:t>
                      </a:r>
                      <a:endParaRPr lang="ru-RU" dirty="0" smtClean="0"/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endParaRPr lang="ru-RU" dirty="0"/>
                    </a:p>
                  </a:txBody>
                  <a:tcPr/>
                </a:tc>
              </a:tr>
              <a:tr h="12492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 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Бір минуттық әңгіме» тәсілді</a:t>
                      </a:r>
                      <a:r>
                        <a:rPr lang="kk-KZ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қолдану арқылы </a:t>
                      </a:r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Диалог жəне қолдау көрсету»тәсілі 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жүзеге асады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249288">
                <a:tc>
                  <a:txBody>
                    <a:bodyPr/>
                    <a:lstStyle/>
                    <a:p>
                      <a:r>
                        <a:rPr lang="kk-K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«Өрмекші» әдісі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Жаңа материалды пысықтау, түйінді ойларды бекіту.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46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434</Words>
  <Application>Microsoft Office PowerPoint</Application>
  <PresentationFormat>Экран (4:3)</PresentationFormat>
  <Paragraphs>66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Ақтау қаласы  № 17орта мектебі  химия пәні мұғалімі Батырбекова Дарига Абдулгафуровна </vt:lpstr>
      <vt:lpstr>. </vt:lpstr>
      <vt:lpstr>Белсенді  оқу әдістері</vt:lpstr>
      <vt:lpstr>Критериалды бағалау </vt:lpstr>
      <vt:lpstr>Саралау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ITPortal</dc:creator>
  <cp:lastModifiedBy>ITPortal</cp:lastModifiedBy>
  <cp:revision>27</cp:revision>
  <dcterms:created xsi:type="dcterms:W3CDTF">2020-10-14T16:13:31Z</dcterms:created>
  <dcterms:modified xsi:type="dcterms:W3CDTF">2020-10-16T04:04:04Z</dcterms:modified>
</cp:coreProperties>
</file>