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69" r:id="rId6"/>
    <p:sldId id="273" r:id="rId7"/>
    <p:sldId id="258" r:id="rId8"/>
    <p:sldId id="262" r:id="rId9"/>
    <p:sldId id="259" r:id="rId10"/>
    <p:sldId id="283" r:id="rId11"/>
    <p:sldId id="274" r:id="rId12"/>
    <p:sldId id="268" r:id="rId13"/>
    <p:sldId id="270" r:id="rId14"/>
    <p:sldId id="278" r:id="rId15"/>
    <p:sldId id="277" r:id="rId16"/>
    <p:sldId id="284"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1" autoAdjust="0"/>
    <p:restoredTop sz="94660"/>
  </p:normalViewPr>
  <p:slideViewPr>
    <p:cSldViewPr snapToGrid="0">
      <p:cViewPr varScale="1">
        <p:scale>
          <a:sx n="82" d="100"/>
          <a:sy n="82"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817F7C18-5B6C-4181-B421-42709C7E2BFF}" type="datetimeFigureOut">
              <a:rPr lang="ru-RU"/>
              <a:pPr>
                <a:defRPr/>
              </a:pPr>
              <a:t>25.08.2020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E88F7E3-0E54-45A7-B95B-89680B42D8BF}" type="slidenum">
              <a:rPr lang="ru-RU" altLang="ru-RU"/>
              <a:pPr/>
              <a:t>‹#›</a:t>
            </a:fld>
            <a:endParaRPr lang="ru-RU" altLang="ru-RU"/>
          </a:p>
        </p:txBody>
      </p:sp>
    </p:spTree>
    <p:extLst>
      <p:ext uri="{BB962C8B-B14F-4D97-AF65-F5344CB8AC3E}">
        <p14:creationId xmlns:p14="http://schemas.microsoft.com/office/powerpoint/2010/main" val="137221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2F38B7A-B728-44FB-B05F-74DBAC65653C}" type="datetimeFigureOut">
              <a:rPr lang="ru-RU"/>
              <a:pPr>
                <a:defRPr/>
              </a:pPr>
              <a:t>25.08.2020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CB2526EC-D72E-4688-9863-1A6C380EE651}" type="slidenum">
              <a:rPr lang="ru-RU" altLang="ru-RU"/>
              <a:pPr/>
              <a:t>‹#›</a:t>
            </a:fld>
            <a:endParaRPr lang="ru-RU" altLang="ru-RU"/>
          </a:p>
        </p:txBody>
      </p:sp>
    </p:spTree>
    <p:extLst>
      <p:ext uri="{BB962C8B-B14F-4D97-AF65-F5344CB8AC3E}">
        <p14:creationId xmlns:p14="http://schemas.microsoft.com/office/powerpoint/2010/main" val="2546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02DBF56-50E5-4670-A546-B2D9692BFEA1}" type="datetimeFigureOut">
              <a:rPr lang="ru-RU"/>
              <a:pPr>
                <a:defRPr/>
              </a:pPr>
              <a:t>25.08.2020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AAD9E1CB-BD20-4FD5-8285-10F330309883}" type="slidenum">
              <a:rPr lang="ru-RU" altLang="ru-RU"/>
              <a:pPr/>
              <a:t>‹#›</a:t>
            </a:fld>
            <a:endParaRPr lang="ru-RU" altLang="ru-RU"/>
          </a:p>
        </p:txBody>
      </p:sp>
    </p:spTree>
    <p:extLst>
      <p:ext uri="{BB962C8B-B14F-4D97-AF65-F5344CB8AC3E}">
        <p14:creationId xmlns:p14="http://schemas.microsoft.com/office/powerpoint/2010/main" val="237955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E3EABE0-4B6F-4BEF-8CEB-FA52BB2013EC}" type="datetimeFigureOut">
              <a:rPr lang="ru-RU"/>
              <a:pPr>
                <a:defRPr/>
              </a:pPr>
              <a:t>25.08.2020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B0B813F5-3533-4DCE-8720-8A4F82D073A0}" type="slidenum">
              <a:rPr lang="ru-RU" altLang="ru-RU"/>
              <a:pPr/>
              <a:t>‹#›</a:t>
            </a:fld>
            <a:endParaRPr lang="ru-RU" altLang="ru-RU"/>
          </a:p>
        </p:txBody>
      </p:sp>
    </p:spTree>
    <p:extLst>
      <p:ext uri="{BB962C8B-B14F-4D97-AF65-F5344CB8AC3E}">
        <p14:creationId xmlns:p14="http://schemas.microsoft.com/office/powerpoint/2010/main" val="387395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10D95C8A-8C4C-426B-A4F1-E74A7017673D}" type="datetimeFigureOut">
              <a:rPr lang="ru-RU"/>
              <a:pPr>
                <a:defRPr/>
              </a:pPr>
              <a:t>25.08.2020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01886A21-F7FB-454C-B4C4-0ACF4E021280}" type="slidenum">
              <a:rPr lang="ru-RU" altLang="ru-RU"/>
              <a:pPr/>
              <a:t>‹#›</a:t>
            </a:fld>
            <a:endParaRPr lang="ru-RU" altLang="ru-RU"/>
          </a:p>
        </p:txBody>
      </p:sp>
    </p:spTree>
    <p:extLst>
      <p:ext uri="{BB962C8B-B14F-4D97-AF65-F5344CB8AC3E}">
        <p14:creationId xmlns:p14="http://schemas.microsoft.com/office/powerpoint/2010/main" val="359759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8654BD6-26E0-4B0A-AF42-C7B6B09A4748}" type="datetimeFigureOut">
              <a:rPr lang="ru-RU"/>
              <a:pPr>
                <a:defRPr/>
              </a:pPr>
              <a:t>25.08.2020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A5865750-3E29-4F8E-9F8D-F4F89762AD4E}" type="slidenum">
              <a:rPr lang="ru-RU" altLang="ru-RU"/>
              <a:pPr/>
              <a:t>‹#›</a:t>
            </a:fld>
            <a:endParaRPr lang="ru-RU" altLang="ru-RU"/>
          </a:p>
        </p:txBody>
      </p:sp>
    </p:spTree>
    <p:extLst>
      <p:ext uri="{BB962C8B-B14F-4D97-AF65-F5344CB8AC3E}">
        <p14:creationId xmlns:p14="http://schemas.microsoft.com/office/powerpoint/2010/main" val="220029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7F466DE-4AD9-4D45-B57D-340C7E84F64D}" type="datetimeFigureOut">
              <a:rPr lang="ru-RU"/>
              <a:pPr>
                <a:defRPr/>
              </a:pPr>
              <a:t>25.08.2020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7FA55529-EBDF-40B0-A643-49CF635DAAA9}" type="slidenum">
              <a:rPr lang="ru-RU" altLang="ru-RU"/>
              <a:pPr/>
              <a:t>‹#›</a:t>
            </a:fld>
            <a:endParaRPr lang="ru-RU" altLang="ru-RU"/>
          </a:p>
        </p:txBody>
      </p:sp>
    </p:spTree>
    <p:extLst>
      <p:ext uri="{BB962C8B-B14F-4D97-AF65-F5344CB8AC3E}">
        <p14:creationId xmlns:p14="http://schemas.microsoft.com/office/powerpoint/2010/main" val="208404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A9EED591-D606-4DB1-A70C-A026B7C19EED}" type="datetimeFigureOut">
              <a:rPr lang="ru-RU"/>
              <a:pPr>
                <a:defRPr/>
              </a:pPr>
              <a:t>25.08.2020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67A12A0B-96DC-4A64-9C38-B43D0F06E02A}" type="slidenum">
              <a:rPr lang="ru-RU" altLang="ru-RU"/>
              <a:pPr/>
              <a:t>‹#›</a:t>
            </a:fld>
            <a:endParaRPr lang="ru-RU" altLang="ru-RU"/>
          </a:p>
        </p:txBody>
      </p:sp>
    </p:spTree>
    <p:extLst>
      <p:ext uri="{BB962C8B-B14F-4D97-AF65-F5344CB8AC3E}">
        <p14:creationId xmlns:p14="http://schemas.microsoft.com/office/powerpoint/2010/main" val="25979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5B1D55-8B05-48AB-9904-DE66063FB8F5}" type="datetimeFigureOut">
              <a:rPr lang="ru-RU"/>
              <a:pPr>
                <a:defRPr/>
              </a:pPr>
              <a:t>25.08.2020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A26912BF-104D-4D74-A75B-DB8EA4B69797}" type="slidenum">
              <a:rPr lang="ru-RU" altLang="ru-RU"/>
              <a:pPr/>
              <a:t>‹#›</a:t>
            </a:fld>
            <a:endParaRPr lang="ru-RU" altLang="ru-RU"/>
          </a:p>
        </p:txBody>
      </p:sp>
    </p:spTree>
    <p:extLst>
      <p:ext uri="{BB962C8B-B14F-4D97-AF65-F5344CB8AC3E}">
        <p14:creationId xmlns:p14="http://schemas.microsoft.com/office/powerpoint/2010/main" val="219040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905D734B-5258-43F6-BA3C-7C8BF9A83D31}" type="datetimeFigureOut">
              <a:rPr lang="ru-RU"/>
              <a:pPr>
                <a:defRPr/>
              </a:pPr>
              <a:t>25.08.2020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38C55FE8-DFC6-4BCA-95A2-BDC5A5E0EDDE}" type="slidenum">
              <a:rPr lang="ru-RU" altLang="ru-RU"/>
              <a:pPr/>
              <a:t>‹#›</a:t>
            </a:fld>
            <a:endParaRPr lang="ru-RU" altLang="ru-RU"/>
          </a:p>
        </p:txBody>
      </p:sp>
    </p:spTree>
    <p:extLst>
      <p:ext uri="{BB962C8B-B14F-4D97-AF65-F5344CB8AC3E}">
        <p14:creationId xmlns:p14="http://schemas.microsoft.com/office/powerpoint/2010/main" val="42330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1672E1A-7342-4B54-9FC8-BB9A853EE405}" type="datetimeFigureOut">
              <a:rPr lang="ru-RU"/>
              <a:pPr>
                <a:defRPr/>
              </a:pPr>
              <a:t>25.08.2020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3233261F-3C48-4C8A-A963-7AF09A890B9B}" type="slidenum">
              <a:rPr lang="ru-RU" altLang="ru-RU"/>
              <a:pPr/>
              <a:t>‹#›</a:t>
            </a:fld>
            <a:endParaRPr lang="ru-RU" altLang="ru-RU"/>
          </a:p>
        </p:txBody>
      </p:sp>
    </p:spTree>
    <p:extLst>
      <p:ext uri="{BB962C8B-B14F-4D97-AF65-F5344CB8AC3E}">
        <p14:creationId xmlns:p14="http://schemas.microsoft.com/office/powerpoint/2010/main" val="23433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D7E0225-2F48-40FC-BE32-B44DB2D1D251}" type="datetimeFigureOut">
              <a:rPr lang="ru-RU"/>
              <a:pPr>
                <a:defRPr/>
              </a:pPr>
              <a:t>25.08.2020</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98EBF74-0352-4614-A1AA-7431222F2F7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Прямоугольник 2"/>
          <p:cNvSpPr/>
          <p:nvPr/>
        </p:nvSpPr>
        <p:spPr>
          <a:xfrm>
            <a:off x="903383" y="2163066"/>
            <a:ext cx="7337233"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6000" b="1" dirty="0">
                <a:ln w="11430"/>
                <a:effectLst>
                  <a:outerShdw blurRad="50800" dist="39000" dir="5460000" algn="tl">
                    <a:srgbClr val="000000">
                      <a:alpha val="38000"/>
                    </a:srgbClr>
                  </a:outerShdw>
                </a:effectLst>
                <a:latin typeface="+mn-lt"/>
              </a:rPr>
              <a:t>Көне түркі жазуы! </a:t>
            </a:r>
          </a:p>
          <a:p>
            <a:pPr algn="ctr">
              <a:defRPr/>
            </a:pPr>
            <a:r>
              <a:rPr lang="kk-KZ" sz="2800" dirty="0">
                <a:ln w="11430"/>
                <a:effectLst>
                  <a:outerShdw blurRad="50800" dist="39000" dir="5460000" algn="tl">
                    <a:srgbClr val="000000">
                      <a:alpha val="38000"/>
                    </a:srgbClr>
                  </a:outerShdw>
                </a:effectLst>
                <a:latin typeface="+mn-lt"/>
              </a:rPr>
              <a:t>Тайболатова Саружан</a:t>
            </a:r>
            <a:endParaRPr lang="ru-RU" sz="2800" dirty="0">
              <a:ln w="11430"/>
              <a:effectLst>
                <a:outerShdw blurRad="50800" dist="39000" dir="5460000" algn="tl">
                  <a:srgbClr val="000000">
                    <a:alpha val="38000"/>
                  </a:srgbClr>
                </a:outerShdw>
              </a:effectLst>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266" name="Picture 2" descr="C:\Users\Pro\Desktop\Без названия.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1513" y="3738563"/>
            <a:ext cx="6554787" cy="2776537"/>
          </a:xfrm>
          <a:noFill/>
        </p:spPr>
      </p:pic>
      <p:pic>
        <p:nvPicPr>
          <p:cNvPr id="11267" name="Picture 3" descr="C:\Users\Pro\Desktop\ad567c9cb71a74b4a145883457a6a8b0_resize_w_1140_h_6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477838"/>
            <a:ext cx="57277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1817688" y="574675"/>
            <a:ext cx="6643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11271" name="Rectangle 7"/>
          <p:cNvSpPr>
            <a:spLocks noChangeArrowheads="1"/>
          </p:cNvSpPr>
          <p:nvPr/>
        </p:nvSpPr>
        <p:spPr bwMode="auto">
          <a:xfrm>
            <a:off x="520700" y="2687638"/>
            <a:ext cx="8356600" cy="2214562"/>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Орхон-Енисей ескерткіштері тектес таңба-жазылуы, тастар Әулиеата түбінен, Талдықорған өңірінен, Сарыарқадан және Алматы маңынан табылған. Сонымен ежелгі түркі елі белгілі бір аумақта өмір сүріп, өзіне лайық жазуын, тілін, өзге де мәдениетін дамытқан. </a:t>
            </a:r>
            <a:endParaRPr lang="ru-RU" sz="2400" dirty="0">
              <a:latin typeface="+mn-lt"/>
            </a:endParaRPr>
          </a:p>
          <a:p>
            <a:pPr indent="323850">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211137" y="752475"/>
            <a:ext cx="8932863" cy="2676525"/>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Ежелгі түркі мәдениетінің Орталықтары Енисей, Орхон, Селенгі, Талас өзендерінің бойы, Минуевльск ойпаты, Алтай тауы, Қазіргі Тува, Краснояр, Жетісу аймақтары болды. Оған Шығысы Хангай, Сарыөзеннен, батысы – Карпат тауларына, Оңтүстігі – Қытайдың Аққорғанынан, Теріскейі – Ленаға дейінгі аралықтағы байтақ аймақты мекендеген түрік халықтарының жазу-сызу дәстүрінен қалған барлық мұралар енуі. </a:t>
            </a:r>
            <a:endParaRPr lang="kk-KZ" sz="2400" dirty="0">
              <a:latin typeface="+mn-lt"/>
            </a:endParaRPr>
          </a:p>
        </p:txBody>
      </p:sp>
      <p:pic>
        <p:nvPicPr>
          <p:cNvPr id="2" name="Рисунок 2">
            <a:extLst>
              <a:ext uri="{FF2B5EF4-FFF2-40B4-BE49-F238E27FC236}">
                <a16:creationId xmlns:a16="http://schemas.microsoft.com/office/drawing/2014/main" id="{C6A7FF86-8855-C44C-AB56-967C9FAAE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3" y="3725883"/>
            <a:ext cx="5403273" cy="22862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301875" y="574675"/>
            <a:ext cx="6159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13318" name="Rectangle 6"/>
          <p:cNvSpPr>
            <a:spLocks noChangeArrowheads="1"/>
          </p:cNvSpPr>
          <p:nvPr/>
        </p:nvSpPr>
        <p:spPr bwMode="auto">
          <a:xfrm>
            <a:off x="477838" y="1970088"/>
            <a:ext cx="8258175" cy="4062412"/>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Ғылым әлемінде түрік жұрттарының жәдігері ретінде танылған жазулар 2500 жылдан бері бар деп есептеледі. Әзірге мәлім болған  есеп бойынша, көне Түрік жазуымен тас бетіне 240-тай қағаз бен теріге 310 беттей мәтін түсіпті. Маникей  әріпімен 554 бетіне жуық мұралар, ұйғыр әрпімен 1000-ға тарта мәтіндер, 10-ға жуық кітаптар жасалыпты. Араб қарпімен жазылған ортағасырлық дүниелер қаншама жалпы түрік халықтары XVI ғасырға дейін оннан астам жазу үлгісін қолданып, пайдаланған кездерінде қыруар мұралар қалдырған.</a:t>
            </a:r>
            <a:endParaRPr lang="ru-RU" sz="2400" dirty="0">
              <a:latin typeface="+mn-lt"/>
            </a:endParaRPr>
          </a:p>
          <a:p>
            <a:pPr indent="323850">
              <a:defRPr/>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722305" y="538888"/>
            <a:ext cx="7483475" cy="3046412"/>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Ұрпаққа өнеге болар атақты Күлтегін, Тонына, Білге, Бумын қағандар әрі тарихи, әрі әдеби дастан жыраулардың кейіпкерлеріне,  сомды тұлғаларына айналды. Ардақты есімдерді ел жадында сақтау үшін сол заманның данагой білімдарияры өркениеттің белгісі болып табылатын түркілік сына жазумен тас бетіне түсірді.</a:t>
            </a:r>
            <a:endParaRPr lang="ru-RU" sz="2400" dirty="0">
              <a:latin typeface="+mn-lt"/>
            </a:endParaRPr>
          </a:p>
          <a:p>
            <a:pPr indent="323850" algn="ctr">
              <a:defRPr/>
            </a:pPr>
            <a:endParaRPr lang="ru-RU" sz="2400" dirty="0">
              <a:latin typeface="+mn-lt"/>
            </a:endParaRPr>
          </a:p>
        </p:txBody>
      </p:sp>
      <p:pic>
        <p:nvPicPr>
          <p:cNvPr id="2" name="Рисунок 2">
            <a:extLst>
              <a:ext uri="{FF2B5EF4-FFF2-40B4-BE49-F238E27FC236}">
                <a16:creationId xmlns:a16="http://schemas.microsoft.com/office/drawing/2014/main" id="{5ED16225-A4B0-C840-B690-BA6E7E6D1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288" y="3204088"/>
            <a:ext cx="5667769" cy="3429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1817688" y="574675"/>
            <a:ext cx="6643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5" name="Прямоугольник 4"/>
          <p:cNvSpPr/>
          <p:nvPr/>
        </p:nvSpPr>
        <p:spPr>
          <a:xfrm>
            <a:off x="1869274" y="1805263"/>
            <a:ext cx="8595360" cy="923330"/>
          </a:xfrm>
          <a:prstGeom prst="rect">
            <a:avLst/>
          </a:prstGeom>
          <a:noFill/>
        </p:spPr>
        <p:txBody>
          <a:bodyPr>
            <a:spAutoFit/>
          </a:bodyPr>
          <a:lstStyle/>
          <a:p>
            <a:pPr algn="ctr">
              <a:defRPr/>
            </a:pPr>
            <a:r>
              <a:rPr lang="kk-KZ"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Жұмыс барысы😊!</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Рисунок 2">
            <a:extLst>
              <a:ext uri="{FF2B5EF4-FFF2-40B4-BE49-F238E27FC236}">
                <a16:creationId xmlns:a16="http://schemas.microsoft.com/office/drawing/2014/main" id="{3B40806C-400D-AA49-8BD8-EC57B52779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557" r="19590" b="37689"/>
          <a:stretch/>
        </p:blipFill>
        <p:spPr>
          <a:xfrm>
            <a:off x="134802" y="1805263"/>
            <a:ext cx="2842244" cy="2303092"/>
          </a:xfrm>
          <a:prstGeom prst="rect">
            <a:avLst/>
          </a:prstGeom>
        </p:spPr>
      </p:pic>
      <p:pic>
        <p:nvPicPr>
          <p:cNvPr id="4" name="Рисунок 5">
            <a:extLst>
              <a:ext uri="{FF2B5EF4-FFF2-40B4-BE49-F238E27FC236}">
                <a16:creationId xmlns:a16="http://schemas.microsoft.com/office/drawing/2014/main" id="{9D94704E-8145-3F4E-B8D6-B1428DCE84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5135" r="213" b="36087"/>
          <a:stretch/>
        </p:blipFill>
        <p:spPr>
          <a:xfrm>
            <a:off x="3087584" y="3236394"/>
            <a:ext cx="2968832" cy="2643065"/>
          </a:xfrm>
          <a:prstGeom prst="rect">
            <a:avLst/>
          </a:prstGeom>
        </p:spPr>
      </p:pic>
      <p:pic>
        <p:nvPicPr>
          <p:cNvPr id="7" name="Рисунок 7">
            <a:extLst>
              <a:ext uri="{FF2B5EF4-FFF2-40B4-BE49-F238E27FC236}">
                <a16:creationId xmlns:a16="http://schemas.microsoft.com/office/drawing/2014/main" id="{841A7005-4DA5-8940-8BAA-139FB7B9C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954" y="4237332"/>
            <a:ext cx="2910822" cy="23570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1817688" y="574675"/>
            <a:ext cx="6643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5" name="Прямоугольник 4"/>
          <p:cNvSpPr/>
          <p:nvPr/>
        </p:nvSpPr>
        <p:spPr>
          <a:xfrm>
            <a:off x="365760" y="2348356"/>
            <a:ext cx="8595360" cy="1754326"/>
          </a:xfrm>
          <a:prstGeom prst="rect">
            <a:avLst/>
          </a:prstGeom>
          <a:noFill/>
        </p:spPr>
        <p:txBody>
          <a:bodyPr>
            <a:spAutoFit/>
          </a:bodyPr>
          <a:lstStyle/>
          <a:p>
            <a:pPr algn="ctr">
              <a:defRPr/>
            </a:pPr>
            <a:r>
              <a:rPr lang="kk-KZ"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НАЗАРЛАРЫҢЫЗҒА РАХМЕТ!</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5903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700338" y="1589088"/>
            <a:ext cx="6443662" cy="3416300"/>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Ежелгі мәдениет ескерткіштерінің ең бір кереметі, бүкіл әлемге әйгілі болған ақын тас, жыршы тас – Орхон ескерткіштері (VІІІ ғ.).</a:t>
            </a:r>
            <a:endParaRPr lang="ru-RU" sz="2400" dirty="0">
              <a:latin typeface="+mn-lt"/>
            </a:endParaRPr>
          </a:p>
          <a:p>
            <a:pPr indent="323850" algn="ctr">
              <a:defRPr/>
            </a:pPr>
            <a:r>
              <a:rPr lang="kk-KZ" sz="2400" dirty="0">
                <a:solidFill>
                  <a:srgbClr val="000000"/>
                </a:solidFill>
                <a:latin typeface="+mn-lt"/>
                <a:ea typeface="Times New Roman" pitchFamily="18" charset="0"/>
                <a:cs typeface="Tahoma" pitchFamily="34" charset="0"/>
              </a:rPr>
              <a:t>V-IX ғасырларда түркілер қоныстанған Алтай, Сібір, Орта  және  Орталық Азия жерінде жазу, сызу, егін, әдебиет өнері, тарих ғылымдарының, діни сенімдердің, Орхон жылнамасы мен Талас аңғарынан табылған ескерткіштер айғақ.</a:t>
            </a:r>
            <a:endParaRPr lang="kk-KZ" sz="2400" dirty="0">
              <a:latin typeface="+mn-lt"/>
            </a:endParaRPr>
          </a:p>
        </p:txBody>
      </p:sp>
      <p:pic>
        <p:nvPicPr>
          <p:cNvPr id="3075" name="Picture 10" descr="C:\Users\Pro\Desktop\8a45c232900c7dbca92206b42492c7b7_resize_w_520_h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413"/>
            <a:ext cx="2855913"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1851025" y="574675"/>
            <a:ext cx="6708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p>
          <a:p>
            <a:pPr algn="just"/>
            <a:endParaRPr lang="kk-KZ" altLang="ru-RU" sz="1600" b="1"/>
          </a:p>
          <a:p>
            <a:pPr algn="just"/>
            <a:endParaRPr lang="kk-KZ" altLang="ru-RU" sz="1600" b="1"/>
          </a:p>
          <a:p>
            <a:pPr algn="just"/>
            <a:endParaRPr lang="kk-KZ" altLang="ru-RU" sz="1600" b="1">
              <a:solidFill>
                <a:srgbClr val="0070C0"/>
              </a:solidFill>
            </a:endParaRPr>
          </a:p>
          <a:p>
            <a:pPr algn="just"/>
            <a:endParaRPr lang="kk-KZ" altLang="ru-RU" sz="1600" b="1">
              <a:solidFill>
                <a:srgbClr val="0070C0"/>
              </a:solidFill>
            </a:endParaRPr>
          </a:p>
        </p:txBody>
      </p:sp>
      <p:sp>
        <p:nvSpPr>
          <p:cNvPr id="4102" name="Rectangle 6"/>
          <p:cNvSpPr>
            <a:spLocks noChangeArrowheads="1"/>
          </p:cNvSpPr>
          <p:nvPr/>
        </p:nvSpPr>
        <p:spPr bwMode="auto">
          <a:xfrm>
            <a:off x="285229" y="371374"/>
            <a:ext cx="8709025" cy="3416300"/>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Орхон-Енисей жазу ескерткіштері табылған уақыт түркі тілдерінің даму тарихындағы «Көне түрік» дәуірінде сай келеді. Шығыс Түркі құрамында өмір сүрген тайпалар осы Орхон – Енисей жазуын қолданып, осы жазу тілінде сөйлеген. Орхон-Енисей жазу ескерткіштерінің ең көп табылған жері – Орхон, Енисей, Селенгі және Талас бойы.</a:t>
            </a:r>
            <a:endParaRPr lang="ru-RU" sz="2400" dirty="0">
              <a:latin typeface="+mn-lt"/>
            </a:endParaRPr>
          </a:p>
          <a:p>
            <a:pPr indent="323850" algn="ctr">
              <a:defRPr/>
            </a:pPr>
            <a:r>
              <a:rPr lang="kk-KZ" sz="2400" dirty="0">
                <a:solidFill>
                  <a:srgbClr val="000000"/>
                </a:solidFill>
                <a:latin typeface="+mn-lt"/>
                <a:ea typeface="Times New Roman" pitchFamily="18" charset="0"/>
                <a:cs typeface="Tahoma" pitchFamily="34" charset="0"/>
              </a:rPr>
              <a:t>Орхон-Енисей жазуы өзінің жазу ерекшеліктері мен қолдану өрісіне сай Орхон-Енисей және Талас жазуы делініп екі топқа бөлінеді.</a:t>
            </a:r>
            <a:endParaRPr lang="kk-KZ" sz="2400" dirty="0">
              <a:latin typeface="+mn-lt"/>
            </a:endParaRPr>
          </a:p>
        </p:txBody>
      </p:sp>
      <p:pic>
        <p:nvPicPr>
          <p:cNvPr id="2" name="Рисунок 2">
            <a:extLst>
              <a:ext uri="{FF2B5EF4-FFF2-40B4-BE49-F238E27FC236}">
                <a16:creationId xmlns:a16="http://schemas.microsoft.com/office/drawing/2014/main" id="{7E25B8CF-3A7E-BC46-9B3F-5090BF7C4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741" y="3990975"/>
            <a:ext cx="6096000" cy="23083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125" name="Rectangle 5"/>
          <p:cNvSpPr>
            <a:spLocks noChangeArrowheads="1"/>
          </p:cNvSpPr>
          <p:nvPr/>
        </p:nvSpPr>
        <p:spPr bwMode="auto">
          <a:xfrm>
            <a:off x="549275" y="1490663"/>
            <a:ext cx="8045450" cy="4524375"/>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Олардың бұлайша аталуы тас бетіндегі сына жазуларының Енисей бойынан табылумен байланысты. Бұған қосымша кейіннен Тува мен Хакасия Краснояр өлкелерінен де осындай жазбалар табылған. Енисей жазбаларының жалпы саны  - 85 шамалы. Олардың ішінде кіші – гірім жазбалармен қатар ірі тестер кездеседі. Енисей ескерткіштері көлемі жағынан негізінен шағын болып келеді. Ең үлкен 10-15 жолдан, ең кішісі 1-2 жолдан ғана тұрады. Қолданылуы жағынан Енисей ескерткіштері – ескі түрік жазуының алғашқы шығып қалыптасқан, тараған нұсқасы. Бұл  жазу біртіндеп Орхон өзені, одан Талас өзені өңіріне тарады. </a:t>
            </a:r>
            <a:endParaRPr lang="kk-KZ" sz="2400" dirty="0">
              <a:latin typeface="+mn-lt"/>
            </a:endParaRPr>
          </a:p>
        </p:txBody>
      </p:sp>
      <p:sp>
        <p:nvSpPr>
          <p:cNvPr id="8" name="Прямоугольник 7"/>
          <p:cNvSpPr/>
          <p:nvPr/>
        </p:nvSpPr>
        <p:spPr>
          <a:xfrm>
            <a:off x="756995" y="308542"/>
            <a:ext cx="7847149" cy="923330"/>
          </a:xfrm>
          <a:prstGeom prst="rect">
            <a:avLst/>
          </a:prstGeom>
          <a:noFill/>
        </p:spPr>
        <p:txBody>
          <a:bodyPr wrap="none">
            <a:spAutoFit/>
          </a:bodyPr>
          <a:lstStyle/>
          <a:p>
            <a:pPr algn="ctr">
              <a:defRPr/>
            </a:pPr>
            <a:r>
              <a:rPr lang="kk-KZ" sz="5400" b="1" dirty="0">
                <a:ln w="10541" cmpd="sng">
                  <a:solidFill>
                    <a:srgbClr val="7D7D7D">
                      <a:tint val="100000"/>
                      <a:shade val="100000"/>
                      <a:satMod val="110000"/>
                    </a:srgbClr>
                  </a:solidFill>
                  <a:prstDash val="solid"/>
                </a:ln>
              </a:rPr>
              <a:t>Енисей жазба мұралары</a:t>
            </a:r>
            <a:endParaRPr lang="ru-RU" sz="5400" b="1" dirty="0">
              <a:ln w="10541" cmpd="sng">
                <a:solidFill>
                  <a:srgbClr val="7D7D7D">
                    <a:tint val="100000"/>
                    <a:shade val="100000"/>
                    <a:satMod val="110000"/>
                  </a:srgbClr>
                </a:solidFill>
                <a:prstDash val="solid"/>
              </a:l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2301875" y="574675"/>
            <a:ext cx="6159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6150" name="Rectangle 6"/>
          <p:cNvSpPr>
            <a:spLocks noChangeArrowheads="1"/>
          </p:cNvSpPr>
          <p:nvPr/>
        </p:nvSpPr>
        <p:spPr bwMode="auto">
          <a:xfrm>
            <a:off x="2968625" y="2532063"/>
            <a:ext cx="5964238" cy="1631950"/>
          </a:xfrm>
          <a:prstGeom prst="rect">
            <a:avLst/>
          </a:prstGeom>
          <a:noFill/>
          <a:ln w="9525">
            <a:noFill/>
            <a:miter lim="800000"/>
            <a:headEnd/>
            <a:tailEnd/>
          </a:ln>
          <a:effectLst/>
        </p:spPr>
        <p:txBody>
          <a:bodyPr anchor="ctr">
            <a:spAutoFit/>
          </a:bodyPr>
          <a:lstStyle/>
          <a:p>
            <a:pPr indent="323850" algn="ctr">
              <a:defRPr/>
            </a:pPr>
            <a:r>
              <a:rPr lang="kk-KZ" sz="2000" dirty="0">
                <a:solidFill>
                  <a:srgbClr val="000000"/>
                </a:solidFill>
                <a:latin typeface="+mn-lt"/>
                <a:ea typeface="Times New Roman" pitchFamily="18" charset="0"/>
                <a:cs typeface="Tahoma" pitchFamily="34" charset="0"/>
              </a:rPr>
              <a:t>Енисей жазба ескерткіштерінің ең көне түрлері Минусинск ойпатынан табылған. Бұл жазбалар түркі халқы белгілі мөлшерде отырықшы болып, металл өңдеушімен айналысқанын, мәдениетті ел болғанын көрсетеді.</a:t>
            </a:r>
            <a:endParaRPr lang="kk-KZ" sz="2000" dirty="0">
              <a:latin typeface="+mn-lt"/>
            </a:endParaRPr>
          </a:p>
        </p:txBody>
      </p:sp>
      <p:pic>
        <p:nvPicPr>
          <p:cNvPr id="6148" name="Picture 7" descr="C:\Users\Pro\Desktop\1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6238"/>
            <a:ext cx="2828925"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1817688" y="574675"/>
            <a:ext cx="6643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7174" name="Rectangle 6"/>
          <p:cNvSpPr>
            <a:spLocks noChangeArrowheads="1"/>
          </p:cNvSpPr>
          <p:nvPr/>
        </p:nvSpPr>
        <p:spPr bwMode="auto">
          <a:xfrm>
            <a:off x="416049" y="768847"/>
            <a:ext cx="8145463" cy="2554287"/>
          </a:xfrm>
          <a:prstGeom prst="rect">
            <a:avLst/>
          </a:prstGeom>
          <a:noFill/>
          <a:ln w="9525">
            <a:noFill/>
            <a:miter lim="800000"/>
            <a:headEnd/>
            <a:tailEnd/>
          </a:ln>
          <a:effectLst/>
        </p:spPr>
        <p:txBody>
          <a:bodyPr anchor="ctr">
            <a:spAutoFit/>
          </a:bodyPr>
          <a:lstStyle/>
          <a:p>
            <a:pPr indent="323850" algn="ctr">
              <a:defRPr/>
            </a:pPr>
            <a:r>
              <a:rPr lang="kk-KZ" sz="2000" dirty="0">
                <a:solidFill>
                  <a:srgbClr val="000000"/>
                </a:solidFill>
                <a:latin typeface="+mn-lt"/>
                <a:ea typeface="Times New Roman" pitchFamily="18" charset="0"/>
                <a:cs typeface="Tahoma" pitchFamily="34" charset="0"/>
              </a:rPr>
              <a:t>Орхон жазуы көне  түркі мұраларының ішінде қазіргі түркі тектес халықтардың бәріне ортақ көне түркі әдеби тілінде жазылған. Ол кезде сонау Cібірден бастап Орта Азия мен Қазақстан аймағы тұтастай Түркі қағандығының қол  астына қараған болатын. Солай бола тұра, V-VIII ғасырларда жартастардың беттері мен тас мүсіндерге сондай-ақ кейбір  ыдыстардың желгі, түбі және қабырғаларына ойылып жазылған көне түркі жазбаларының ішіндегі ең маңыздысы – Орхон жазба мұралары. </a:t>
            </a:r>
            <a:endParaRPr lang="kk-KZ" sz="2000" dirty="0">
              <a:latin typeface="+mn-lt"/>
            </a:endParaRPr>
          </a:p>
        </p:txBody>
      </p:sp>
      <p:pic>
        <p:nvPicPr>
          <p:cNvPr id="2" name="Рисунок 2">
            <a:extLst>
              <a:ext uri="{FF2B5EF4-FFF2-40B4-BE49-F238E27FC236}">
                <a16:creationId xmlns:a16="http://schemas.microsoft.com/office/drawing/2014/main" id="{935238DD-A552-574D-BEF1-5E42EA4A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546" y="3517306"/>
            <a:ext cx="5154568" cy="2961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2065338" y="592138"/>
            <a:ext cx="63960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kk-KZ" altLang="ru-RU" sz="1600" b="1">
              <a:solidFill>
                <a:srgbClr val="0070C0"/>
              </a:solidFill>
            </a:endParaRPr>
          </a:p>
          <a:p>
            <a:endParaRPr lang="kk-KZ" altLang="ru-RU" sz="1600" b="1">
              <a:solidFill>
                <a:srgbClr val="0070C0"/>
              </a:solidFill>
            </a:endParaRPr>
          </a:p>
          <a:p>
            <a:endParaRPr lang="kk-KZ" altLang="ru-RU" sz="1600" b="1">
              <a:solidFill>
                <a:srgbClr val="0070C0"/>
              </a:solidFill>
            </a:endParaRPr>
          </a:p>
          <a:p>
            <a:endParaRPr lang="kk-KZ" altLang="ru-RU" sz="1600" b="1">
              <a:solidFill>
                <a:srgbClr val="0070C0"/>
              </a:solidFill>
            </a:endParaRPr>
          </a:p>
          <a:p>
            <a:endParaRPr lang="kk-KZ" altLang="ru-RU" sz="1600" b="1">
              <a:solidFill>
                <a:srgbClr val="0070C0"/>
              </a:solidFill>
            </a:endParaRPr>
          </a:p>
          <a:p>
            <a:endParaRPr lang="kk-KZ" altLang="ru-RU" sz="1600" b="1">
              <a:solidFill>
                <a:srgbClr val="0070C0"/>
              </a:solidFill>
            </a:endParaRPr>
          </a:p>
        </p:txBody>
      </p:sp>
      <p:sp>
        <p:nvSpPr>
          <p:cNvPr id="8198" name="Rectangle 6"/>
          <p:cNvSpPr>
            <a:spLocks noChangeArrowheads="1"/>
          </p:cNvSpPr>
          <p:nvPr/>
        </p:nvSpPr>
        <p:spPr bwMode="auto">
          <a:xfrm>
            <a:off x="625475" y="1193006"/>
            <a:ext cx="7835900" cy="1938338"/>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Орхон өзенінің бойынан табылған бұл ескерткіштердің ішінде тасқа қашалып жазылған  3 тарихи  мұра ерекше аталады. Оның біріншісі -  731 жылы өлген хан інісі Күлтегінге, екіншісі – 735 жылы өлген  Білге қағанға, ал үшіншісі – Тоныкөкке арналған ескерткіштер.</a:t>
            </a:r>
            <a:endParaRPr lang="kk-KZ" sz="2400" dirty="0">
              <a:latin typeface="+mn-lt"/>
            </a:endParaRPr>
          </a:p>
        </p:txBody>
      </p:sp>
      <p:pic>
        <p:nvPicPr>
          <p:cNvPr id="2" name="Рисунок 2">
            <a:extLst>
              <a:ext uri="{FF2B5EF4-FFF2-40B4-BE49-F238E27FC236}">
                <a16:creationId xmlns:a16="http://schemas.microsoft.com/office/drawing/2014/main" id="{762788A8-A750-8A4E-BEE9-75F463D43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83" y="3429000"/>
            <a:ext cx="4610034" cy="2458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2087563" y="574675"/>
            <a:ext cx="6373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a:p>
            <a:pPr algn="just"/>
            <a:endParaRPr lang="kk-KZ" altLang="ru-RU" sz="1600" b="1">
              <a:solidFill>
                <a:srgbClr val="0070C0"/>
              </a:solidFill>
            </a:endParaRPr>
          </a:p>
        </p:txBody>
      </p:sp>
      <p:sp>
        <p:nvSpPr>
          <p:cNvPr id="9219" name="Rectangle 6"/>
          <p:cNvSpPr>
            <a:spLocks noChangeArrowheads="1"/>
          </p:cNvSpPr>
          <p:nvPr/>
        </p:nvSpPr>
        <p:spPr bwMode="auto">
          <a:xfrm>
            <a:off x="268821" y="1255638"/>
            <a:ext cx="87645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238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kk-KZ" altLang="ru-RU" sz="2000">
                <a:solidFill>
                  <a:srgbClr val="000000"/>
                </a:solidFill>
                <a:latin typeface="Tahoma" panose="020B0604030504040204" pitchFamily="34" charset="0"/>
                <a:ea typeface="Times New Roman" panose="02020603050405020304" pitchFamily="18" charset="0"/>
                <a:cs typeface="Tahoma" panose="020B0604030504040204" pitchFamily="34" charset="0"/>
              </a:rPr>
              <a:t>Жазба ескерткіштегі Білге қаған </a:t>
            </a:r>
            <a:r>
              <a:rPr lang="kk-KZ" altLang="ru-RU" sz="2000">
                <a:solidFill>
                  <a:srgbClr val="000000"/>
                </a:solidFill>
                <a:latin typeface="Calibri" panose="020F0502020204030204" pitchFamily="34" charset="0"/>
                <a:ea typeface="Times New Roman" panose="02020603050405020304" pitchFamily="18" charset="0"/>
                <a:cs typeface="Tahoma" panose="020B0604030504040204" pitchFamily="34" charset="0"/>
              </a:rPr>
              <a:t>–</a:t>
            </a:r>
            <a:r>
              <a:rPr lang="kk-KZ" altLang="ru-RU" sz="2000">
                <a:solidFill>
                  <a:srgbClr val="000000"/>
                </a:solidFill>
                <a:latin typeface="Tahoma" panose="020B0604030504040204" pitchFamily="34" charset="0"/>
                <a:ea typeface="Times New Roman" panose="02020603050405020304" pitchFamily="18" charset="0"/>
                <a:cs typeface="Tahoma" panose="020B0604030504040204" pitchFamily="34" charset="0"/>
              </a:rPr>
              <a:t>үлкен ел басқарушы, Күлтегін - өз заманының даңқты батыры, Тоныкөк - әрі батыр, әрі шешен, жырау, әрі кемеңгер ақыл иесі. Тастағы жазбада Тоныкөк мемлекет қамын ойлайтын басшы</a:t>
            </a:r>
            <a:r>
              <a:rPr lang="kk-KZ" altLang="ru-RU" sz="200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kk-KZ" altLang="ru-RU" sz="2000">
                <a:solidFill>
                  <a:srgbClr val="000000"/>
                </a:solidFill>
                <a:latin typeface="Tahoma" panose="020B0604030504040204" pitchFamily="34" charset="0"/>
                <a:ea typeface="Times New Roman" panose="02020603050405020304" pitchFamily="18" charset="0"/>
                <a:cs typeface="Tahoma" panose="020B0604030504040204" pitchFamily="34" charset="0"/>
              </a:rPr>
              <a:t> түрінде суреттелсе, Күлтегін өз ағасы Білге қаған кезінде</a:t>
            </a:r>
            <a:r>
              <a:rPr lang="kk-KZ" altLang="ru-RU" sz="200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kk-KZ" altLang="ru-RU" sz="2000">
                <a:solidFill>
                  <a:srgbClr val="000000"/>
                </a:solidFill>
                <a:latin typeface="Tahoma" panose="020B0604030504040204" pitchFamily="34" charset="0"/>
                <a:ea typeface="Times New Roman" panose="02020603050405020304" pitchFamily="18" charset="0"/>
                <a:cs typeface="Tahoma" panose="020B0604030504040204" pitchFamily="34" charset="0"/>
              </a:rPr>
              <a:t> әскер басы болған, оның батырлығы сол кездегі ерліктің дара үлгісі ретінде беріледі. </a:t>
            </a:r>
            <a:endParaRPr lang="kk-KZ" altLang="ru-RU" sz="2000">
              <a:ea typeface="Times New Roman" panose="02020603050405020304" pitchFamily="18" charset="0"/>
              <a:cs typeface="Tahoma" panose="020B0604030504040204" pitchFamily="34" charset="0"/>
            </a:endParaRPr>
          </a:p>
        </p:txBody>
      </p:sp>
      <p:pic>
        <p:nvPicPr>
          <p:cNvPr id="2" name="Рисунок 2">
            <a:extLst>
              <a:ext uri="{FF2B5EF4-FFF2-40B4-BE49-F238E27FC236}">
                <a16:creationId xmlns:a16="http://schemas.microsoft.com/office/drawing/2014/main" id="{1B321C84-FD32-2B40-9D3F-59BCFDB9C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45" y="3429000"/>
            <a:ext cx="6671773" cy="3049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386556" y="923330"/>
            <a:ext cx="8370887" cy="3784600"/>
          </a:xfrm>
          <a:prstGeom prst="rect">
            <a:avLst/>
          </a:prstGeom>
          <a:noFill/>
          <a:ln w="9525">
            <a:noFill/>
            <a:miter lim="800000"/>
            <a:headEnd/>
            <a:tailEnd/>
          </a:ln>
          <a:effectLst/>
        </p:spPr>
        <p:txBody>
          <a:bodyPr anchor="ctr">
            <a:spAutoFit/>
          </a:bodyPr>
          <a:lstStyle/>
          <a:p>
            <a:pPr indent="323850" algn="ctr">
              <a:defRPr/>
            </a:pPr>
            <a:r>
              <a:rPr lang="kk-KZ" sz="2400" dirty="0">
                <a:solidFill>
                  <a:srgbClr val="000000"/>
                </a:solidFill>
                <a:latin typeface="+mn-lt"/>
                <a:ea typeface="Times New Roman" pitchFamily="18" charset="0"/>
                <a:cs typeface="Tahoma" pitchFamily="34" charset="0"/>
              </a:rPr>
              <a:t>Талас өзені аңғарынан табылған ескерткіштер «Талас ескерткіштері» деп аталып жүр. Талас өзенінің бойынан, Қырғызстан жерінен барлығы 23 ескерткіш табылған. Таластан табылған ескерткіштер көлемі тар көлемі әзірше өте шағын және сан жағынан да аз.</a:t>
            </a:r>
            <a:endParaRPr lang="ru-RU" sz="2400" dirty="0">
              <a:latin typeface="+mn-lt"/>
            </a:endParaRPr>
          </a:p>
          <a:p>
            <a:pPr indent="323850" algn="ctr">
              <a:defRPr/>
            </a:pPr>
            <a:r>
              <a:rPr lang="kk-KZ" sz="2400" dirty="0">
                <a:solidFill>
                  <a:srgbClr val="000000"/>
                </a:solidFill>
                <a:latin typeface="+mn-lt"/>
                <a:ea typeface="Times New Roman" pitchFamily="18" charset="0"/>
                <a:cs typeface="Tahoma" pitchFamily="34" charset="0"/>
              </a:rPr>
              <a:t>Талас  алқабынан 1932 жылы табылған руна жазуы бар алатаяқ та қызықтыра түсті. Оның төрт қырында да көне  түркі алфавитімен жазылған. Бұл алатаяқ шыршадан жасалған. Оның құндылығы да осында. Алатаяқ қазір Санкт-Петербургтегі мемлекеттік Эрмитажда сақталуы.</a:t>
            </a:r>
            <a:endParaRPr lang="kk-KZ" sz="2400" dirty="0">
              <a:latin typeface="+mn-lt"/>
            </a:endParaRPr>
          </a:p>
        </p:txBody>
      </p:sp>
      <p:sp>
        <p:nvSpPr>
          <p:cNvPr id="6" name="Прямоугольник 5"/>
          <p:cNvSpPr/>
          <p:nvPr/>
        </p:nvSpPr>
        <p:spPr>
          <a:xfrm>
            <a:off x="727885" y="0"/>
            <a:ext cx="7927941" cy="923330"/>
          </a:xfrm>
          <a:prstGeom prst="rect">
            <a:avLst/>
          </a:prstGeom>
          <a:noFill/>
        </p:spPr>
        <p:txBody>
          <a:bodyPr wrap="none">
            <a:spAutoFit/>
          </a:bodyPr>
          <a:lstStyle/>
          <a:p>
            <a:pPr algn="ctr">
              <a:defRPr/>
            </a:pPr>
            <a:r>
              <a:rPr lang="kk-KZ"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Талас жазу ескеркіштері</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endParaRPr>
          </a:p>
        </p:txBody>
      </p:sp>
      <p:pic>
        <p:nvPicPr>
          <p:cNvPr id="2" name="Рисунок 2">
            <a:extLst>
              <a:ext uri="{FF2B5EF4-FFF2-40B4-BE49-F238E27FC236}">
                <a16:creationId xmlns:a16="http://schemas.microsoft.com/office/drawing/2014/main" id="{1E56724E-F3CD-384C-9044-B0162D90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676" y="4786116"/>
            <a:ext cx="6688646" cy="1871263"/>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олочное стекло">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1811</TotalTime>
  <Words>741</Words>
  <Application>Microsoft Office PowerPoint</Application>
  <PresentationFormat>Экран (4:3)</PresentationFormat>
  <Paragraphs>48</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Инна</dc:creator>
  <cp:lastModifiedBy>Салауат Тайболатов</cp:lastModifiedBy>
  <cp:revision>131</cp:revision>
  <dcterms:created xsi:type="dcterms:W3CDTF">2015-02-12T22:05:03Z</dcterms:created>
  <dcterms:modified xsi:type="dcterms:W3CDTF">2020-08-25T15:05:11Z</dcterms:modified>
</cp:coreProperties>
</file>