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6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4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пт 30.10.20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пт 30.10.20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пт 30.10.20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пт 30.10.20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пт 30.10.20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пт 30.10.20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пт 30.10.20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пт 30.10.20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пт 30.10.20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пт 30.10.20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пт 30.10.20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пт 30.10.20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083"/>
            <a:ext cx="9144000" cy="685291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144" y="262829"/>
            <a:ext cx="799288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Адилбаева Акмарал Калдыбаевна     №22 Қорқыт ата  атындағы  ЖОББМ </a:t>
            </a:r>
          </a:p>
          <a:p>
            <a:pPr algn="ctr"/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Ұзақ мерзімді жоспардың тарауы:   </a:t>
            </a: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Рим империясының құлауы   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/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Сабақтың тақырыбы:     Неліктен </a:t>
            </a: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Батыс Рим империясы құлады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5496" y="4250910"/>
            <a:ext cx="1584176" cy="7920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дағдыларының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деңгейі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60948"/>
            <a:ext cx="1617230" cy="782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901" y="4264776"/>
            <a:ext cx="1603375" cy="754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071" y="4260948"/>
            <a:ext cx="1533524" cy="78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3613478" y="1232298"/>
            <a:ext cx="5250563" cy="9005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6.3.1.1 Ерте, орта, кейінгі орта ғасырлар хронологиялық шегін білу және уақыт сызығында белгілеу</a:t>
            </a:r>
          </a:p>
          <a:p>
            <a:pPr algn="ctr"/>
            <a:r>
              <a:rPr lang="kk-KZ" sz="1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6.3.2.1 Рим империясын ыдырау себептерін анықтаужәне жіктеу</a:t>
            </a:r>
            <a:endParaRPr lang="ru-RU" sz="12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5" y="2258392"/>
            <a:ext cx="5228146" cy="874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901" y="3338408"/>
            <a:ext cx="520214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79712" y="4375306"/>
            <a:ext cx="14517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Тілдік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мақсаттар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61901" y="4281260"/>
            <a:ext cx="15419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Құндылыққа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баулу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80905" y="4277621"/>
            <a:ext cx="1338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Пәнаралық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байланыстар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Выноска со стрелкой вниз 20"/>
          <p:cNvSpPr/>
          <p:nvPr/>
        </p:nvSpPr>
        <p:spPr>
          <a:xfrm>
            <a:off x="7092280" y="4277621"/>
            <a:ext cx="1584176" cy="69955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Алдыңғы білім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7692" y="5163372"/>
            <a:ext cx="891494" cy="155630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Білу және түсіну;</a:t>
            </a:r>
          </a:p>
          <a:p>
            <a:pPr algn="ctr"/>
            <a:endParaRPr lang="kk-K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Қолдану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161" y="5000030"/>
            <a:ext cx="2475186" cy="171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072838"/>
            <a:ext cx="1352768" cy="1765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071" y="5077213"/>
            <a:ext cx="1492402" cy="1684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713" y="5043667"/>
            <a:ext cx="1998302" cy="1684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ятиугольник 15"/>
          <p:cNvSpPr/>
          <p:nvPr/>
        </p:nvSpPr>
        <p:spPr>
          <a:xfrm>
            <a:off x="266210" y="1232298"/>
            <a:ext cx="3024336" cy="82743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Сабақта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жеткізетін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мақсаттары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230004" y="2258392"/>
            <a:ext cx="3059832" cy="71921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92" y="3225451"/>
            <a:ext cx="3078163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203219" y="3429000"/>
            <a:ext cx="2149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критерийі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Прямоугольник 1030"/>
          <p:cNvSpPr/>
          <p:nvPr/>
        </p:nvSpPr>
        <p:spPr>
          <a:xfrm>
            <a:off x="1418373" y="4977173"/>
            <a:ext cx="23765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Пәнге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лексика мен терминология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kk-K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«Герман тайпалары», «Рим империясы», «Византия империясы», ғұндар, «Қоныс аудару», дипломатия, орта ғасыр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Прямоугольник 1031"/>
          <p:cNvSpPr/>
          <p:nvPr/>
        </p:nvSpPr>
        <p:spPr>
          <a:xfrm>
            <a:off x="3965546" y="5084086"/>
            <a:ext cx="12383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Басқа елдердің тарихына құрметпен қарауға, ынтымақтастық, «Мәңгілік ел» жалпыұлттық идеяларының құндылықтары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53347" y="2394645"/>
            <a:ext cx="49951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Ерте,орта, кейінгі орта ғасырлардың хронологиялық уақытын анықтау, уақыт сызығында көрсету</a:t>
            </a:r>
          </a:p>
          <a:p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Рим империясының ыдырау себептерін жазып талдау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29664" y="3338408"/>
            <a:ext cx="5018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Ерте, орта, кейінгі орта ғасырлар тарихының хронологиялық шеңбері мен кезеңдерін уақыт сызығында көрсетеді;  </a:t>
            </a:r>
          </a:p>
          <a:p>
            <a:pPr marL="342900" indent="-342900">
              <a:buAutoNum type="arabicPeriod"/>
            </a:pP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Рим империясының ыдырау себептерін анықтайды, талқылайды, жіктейді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480905" y="5401021"/>
            <a:ext cx="1338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География,</a:t>
            </a: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Қазақстан тарихы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7054713" y="5180741"/>
            <a:ext cx="18093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« Империя» және «император» ұғымдарын біледі.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63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451" y="1336993"/>
            <a:ext cx="2209989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160" y="1190398"/>
            <a:ext cx="232896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Горизонтальный свиток 3"/>
          <p:cNvSpPr/>
          <p:nvPr/>
        </p:nvSpPr>
        <p:spPr>
          <a:xfrm>
            <a:off x="539552" y="44624"/>
            <a:ext cx="8208912" cy="86409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Белсенді оқыту әдістері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9176" y="2491130"/>
            <a:ext cx="1978608" cy="36012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Тізбекті сөйлет»</a:t>
            </a:r>
          </a:p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Уақыт сызығымен жұмыс</a:t>
            </a:r>
          </a:p>
          <a:p>
            <a:pPr algn="ctr"/>
            <a:endParaRPr lang="kk-KZ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Орта ғасырлар нені оқытады?</a:t>
            </a:r>
          </a:p>
          <a:p>
            <a:pPr algn="ctr"/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Орта ғасырлар қандай кезеңдерге бөлінеді</a:t>
            </a:r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95836" y="2564036"/>
            <a:ext cx="3096344" cy="360126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Джигсо»  әдісі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(Топтық жұмыс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«Картаны сөйлет» әдісі</a:t>
            </a: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«Жүреміз, ойланамыз» әдісі</a:t>
            </a:r>
          </a:p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(Жұптық жұмыс)</a:t>
            </a:r>
          </a:p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«Зерттеу әдісі»</a:t>
            </a:r>
          </a:p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(Жеке жұмыс)</a:t>
            </a:r>
            <a:endParaRPr lang="kk-KZ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60232" y="2564036"/>
            <a:ext cx="2232248" cy="352836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 рефлекциясы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«Аялдама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 әдісі</a:t>
            </a:r>
          </a:p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SMS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 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әдісі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93269" y="1554213"/>
            <a:ext cx="2085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Сабақтың ортасы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1554213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Сабақтың соңы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649175" y="1159865"/>
            <a:ext cx="2003654" cy="10801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басы</a:t>
            </a:r>
          </a:p>
        </p:txBody>
      </p:sp>
    </p:spTree>
    <p:extLst>
      <p:ext uri="{BB962C8B-B14F-4D97-AF65-F5344CB8AC3E}">
        <p14:creationId xmlns:p14="http://schemas.microsoft.com/office/powerpoint/2010/main" val="1830923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978"/>
            <a:ext cx="2865218" cy="1981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2994268"/>
            <a:ext cx="2376263" cy="192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Горизонтальный свиток 3"/>
          <p:cNvSpPr/>
          <p:nvPr/>
        </p:nvSpPr>
        <p:spPr>
          <a:xfrm>
            <a:off x="767315" y="-26648"/>
            <a:ext cx="8064896" cy="6451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Саралау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55975" y="3511586"/>
            <a:ext cx="4608513" cy="1141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55975" y="5709577"/>
            <a:ext cx="4680521" cy="8561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5724128" y="704949"/>
            <a:ext cx="2520280" cy="386526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3131840" y="1484784"/>
            <a:ext cx="1368152" cy="386524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2711530" y="3690073"/>
            <a:ext cx="1428423" cy="433140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16-конечная звезда 1"/>
          <p:cNvSpPr/>
          <p:nvPr/>
        </p:nvSpPr>
        <p:spPr>
          <a:xfrm>
            <a:off x="-78673" y="618470"/>
            <a:ext cx="3024336" cy="2426485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ctr"/>
            <a:r>
              <a:rPr lang="kk-KZ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Батыс Рим        империясының орналасқан жерін картадан тауып, контур картаға түсір;</a:t>
            </a:r>
          </a:p>
          <a:p>
            <a:pPr algn="ctr"/>
            <a:r>
              <a:rPr lang="kk-KZ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Кескін картадан Римдегі соғыс ошақтарын көрсет;</a:t>
            </a:r>
          </a:p>
          <a:p>
            <a:pPr algn="ctr"/>
            <a:r>
              <a:rPr lang="kk-KZ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 империясының солтүстік көршілерін кескін картаға                           түсір.</a:t>
            </a:r>
          </a:p>
          <a:p>
            <a:endParaRPr lang="kk-KZ" sz="1400" dirty="0" smtClean="0"/>
          </a:p>
          <a:p>
            <a:endParaRPr lang="ru-RU" sz="1400" dirty="0"/>
          </a:p>
          <a:p>
            <a:pPr algn="ctr"/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4581128"/>
            <a:ext cx="172819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1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/>
              <a:t> </a:t>
            </a:r>
            <a:endParaRPr lang="ru-RU" sz="1400" dirty="0"/>
          </a:p>
          <a:p>
            <a:endParaRPr lang="kk-K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«Сәйкестендіру» әдісі</a:t>
            </a: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Ерте,дамыған, кеінгі орта ғасырлар тарихының әр кезеңінің хронологиялық шегін сәйкестендіріңіз.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808460"/>
              </p:ext>
            </p:extLst>
          </p:nvPr>
        </p:nvGraphicFramePr>
        <p:xfrm>
          <a:off x="4788023" y="1303607"/>
          <a:ext cx="3989070" cy="901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9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k-KZ" sz="120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k-KZ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k-KZ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767315" y="3105835"/>
            <a:ext cx="12123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« Ия»  немесе «Жоқ»  - деген жауап беріңдер: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5724128" y="2446515"/>
            <a:ext cx="2664296" cy="368866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Басым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5724129" y="4876978"/>
            <a:ext cx="2664296" cy="314203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2865218" y="5763491"/>
            <a:ext cx="1346742" cy="415950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 descr="Рим империясының құлауы&quot; қмж 6класс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1270361"/>
            <a:ext cx="4003692" cy="9972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600981"/>
              </p:ext>
            </p:extLst>
          </p:nvPr>
        </p:nvGraphicFramePr>
        <p:xfrm>
          <a:off x="4355976" y="2994269"/>
          <a:ext cx="4608512" cy="1750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1213781282"/>
                    </a:ext>
                  </a:extLst>
                </a:gridCol>
              </a:tblGrid>
              <a:tr h="175084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8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1.Батыс Рим империясы үшін христиан діні маңызды болды ма?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8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 тайпалары шабуыл жасамағанда Батыс Рим империясы құлар ма еді?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 </a:t>
                      </a:r>
                      <a:r>
                        <a:rPr lang="kk-KZ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тайпаларының негізгі шаруашылығы мал өсіру болды ма?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Германдықтар римдіктердің зергерлік бұйымдарды, құлдарды, ірі қара малды, былғарыдан және кәріппеден жасалған бұйымдарды сатып </a:t>
                      </a:r>
                      <a:r>
                        <a:rPr lang="kk-KZ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алды </a:t>
                      </a:r>
                      <a:r>
                        <a:rPr lang="kk-KZ" sz="8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ма?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8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Ғұн</a:t>
                      </a:r>
                      <a:r>
                        <a:rPr lang="kk-KZ" sz="800" b="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тайпаларының жорығы Батыс Рим империясы құлауына ықпал етті деген-деген тұжырыммен келісесіңдер ме?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Германдықтардың құлдарында шаруашылық жүргізетін кішігірім жер иеліктері болды ма? 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Халықтардың ұлы қоныс аударуы арабтардың шабылуынан кейін басталды ма?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VІ ғасырда германдықтар Батыс Рим империясының барлық аумақтарында қоныстанды ма?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Римдіктер герман тайпаларын «Құдайдың соққысы» деп атады ма?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kk-KZ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Батыс Рим империясының қайта өркенденуіне германдықтардың келуі себеп болды ма?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012090020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54201"/>
              </p:ext>
            </p:extLst>
          </p:nvPr>
        </p:nvGraphicFramePr>
        <p:xfrm>
          <a:off x="4355975" y="5323049"/>
          <a:ext cx="4764896" cy="1412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5">
                  <a:extLst>
                    <a:ext uri="{9D8B030D-6E8A-4147-A177-3AD203B41FA5}">
                      <a16:colId xmlns:a16="http://schemas.microsoft.com/office/drawing/2014/main" val="251044348"/>
                    </a:ext>
                  </a:extLst>
                </a:gridCol>
                <a:gridCol w="1806383">
                  <a:extLst>
                    <a:ext uri="{9D8B030D-6E8A-4147-A177-3AD203B41FA5}">
                      <a16:colId xmlns:a16="http://schemas.microsoft.com/office/drawing/2014/main" val="4004710762"/>
                    </a:ext>
                  </a:extLst>
                </a:gridCol>
                <a:gridCol w="569881">
                  <a:extLst>
                    <a:ext uri="{9D8B030D-6E8A-4147-A177-3AD203B41FA5}">
                      <a16:colId xmlns:a16="http://schemas.microsoft.com/office/drawing/2014/main" val="420112130"/>
                    </a:ext>
                  </a:extLst>
                </a:gridCol>
                <a:gridCol w="1812567">
                  <a:extLst>
                    <a:ext uri="{9D8B030D-6E8A-4147-A177-3AD203B41FA5}">
                      <a16:colId xmlns:a16="http://schemas.microsoft.com/office/drawing/2014/main" val="3540106592"/>
                    </a:ext>
                  </a:extLst>
                </a:gridCol>
              </a:tblGrid>
              <a:tr h="353129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қ/с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Тапсырмалар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Жауабы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467514"/>
                  </a:ext>
                </a:extLst>
              </a:tr>
              <a:tr h="353129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Ерте орта ғасырлар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 – ХІІІ ғасырлар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49402"/>
                  </a:ext>
                </a:extLst>
              </a:tr>
              <a:tr h="353129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Дамыған орта ғасырлар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ҮІ – ІХ ғасырлар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907685"/>
                  </a:ext>
                </a:extLst>
              </a:tr>
              <a:tr h="353129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Кейінгі орта ғасырлар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ХІІІ – ХҮІІ ғасырлар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802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66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3895294" y="1040489"/>
            <a:ext cx="2415700" cy="170186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топ .     Батыс Рим империясының ыдырауын саяси, әскери, әлеуметтік-экономикалық себептеріне байланысты кестеге орналастырыңыз?</a:t>
            </a:r>
          </a:p>
          <a:p>
            <a:endParaRPr lang="ru-RU" sz="1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23928" y="671156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600" y="1511768"/>
            <a:ext cx="3345873" cy="494156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sz="1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1-тапсырма.   </a:t>
            </a: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Сыныптағы 3 топқа оқулық мәтіні және қосымша материал бойынша мәтін беріледі. Мәтін мазмұнын оқып, топ ішінде талқылайды, сонан соң білімдерін постерге жариялайды.</a:t>
            </a:r>
          </a:p>
          <a:p>
            <a:endParaRPr lang="kk-KZ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топ .    </a:t>
            </a: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Мәтіндегі деректерді пайдалана отырып,әр кезеңге тән белгілерін атап өтіңіз және ерте,орта,кейінгі орта ғасырлар тарихының әр кезеңінің хронологиялық шегін жазыңыз.</a:t>
            </a:r>
          </a:p>
          <a:p>
            <a:pPr marL="228600" indent="-228600">
              <a:buAutoNum type="arabicPeriod"/>
            </a:pP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Ерте орта ғасырлар  .................................</a:t>
            </a:r>
          </a:p>
          <a:p>
            <a:pPr marL="228600" indent="-228600">
              <a:buAutoNum type="arabicPeriod"/>
            </a:pP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Дамыған орта ғасырлар ..........................</a:t>
            </a:r>
          </a:p>
          <a:p>
            <a:pPr marL="228600" indent="-228600">
              <a:buAutoNum type="arabicPeriod"/>
            </a:pP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Кейінгі орта  ғасырлар  ............................</a:t>
            </a:r>
          </a:p>
          <a:p>
            <a:pPr marL="228600" indent="-228600">
              <a:buAutoNum type="arabicPeriod"/>
            </a:pPr>
            <a:endPara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</a:p>
          <a:p>
            <a:pPr marL="171450" indent="-171450">
              <a:buFontTx/>
              <a:buChar char="-"/>
            </a:pP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Ерте орта ғасыр кезеңінің хронологиялық шегін атайды;</a:t>
            </a:r>
          </a:p>
          <a:p>
            <a:pPr marL="171450" indent="-171450">
              <a:buFontTx/>
              <a:buChar char="-"/>
            </a:pP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Дамыған орта ғасыр кезеңінің хронологиялық шегін атайды;</a:t>
            </a:r>
          </a:p>
          <a:p>
            <a:pPr marL="171450" indent="-171450">
              <a:buFontTx/>
              <a:buChar char="-"/>
            </a:pPr>
            <a:r>
              <a:rPr lang="kk-K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Кейінгі орта ғасыр кезеңінің хронологиялық шегін атайды.</a:t>
            </a:r>
          </a:p>
          <a:p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84063" y="1040489"/>
            <a:ext cx="2376264" cy="170185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топ.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«Картаны сөйлет</a:t>
            </a:r>
            <a:r>
              <a:rPr lang="kk-K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kk-K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әдісі-</a:t>
            </a:r>
          </a:p>
          <a:p>
            <a:r>
              <a:rPr lang="kk-KZ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Батыс </a:t>
            </a:r>
            <a:r>
              <a:rPr lang="kk-KZ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 империясының орналасқан жерін картадан тауып көрсетіп,контур картаға түсіреді</a:t>
            </a:r>
            <a:r>
              <a:rPr lang="kk-KZ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kk-KZ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826102" y="163696"/>
            <a:ext cx="7850354" cy="69212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Қалыптастырушы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473365" y="855820"/>
            <a:ext cx="3306439" cy="50354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Топтық жұмыс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228600" y="103257"/>
            <a:ext cx="7681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0"/>
          <p:cNvSpPr>
            <a:spLocks noChangeArrowheads="1"/>
          </p:cNvSpPr>
          <p:nvPr/>
        </p:nvSpPr>
        <p:spPr bwMode="auto">
          <a:xfrm>
            <a:off x="381000" y="363379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4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365" y="1110607"/>
            <a:ext cx="3144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endParaRPr lang="kk-KZ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«Джигсо» әдісі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67693" y="5877273"/>
            <a:ext cx="2074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871538" y="4188053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397176"/>
              </p:ext>
            </p:extLst>
          </p:nvPr>
        </p:nvGraphicFramePr>
        <p:xfrm>
          <a:off x="3895295" y="2927018"/>
          <a:ext cx="2463942" cy="1332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314">
                  <a:extLst>
                    <a:ext uri="{9D8B030D-6E8A-4147-A177-3AD203B41FA5}">
                      <a16:colId xmlns:a16="http://schemas.microsoft.com/office/drawing/2014/main" val="532245920"/>
                    </a:ext>
                  </a:extLst>
                </a:gridCol>
                <a:gridCol w="821314">
                  <a:extLst>
                    <a:ext uri="{9D8B030D-6E8A-4147-A177-3AD203B41FA5}">
                      <a16:colId xmlns:a16="http://schemas.microsoft.com/office/drawing/2014/main" val="2732704477"/>
                    </a:ext>
                  </a:extLst>
                </a:gridCol>
                <a:gridCol w="821314">
                  <a:extLst>
                    <a:ext uri="{9D8B030D-6E8A-4147-A177-3AD203B41FA5}">
                      <a16:colId xmlns:a16="http://schemas.microsoft.com/office/drawing/2014/main" val="1141580288"/>
                    </a:ext>
                  </a:extLst>
                </a:gridCol>
              </a:tblGrid>
              <a:tr h="980397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Саяси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Әскери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Әлеуметтік-экономикалық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287132"/>
                  </a:ext>
                </a:extLst>
              </a:tr>
              <a:tr h="351927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094587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3923927" y="4509120"/>
            <a:ext cx="2435310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</a:t>
            </a:r>
          </a:p>
          <a:p>
            <a:pPr marL="171450" indent="-171450" algn="ctr">
              <a:buFontTx/>
              <a:buChar char="-"/>
            </a:pPr>
            <a:r>
              <a:rPr lang="kk-KZ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Батыс Рим империясының құлаған жылын құлиеленушілік құрылыстың жойылу жылымен байланыстырады;</a:t>
            </a:r>
          </a:p>
          <a:p>
            <a:pPr marL="171450" indent="-171450" algn="ctr">
              <a:buFontTx/>
              <a:buChar char="-"/>
            </a:pPr>
            <a:r>
              <a:rPr lang="kk-KZ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Батыс рим империясының ыдырауын саяси,әскери,әлеуметтік-экономикалық себептеріне байланысты жіктейді;</a:t>
            </a:r>
          </a:p>
          <a:p>
            <a:pPr marL="171450" indent="-171450" algn="ctr">
              <a:buFontTx/>
              <a:buChar char="-"/>
            </a:pPr>
            <a:r>
              <a:rPr lang="kk-KZ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Рим империясының құлауының басты және қосалқы себептерін анықтайды.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Рисунок 28" descr="Рим империясының құлауы&quot; қмж 6класс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306" y="2927015"/>
            <a:ext cx="2317730" cy="132408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Скругленный прямоугольник 20"/>
          <p:cNvSpPr/>
          <p:nvPr/>
        </p:nvSpPr>
        <p:spPr>
          <a:xfrm>
            <a:off x="6584064" y="4509120"/>
            <a:ext cx="2376264" cy="1944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</a:t>
            </a:r>
          </a:p>
          <a:p>
            <a:pPr marL="171450" indent="-171450" algn="ctr">
              <a:buFontTx/>
              <a:buChar char="-"/>
            </a:pPr>
            <a:r>
              <a:rPr lang="kk-KZ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Батыс Рим империясын картадан табады;</a:t>
            </a:r>
          </a:p>
          <a:p>
            <a:pPr marL="171450" indent="-171450" algn="ctr">
              <a:buFontTx/>
              <a:buChar char="-"/>
            </a:pPr>
            <a:r>
              <a:rPr lang="kk-KZ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Батыс Рим империясын картаға белгілейді</a:t>
            </a:r>
            <a:r>
              <a:rPr lang="kk-KZ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90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65" y="653009"/>
            <a:ext cx="2994656" cy="54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609600"/>
            <a:ext cx="3182887" cy="588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Скругленный прямоугольник 16"/>
          <p:cNvSpPr/>
          <p:nvPr/>
        </p:nvSpPr>
        <p:spPr>
          <a:xfrm>
            <a:off x="523612" y="1298997"/>
            <a:ext cx="2998157" cy="38772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Жүреміз,ойланамыз» әдісі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2-тапсырма</a:t>
            </a:r>
          </a:p>
          <a:p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Батыс Рим империясының құлауы туралы сұрақтар құрастырып, жұптар бір-бірімен алмасып , бағалайды.</a:t>
            </a:r>
          </a:p>
          <a:p>
            <a:endParaRPr lang="kk-KZ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</a:t>
            </a:r>
          </a:p>
          <a:p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-Батыс Рим империясының  құлауы туралы сұрақтар құрастырады.</a:t>
            </a:r>
          </a:p>
          <a:p>
            <a:pPr marL="171450" indent="-171450">
              <a:buFontTx/>
              <a:buChar char="-"/>
            </a:pP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Жұптар алмасып, сұрақтарға жауап береді.</a:t>
            </a:r>
          </a:p>
          <a:p>
            <a:pPr marL="171450" indent="-171450">
              <a:buFontTx/>
              <a:buChar char="-"/>
            </a:pPr>
            <a:r>
              <a:rPr lang="kk-KZ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қорытындылап, жауаптарды бағалайды.</a:t>
            </a:r>
          </a:p>
          <a:p>
            <a:endParaRPr lang="kk-KZ" sz="1400" dirty="0" smtClean="0"/>
          </a:p>
          <a:p>
            <a:endParaRPr lang="ru-RU" sz="1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2959" y="671156"/>
            <a:ext cx="47951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Жұптық жұмыс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721267"/>
            <a:ext cx="37533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Жеке жұмыс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5975" y="1298997"/>
            <a:ext cx="2952329" cy="117329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«Зерттеу  әдісі»</a:t>
            </a:r>
            <a:endParaRPr lang="en-U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3-тапсырма</a:t>
            </a:r>
            <a:r>
              <a:rPr lang="kk-K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Ақпараттық дәлелдемелермен жұмыс жасай отырып, кестені толтырыңыз.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2400" y="5373216"/>
            <a:ext cx="3411488" cy="136815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Осы тапсырмаларды орындау барысында мұғалім мен оқушы, оқушы мен оқушы арасында бақылау, қадағалау, дер кезінде түзету енгізу, кері байланысты  , топтар арасында </a:t>
            </a:r>
            <a:r>
              <a:rPr lang="kk-K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«Аялдама» әдісі мен, «Мадақтау сэндвичі» </a:t>
            </a:r>
            <a:r>
              <a:rPr lang="kk-KZ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арқылы оқыту, дұрыс жауаппен салыстыру арқылы өзін-өзі бағалау,  ынталандыру, сенім білдіру әдістері жүргізіледі. 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826102" y="163697"/>
            <a:ext cx="7850354" cy="4320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Қалыптастырушы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228600" y="103257"/>
            <a:ext cx="7681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" name="Rectangle 2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0"/>
          <p:cNvSpPr>
            <a:spLocks noChangeArrowheads="1"/>
          </p:cNvSpPr>
          <p:nvPr/>
        </p:nvSpPr>
        <p:spPr bwMode="auto">
          <a:xfrm>
            <a:off x="381000" y="363379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4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679661" y="5701602"/>
            <a:ext cx="2362763" cy="10397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dirty="0" smtClean="0"/>
          </a:p>
          <a:p>
            <a:endParaRPr lang="kk-KZ" sz="1200" dirty="0" smtClean="0"/>
          </a:p>
          <a:p>
            <a:endParaRPr lang="kk-KZ" sz="1200" dirty="0"/>
          </a:p>
          <a:p>
            <a:r>
              <a:rPr lang="kk-KZ" sz="1200" dirty="0" smtClean="0"/>
              <a:t> </a:t>
            </a:r>
          </a:p>
          <a:p>
            <a:endParaRPr lang="kk-KZ" sz="1200" dirty="0" smtClean="0"/>
          </a:p>
          <a:p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967693" y="5877273"/>
            <a:ext cx="2074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Оқушы рефлекциясы</a:t>
            </a: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« Аялдама</a:t>
            </a:r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» әдісі</a:t>
            </a:r>
          </a:p>
          <a:p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SMS</a:t>
            </a:r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»  әдісі  арқылы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жүреді.</a:t>
            </a:r>
            <a:endParaRPr lang="kk-KZ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814338" y="5877272"/>
            <a:ext cx="2376263" cy="86409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200" dirty="0" smtClean="0"/>
          </a:p>
          <a:p>
            <a:endParaRPr lang="kk-KZ" sz="1200" dirty="0" smtClean="0"/>
          </a:p>
          <a:p>
            <a:endParaRPr lang="kk-KZ" sz="1200" dirty="0"/>
          </a:p>
          <a:p>
            <a:r>
              <a:rPr lang="kk-KZ" sz="1200" dirty="0" smtClean="0"/>
              <a:t> </a:t>
            </a:r>
          </a:p>
          <a:p>
            <a:endParaRPr lang="kk-KZ" sz="1200" dirty="0" smtClean="0"/>
          </a:p>
          <a:p>
            <a:endParaRPr lang="ru-RU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814338" y="6104776"/>
            <a:ext cx="2557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Үйге тапсырма: </a:t>
            </a:r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Неліктен Батыс Рим империясы құлады?</a:t>
            </a: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Қосымша мәліметтер жинау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871538" y="4188053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974202"/>
              </p:ext>
            </p:extLst>
          </p:nvPr>
        </p:nvGraphicFramePr>
        <p:xfrm>
          <a:off x="4355978" y="2573460"/>
          <a:ext cx="2952326" cy="15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574">
                  <a:extLst>
                    <a:ext uri="{9D8B030D-6E8A-4147-A177-3AD203B41FA5}">
                      <a16:colId xmlns:a16="http://schemas.microsoft.com/office/drawing/2014/main" val="2473830093"/>
                    </a:ext>
                  </a:extLst>
                </a:gridCol>
                <a:gridCol w="894643">
                  <a:extLst>
                    <a:ext uri="{9D8B030D-6E8A-4147-A177-3AD203B41FA5}">
                      <a16:colId xmlns:a16="http://schemas.microsoft.com/office/drawing/2014/main" val="31971425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902691677"/>
                    </a:ext>
                  </a:extLst>
                </a:gridCol>
              </a:tblGrid>
              <a:tr h="1211914">
                <a:tc>
                  <a:txBody>
                    <a:bodyPr/>
                    <a:lstStyle/>
                    <a:p>
                      <a:r>
                        <a:rPr lang="kk-KZ" sz="1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Рим империясы қай жылы екіге бөлінді,бөліну себебі неде</a:t>
                      </a:r>
                      <a:endParaRPr lang="ru-RU" sz="1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Батыс Рим империясының әлсіреу себептері</a:t>
                      </a:r>
                      <a:endParaRPr lang="ru-RU" sz="1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 тайпаоары, ғұндар даму деңгейіне қандай сипаттама берер  едіңдер;</a:t>
                      </a:r>
                      <a:endParaRPr lang="ru-RU" sz="1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156051"/>
                  </a:ext>
                </a:extLst>
              </a:tr>
              <a:tr h="215353"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238434"/>
                  </a:ext>
                </a:extLst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4355977" y="4236863"/>
            <a:ext cx="2952327" cy="1357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</a:t>
            </a:r>
          </a:p>
          <a:p>
            <a:pPr algn="ctr"/>
            <a:r>
              <a:rPr lang="kk-KZ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-Рим империясы қай жылы Батыс және Шығыс болып бөліну себептерін анықтайды;</a:t>
            </a:r>
          </a:p>
          <a:p>
            <a:pPr algn="ctr"/>
            <a:r>
              <a:rPr lang="kk-KZ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-Батыс Рим  империясының әлсіреуіне себеп болған жағдайларды атайды;</a:t>
            </a:r>
          </a:p>
          <a:p>
            <a:pPr algn="ctr"/>
            <a:r>
              <a:rPr lang="kk-KZ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-Герман тайпалары мен ғұндардың даму деңгейлеріне баға беріп,сипаттайды.;</a:t>
            </a:r>
          </a:p>
          <a:p>
            <a:pPr algn="ctr"/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544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782</TotalTime>
  <Words>824</Words>
  <Application>Microsoft Office PowerPoint</Application>
  <PresentationFormat>Экран (4:3)</PresentationFormat>
  <Paragraphs>196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Candara</vt:lpstr>
      <vt:lpstr>Symbol</vt:lpstr>
      <vt:lpstr>Times New Roman</vt:lpstr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98</cp:revision>
  <dcterms:created xsi:type="dcterms:W3CDTF">2019-02-19T05:01:55Z</dcterms:created>
  <dcterms:modified xsi:type="dcterms:W3CDTF">2020-10-29T18:26:48Z</dcterms:modified>
</cp:coreProperties>
</file>