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9T16:18:09.999" idx="2">
    <p:pos x="408" y="176"/>
    <p:text>ақпарат өте көп, бір слайдта ең көбі 9 сөз тұру керек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B53CABD6-16C2-4FD9-87C4-4F24CEFEC4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9D05F7B9-FBAA-477C-AABF-2F38CE0B36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9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B53CABD6-16C2-4FD9-87C4-4F24CEFEC4B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9D05F7B9-FBAA-477C-AABF-2F38CE0B36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60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4299" y="441885"/>
            <a:ext cx="7739986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Сұрақтар: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984" y="1584885"/>
            <a:ext cx="11368585" cy="3724157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</a:rPr>
              <a:t>Өсімдіктердің сыртқы түр өзгеруінің (сарғаю, солу</a:t>
            </a:r>
            <a:r>
              <a:rPr lang="ru-RU" sz="4000" b="1" dirty="0" smtClean="0">
                <a:solidFill>
                  <a:schemeClr val="tx1"/>
                </a:solidFill>
              </a:rPr>
              <a:t>, </a:t>
            </a:r>
            <a:r>
              <a:rPr lang="ru-RU" sz="4000" b="1" dirty="0" err="1" smtClean="0">
                <a:solidFill>
                  <a:schemeClr val="tx1"/>
                </a:solidFill>
              </a:rPr>
              <a:t>құрғақ жапырақтардың пайда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болуы,жемістің бүлінуі</a:t>
            </a:r>
            <a:r>
              <a:rPr lang="ru-RU" sz="4000" b="1" dirty="0" smtClean="0">
                <a:solidFill>
                  <a:schemeClr val="tx1"/>
                </a:solidFill>
              </a:rPr>
              <a:t>) </a:t>
            </a:r>
            <a:r>
              <a:rPr lang="ru-RU" sz="4000" b="1" dirty="0" err="1" smtClean="0">
                <a:solidFill>
                  <a:schemeClr val="tx1"/>
                </a:solidFill>
              </a:rPr>
              <a:t>себебі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неде</a:t>
            </a:r>
            <a:r>
              <a:rPr lang="ru-RU" sz="4000" b="1" dirty="0" smtClean="0">
                <a:solidFill>
                  <a:schemeClr val="tx1"/>
                </a:solidFill>
              </a:rPr>
              <a:t>?</a:t>
            </a:r>
            <a:endParaRPr lang="ru-RU" sz="4000" b="1" dirty="0">
              <a:solidFill>
                <a:schemeClr val="tx1"/>
              </a:solidFill>
            </a:endParaRPr>
          </a:p>
          <a:p>
            <a:r>
              <a:rPr lang="ru-RU" sz="4000" b="1" dirty="0" err="1" smtClean="0">
                <a:solidFill>
                  <a:schemeClr val="tx1"/>
                </a:solidFill>
              </a:rPr>
              <a:t>Өсімдіктерге қандай жолмен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   </a:t>
            </a:r>
            <a:r>
              <a:rPr lang="ru-RU" sz="4000" b="1" dirty="0" err="1" smtClean="0">
                <a:solidFill>
                  <a:schemeClr val="tx1"/>
                </a:solidFill>
              </a:rPr>
              <a:t>көмектесуге болады</a:t>
            </a:r>
            <a:r>
              <a:rPr lang="ru-RU" sz="4000" b="1" dirty="0" smtClean="0">
                <a:solidFill>
                  <a:schemeClr val="tx1"/>
                </a:solidFill>
              </a:rPr>
              <a:t>?</a:t>
            </a:r>
            <a:endParaRPr lang="ru-RU" sz="4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07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726" y="382922"/>
            <a:ext cx="962927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Магний (М</a:t>
            </a:r>
            <a:r>
              <a:rPr lang="en-US" sz="4800" b="1" dirty="0">
                <a:solidFill>
                  <a:schemeClr val="tx1"/>
                </a:solidFill>
              </a:rPr>
              <a:t>g</a:t>
            </a:r>
            <a:r>
              <a:rPr lang="ru-RU" sz="4800" b="1" dirty="0" smtClean="0">
                <a:solidFill>
                  <a:schemeClr val="tx1"/>
                </a:solidFill>
              </a:rPr>
              <a:t>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1319" y="1678677"/>
            <a:ext cx="5507144" cy="4447805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Егер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жапырақтардың жапырақтары түссіз, жүйкелер арасында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сары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дақтар болса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олар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кейін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қоңыр болып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түсіп қалса, </a:t>
            </a:r>
            <a:r>
              <a:rPr lang="ru-RU" sz="2800" b="1" dirty="0" smtClean="0">
                <a:solidFill>
                  <a:schemeClr val="tx1"/>
                </a:solidFill>
              </a:rPr>
              <a:t>осы </a:t>
            </a:r>
            <a:r>
              <a:rPr lang="ru-RU" sz="2800" b="1" dirty="0" err="1" smtClean="0">
                <a:solidFill>
                  <a:schemeClr val="tx1"/>
                </a:solidFill>
              </a:rPr>
              <a:t>белгілер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топырақта магнийдің жетіспеушілігін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көрсетеді</a:t>
            </a:r>
            <a:r>
              <a:rPr lang="ru-RU" sz="2800" b="1" dirty="0" smtClean="0">
                <a:solidFill>
                  <a:schemeClr val="tx1"/>
                </a:solidFill>
              </a:rPr>
              <a:t>. Магний </a:t>
            </a:r>
            <a:r>
              <a:rPr lang="ru-RU" sz="2800" b="1" dirty="0" err="1" smtClean="0">
                <a:solidFill>
                  <a:schemeClr val="tx1"/>
                </a:solidFill>
              </a:rPr>
              <a:t>жетіспеушілігінің ең негізгі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белгі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жапырақтардың сарғаюі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551" y="1828863"/>
            <a:ext cx="4299331" cy="359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08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178" y="410520"/>
            <a:ext cx="9232232" cy="849027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tx1"/>
                </a:solidFill>
              </a:rPr>
              <a:t>Кальций </a:t>
            </a:r>
            <a:r>
              <a:rPr lang="ru-RU" sz="4800" b="1" dirty="0" smtClean="0">
                <a:solidFill>
                  <a:schemeClr val="tx1"/>
                </a:solidFill>
              </a:rPr>
              <a:t>(</a:t>
            </a:r>
            <a:r>
              <a:rPr lang="ru-RU" sz="4800" b="1" dirty="0" err="1" smtClean="0">
                <a:solidFill>
                  <a:schemeClr val="tx1"/>
                </a:solidFill>
              </a:rPr>
              <a:t>Са</a:t>
            </a:r>
            <a:r>
              <a:rPr lang="ru-RU" sz="4800" b="1" dirty="0" smtClean="0">
                <a:solidFill>
                  <a:schemeClr val="tx1"/>
                </a:solidFill>
              </a:rPr>
              <a:t>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400" y="1498350"/>
            <a:ext cx="5629973" cy="416120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Өсімдіктердің баяу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өсуі, әлсіз түрі, төбелік бүршіктердің түсіп қалуы болса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сонла</a:t>
            </a:r>
            <a:r>
              <a:rPr lang="ru-RU" sz="2800" b="1" dirty="0" smtClean="0">
                <a:solidFill>
                  <a:schemeClr val="tx1"/>
                </a:solidFill>
              </a:rPr>
              <a:t> осы </a:t>
            </a:r>
            <a:r>
              <a:rPr lang="ru-RU" sz="2800" b="1" dirty="0" err="1" smtClean="0">
                <a:solidFill>
                  <a:schemeClr val="tx1"/>
                </a:solidFill>
              </a:rPr>
              <a:t>белгілер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кальцийдің жетіспеушілігін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көрсетеді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463" y="1819864"/>
            <a:ext cx="3776520" cy="45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05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958" y="370890"/>
            <a:ext cx="8859253" cy="1143000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tx1"/>
                </a:solidFill>
              </a:rPr>
              <a:t>Бор </a:t>
            </a:r>
            <a:r>
              <a:rPr lang="en-US" sz="4800" b="1" dirty="0" smtClean="0">
                <a:solidFill>
                  <a:schemeClr val="tx1"/>
                </a:solidFill>
              </a:rPr>
              <a:t>(B)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9432" y="1719618"/>
            <a:ext cx="5589031" cy="440686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Топырақта бордың жетіспеушілік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белгілері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  <a:r>
              <a:rPr lang="ru-RU" sz="2800" b="1" dirty="0" err="1" smtClean="0">
                <a:solidFill>
                  <a:schemeClr val="tx1"/>
                </a:solidFill>
              </a:rPr>
              <a:t>төбелік бүршіктердің өліп түсіп қалуы, жапырақтардың түсуі, гүлденудің кеш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немесе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мүлдем болмауы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558" y="2088108"/>
            <a:ext cx="4636703" cy="30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8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242" y="322764"/>
            <a:ext cx="9400674" cy="1143000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tx1"/>
                </a:solidFill>
              </a:rPr>
              <a:t>Мыс </a:t>
            </a:r>
            <a:r>
              <a:rPr lang="ru-RU" sz="4800" b="1" dirty="0" smtClean="0">
                <a:solidFill>
                  <a:schemeClr val="tx1"/>
                </a:solidFill>
              </a:rPr>
              <a:t>(С</a:t>
            </a:r>
            <a:r>
              <a:rPr lang="en-US" sz="4800" b="1" dirty="0" smtClean="0">
                <a:solidFill>
                  <a:schemeClr val="tx1"/>
                </a:solidFill>
              </a:rPr>
              <a:t>u)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251" y="1637733"/>
            <a:ext cx="5698212" cy="4488749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Өсімдіктерде мыстың қажеттілігін жапырақ ұштарының қараюы білдіреді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</a:rPr>
              <a:t>Егер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астық тұқымдасының өсімдіктерінде </a:t>
            </a:r>
            <a:r>
              <a:rPr lang="ru-RU" sz="2800" b="1" dirty="0" smtClean="0">
                <a:solidFill>
                  <a:schemeClr val="tx1"/>
                </a:solidFill>
              </a:rPr>
              <a:t>мыс </a:t>
            </a:r>
            <a:r>
              <a:rPr lang="ru-RU" sz="2800" b="1" dirty="0" err="1" smtClean="0">
                <a:solidFill>
                  <a:schemeClr val="tx1"/>
                </a:solidFill>
              </a:rPr>
              <a:t>жетіспессе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онда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өсу үдерісі тоқталады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жас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жапырақтарының ұштары ағарады және </a:t>
            </a:r>
            <a:r>
              <a:rPr lang="ru-RU" sz="2800" b="1" dirty="0" smtClean="0">
                <a:solidFill>
                  <a:schemeClr val="tx1"/>
                </a:solidFill>
              </a:rPr>
              <a:t>хлороз </a:t>
            </a:r>
            <a:r>
              <a:rPr lang="ru-RU" sz="28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977" y="1760587"/>
            <a:ext cx="2873209" cy="430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94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283" y="404741"/>
            <a:ext cx="7700739" cy="820366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Темір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(Fe)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240" y="1225107"/>
            <a:ext cx="6114197" cy="5632895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Егер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темір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жетіспессе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онда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 жүйкелерінің арасында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біркелкі</a:t>
            </a:r>
            <a:r>
              <a:rPr lang="ru-RU" sz="2800" b="1" dirty="0" smtClean="0">
                <a:solidFill>
                  <a:schemeClr val="tx1"/>
                </a:solidFill>
              </a:rPr>
              <a:t> хлороз </a:t>
            </a:r>
            <a:r>
              <a:rPr lang="ru-RU" sz="2800" b="1" dirty="0" err="1" smtClean="0">
                <a:solidFill>
                  <a:schemeClr val="tx1"/>
                </a:solidFill>
              </a:rPr>
              <a:t>байқалады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</a:rPr>
              <a:t>Үстінгі жапырақтардың түсі ақшыл-жасыл немесе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сары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жүйкелердің арасында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ақ сызықтар пайда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kk-KZ" sz="2800" b="1" dirty="0" smtClean="0">
                <a:solidFill>
                  <a:schemeClr val="tx1"/>
                </a:solidFill>
              </a:rPr>
              <a:t>соңында ақ болуы мүмкін. Ең алдымен темірдің жетіспеушілік белгілері жас жапырақтарда пайда болады.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867" y="2251883"/>
            <a:ext cx="4675423" cy="322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6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179" y="257512"/>
            <a:ext cx="9123947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Марганец </a:t>
            </a:r>
            <a:r>
              <a:rPr lang="en-US" sz="4800" b="1" dirty="0" smtClean="0">
                <a:solidFill>
                  <a:schemeClr val="tx1"/>
                </a:solidFill>
              </a:rPr>
              <a:t>(</a:t>
            </a:r>
            <a:r>
              <a:rPr lang="en-US" sz="4800" b="1" dirty="0" err="1" smtClean="0">
                <a:solidFill>
                  <a:schemeClr val="tx1"/>
                </a:solidFill>
              </a:rPr>
              <a:t>Mn</a:t>
            </a:r>
            <a:r>
              <a:rPr lang="en-US" sz="4800" b="1" dirty="0" smtClean="0">
                <a:solidFill>
                  <a:schemeClr val="tx1"/>
                </a:solidFill>
              </a:rPr>
              <a:t>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953" y="1392072"/>
            <a:ext cx="7839915" cy="52134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Марганец </a:t>
            </a:r>
            <a:r>
              <a:rPr lang="ru-RU" sz="2800" b="1" dirty="0" err="1" smtClean="0">
                <a:solidFill>
                  <a:schemeClr val="tx1"/>
                </a:solidFill>
              </a:rPr>
              <a:t>жетіспессе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 жүйкелерінің арасында</a:t>
            </a:r>
            <a:r>
              <a:rPr lang="ru-RU" sz="2800" b="1" dirty="0" smtClean="0">
                <a:solidFill>
                  <a:schemeClr val="tx1"/>
                </a:solidFill>
              </a:rPr>
              <a:t> хлороз </a:t>
            </a:r>
            <a:r>
              <a:rPr lang="ru-RU" sz="2800" b="1" dirty="0" err="1" smtClean="0">
                <a:solidFill>
                  <a:schemeClr val="tx1"/>
                </a:solidFill>
              </a:rPr>
              <a:t>байқалады </a:t>
            </a:r>
            <a:r>
              <a:rPr lang="ru-RU" sz="2800" b="1" dirty="0" smtClean="0">
                <a:solidFill>
                  <a:schemeClr val="tx1"/>
                </a:solidFill>
              </a:rPr>
              <a:t>– </a:t>
            </a:r>
            <a:r>
              <a:rPr lang="ru-RU" sz="2800" b="1" dirty="0" err="1" smtClean="0">
                <a:solidFill>
                  <a:schemeClr val="tx1"/>
                </a:solidFill>
              </a:rPr>
              <a:t>жоғары жапырақтарда жүйкелер арасында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сары-жасыл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немесе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сары-сұр түс пайда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жүйкелер жасыл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қалады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сондықтан жапырақтар </a:t>
            </a:r>
            <a:r>
              <a:rPr lang="ru-RU" sz="2800" b="1" dirty="0" smtClean="0">
                <a:solidFill>
                  <a:schemeClr val="tx1"/>
                </a:solidFill>
              </a:rPr>
              <a:t>ала </a:t>
            </a:r>
            <a:r>
              <a:rPr lang="ru-RU" sz="2800" b="1" dirty="0" err="1" smtClean="0">
                <a:solidFill>
                  <a:schemeClr val="tx1"/>
                </a:solidFill>
              </a:rPr>
              <a:t>болып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көрінеді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</a:rPr>
              <a:t>Ең алдымен</a:t>
            </a:r>
            <a:r>
              <a:rPr lang="ru-RU" sz="2800" b="1" dirty="0" smtClean="0">
                <a:solidFill>
                  <a:schemeClr val="tx1"/>
                </a:solidFill>
              </a:rPr>
              <a:t> марганец </a:t>
            </a:r>
            <a:r>
              <a:rPr lang="ru-RU" sz="2800" b="1" dirty="0" err="1" smtClean="0">
                <a:solidFill>
                  <a:schemeClr val="tx1"/>
                </a:solidFill>
              </a:rPr>
              <a:t>элементінің жетіспеушілігі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жас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жапырақтардың астыңғы жағанда байқалады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7418" y="952966"/>
            <a:ext cx="3062927" cy="556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15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274" y="310732"/>
            <a:ext cx="966536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Молибден </a:t>
            </a:r>
            <a:r>
              <a:rPr lang="en-US" sz="4800" b="1" dirty="0" smtClean="0">
                <a:solidFill>
                  <a:schemeClr val="tx1"/>
                </a:solidFill>
              </a:rPr>
              <a:t>(Mo)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056" y="1543649"/>
            <a:ext cx="5670917" cy="432497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Жетіспеушілік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белгілер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алдымен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ескі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жапырақтарда байқалады.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 </a:t>
            </a:r>
            <a:r>
              <a:rPr lang="ru-RU" sz="2800" b="1" dirty="0" smtClean="0">
                <a:solidFill>
                  <a:schemeClr val="tx1"/>
                </a:solidFill>
              </a:rPr>
              <a:t>ала </a:t>
            </a:r>
            <a:r>
              <a:rPr lang="ru-RU" sz="28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2800" b="1" dirty="0" smtClean="0">
                <a:solidFill>
                  <a:schemeClr val="tx1"/>
                </a:solidFill>
              </a:rPr>
              <a:t>; </a:t>
            </a:r>
            <a:r>
              <a:rPr lang="ru-RU" sz="2800" b="1" dirty="0" err="1" smtClean="0">
                <a:solidFill>
                  <a:schemeClr val="tx1"/>
                </a:solidFill>
              </a:rPr>
              <a:t>олардың жүйкелері ақшыл-жасыл болады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</a:rPr>
              <a:t>Қайта дамийтін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 жасыл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бірақ өсу барысында</a:t>
            </a:r>
            <a:r>
              <a:rPr lang="ru-RU" sz="2800" b="1" dirty="0" smtClean="0">
                <a:solidFill>
                  <a:schemeClr val="tx1"/>
                </a:solidFill>
              </a:rPr>
              <a:t> ала </a:t>
            </a:r>
            <a:r>
              <a:rPr lang="ru-RU" sz="28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709" y="2224587"/>
            <a:ext cx="4323465" cy="29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31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190" y="587459"/>
            <a:ext cx="9328484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Мырыш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(Zn)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481" y="1868938"/>
            <a:ext cx="5999923" cy="440686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Мырыш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жетіспессе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жапырақтардың сарғаюі және теңбілділік байқалады, жапырақтары ұсақ, буынаралыұтар қысқа болады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90" y="964692"/>
            <a:ext cx="3593911" cy="51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14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409" y="286669"/>
            <a:ext cx="7752347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Күкірт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(S)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47" y="1733266"/>
            <a:ext cx="6160803" cy="4393214"/>
          </a:xfrm>
        </p:spPr>
        <p:txBody>
          <a:bodyPr>
            <a:normAutofit lnSpcReduction="10000"/>
          </a:bodyPr>
          <a:lstStyle/>
          <a:p>
            <a:r>
              <a:rPr lang="ru-RU" sz="3100" b="1" dirty="0" err="1" smtClean="0">
                <a:solidFill>
                  <a:schemeClr val="tx1"/>
                </a:solidFill>
              </a:rPr>
              <a:t>Күкірт жетіспессе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сабақтардың жуандыққа өсуі баяулайды</a:t>
            </a:r>
            <a:r>
              <a:rPr lang="ru-RU" sz="3100" b="1" dirty="0" smtClean="0">
                <a:solidFill>
                  <a:schemeClr val="tx1"/>
                </a:solidFill>
              </a:rPr>
              <a:t>, </a:t>
            </a:r>
            <a:r>
              <a:rPr lang="ru-RU" sz="3100" b="1" dirty="0" err="1" smtClean="0">
                <a:solidFill>
                  <a:schemeClr val="tx1"/>
                </a:solidFill>
              </a:rPr>
              <a:t>жапырақтары ақшыл-</a:t>
            </a:r>
            <a:r>
              <a:rPr lang="kk-KZ" sz="3100" b="1" dirty="0" smtClean="0">
                <a:solidFill>
                  <a:schemeClr val="tx1"/>
                </a:solidFill>
              </a:rPr>
              <a:t>жасыл болады. Күкірт жетіспеу белгілері азот жетіспеу белгілерімен ұқсас, алдымен олар жас жапырақтарда пайда болады. Бұршақ тұқымдасына жататын өсімдіктер тамырларында түйнектер баяу түзіледі.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583" y="2291160"/>
            <a:ext cx="4197752" cy="309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0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62463" y="671680"/>
            <a:ext cx="9569116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Үй тапсырмасы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7568" y="2009280"/>
            <a:ext cx="10972800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Микро</a:t>
            </a:r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және макроэлементтерінің маңызын білу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және сипаттау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7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82" y="1925770"/>
            <a:ext cx="4188887" cy="32452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12" y="158649"/>
            <a:ext cx="3864603" cy="2898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2" y="3807726"/>
            <a:ext cx="3907913" cy="2934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407" y="3807725"/>
            <a:ext cx="4296936" cy="2934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407" y="158650"/>
            <a:ext cx="4296936" cy="28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3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688" y="1319212"/>
            <a:ext cx="7934960" cy="464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5688" y="488215"/>
            <a:ext cx="8260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latin typeface="+mj-lt"/>
                <a:ea typeface="+mj-ea"/>
                <a:cs typeface="+mj-cs"/>
              </a:rPr>
              <a:t>Рефлексия: «</a:t>
            </a:r>
            <a:r>
              <a:rPr lang="ru-RU" sz="4800" b="1" dirty="0" err="1">
                <a:latin typeface="+mj-lt"/>
                <a:ea typeface="+mj-ea"/>
                <a:cs typeface="+mj-cs"/>
              </a:rPr>
              <a:t>Жетістік</a:t>
            </a:r>
            <a:r>
              <a:rPr lang="ru-RU" sz="4800" b="1" dirty="0">
                <a:latin typeface="+mj-lt"/>
                <a:ea typeface="+mj-ea"/>
                <a:cs typeface="+mj-cs"/>
              </a:rPr>
              <a:t> </a:t>
            </a:r>
            <a:r>
              <a:rPr lang="ru-RU" sz="4800" b="1" dirty="0" err="1">
                <a:latin typeface="+mj-lt"/>
                <a:ea typeface="+mj-ea"/>
                <a:cs typeface="+mj-cs"/>
              </a:rPr>
              <a:t>сатысы</a:t>
            </a:r>
            <a:r>
              <a:rPr lang="ru-RU" sz="4800" b="1" dirty="0">
                <a:latin typeface="+mj-lt"/>
                <a:ea typeface="+mj-ea"/>
                <a:cs typeface="+mj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9329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02957" y="388307"/>
            <a:ext cx="8596668" cy="1320800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tx1"/>
                </a:solidFill>
              </a:rPr>
              <a:t>Сабақ тақырыбы: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302" y="1833883"/>
            <a:ext cx="11712103" cy="43659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Ағзаның өмірлік іс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kk-KZ" sz="4000" b="1" dirty="0" smtClean="0">
                <a:solidFill>
                  <a:srgbClr val="FF0000"/>
                </a:solidFill>
              </a:rPr>
              <a:t>әрекеті үшін </a:t>
            </a:r>
            <a:r>
              <a:rPr lang="ru-RU" sz="4000" b="1" dirty="0" smtClean="0">
                <a:solidFill>
                  <a:srgbClr val="FF0000"/>
                </a:solidFill>
              </a:rPr>
              <a:t>микро- </a:t>
            </a:r>
            <a:r>
              <a:rPr lang="ru-RU" sz="4000" b="1" dirty="0" err="1" smtClean="0">
                <a:solidFill>
                  <a:srgbClr val="FF0000"/>
                </a:solidFill>
              </a:rPr>
              <a:t>және макроэлементтерінің маңызы.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Өсімдіктерде микроэлементтер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жетіспеушілігі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Органикалық және минералды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тыңайтқыштар </a:t>
            </a:r>
            <a:r>
              <a:rPr lang="ru-RU" sz="4000" b="1" dirty="0">
                <a:solidFill>
                  <a:srgbClr val="FF0000"/>
                </a:solidFill>
              </a:rPr>
              <a:t>(</a:t>
            </a:r>
            <a:r>
              <a:rPr lang="ru-RU" sz="4000" b="1" dirty="0" err="1" smtClean="0">
                <a:solidFill>
                  <a:srgbClr val="FF0000"/>
                </a:solidFill>
              </a:rPr>
              <a:t>азотты</a:t>
            </a:r>
            <a:r>
              <a:rPr lang="ru-RU" sz="4000" b="1" dirty="0" smtClean="0">
                <a:solidFill>
                  <a:srgbClr val="FF0000"/>
                </a:solidFill>
              </a:rPr>
              <a:t>, калий </a:t>
            </a:r>
            <a:r>
              <a:rPr lang="ru-RU" sz="4000" b="1" dirty="0">
                <a:solidFill>
                  <a:srgbClr val="FF0000"/>
                </a:solidFill>
              </a:rPr>
              <a:t>и </a:t>
            </a:r>
            <a:r>
              <a:rPr lang="ru-RU" sz="4000" b="1" dirty="0" err="1" smtClean="0">
                <a:solidFill>
                  <a:srgbClr val="FF0000"/>
                </a:solidFill>
              </a:rPr>
              <a:t>фосфорлы</a:t>
            </a:r>
            <a:r>
              <a:rPr lang="ru-RU" sz="4000" b="1" dirty="0" smtClean="0">
                <a:solidFill>
                  <a:srgbClr val="FF0000"/>
                </a:solidFill>
              </a:rPr>
              <a:t>).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3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8242" y="358859"/>
            <a:ext cx="10242884" cy="1143000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chemeClr val="tx1"/>
                </a:solidFill>
              </a:rPr>
              <a:t>Сабақ мақсаттары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1557" y="1828801"/>
            <a:ext cx="11280843" cy="42973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микро- </a:t>
            </a:r>
            <a:r>
              <a:rPr lang="ru-RU" sz="4000" b="1" dirty="0" err="1" smtClean="0"/>
              <a:t>және макроэлементтерді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айыра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білу</a:t>
            </a:r>
            <a:r>
              <a:rPr lang="ru-RU" sz="4000" b="1" dirty="0" smtClean="0"/>
              <a:t>;</a:t>
            </a:r>
            <a:endParaRPr lang="ru-RU" sz="4000" b="1" dirty="0"/>
          </a:p>
          <a:p>
            <a:r>
              <a:rPr lang="ru-RU" sz="4000" b="1" dirty="0" err="1" smtClean="0"/>
              <a:t>Тірі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ағзаларда </a:t>
            </a:r>
            <a:r>
              <a:rPr lang="ru-RU" sz="4000" b="1" dirty="0" smtClean="0"/>
              <a:t>микро- </a:t>
            </a:r>
            <a:r>
              <a:rPr lang="ru-RU" sz="4000" b="1" dirty="0" err="1" smtClean="0"/>
              <a:t>және макроэлементтердің пайдалану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мысалдарын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келтіру</a:t>
            </a:r>
            <a:r>
              <a:rPr lang="ru-RU" sz="4000" b="1" dirty="0" smtClean="0"/>
              <a:t>;</a:t>
            </a:r>
            <a:endParaRPr lang="ru-RU" sz="4000" b="1" dirty="0"/>
          </a:p>
          <a:p>
            <a:r>
              <a:rPr lang="ru-RU" sz="4000" b="1" dirty="0" err="1" smtClean="0"/>
              <a:t>Өсімдіктер үшін минералды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тыңайтқыштардағы </a:t>
            </a:r>
            <a:r>
              <a:rPr lang="ru-RU" sz="4000" b="1" dirty="0" smtClean="0"/>
              <a:t>азот, фосфор </a:t>
            </a:r>
            <a:r>
              <a:rPr lang="ru-RU" sz="4000" b="1" dirty="0" err="1" smtClean="0"/>
              <a:t>және калийдің маңызын зерттеу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431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604" y="37233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Жасуша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құрамындағы элементтер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630" y="1480421"/>
            <a:ext cx="9060053" cy="4775232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Макроэлементтер</a:t>
            </a:r>
            <a:r>
              <a:rPr lang="ru-RU" sz="2800" dirty="0" smtClean="0"/>
              <a:t>: кальций, фосфор, магний, натрий, калий, хлор, </a:t>
            </a:r>
            <a:r>
              <a:rPr lang="ru-RU" sz="2800" dirty="0" err="1" smtClean="0"/>
              <a:t>күкірт, темір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Олар</a:t>
            </a:r>
            <a:r>
              <a:rPr lang="ru-RU" sz="2800" dirty="0" smtClean="0"/>
              <a:t> </a:t>
            </a:r>
            <a:r>
              <a:rPr lang="ru-RU" sz="2800" dirty="0" err="1" smtClean="0"/>
              <a:t>қоректе  салыстырмалы</a:t>
            </a:r>
            <a:r>
              <a:rPr lang="ru-RU" sz="2800" dirty="0" smtClean="0"/>
              <a:t> </a:t>
            </a:r>
            <a:r>
              <a:rPr lang="ru-RU" sz="2800" dirty="0" err="1" smtClean="0"/>
              <a:t>көп мөлшерде кездеседі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 ағзаға «макромөлшерде» қажетті болады</a:t>
            </a:r>
            <a:r>
              <a:rPr lang="ru-RU" sz="2800" dirty="0" smtClean="0"/>
              <a:t>.</a:t>
            </a:r>
          </a:p>
          <a:p>
            <a:r>
              <a:rPr lang="ru-RU" sz="2800" b="1" dirty="0" err="1" smtClean="0"/>
              <a:t>Микроэлементтер</a:t>
            </a:r>
            <a:r>
              <a:rPr lang="ru-RU" sz="2800" dirty="0" smtClean="0"/>
              <a:t>: </a:t>
            </a:r>
            <a:r>
              <a:rPr lang="ru-RU" sz="2800" dirty="0" err="1" smtClean="0"/>
              <a:t>мырыш</a:t>
            </a:r>
            <a:r>
              <a:rPr lang="ru-RU" sz="2800" dirty="0" smtClean="0"/>
              <a:t>, мыс, йод, фтор, бром, кобальт, марганец, молибден. </a:t>
            </a:r>
          </a:p>
          <a:p>
            <a:pPr>
              <a:buNone/>
            </a:pPr>
            <a:r>
              <a:rPr lang="ru-RU" sz="2800" dirty="0" err="1" smtClean="0"/>
              <a:t>Ағзаға </a:t>
            </a:r>
            <a:r>
              <a:rPr lang="ru-RU" sz="2800" dirty="0" smtClean="0"/>
              <a:t>аз </a:t>
            </a:r>
            <a:r>
              <a:rPr lang="ru-RU" sz="2800" dirty="0" err="1" smtClean="0"/>
              <a:t>мөлшерде қажетті</a:t>
            </a:r>
            <a:r>
              <a:rPr lang="ru-RU" sz="2800" dirty="0" smtClean="0"/>
              <a:t>. </a:t>
            </a:r>
            <a:r>
              <a:rPr lang="ru-RU" sz="2800" dirty="0" err="1" smtClean="0"/>
              <a:t>Азық тағамдарда олардың мөлшері топыраққа, суға, экологияға, өсетін жерге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байланысты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болады</a:t>
            </a:r>
            <a:r>
              <a:rPr lang="ru-RU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8323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013" y="305465"/>
            <a:ext cx="9071019" cy="871335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Постерға қойылатын міндетті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талаптар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53" y="733926"/>
            <a:ext cx="10657309" cy="6124074"/>
          </a:xfrm>
        </p:spPr>
        <p:txBody>
          <a:bodyPr>
            <a:normAutofit fontScale="92500" lnSpcReduction="10000"/>
          </a:bodyPr>
          <a:lstStyle/>
          <a:p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1</a:t>
            </a:r>
            <a:r>
              <a:rPr lang="ru-RU" sz="2200" b="1" dirty="0">
                <a:solidFill>
                  <a:schemeClr val="tx1"/>
                </a:solidFill>
              </a:rPr>
              <a:t>. </a:t>
            </a:r>
            <a:r>
              <a:rPr lang="ru-RU" sz="2200" b="1" dirty="0" err="1" smtClean="0">
                <a:solidFill>
                  <a:schemeClr val="tx1"/>
                </a:solidFill>
              </a:rPr>
              <a:t>Элементтің жетіспеушілік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себептері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2</a:t>
            </a:r>
            <a:r>
              <a:rPr lang="ru-RU" sz="2200" b="1" dirty="0">
                <a:solidFill>
                  <a:schemeClr val="tx1"/>
                </a:solidFill>
              </a:rPr>
              <a:t>. </a:t>
            </a:r>
            <a:r>
              <a:rPr lang="ru-RU" sz="2200" b="1" dirty="0" err="1" smtClean="0">
                <a:solidFill>
                  <a:schemeClr val="tx1"/>
                </a:solidFill>
              </a:rPr>
              <a:t>Жетіспеушіліктің белгілері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3</a:t>
            </a:r>
            <a:r>
              <a:rPr lang="ru-RU" sz="2200" b="1" dirty="0">
                <a:solidFill>
                  <a:schemeClr val="tx1"/>
                </a:solidFill>
              </a:rPr>
              <a:t>. </a:t>
            </a:r>
            <a:r>
              <a:rPr lang="ru-RU" sz="2200" b="1" dirty="0" err="1" smtClean="0">
                <a:solidFill>
                  <a:schemeClr val="tx1"/>
                </a:solidFill>
              </a:rPr>
              <a:t>Жетіспеушіліктің жою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жолдары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sz="2600" b="1" dirty="0" smtClean="0">
                <a:solidFill>
                  <a:schemeClr val="tx1"/>
                </a:solidFill>
              </a:rPr>
              <a:t>1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r>
              <a:rPr lang="ru-RU" sz="2600" b="1" dirty="0" err="1" smtClean="0">
                <a:solidFill>
                  <a:schemeClr val="tx1"/>
                </a:solidFill>
              </a:rPr>
              <a:t>Топтың ішінде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міндеттерді</a:t>
            </a:r>
            <a:r>
              <a:rPr lang="ru-RU" sz="2600" b="1" dirty="0" smtClean="0">
                <a:solidFill>
                  <a:schemeClr val="tx1"/>
                </a:solidFill>
              </a:rPr>
              <a:t>  </a:t>
            </a:r>
            <a:r>
              <a:rPr lang="ru-RU" sz="2600" b="1" dirty="0" err="1" smtClean="0">
                <a:solidFill>
                  <a:schemeClr val="tx1"/>
                </a:solidFill>
              </a:rPr>
              <a:t>бөлу.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2</a:t>
            </a:r>
            <a:r>
              <a:rPr lang="ru-RU" sz="2600" b="1" dirty="0">
                <a:solidFill>
                  <a:schemeClr val="tx1"/>
                </a:solidFill>
              </a:rPr>
              <a:t>. Тайм-менеджмент.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3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r>
              <a:rPr lang="ru-RU" sz="2600" b="1" dirty="0" err="1" smtClean="0">
                <a:solidFill>
                  <a:schemeClr val="tx1"/>
                </a:solidFill>
              </a:rPr>
              <a:t>Оқушылардың еліктіргендігі</a:t>
            </a:r>
            <a:r>
              <a:rPr lang="ru-RU" sz="2600" b="1" dirty="0" smtClean="0">
                <a:solidFill>
                  <a:schemeClr val="tx1"/>
                </a:solidFill>
              </a:rPr>
              <a:t>. 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600" b="1" dirty="0">
                <a:solidFill>
                  <a:schemeClr val="tx1"/>
                </a:solidFill>
              </a:rPr>
              <a:t>1. </a:t>
            </a:r>
            <a:r>
              <a:rPr lang="ru-RU" sz="2600" b="1" dirty="0" err="1" smtClean="0">
                <a:solidFill>
                  <a:schemeClr val="tx1"/>
                </a:solidFill>
              </a:rPr>
              <a:t>Мәліметті түсінікті және логикалық түрде баяндау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2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r>
              <a:rPr lang="ru-RU" sz="2600" b="1" dirty="0" err="1" smtClean="0">
                <a:solidFill>
                  <a:schemeClr val="tx1"/>
                </a:solidFill>
              </a:rPr>
              <a:t>Берілген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критерийлерге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сәйкес келу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3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r>
              <a:rPr lang="ru-RU" sz="2600" b="1" dirty="0" err="1" smtClean="0">
                <a:solidFill>
                  <a:schemeClr val="tx1"/>
                </a:solidFill>
              </a:rPr>
              <a:t>Жұмысты эстетикалық жасау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8153" y="2260981"/>
            <a:ext cx="9679041" cy="11782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 smtClean="0"/>
              <a:t>Топтық жұмысты бағалау критерийлер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7608" y="4523419"/>
            <a:ext cx="9679041" cy="197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 smtClean="0"/>
              <a:t>Постерді</a:t>
            </a:r>
            <a:r>
              <a:rPr lang="ru-RU" b="1" dirty="0" smtClean="0"/>
              <a:t> </a:t>
            </a:r>
            <a:r>
              <a:rPr lang="ru-RU" b="1" dirty="0" err="1" smtClean="0"/>
              <a:t>бағалау критерийлер</a:t>
            </a:r>
            <a:r>
              <a:rPr lang="ru-RU" b="1" dirty="0" smtClean="0"/>
              <a:t>: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472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11" y="743564"/>
            <a:ext cx="11727782" cy="2579427"/>
          </a:xfrm>
        </p:spPr>
        <p:txBody>
          <a:bodyPr>
            <a:noAutofit/>
          </a:bodyPr>
          <a:lstStyle/>
          <a:p>
            <a:r>
              <a:rPr lang="ru-RU" sz="2800" b="1" i="1" u="sng" dirty="0" err="1" smtClean="0">
                <a:solidFill>
                  <a:schemeClr val="tx1"/>
                </a:solidFill>
              </a:rPr>
              <a:t>Минералды</a:t>
            </a:r>
            <a:r>
              <a:rPr lang="ru-RU" sz="2800" b="1" i="1" u="sng" dirty="0" smtClean="0">
                <a:solidFill>
                  <a:schemeClr val="tx1"/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tx1"/>
                </a:solidFill>
              </a:rPr>
              <a:t>тыңайтқыштар </a:t>
            </a:r>
            <a:r>
              <a:rPr lang="ru-RU" sz="2800" b="1" dirty="0" smtClean="0">
                <a:solidFill>
                  <a:schemeClr val="tx1"/>
                </a:solidFill>
              </a:rPr>
              <a:t>– </a:t>
            </a:r>
            <a:r>
              <a:rPr lang="ru-RU" sz="2800" b="1" dirty="0" err="1" smtClean="0">
                <a:solidFill>
                  <a:schemeClr val="tx1"/>
                </a:solidFill>
              </a:rPr>
              <a:t>өсімдіктердің қоректенуіне қажетті және топырақты ерітіндіде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иондарға диссоциацияланатын</a:t>
            </a:r>
            <a:r>
              <a:rPr lang="ru-RU" sz="2800" b="1" dirty="0" smtClean="0">
                <a:solidFill>
                  <a:schemeClr val="tx1"/>
                </a:solidFill>
              </a:rPr>
              <a:t> фосфор, кальций </a:t>
            </a:r>
            <a:r>
              <a:rPr lang="ru-RU" sz="2800" b="1" dirty="0" err="1" smtClean="0">
                <a:solidFill>
                  <a:schemeClr val="tx1"/>
                </a:solidFill>
              </a:rPr>
              <a:t>және </a:t>
            </a:r>
            <a:r>
              <a:rPr lang="ru-RU" sz="2800" b="1" dirty="0" smtClean="0">
                <a:solidFill>
                  <a:schemeClr val="tx1"/>
                </a:solidFill>
              </a:rPr>
              <a:t>калий </a:t>
            </a:r>
            <a:r>
              <a:rPr lang="ru-RU" sz="2800" b="1" dirty="0" err="1" smtClean="0">
                <a:solidFill>
                  <a:schemeClr val="tx1"/>
                </a:solidFill>
              </a:rPr>
              <a:t>элементтерінің </a:t>
            </a:r>
            <a:r>
              <a:rPr lang="ru-RU" sz="2800" b="1" dirty="0" smtClean="0">
                <a:solidFill>
                  <a:schemeClr val="tx1"/>
                </a:solidFill>
              </a:rPr>
              <a:t>кем </a:t>
            </a:r>
            <a:r>
              <a:rPr lang="ru-RU" sz="2800" b="1" dirty="0" err="1" smtClean="0">
                <a:solidFill>
                  <a:schemeClr val="tx1"/>
                </a:solidFill>
              </a:rPr>
              <a:t>дегенде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біреуін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құрайтын заттар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01" t="33637" r="27956" b="44010"/>
          <a:stretch>
            <a:fillRect/>
          </a:stretch>
        </p:blipFill>
        <p:spPr bwMode="auto">
          <a:xfrm>
            <a:off x="1360848" y="2708127"/>
            <a:ext cx="9141207" cy="282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4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221" y="458645"/>
            <a:ext cx="8732819" cy="889971"/>
          </a:xfrm>
        </p:spPr>
        <p:txBody>
          <a:bodyPr/>
          <a:lstStyle/>
          <a:p>
            <a:r>
              <a:rPr lang="ru-RU" sz="4800" b="1" dirty="0">
                <a:solidFill>
                  <a:prstClr val="black"/>
                </a:solidFill>
              </a:rPr>
              <a:t>Азот (</a:t>
            </a:r>
            <a:r>
              <a:rPr lang="en-US" sz="4800" b="1" dirty="0">
                <a:solidFill>
                  <a:prstClr val="black"/>
                </a:solidFill>
              </a:rPr>
              <a:t>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843" y="1719618"/>
            <a:ext cx="5643621" cy="4885898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sz="2800" b="1" dirty="0" err="1" smtClean="0">
                <a:solidFill>
                  <a:prstClr val="black"/>
                </a:solidFill>
              </a:rPr>
              <a:t>Өсімдік жапырақтарының түсінің ақшыл-</a:t>
            </a:r>
            <a:r>
              <a:rPr lang="kk-KZ" sz="2800" b="1" dirty="0" smtClean="0">
                <a:solidFill>
                  <a:prstClr val="black"/>
                </a:solidFill>
              </a:rPr>
              <a:t>жасыл түске боялуы,  өсудің тоқталуы сияқты сыртқы белгілер олардың азот жетіспеушілігін білдіреді. Ал азоттың аса жетіспеушілігінде жапырақтар 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сарғайып түседі.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76960" y="2415256"/>
            <a:ext cx="4426080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0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2621" y="350361"/>
            <a:ext cx="8594558" cy="999153"/>
          </a:xfrm>
        </p:spPr>
        <p:txBody>
          <a:bodyPr/>
          <a:lstStyle/>
          <a:p>
            <a:r>
              <a:rPr lang="kk-KZ" sz="4800" b="1" dirty="0">
                <a:solidFill>
                  <a:prstClr val="black"/>
                </a:solidFill>
              </a:rPr>
              <a:t>Калий </a:t>
            </a:r>
            <a:r>
              <a:rPr lang="en-US" sz="4800" b="1" dirty="0">
                <a:solidFill>
                  <a:prstClr val="black"/>
                </a:solidFill>
              </a:rPr>
              <a:t>(K)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32013" y="1610435"/>
            <a:ext cx="5766451" cy="5117911"/>
          </a:xfrm>
        </p:spPr>
        <p:txBody>
          <a:bodyPr>
            <a:normAutofit lnSpcReduction="10000"/>
          </a:bodyPr>
          <a:lstStyle/>
          <a:p>
            <a:r>
              <a:rPr lang="ru-RU" sz="3000" b="1" dirty="0" err="1" smtClean="0">
                <a:solidFill>
                  <a:schemeClr val="tx1"/>
                </a:solidFill>
              </a:rPr>
              <a:t>Егер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жапырақтың шеттері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ақшыл сарғаяды, содан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кейін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айқын сары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3000" b="1" dirty="0" smtClean="0">
                <a:solidFill>
                  <a:schemeClr val="tx1"/>
                </a:solidFill>
              </a:rPr>
              <a:t>, осы </a:t>
            </a:r>
            <a:r>
              <a:rPr lang="ru-RU" sz="3000" b="1" dirty="0" err="1" smtClean="0">
                <a:solidFill>
                  <a:schemeClr val="tx1"/>
                </a:solidFill>
              </a:rPr>
              <a:t>белгілер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өсімдікте калийдің жетіспеушілігін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көрсетеді</a:t>
            </a:r>
            <a:r>
              <a:rPr lang="ru-RU" sz="3000" b="1" dirty="0" smtClean="0">
                <a:solidFill>
                  <a:schemeClr val="tx1"/>
                </a:solidFill>
              </a:rPr>
              <a:t>. </a:t>
            </a:r>
            <a:r>
              <a:rPr lang="ru-RU" sz="3000" b="1" dirty="0" err="1" smtClean="0">
                <a:solidFill>
                  <a:schemeClr val="tx1"/>
                </a:solidFill>
              </a:rPr>
              <a:t>Топырақта бұл маңызды элементтің қатты жетіспеушілігі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болса</a:t>
            </a:r>
            <a:r>
              <a:rPr lang="ru-RU" sz="3000" b="1" dirty="0" smtClean="0">
                <a:solidFill>
                  <a:schemeClr val="tx1"/>
                </a:solidFill>
              </a:rPr>
              <a:t>, </a:t>
            </a:r>
            <a:r>
              <a:rPr lang="ru-RU" sz="3000" b="1" dirty="0" err="1" smtClean="0">
                <a:solidFill>
                  <a:schemeClr val="tx1"/>
                </a:solidFill>
              </a:rPr>
              <a:t>онда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өсімдіктер жапырақтарының пішіні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дұрыс болмайды</a:t>
            </a:r>
            <a:r>
              <a:rPr lang="ru-RU" sz="3000" b="1" dirty="0" smtClean="0">
                <a:solidFill>
                  <a:schemeClr val="tx1"/>
                </a:solidFill>
              </a:rPr>
              <a:t>, </a:t>
            </a:r>
            <a:r>
              <a:rPr lang="ru-RU" sz="3000" b="1" dirty="0" err="1" smtClean="0">
                <a:solidFill>
                  <a:schemeClr val="tx1"/>
                </a:solidFill>
              </a:rPr>
              <a:t>ортасында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қоңыр түсті дақтар пайда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болады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және шеттері</a:t>
            </a:r>
            <a:r>
              <a:rPr lang="ru-RU" sz="3000" b="1" dirty="0" smtClean="0">
                <a:solidFill>
                  <a:schemeClr val="tx1"/>
                </a:solidFill>
              </a:rPr>
              <a:t> </a:t>
            </a:r>
            <a:r>
              <a:rPr lang="ru-RU" sz="3000" b="1" dirty="0" err="1" smtClean="0">
                <a:solidFill>
                  <a:schemeClr val="tx1"/>
                </a:solidFill>
              </a:rPr>
              <a:t>қоңыр түске айналады</a:t>
            </a:r>
            <a:r>
              <a:rPr lang="ru-RU" sz="3000" b="1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28611" y="2101285"/>
            <a:ext cx="2322777" cy="3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1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640</Words>
  <PresentationFormat>Произвольный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Сұрақтар:</vt:lpstr>
      <vt:lpstr>Слайд 2</vt:lpstr>
      <vt:lpstr>Сабақ тақырыбы:</vt:lpstr>
      <vt:lpstr>Сабақ мақсаттары</vt:lpstr>
      <vt:lpstr>Жасуша құрамындағы элементтер</vt:lpstr>
      <vt:lpstr>Постерға қойылатын міндетті талаптар:</vt:lpstr>
      <vt:lpstr>Минералды тыңайтқыштар – өсімдіктердің қоректенуіне қажетті және топырақты ерітіндіде иондарға диссоциацияланатын фосфор, кальций және калий элементтерінің кем дегенде біреуін құрайтын заттар.  </vt:lpstr>
      <vt:lpstr>Азот (N)</vt:lpstr>
      <vt:lpstr>Калий (K)</vt:lpstr>
      <vt:lpstr>Магний (Мg)</vt:lpstr>
      <vt:lpstr>Кальций (Са)</vt:lpstr>
      <vt:lpstr>Бор (B)</vt:lpstr>
      <vt:lpstr>Мыс (Сu)</vt:lpstr>
      <vt:lpstr>Темір (Fe)</vt:lpstr>
      <vt:lpstr>Марганец (Mn)</vt:lpstr>
      <vt:lpstr>Молибден (Mo)</vt:lpstr>
      <vt:lpstr>Мырыш (Zn)</vt:lpstr>
      <vt:lpstr>Күкірт (S)</vt:lpstr>
      <vt:lpstr>Үй тапсырмасы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2020-08-09T07:44:25Z</dcterms:created>
  <dcterms:modified xsi:type="dcterms:W3CDTF">2020-11-15T21:25:25Z</dcterms:modified>
</cp:coreProperties>
</file>