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7" r:id="rId2"/>
    <p:sldId id="271" r:id="rId3"/>
    <p:sldId id="260" r:id="rId4"/>
    <p:sldId id="273" r:id="rId5"/>
    <p:sldId id="27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3EB8"/>
    <a:srgbClr val="FF6600"/>
    <a:srgbClr val="DA8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E184D-8384-4020-8081-35320B38C36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D6E458-0274-450D-A73C-333D3CC9B610}">
      <dgm:prSet phldrT="[Текст]" custT="1"/>
      <dgm:spPr>
        <a:solidFill>
          <a:srgbClr val="083EB8"/>
        </a:solidFill>
      </dgm:spPr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учащихся смогут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117CEF-B592-46B5-960D-C6E6D9A7A07B}" type="parTrans" cxnId="{D7178F3F-D451-4B4B-8436-15AB0A58B327}">
      <dgm:prSet/>
      <dgm:spPr/>
      <dgm:t>
        <a:bodyPr/>
        <a:lstStyle/>
        <a:p>
          <a:endParaRPr lang="ru-RU"/>
        </a:p>
      </dgm:t>
    </dgm:pt>
    <dgm:pt modelId="{4F62F366-4652-4147-A4E8-E212C34C1C22}" type="sibTrans" cxnId="{D7178F3F-D451-4B4B-8436-15AB0A58B327}">
      <dgm:prSet/>
      <dgm:spPr/>
      <dgm:t>
        <a:bodyPr/>
        <a:lstStyle/>
        <a:p>
          <a:endParaRPr lang="ru-RU"/>
        </a:p>
      </dgm:t>
    </dgm:pt>
    <dgm:pt modelId="{19FD6183-695D-4B61-8764-2EF7A0C5C589}">
      <dgm:prSet phldrT="[Текст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kk-KZ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1.Отвечать на вопросы.</a:t>
          </a:r>
          <a:endParaRPr lang="ru-RU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1982B0-5F1C-4E57-B20E-191F4DA1330F}" type="parTrans" cxnId="{03A6E830-7250-4509-87F8-858F6882E310}">
      <dgm:prSet/>
      <dgm:spPr/>
      <dgm:t>
        <a:bodyPr/>
        <a:lstStyle/>
        <a:p>
          <a:endParaRPr lang="ru-RU"/>
        </a:p>
      </dgm:t>
    </dgm:pt>
    <dgm:pt modelId="{148AA3D9-9D3B-43C1-AC97-BBD3D23D6D82}" type="sibTrans" cxnId="{03A6E830-7250-4509-87F8-858F6882E310}">
      <dgm:prSet/>
      <dgm:spPr/>
      <dgm:t>
        <a:bodyPr/>
        <a:lstStyle/>
        <a:p>
          <a:endParaRPr lang="ru-RU"/>
        </a:p>
      </dgm:t>
    </dgm:pt>
    <dgm:pt modelId="{6CB76F36-0FC8-4CC4-9DB1-DAC94E2FF60F}">
      <dgm:prSet phldrT="[Текст]" custT="1"/>
      <dgm:spPr>
        <a:solidFill>
          <a:srgbClr val="083EB8"/>
        </a:solidFill>
      </dgm:spPr>
      <dgm:t>
        <a:bodyPr/>
        <a:lstStyle/>
        <a:p>
          <a:r>
            <a:rPr lang="kk-KZ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Большинство учащихся смогут</a:t>
          </a:r>
          <a:r>
            <a: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endParaRPr lang="ru-RU" sz="1400" dirty="0">
            <a:solidFill>
              <a:schemeClr val="tx1"/>
            </a:solidFill>
          </a:endParaRPr>
        </a:p>
      </dgm:t>
    </dgm:pt>
    <dgm:pt modelId="{403BB5BF-D231-46E3-B5E8-4EE85CC62FA5}" type="parTrans" cxnId="{23FB99E8-8098-4F44-991C-396A61CFFAAD}">
      <dgm:prSet/>
      <dgm:spPr/>
      <dgm:t>
        <a:bodyPr/>
        <a:lstStyle/>
        <a:p>
          <a:endParaRPr lang="ru-RU"/>
        </a:p>
      </dgm:t>
    </dgm:pt>
    <dgm:pt modelId="{4ADD0FD1-D2E5-4923-90DA-4A8D0F435CD4}" type="sibTrans" cxnId="{23FB99E8-8098-4F44-991C-396A61CFFAAD}">
      <dgm:prSet/>
      <dgm:spPr/>
      <dgm:t>
        <a:bodyPr/>
        <a:lstStyle/>
        <a:p>
          <a:endParaRPr lang="ru-RU"/>
        </a:p>
      </dgm:t>
    </dgm:pt>
    <dgm:pt modelId="{6A59BB11-4868-4DBA-B523-6712739B75EA}">
      <dgm:prSet phldrT="[Текст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kk-KZ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1.Определить основную мысль текста  на основе ключевых слов.</a:t>
          </a:r>
          <a:endParaRPr lang="ru-RU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137290-8EFF-4413-B127-56EF91313F3A}" type="parTrans" cxnId="{E9D03C8F-83D4-4763-9E25-6385DA6E75F4}">
      <dgm:prSet/>
      <dgm:spPr/>
      <dgm:t>
        <a:bodyPr/>
        <a:lstStyle/>
        <a:p>
          <a:endParaRPr lang="ru-RU"/>
        </a:p>
      </dgm:t>
    </dgm:pt>
    <dgm:pt modelId="{1F7C2060-26AF-439D-AF20-FEDBF7F63796}" type="sibTrans" cxnId="{E9D03C8F-83D4-4763-9E25-6385DA6E75F4}">
      <dgm:prSet/>
      <dgm:spPr/>
      <dgm:t>
        <a:bodyPr/>
        <a:lstStyle/>
        <a:p>
          <a:endParaRPr lang="ru-RU"/>
        </a:p>
      </dgm:t>
    </dgm:pt>
    <dgm:pt modelId="{31291549-3210-48CA-B14B-8BD5C02D58F0}">
      <dgm:prSet phldrT="[Текст]" custT="1"/>
      <dgm:spPr>
        <a:solidFill>
          <a:srgbClr val="083EB8"/>
        </a:solidFill>
      </dgm:spPr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Некоторые учащегося смогут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A3C1A9-79DB-4B59-98CC-F88D5D55AD5D}" type="parTrans" cxnId="{96FF04BF-747E-4361-AFFC-72A5836E7D85}">
      <dgm:prSet/>
      <dgm:spPr/>
      <dgm:t>
        <a:bodyPr/>
        <a:lstStyle/>
        <a:p>
          <a:endParaRPr lang="ru-RU"/>
        </a:p>
      </dgm:t>
    </dgm:pt>
    <dgm:pt modelId="{4A0D1828-0322-4631-A88B-4829C2C725AE}" type="sibTrans" cxnId="{96FF04BF-747E-4361-AFFC-72A5836E7D85}">
      <dgm:prSet/>
      <dgm:spPr/>
      <dgm:t>
        <a:bodyPr/>
        <a:lstStyle/>
        <a:p>
          <a:endParaRPr lang="ru-RU"/>
        </a:p>
      </dgm:t>
    </dgm:pt>
    <dgm:pt modelId="{3E85BDFE-0789-4EF3-8182-E00B8B5B3E08}">
      <dgm:prSet phldrT="[Текст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kk-KZ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использовать фразеологические единицы;</a:t>
          </a:r>
          <a:endParaRPr lang="ru-RU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FE32CD-8AFE-47ED-8AA6-C858D9E6333D}" type="parTrans" cxnId="{FB2F97AB-A945-4583-8ECB-84595B93C1BA}">
      <dgm:prSet/>
      <dgm:spPr/>
      <dgm:t>
        <a:bodyPr/>
        <a:lstStyle/>
        <a:p>
          <a:endParaRPr lang="ru-RU"/>
        </a:p>
      </dgm:t>
    </dgm:pt>
    <dgm:pt modelId="{52B005EB-0099-4937-8E83-226803CA5DBD}" type="sibTrans" cxnId="{FB2F97AB-A945-4583-8ECB-84595B93C1BA}">
      <dgm:prSet/>
      <dgm:spPr/>
      <dgm:t>
        <a:bodyPr/>
        <a:lstStyle/>
        <a:p>
          <a:endParaRPr lang="ru-RU"/>
        </a:p>
      </dgm:t>
    </dgm:pt>
    <dgm:pt modelId="{3ED6BB30-F3F9-4E55-8BDA-2807D99BD0A8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kk-KZ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2.Определить тему; 	</a:t>
          </a:r>
          <a:endParaRPr lang="ru-RU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0333F-3C16-4968-94F4-4298B50283A4}" type="parTrans" cxnId="{7832FA67-4186-4E0D-9318-52C9A6C60D81}">
      <dgm:prSet/>
      <dgm:spPr/>
      <dgm:t>
        <a:bodyPr/>
        <a:lstStyle/>
        <a:p>
          <a:endParaRPr lang="ru-RU"/>
        </a:p>
      </dgm:t>
    </dgm:pt>
    <dgm:pt modelId="{D14BDFBF-DA02-459A-9B07-016406B5DCBE}" type="sibTrans" cxnId="{7832FA67-4186-4E0D-9318-52C9A6C60D81}">
      <dgm:prSet/>
      <dgm:spPr/>
      <dgm:t>
        <a:bodyPr/>
        <a:lstStyle/>
        <a:p>
          <a:endParaRPr lang="ru-RU"/>
        </a:p>
      </dgm:t>
    </dgm:pt>
    <dgm:pt modelId="{F3306F2B-E388-443D-B633-A071CC57420A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kk-KZ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3.Дать определение фразеологизмам</a:t>
          </a:r>
          <a:r>
            <a:rPr lang="kk-KZ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3CE9-C24E-4C08-9B97-91C418743351}" type="parTrans" cxnId="{00F93D6C-7876-4B89-A7D7-892FA8F05FE3}">
      <dgm:prSet/>
      <dgm:spPr/>
      <dgm:t>
        <a:bodyPr/>
        <a:lstStyle/>
        <a:p>
          <a:endParaRPr lang="ru-RU"/>
        </a:p>
      </dgm:t>
    </dgm:pt>
    <dgm:pt modelId="{7B5D412B-6D5C-4F42-81E7-6E117AD1B533}" type="sibTrans" cxnId="{00F93D6C-7876-4B89-A7D7-892FA8F05FE3}">
      <dgm:prSet/>
      <dgm:spPr/>
      <dgm:t>
        <a:bodyPr/>
        <a:lstStyle/>
        <a:p>
          <a:endParaRPr lang="ru-RU"/>
        </a:p>
      </dgm:t>
    </dgm:pt>
    <dgm:pt modelId="{33F7EC36-8B67-42CA-8416-50C7EF0DC5F1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kk-KZ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2.Владет словарным запасом, включая фразеологизмы</a:t>
          </a:r>
          <a:r>
            <a:rPr lang="kk-KZ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CDA1F3-577F-4822-9BC7-2050EB7111FB}" type="parTrans" cxnId="{8EE5B1C6-FC90-4FDF-BE8C-C8C2E9D2302B}">
      <dgm:prSet/>
      <dgm:spPr/>
      <dgm:t>
        <a:bodyPr/>
        <a:lstStyle/>
        <a:p>
          <a:endParaRPr lang="ru-RU"/>
        </a:p>
      </dgm:t>
    </dgm:pt>
    <dgm:pt modelId="{B69620D4-A831-458F-B6E3-5B0603BDE047}" type="sibTrans" cxnId="{8EE5B1C6-FC90-4FDF-BE8C-C8C2E9D2302B}">
      <dgm:prSet/>
      <dgm:spPr/>
      <dgm:t>
        <a:bodyPr/>
        <a:lstStyle/>
        <a:p>
          <a:endParaRPr lang="ru-RU"/>
        </a:p>
      </dgm:t>
    </dgm:pt>
    <dgm:pt modelId="{F573E187-EFDA-46CC-95FB-D17A8B306A20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kk-KZ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2.Представлять информацию в виде рисунков, комиксов;</a:t>
          </a:r>
          <a:endParaRPr lang="ru-RU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2C2FCF-4580-4FBA-AE16-604432826ADB}" type="parTrans" cxnId="{AB12C9E0-F9C1-4CB3-B547-3EEA369CAAD9}">
      <dgm:prSet/>
      <dgm:spPr/>
      <dgm:t>
        <a:bodyPr/>
        <a:lstStyle/>
        <a:p>
          <a:endParaRPr lang="ru-RU"/>
        </a:p>
      </dgm:t>
    </dgm:pt>
    <dgm:pt modelId="{341656E7-A9A2-4A56-95E5-CCFE6A3BF7E2}" type="sibTrans" cxnId="{AB12C9E0-F9C1-4CB3-B547-3EEA369CAAD9}">
      <dgm:prSet/>
      <dgm:spPr/>
      <dgm:t>
        <a:bodyPr/>
        <a:lstStyle/>
        <a:p>
          <a:endParaRPr lang="ru-RU"/>
        </a:p>
      </dgm:t>
    </dgm:pt>
    <dgm:pt modelId="{166F0E58-1F3D-4DCC-882C-7AC3FFC52803}" type="pres">
      <dgm:prSet presAssocID="{703E184D-8384-4020-8081-35320B38C3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E5A204-4E46-41C9-AA49-86BE0E895C09}" type="pres">
      <dgm:prSet presAssocID="{53D6E458-0274-450D-A73C-333D3CC9B610}" presName="composite" presStyleCnt="0"/>
      <dgm:spPr/>
    </dgm:pt>
    <dgm:pt modelId="{D448B62A-4475-4CAC-8114-81B17FB06241}" type="pres">
      <dgm:prSet presAssocID="{53D6E458-0274-450D-A73C-333D3CC9B61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05EE9-D4B1-4FEE-B80D-528A8A4F9271}" type="pres">
      <dgm:prSet presAssocID="{53D6E458-0274-450D-A73C-333D3CC9B610}" presName="descendantText" presStyleLbl="alignAcc1" presStyleIdx="0" presStyleCnt="3" custScaleY="100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416AF-3FF2-4B25-9994-4A79A393FEBB}" type="pres">
      <dgm:prSet presAssocID="{4F62F366-4652-4147-A4E8-E212C34C1C22}" presName="sp" presStyleCnt="0"/>
      <dgm:spPr/>
    </dgm:pt>
    <dgm:pt modelId="{EFCA32BA-76F2-4BBE-89CC-753817217C75}" type="pres">
      <dgm:prSet presAssocID="{6CB76F36-0FC8-4CC4-9DB1-DAC94E2FF60F}" presName="composite" presStyleCnt="0"/>
      <dgm:spPr/>
    </dgm:pt>
    <dgm:pt modelId="{74486F4F-E29E-4251-846C-FAC72D9D01BE}" type="pres">
      <dgm:prSet presAssocID="{6CB76F36-0FC8-4CC4-9DB1-DAC94E2FF60F}" presName="parentText" presStyleLbl="alignNode1" presStyleIdx="1" presStyleCnt="3" custLinFactNeighborX="3459" custLinFactNeighborY="51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F3D37-4599-446D-93AB-FDCB2EB39588}" type="pres">
      <dgm:prSet presAssocID="{6CB76F36-0FC8-4CC4-9DB1-DAC94E2FF60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E21E8-AB2D-4F6A-82C2-5ABABD4C27FC}" type="pres">
      <dgm:prSet presAssocID="{4ADD0FD1-D2E5-4923-90DA-4A8D0F435CD4}" presName="sp" presStyleCnt="0"/>
      <dgm:spPr/>
    </dgm:pt>
    <dgm:pt modelId="{B9782797-3CB5-4854-A053-4A311F78987D}" type="pres">
      <dgm:prSet presAssocID="{31291549-3210-48CA-B14B-8BD5C02D58F0}" presName="composite" presStyleCnt="0"/>
      <dgm:spPr/>
    </dgm:pt>
    <dgm:pt modelId="{63D2F1AC-229F-46DB-897A-6E1E613316A3}" type="pres">
      <dgm:prSet presAssocID="{31291549-3210-48CA-B14B-8BD5C02D58F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9770-FC25-453D-8AAA-1FAB19C0ACC8}" type="pres">
      <dgm:prSet presAssocID="{31291549-3210-48CA-B14B-8BD5C02D58F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FF04BF-747E-4361-AFFC-72A5836E7D85}" srcId="{703E184D-8384-4020-8081-35320B38C365}" destId="{31291549-3210-48CA-B14B-8BD5C02D58F0}" srcOrd="2" destOrd="0" parTransId="{5BA3C1A9-79DB-4B59-98CC-F88D5D55AD5D}" sibTransId="{4A0D1828-0322-4631-A88B-4829C2C725AE}"/>
    <dgm:cxn modelId="{7832FA67-4186-4E0D-9318-52C9A6C60D81}" srcId="{53D6E458-0274-450D-A73C-333D3CC9B610}" destId="{3ED6BB30-F3F9-4E55-8BDA-2807D99BD0A8}" srcOrd="1" destOrd="0" parTransId="{8060333F-3C16-4968-94F4-4298B50283A4}" sibTransId="{D14BDFBF-DA02-459A-9B07-016406B5DCBE}"/>
    <dgm:cxn modelId="{23FB99E8-8098-4F44-991C-396A61CFFAAD}" srcId="{703E184D-8384-4020-8081-35320B38C365}" destId="{6CB76F36-0FC8-4CC4-9DB1-DAC94E2FF60F}" srcOrd="1" destOrd="0" parTransId="{403BB5BF-D231-46E3-B5E8-4EE85CC62FA5}" sibTransId="{4ADD0FD1-D2E5-4923-90DA-4A8D0F435CD4}"/>
    <dgm:cxn modelId="{26B64ACB-4E50-4DC3-8E55-C397B91E73CC}" type="presOf" srcId="{53D6E458-0274-450D-A73C-333D3CC9B610}" destId="{D448B62A-4475-4CAC-8114-81B17FB06241}" srcOrd="0" destOrd="0" presId="urn:microsoft.com/office/officeart/2005/8/layout/chevron2"/>
    <dgm:cxn modelId="{9375AC9B-F8D9-4400-B257-9B204A7ABA92}" type="presOf" srcId="{F573E187-EFDA-46CC-95FB-D17A8B306A20}" destId="{11D29770-FC25-453D-8AAA-1FAB19C0ACC8}" srcOrd="0" destOrd="1" presId="urn:microsoft.com/office/officeart/2005/8/layout/chevron2"/>
    <dgm:cxn modelId="{BDC2DE1B-E92A-4A5C-B12A-B553EFF5A98B}" type="presOf" srcId="{703E184D-8384-4020-8081-35320B38C365}" destId="{166F0E58-1F3D-4DCC-882C-7AC3FFC52803}" srcOrd="0" destOrd="0" presId="urn:microsoft.com/office/officeart/2005/8/layout/chevron2"/>
    <dgm:cxn modelId="{03A6E830-7250-4509-87F8-858F6882E310}" srcId="{53D6E458-0274-450D-A73C-333D3CC9B610}" destId="{19FD6183-695D-4B61-8764-2EF7A0C5C589}" srcOrd="0" destOrd="0" parTransId="{5D1982B0-5F1C-4E57-B20E-191F4DA1330F}" sibTransId="{148AA3D9-9D3B-43C1-AC97-BBD3D23D6D82}"/>
    <dgm:cxn modelId="{8EE5B1C6-FC90-4FDF-BE8C-C8C2E9D2302B}" srcId="{6CB76F36-0FC8-4CC4-9DB1-DAC94E2FF60F}" destId="{33F7EC36-8B67-42CA-8416-50C7EF0DC5F1}" srcOrd="1" destOrd="0" parTransId="{E1CDA1F3-577F-4822-9BC7-2050EB7111FB}" sibTransId="{B69620D4-A831-458F-B6E3-5B0603BDE047}"/>
    <dgm:cxn modelId="{F84565CB-22DA-4AD3-9CB5-EA6EA5D5190F}" type="presOf" srcId="{31291549-3210-48CA-B14B-8BD5C02D58F0}" destId="{63D2F1AC-229F-46DB-897A-6E1E613316A3}" srcOrd="0" destOrd="0" presId="urn:microsoft.com/office/officeart/2005/8/layout/chevron2"/>
    <dgm:cxn modelId="{0F86F560-EABA-4882-9E6E-5BE75705A6F5}" type="presOf" srcId="{33F7EC36-8B67-42CA-8416-50C7EF0DC5F1}" destId="{79AF3D37-4599-446D-93AB-FDCB2EB39588}" srcOrd="0" destOrd="1" presId="urn:microsoft.com/office/officeart/2005/8/layout/chevron2"/>
    <dgm:cxn modelId="{E9D03C8F-83D4-4763-9E25-6385DA6E75F4}" srcId="{6CB76F36-0FC8-4CC4-9DB1-DAC94E2FF60F}" destId="{6A59BB11-4868-4DBA-B523-6712739B75EA}" srcOrd="0" destOrd="0" parTransId="{90137290-8EFF-4413-B127-56EF91313F3A}" sibTransId="{1F7C2060-26AF-439D-AF20-FEDBF7F63796}"/>
    <dgm:cxn modelId="{FB2F97AB-A945-4583-8ECB-84595B93C1BA}" srcId="{31291549-3210-48CA-B14B-8BD5C02D58F0}" destId="{3E85BDFE-0789-4EF3-8182-E00B8B5B3E08}" srcOrd="0" destOrd="0" parTransId="{25FE32CD-8AFE-47ED-8AA6-C858D9E6333D}" sibTransId="{52B005EB-0099-4937-8E83-226803CA5DBD}"/>
    <dgm:cxn modelId="{D38CA165-9514-419F-A099-735809BB95CC}" type="presOf" srcId="{19FD6183-695D-4B61-8764-2EF7A0C5C589}" destId="{8C805EE9-D4B1-4FEE-B80D-528A8A4F9271}" srcOrd="0" destOrd="0" presId="urn:microsoft.com/office/officeart/2005/8/layout/chevron2"/>
    <dgm:cxn modelId="{AB12C9E0-F9C1-4CB3-B547-3EEA369CAAD9}" srcId="{31291549-3210-48CA-B14B-8BD5C02D58F0}" destId="{F573E187-EFDA-46CC-95FB-D17A8B306A20}" srcOrd="1" destOrd="0" parTransId="{322C2FCF-4580-4FBA-AE16-604432826ADB}" sibTransId="{341656E7-A9A2-4A56-95E5-CCFE6A3BF7E2}"/>
    <dgm:cxn modelId="{7701BE47-5946-4DD3-A6A3-83915F3406E3}" type="presOf" srcId="{3E85BDFE-0789-4EF3-8182-E00B8B5B3E08}" destId="{11D29770-FC25-453D-8AAA-1FAB19C0ACC8}" srcOrd="0" destOrd="0" presId="urn:microsoft.com/office/officeart/2005/8/layout/chevron2"/>
    <dgm:cxn modelId="{8AEF7F30-D18B-4931-81B3-C7DAC7A3F69A}" type="presOf" srcId="{3ED6BB30-F3F9-4E55-8BDA-2807D99BD0A8}" destId="{8C805EE9-D4B1-4FEE-B80D-528A8A4F9271}" srcOrd="0" destOrd="1" presId="urn:microsoft.com/office/officeart/2005/8/layout/chevron2"/>
    <dgm:cxn modelId="{9BE12FD1-DD9D-4206-A17B-1DDECB429FA4}" type="presOf" srcId="{6A59BB11-4868-4DBA-B523-6712739B75EA}" destId="{79AF3D37-4599-446D-93AB-FDCB2EB39588}" srcOrd="0" destOrd="0" presId="urn:microsoft.com/office/officeart/2005/8/layout/chevron2"/>
    <dgm:cxn modelId="{00F93D6C-7876-4B89-A7D7-892FA8F05FE3}" srcId="{53D6E458-0274-450D-A73C-333D3CC9B610}" destId="{F3306F2B-E388-443D-B633-A071CC57420A}" srcOrd="2" destOrd="0" parTransId="{64403CE9-C24E-4C08-9B97-91C418743351}" sibTransId="{7B5D412B-6D5C-4F42-81E7-6E117AD1B533}"/>
    <dgm:cxn modelId="{FBA01B2A-D666-41FC-948B-102442ABBA0D}" type="presOf" srcId="{6CB76F36-0FC8-4CC4-9DB1-DAC94E2FF60F}" destId="{74486F4F-E29E-4251-846C-FAC72D9D01BE}" srcOrd="0" destOrd="0" presId="urn:microsoft.com/office/officeart/2005/8/layout/chevron2"/>
    <dgm:cxn modelId="{D7F24BD4-33D1-4C35-982C-0D8AF7F8F2DB}" type="presOf" srcId="{F3306F2B-E388-443D-B633-A071CC57420A}" destId="{8C805EE9-D4B1-4FEE-B80D-528A8A4F9271}" srcOrd="0" destOrd="2" presId="urn:microsoft.com/office/officeart/2005/8/layout/chevron2"/>
    <dgm:cxn modelId="{D7178F3F-D451-4B4B-8436-15AB0A58B327}" srcId="{703E184D-8384-4020-8081-35320B38C365}" destId="{53D6E458-0274-450D-A73C-333D3CC9B610}" srcOrd="0" destOrd="0" parTransId="{A0117CEF-B592-46B5-960D-C6E6D9A7A07B}" sibTransId="{4F62F366-4652-4147-A4E8-E212C34C1C22}"/>
    <dgm:cxn modelId="{9BF88339-BE50-4666-85EF-9FBC45714CDB}" type="presParOf" srcId="{166F0E58-1F3D-4DCC-882C-7AC3FFC52803}" destId="{58E5A204-4E46-41C9-AA49-86BE0E895C09}" srcOrd="0" destOrd="0" presId="urn:microsoft.com/office/officeart/2005/8/layout/chevron2"/>
    <dgm:cxn modelId="{46145CBE-AC7F-4AC5-AF9C-84D29C7177F6}" type="presParOf" srcId="{58E5A204-4E46-41C9-AA49-86BE0E895C09}" destId="{D448B62A-4475-4CAC-8114-81B17FB06241}" srcOrd="0" destOrd="0" presId="urn:microsoft.com/office/officeart/2005/8/layout/chevron2"/>
    <dgm:cxn modelId="{8EB51AF5-C2AF-4E5A-9828-DDDB4CA33C0C}" type="presParOf" srcId="{58E5A204-4E46-41C9-AA49-86BE0E895C09}" destId="{8C805EE9-D4B1-4FEE-B80D-528A8A4F9271}" srcOrd="1" destOrd="0" presId="urn:microsoft.com/office/officeart/2005/8/layout/chevron2"/>
    <dgm:cxn modelId="{834436F4-F05A-433C-94A5-3D95A8A844A1}" type="presParOf" srcId="{166F0E58-1F3D-4DCC-882C-7AC3FFC52803}" destId="{B45416AF-3FF2-4B25-9994-4A79A393FEBB}" srcOrd="1" destOrd="0" presId="urn:microsoft.com/office/officeart/2005/8/layout/chevron2"/>
    <dgm:cxn modelId="{0B7464FB-C82F-4FD5-BABC-8D738465E196}" type="presParOf" srcId="{166F0E58-1F3D-4DCC-882C-7AC3FFC52803}" destId="{EFCA32BA-76F2-4BBE-89CC-753817217C75}" srcOrd="2" destOrd="0" presId="urn:microsoft.com/office/officeart/2005/8/layout/chevron2"/>
    <dgm:cxn modelId="{0B13DBFE-934E-4D45-BA77-EC1FE150CEB3}" type="presParOf" srcId="{EFCA32BA-76F2-4BBE-89CC-753817217C75}" destId="{74486F4F-E29E-4251-846C-FAC72D9D01BE}" srcOrd="0" destOrd="0" presId="urn:microsoft.com/office/officeart/2005/8/layout/chevron2"/>
    <dgm:cxn modelId="{53D517D9-C97F-4C11-AB1B-986FAB30FB4A}" type="presParOf" srcId="{EFCA32BA-76F2-4BBE-89CC-753817217C75}" destId="{79AF3D37-4599-446D-93AB-FDCB2EB39588}" srcOrd="1" destOrd="0" presId="urn:microsoft.com/office/officeart/2005/8/layout/chevron2"/>
    <dgm:cxn modelId="{C9C27F40-8B97-44EF-B8F7-49FA7A07C352}" type="presParOf" srcId="{166F0E58-1F3D-4DCC-882C-7AC3FFC52803}" destId="{E83E21E8-AB2D-4F6A-82C2-5ABABD4C27FC}" srcOrd="3" destOrd="0" presId="urn:microsoft.com/office/officeart/2005/8/layout/chevron2"/>
    <dgm:cxn modelId="{ADBFFA11-F2B3-4642-B62E-914B6BD7E203}" type="presParOf" srcId="{166F0E58-1F3D-4DCC-882C-7AC3FFC52803}" destId="{B9782797-3CB5-4854-A053-4A311F78987D}" srcOrd="4" destOrd="0" presId="urn:microsoft.com/office/officeart/2005/8/layout/chevron2"/>
    <dgm:cxn modelId="{18B703E0-487F-43AC-BCD7-510BFE1754B5}" type="presParOf" srcId="{B9782797-3CB5-4854-A053-4A311F78987D}" destId="{63D2F1AC-229F-46DB-897A-6E1E613316A3}" srcOrd="0" destOrd="0" presId="urn:microsoft.com/office/officeart/2005/8/layout/chevron2"/>
    <dgm:cxn modelId="{C735808C-6820-40DB-B855-BFCCE9F95093}" type="presParOf" srcId="{B9782797-3CB5-4854-A053-4A311F78987D}" destId="{11D29770-FC25-453D-8AAA-1FAB19C0AC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C65DE4-2B70-43DD-AA3B-6D9BA3F92FF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F5AA68-F4A5-4679-A239-BE5E68F8743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Приём «</a:t>
          </a:r>
          <a:r>
            <a:rPr lang="ru-RU" sz="1400" b="1" i="1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Инсценирование</a:t>
          </a:r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» </a:t>
          </a:r>
        </a:p>
        <a:p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чтение по ролям</a:t>
          </a:r>
          <a:r>
            <a:rPr lang="en-US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.</a:t>
          </a:r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Учащиеся чувствует характер героев и передают свои эмоции.</a:t>
          </a:r>
          <a:endParaRPr lang="ru-RU" sz="1400" b="1" i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FECA6E9-B226-46EF-8B2D-AFC3FE977EA9}" type="parTrans" cxnId="{E584A6B0-DE4C-4554-853F-8793F1DA4A1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F837618-755A-4C39-B907-770899B12444}" type="sibTrans" cxnId="{E584A6B0-DE4C-4554-853F-8793F1DA4A1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833158C-1938-417F-8BA4-E10B2A6D057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Учащихся слушают </a:t>
          </a:r>
          <a:r>
            <a:rPr lang="ru-RU" sz="1400" b="1" i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презентацию   </a:t>
          </a:r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делают заметки   </a:t>
          </a:r>
        </a:p>
        <a:p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методом “Верный или не верный»</a:t>
          </a:r>
        </a:p>
      </dgm:t>
    </dgm:pt>
    <dgm:pt modelId="{259C4380-B7F4-4730-97D6-CC298C2BCE9D}" type="parTrans" cxnId="{7CAE5BF9-EF57-47FB-9369-65EA1C13427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B7719A6-D178-48F8-AC78-ACA7CBF5C39E}" type="sibTrans" cxnId="{7CAE5BF9-EF57-47FB-9369-65EA1C13427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6B5D03E-57A3-4101-ACBA-FF41918E052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2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2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2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Дифференцированная работа .</a:t>
          </a:r>
        </a:p>
        <a:p>
          <a:r>
            <a:rPr lang="ru-RU" sz="1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Творческая работа по выбору</a:t>
          </a:r>
        </a:p>
        <a:p>
          <a:r>
            <a:rPr lang="ru-RU" sz="1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Уровень-А</a:t>
          </a:r>
        </a:p>
        <a:p>
          <a:r>
            <a:rPr lang="ru-RU" sz="1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Уровень-В</a:t>
          </a:r>
        </a:p>
        <a:p>
          <a:r>
            <a:rPr lang="ru-RU" sz="1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Уровень-</a:t>
          </a:r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</a:t>
          </a:r>
        </a:p>
        <a:p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0960483-09CA-40D6-B365-0BD95E48CE50}" type="sibTrans" cxnId="{F7652376-A08F-4A87-9BFE-91EA6DC6AB3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DB9D82E-3A90-4FC1-A5AF-693E30C45C0A}" type="parTrans" cxnId="{F7652376-A08F-4A87-9BFE-91EA6DC6AB3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D468472D-5D8F-48E0-9652-C5E2B198EE2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методу « отгадка , загадка» используя ключевые слова определяют тему урока</a:t>
          </a:r>
        </a:p>
      </dgm:t>
    </dgm:pt>
    <dgm:pt modelId="{1646A5A0-8A3B-4410-B418-230761829E5E}" type="parTrans" cxnId="{DFCB8627-CD72-4862-94B9-25E55ED2A2A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F60C87C-2E3A-47EC-B4AC-DC1492E39864}" type="sibTrans" cxnId="{DFCB8627-CD72-4862-94B9-25E55ED2A2A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FA8F481-61EF-43C1-8758-318CFB15EC4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90000"/>
            </a:lnSpc>
          </a:pPr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Рефлексия</a:t>
          </a:r>
        </a:p>
        <a:p>
          <a:pPr>
            <a:lnSpc>
              <a:spcPct val="90000"/>
            </a:lnSpc>
          </a:pPr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r>
            <a: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Закрепление урока приём «Снежный ком»</a:t>
          </a:r>
        </a:p>
        <a:p>
          <a:pPr>
            <a:lnSpc>
              <a:spcPct val="100000"/>
            </a:lnSpc>
          </a:pPr>
          <a:r>
            <a: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Рефлексия</a:t>
          </a:r>
        </a:p>
        <a:p>
          <a:pPr>
            <a:lnSpc>
              <a:spcPct val="90000"/>
            </a:lnSpc>
          </a:pPr>
          <a:r>
            <a: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«Облако тегов»</a:t>
          </a:r>
        </a:p>
        <a:p>
          <a:pPr>
            <a:lnSpc>
              <a:spcPct val="90000"/>
            </a:lnSpc>
          </a:pPr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CE8BE6F-B7CA-45E9-849C-BC60180BDE2E}" type="sibTrans" cxnId="{E66E0607-C189-493D-A87E-F8C56D8C4AAB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>
            <a:solidFill>
              <a:schemeClr val="bg1"/>
            </a:solidFill>
          </a:endParaRPr>
        </a:p>
      </dgm:t>
    </dgm:pt>
    <dgm:pt modelId="{776693D3-A48C-4127-BF26-DD13F2A2E65C}" type="parTrans" cxnId="{E66E0607-C189-493D-A87E-F8C56D8C4AA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843F915-AE82-4AC6-BA57-F1848628A81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400" b="1" i="1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Групповая работа: методом «Кластер»  дают характерную внешность  героям басни</a:t>
          </a:r>
        </a:p>
        <a:p>
          <a:endParaRPr lang="ru-RU" sz="1400" b="1" i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4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7010F9-FF01-44BD-BFEE-A43C2DC53912}" type="sibTrans" cxnId="{A612202F-9634-4A92-8DBB-40D4F87890C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5A98524-03F7-496E-A78E-1EADBB94C5C4}" type="parTrans" cxnId="{A612202F-9634-4A92-8DBB-40D4F87890C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D8F141E8-A5DB-47CC-9656-65760A661B66}" type="pres">
      <dgm:prSet presAssocID="{81C65DE4-2B70-43DD-AA3B-6D9BA3F92F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4837E5-F1F3-41A7-BF8B-97CA1E10BE77}" type="pres">
      <dgm:prSet presAssocID="{81C65DE4-2B70-43DD-AA3B-6D9BA3F92FFF}" presName="cycle" presStyleCnt="0"/>
      <dgm:spPr/>
    </dgm:pt>
    <dgm:pt modelId="{7E4242F2-F576-4D41-BC22-181D44D0FC24}" type="pres">
      <dgm:prSet presAssocID="{EFA8F481-61EF-43C1-8758-318CFB15EC43}" presName="nodeFirstNode" presStyleLbl="node1" presStyleIdx="0" presStyleCnt="6" custScaleX="131549" custScaleY="132730" custRadScaleRad="83206" custRadScaleInc="2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537AF-FFD4-4609-8BB3-6969A17DE739}" type="pres">
      <dgm:prSet presAssocID="{BCE8BE6F-B7CA-45E9-849C-BC60180BDE2E}" presName="sibTransFirstNode" presStyleLbl="bgShp" presStyleIdx="0" presStyleCnt="1" custLinFactNeighborX="3950" custLinFactNeighborY="-895"/>
      <dgm:spPr/>
      <dgm:t>
        <a:bodyPr/>
        <a:lstStyle/>
        <a:p>
          <a:endParaRPr lang="ru-RU"/>
        </a:p>
      </dgm:t>
    </dgm:pt>
    <dgm:pt modelId="{4C30F62D-5607-480F-BDCB-7E27AA57B570}" type="pres">
      <dgm:prSet presAssocID="{D468472D-5D8F-48E0-9652-C5E2B198EE26}" presName="nodeFollowingNodes" presStyleLbl="node1" presStyleIdx="1" presStyleCnt="6" custScaleY="128049" custRadScaleRad="108230" custRadScaleInc="34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67869-F66F-41BC-9534-8CBAC8241B8A}" type="pres">
      <dgm:prSet presAssocID="{32F5AA68-F4A5-4679-A239-BE5E68F8743E}" presName="nodeFollowingNodes" presStyleLbl="node1" presStyleIdx="2" presStyleCnt="6" custScaleY="119287" custRadScaleRad="88556" custRadScaleInc="115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F3A97-277B-4C41-9658-47A40B548416}" type="pres">
      <dgm:prSet presAssocID="{E833158C-1938-417F-8BA4-E10B2A6D057E}" presName="nodeFollowingNodes" presStyleLbl="node1" presStyleIdx="3" presStyleCnt="6" custScaleX="101849" custScaleY="136743" custRadScaleRad="113832" custRadScaleInc="-125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81AAD-26CF-46A0-BE31-FC2DF37EC522}" type="pres">
      <dgm:prSet presAssocID="{3843F915-AE82-4AC6-BA57-F1848628A81D}" presName="nodeFollowingNodes" presStyleLbl="node1" presStyleIdx="4" presStyleCnt="6" custScaleX="100679" custScaleY="133919" custRadScaleRad="115018" custRadScaleInc="7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446AC-C6E4-4259-ADA6-6FD1613A57EE}" type="pres">
      <dgm:prSet presAssocID="{E6B5D03E-57A3-4101-ACBA-FF41918E052D}" presName="nodeFollowingNodes" presStyleLbl="node1" presStyleIdx="5" presStyleCnt="6" custScaleX="113392" custScaleY="137675" custRadScaleRad="112541" custRadScaleInc="-32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84A6B0-DE4C-4554-853F-8793F1DA4A1E}" srcId="{81C65DE4-2B70-43DD-AA3B-6D9BA3F92FFF}" destId="{32F5AA68-F4A5-4679-A239-BE5E68F8743E}" srcOrd="2" destOrd="0" parTransId="{5FECA6E9-B226-46EF-8B2D-AFC3FE977EA9}" sibTransId="{9F837618-755A-4C39-B907-770899B12444}"/>
    <dgm:cxn modelId="{DFCB8627-CD72-4862-94B9-25E55ED2A2A3}" srcId="{81C65DE4-2B70-43DD-AA3B-6D9BA3F92FFF}" destId="{D468472D-5D8F-48E0-9652-C5E2B198EE26}" srcOrd="1" destOrd="0" parTransId="{1646A5A0-8A3B-4410-B418-230761829E5E}" sibTransId="{1F60C87C-2E3A-47EC-B4AC-DC1492E39864}"/>
    <dgm:cxn modelId="{0A5B816A-72DC-4737-B0DD-ECB8598BB8D6}" type="presOf" srcId="{BCE8BE6F-B7CA-45E9-849C-BC60180BDE2E}" destId="{6E2537AF-FFD4-4609-8BB3-6969A17DE739}" srcOrd="0" destOrd="0" presId="urn:microsoft.com/office/officeart/2005/8/layout/cycle3"/>
    <dgm:cxn modelId="{92FC6F2D-3BE6-47B0-8AA2-77F14BDFCD5D}" type="presOf" srcId="{E6B5D03E-57A3-4101-ACBA-FF41918E052D}" destId="{367446AC-C6E4-4259-ADA6-6FD1613A57EE}" srcOrd="0" destOrd="0" presId="urn:microsoft.com/office/officeart/2005/8/layout/cycle3"/>
    <dgm:cxn modelId="{E66E0607-C189-493D-A87E-F8C56D8C4AAB}" srcId="{81C65DE4-2B70-43DD-AA3B-6D9BA3F92FFF}" destId="{EFA8F481-61EF-43C1-8758-318CFB15EC43}" srcOrd="0" destOrd="0" parTransId="{776693D3-A48C-4127-BF26-DD13F2A2E65C}" sibTransId="{BCE8BE6F-B7CA-45E9-849C-BC60180BDE2E}"/>
    <dgm:cxn modelId="{A612202F-9634-4A92-8DBB-40D4F87890C6}" srcId="{81C65DE4-2B70-43DD-AA3B-6D9BA3F92FFF}" destId="{3843F915-AE82-4AC6-BA57-F1848628A81D}" srcOrd="4" destOrd="0" parTransId="{F5A98524-03F7-496E-A78E-1EADBB94C5C4}" sibTransId="{377010F9-FF01-44BD-BFEE-A43C2DC53912}"/>
    <dgm:cxn modelId="{F7652376-A08F-4A87-9BFE-91EA6DC6AB34}" srcId="{81C65DE4-2B70-43DD-AA3B-6D9BA3F92FFF}" destId="{E6B5D03E-57A3-4101-ACBA-FF41918E052D}" srcOrd="5" destOrd="0" parTransId="{6DB9D82E-3A90-4FC1-A5AF-693E30C45C0A}" sibTransId="{30960483-09CA-40D6-B365-0BD95E48CE50}"/>
    <dgm:cxn modelId="{BFF0E28E-FF6F-4CB4-B1CD-230B088F158B}" type="presOf" srcId="{3843F915-AE82-4AC6-BA57-F1848628A81D}" destId="{D6A81AAD-26CF-46A0-BE31-FC2DF37EC522}" srcOrd="0" destOrd="0" presId="urn:microsoft.com/office/officeart/2005/8/layout/cycle3"/>
    <dgm:cxn modelId="{8FBEDAC9-499D-4F0C-8CB0-82427047A9B7}" type="presOf" srcId="{D468472D-5D8F-48E0-9652-C5E2B198EE26}" destId="{4C30F62D-5607-480F-BDCB-7E27AA57B570}" srcOrd="0" destOrd="0" presId="urn:microsoft.com/office/officeart/2005/8/layout/cycle3"/>
    <dgm:cxn modelId="{7CAE5BF9-EF57-47FB-9369-65EA1C134279}" srcId="{81C65DE4-2B70-43DD-AA3B-6D9BA3F92FFF}" destId="{E833158C-1938-417F-8BA4-E10B2A6D057E}" srcOrd="3" destOrd="0" parTransId="{259C4380-B7F4-4730-97D6-CC298C2BCE9D}" sibTransId="{3B7719A6-D178-48F8-AC78-ACA7CBF5C39E}"/>
    <dgm:cxn modelId="{B623461B-7E04-452E-A599-3ACD7A4391F7}" type="presOf" srcId="{EFA8F481-61EF-43C1-8758-318CFB15EC43}" destId="{7E4242F2-F576-4D41-BC22-181D44D0FC24}" srcOrd="0" destOrd="0" presId="urn:microsoft.com/office/officeart/2005/8/layout/cycle3"/>
    <dgm:cxn modelId="{5D4A27AF-E662-473E-BD57-851E8A4096C9}" type="presOf" srcId="{E833158C-1938-417F-8BA4-E10B2A6D057E}" destId="{C39F3A97-277B-4C41-9658-47A40B548416}" srcOrd="0" destOrd="0" presId="urn:microsoft.com/office/officeart/2005/8/layout/cycle3"/>
    <dgm:cxn modelId="{8F2F8307-05A4-4D8A-99EE-50D3B79580B1}" type="presOf" srcId="{81C65DE4-2B70-43DD-AA3B-6D9BA3F92FFF}" destId="{D8F141E8-A5DB-47CC-9656-65760A661B66}" srcOrd="0" destOrd="0" presId="urn:microsoft.com/office/officeart/2005/8/layout/cycle3"/>
    <dgm:cxn modelId="{E519EEE0-3378-45CE-AB48-79B2044E9AE0}" type="presOf" srcId="{32F5AA68-F4A5-4679-A239-BE5E68F8743E}" destId="{CC867869-F66F-41BC-9534-8CBAC8241B8A}" srcOrd="0" destOrd="0" presId="urn:microsoft.com/office/officeart/2005/8/layout/cycle3"/>
    <dgm:cxn modelId="{2A22076D-1E8F-4EB1-B925-329BE38D9035}" type="presParOf" srcId="{D8F141E8-A5DB-47CC-9656-65760A661B66}" destId="{C54837E5-F1F3-41A7-BF8B-97CA1E10BE77}" srcOrd="0" destOrd="0" presId="urn:microsoft.com/office/officeart/2005/8/layout/cycle3"/>
    <dgm:cxn modelId="{AD0E4253-23E8-40B3-9E25-B4B1D319C994}" type="presParOf" srcId="{C54837E5-F1F3-41A7-BF8B-97CA1E10BE77}" destId="{7E4242F2-F576-4D41-BC22-181D44D0FC24}" srcOrd="0" destOrd="0" presId="urn:microsoft.com/office/officeart/2005/8/layout/cycle3"/>
    <dgm:cxn modelId="{42AD9E42-B28E-4E9D-942B-DE8FDB5EEE58}" type="presParOf" srcId="{C54837E5-F1F3-41A7-BF8B-97CA1E10BE77}" destId="{6E2537AF-FFD4-4609-8BB3-6969A17DE739}" srcOrd="1" destOrd="0" presId="urn:microsoft.com/office/officeart/2005/8/layout/cycle3"/>
    <dgm:cxn modelId="{451DF691-050E-4472-977F-C9924639B51E}" type="presParOf" srcId="{C54837E5-F1F3-41A7-BF8B-97CA1E10BE77}" destId="{4C30F62D-5607-480F-BDCB-7E27AA57B570}" srcOrd="2" destOrd="0" presId="urn:microsoft.com/office/officeart/2005/8/layout/cycle3"/>
    <dgm:cxn modelId="{513E6E44-F549-4B5A-B305-E1991A14EB5C}" type="presParOf" srcId="{C54837E5-F1F3-41A7-BF8B-97CA1E10BE77}" destId="{CC867869-F66F-41BC-9534-8CBAC8241B8A}" srcOrd="3" destOrd="0" presId="urn:microsoft.com/office/officeart/2005/8/layout/cycle3"/>
    <dgm:cxn modelId="{E8D2ED4C-8F71-46FE-88CE-CCF18E537DC7}" type="presParOf" srcId="{C54837E5-F1F3-41A7-BF8B-97CA1E10BE77}" destId="{C39F3A97-277B-4C41-9658-47A40B548416}" srcOrd="4" destOrd="0" presId="urn:microsoft.com/office/officeart/2005/8/layout/cycle3"/>
    <dgm:cxn modelId="{7CEE847A-A0BE-4C92-AE39-EA5BDF6F89C8}" type="presParOf" srcId="{C54837E5-F1F3-41A7-BF8B-97CA1E10BE77}" destId="{D6A81AAD-26CF-46A0-BE31-FC2DF37EC522}" srcOrd="5" destOrd="0" presId="urn:microsoft.com/office/officeart/2005/8/layout/cycle3"/>
    <dgm:cxn modelId="{FF9AC8E3-0845-49E5-8333-FB16632A1C97}" type="presParOf" srcId="{C54837E5-F1F3-41A7-BF8B-97CA1E10BE77}" destId="{367446AC-C6E4-4259-ADA6-6FD1613A57EE}" srcOrd="6" destOrd="0" presId="urn:microsoft.com/office/officeart/2005/8/layout/cycle3"/>
  </dgm:cxnLst>
  <dgm:bg>
    <a:blipFill>
      <a:blip xmlns:r="http://schemas.openxmlformats.org/officeDocument/2006/relationships" r:embed="rId1"/>
      <a:stretch>
        <a:fillRect/>
      </a:stretch>
    </a:blipFill>
    <a:effectLst>
      <a:softEdge rad="635000"/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8B62A-4475-4CAC-8114-81B17FB06241}">
      <dsp:nvSpPr>
        <dsp:cNvPr id="0" name=""/>
        <dsp:cNvSpPr/>
      </dsp:nvSpPr>
      <dsp:spPr>
        <a:xfrm rot="5400000">
          <a:off x="-222429" y="226180"/>
          <a:ext cx="1482862" cy="1038004"/>
        </a:xfrm>
        <a:prstGeom prst="chevron">
          <a:avLst/>
        </a:prstGeom>
        <a:solidFill>
          <a:srgbClr val="083EB8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 учащихся смогут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522753"/>
        <a:ext cx="1038004" cy="444858"/>
      </dsp:txXfrm>
    </dsp:sp>
    <dsp:sp modelId="{8C805EE9-D4B1-4FEE-B80D-528A8A4F9271}">
      <dsp:nvSpPr>
        <dsp:cNvPr id="0" name=""/>
        <dsp:cNvSpPr/>
      </dsp:nvSpPr>
      <dsp:spPr>
        <a:xfrm rot="5400000">
          <a:off x="3996081" y="-2955502"/>
          <a:ext cx="966720" cy="6882875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900" kern="1200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1.Отвечать на вопросы.</a:t>
          </a:r>
          <a:endParaRPr lang="ru-RU" sz="1900" kern="1200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900" kern="1200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2.Определить тему; 	</a:t>
          </a:r>
          <a:endParaRPr lang="ru-RU" sz="1900" kern="1200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900" kern="1200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3.Дать определение фразеологизмам</a:t>
          </a:r>
          <a:r>
            <a:rPr lang="kk-KZ" sz="1900" kern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900" kern="1200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8004" y="49766"/>
        <a:ext cx="6835684" cy="872338"/>
      </dsp:txXfrm>
    </dsp:sp>
    <dsp:sp modelId="{74486F4F-E29E-4251-846C-FAC72D9D01BE}">
      <dsp:nvSpPr>
        <dsp:cNvPr id="0" name=""/>
        <dsp:cNvSpPr/>
      </dsp:nvSpPr>
      <dsp:spPr>
        <a:xfrm rot="5400000">
          <a:off x="-186524" y="1590620"/>
          <a:ext cx="1482862" cy="1038004"/>
        </a:xfrm>
        <a:prstGeom prst="chevron">
          <a:avLst/>
        </a:prstGeom>
        <a:solidFill>
          <a:srgbClr val="083EB8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Большинство учащихся смогут</a:t>
          </a:r>
          <a:r>
            <a:rPr lang="kk-KZ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35905" y="1887193"/>
        <a:ext cx="1038004" cy="444858"/>
      </dsp:txXfrm>
    </dsp:sp>
    <dsp:sp modelId="{79AF3D37-4599-446D-93AB-FDCB2EB39588}">
      <dsp:nvSpPr>
        <dsp:cNvPr id="0" name=""/>
        <dsp:cNvSpPr/>
      </dsp:nvSpPr>
      <dsp:spPr>
        <a:xfrm rot="5400000">
          <a:off x="3997511" y="-1668350"/>
          <a:ext cx="963860" cy="6882875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900" kern="1200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1.Определить основную мысль текста  на основе ключевых слов.</a:t>
          </a:r>
          <a:endParaRPr lang="ru-RU" sz="1900" kern="1200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900" kern="1200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2.Владет словарным запасом, включая фразеологизмы</a:t>
          </a:r>
          <a:r>
            <a:rPr lang="kk-KZ" sz="1900" kern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900" kern="1200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8004" y="1338209"/>
        <a:ext cx="6835823" cy="869756"/>
      </dsp:txXfrm>
    </dsp:sp>
    <dsp:sp modelId="{63D2F1AC-229F-46DB-897A-6E1E613316A3}">
      <dsp:nvSpPr>
        <dsp:cNvPr id="0" name=""/>
        <dsp:cNvSpPr/>
      </dsp:nvSpPr>
      <dsp:spPr>
        <a:xfrm rot="5400000">
          <a:off x="-222429" y="2800991"/>
          <a:ext cx="1482862" cy="1038004"/>
        </a:xfrm>
        <a:prstGeom prst="chevron">
          <a:avLst/>
        </a:prstGeom>
        <a:solidFill>
          <a:srgbClr val="083EB8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Некоторые учащегося смогут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3097564"/>
        <a:ext cx="1038004" cy="444858"/>
      </dsp:txXfrm>
    </dsp:sp>
    <dsp:sp modelId="{11D29770-FC25-453D-8AAA-1FAB19C0ACC8}">
      <dsp:nvSpPr>
        <dsp:cNvPr id="0" name=""/>
        <dsp:cNvSpPr/>
      </dsp:nvSpPr>
      <dsp:spPr>
        <a:xfrm rot="5400000">
          <a:off x="3997511" y="-380945"/>
          <a:ext cx="963860" cy="6882875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900" kern="1200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использовать фразеологические единицы;</a:t>
          </a:r>
          <a:endParaRPr lang="ru-RU" sz="1900" kern="1200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900" kern="1200" dirty="0" smtClean="0">
              <a:solidFill>
                <a:srgbClr val="083EB8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2.Представлять информацию в виде рисунков, комиксов;</a:t>
          </a:r>
          <a:endParaRPr lang="ru-RU" sz="1900" kern="1200" dirty="0">
            <a:solidFill>
              <a:srgbClr val="083EB8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8004" y="2625614"/>
        <a:ext cx="6835823" cy="869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537AF-FFD4-4609-8BB3-6969A17DE739}">
      <dsp:nvSpPr>
        <dsp:cNvPr id="0" name=""/>
        <dsp:cNvSpPr/>
      </dsp:nvSpPr>
      <dsp:spPr>
        <a:xfrm>
          <a:off x="1954614" y="123435"/>
          <a:ext cx="5624695" cy="5624695"/>
        </a:xfrm>
        <a:prstGeom prst="circularArrow">
          <a:avLst>
            <a:gd name="adj1" fmla="val 5274"/>
            <a:gd name="adj2" fmla="val 312630"/>
            <a:gd name="adj3" fmla="val 13635292"/>
            <a:gd name="adj4" fmla="val 17483314"/>
            <a:gd name="adj5" fmla="val 5477"/>
          </a:avLst>
        </a:prstGeom>
        <a:gradFill rotWithShape="1">
          <a:gsLst>
            <a:gs pos="0">
              <a:schemeClr val="accent1">
                <a:tint val="98000"/>
                <a:shade val="25000"/>
                <a:satMod val="250000"/>
              </a:schemeClr>
            </a:gs>
            <a:gs pos="68000">
              <a:schemeClr val="accent1">
                <a:tint val="86000"/>
                <a:satMod val="115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</dsp:sp>
    <dsp:sp modelId="{7E4242F2-F576-4D41-BC22-181D44D0FC24}">
      <dsp:nvSpPr>
        <dsp:cNvPr id="0" name=""/>
        <dsp:cNvSpPr/>
      </dsp:nvSpPr>
      <dsp:spPr>
        <a:xfrm>
          <a:off x="3130137" y="199071"/>
          <a:ext cx="2829299" cy="1427349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Рефлексия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Закрепление урока приём «Снежный ком»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Рефлексия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«Облако тегов»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9814" y="268748"/>
        <a:ext cx="2689945" cy="1287995"/>
      </dsp:txXfrm>
    </dsp:sp>
    <dsp:sp modelId="{4C30F62D-5607-480F-BDCB-7E27AA57B570}">
      <dsp:nvSpPr>
        <dsp:cNvPr id="0" name=""/>
        <dsp:cNvSpPr/>
      </dsp:nvSpPr>
      <dsp:spPr>
        <a:xfrm>
          <a:off x="5847978" y="1608555"/>
          <a:ext cx="2150757" cy="1377011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методу « отгадка , загадка» используя ключевые слова определяют тему урока</a:t>
          </a:r>
        </a:p>
      </dsp:txBody>
      <dsp:txXfrm>
        <a:off x="5915198" y="1675775"/>
        <a:ext cx="2016317" cy="1242571"/>
      </dsp:txXfrm>
    </dsp:sp>
    <dsp:sp modelId="{CC867869-F66F-41BC-9534-8CBAC8241B8A}">
      <dsp:nvSpPr>
        <dsp:cNvPr id="0" name=""/>
        <dsp:cNvSpPr/>
      </dsp:nvSpPr>
      <dsp:spPr>
        <a:xfrm>
          <a:off x="3462513" y="4190074"/>
          <a:ext cx="2150757" cy="1282786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Приём «</a:t>
          </a:r>
          <a:r>
            <a:rPr lang="ru-RU" sz="1400" b="1" i="1" kern="1200" dirty="0" err="1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Инсценирование</a:t>
          </a: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»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чтение по ролям</a:t>
          </a:r>
          <a:r>
            <a:rPr lang="en-US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.</a:t>
          </a: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Учащиеся чувствует характер героев и передают свои эмоции.</a:t>
          </a:r>
          <a:endParaRPr lang="ru-RU" sz="1400" b="1" i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5133" y="4252694"/>
        <a:ext cx="2025517" cy="1157546"/>
      </dsp:txXfrm>
    </dsp:sp>
    <dsp:sp modelId="{C39F3A97-277B-4C41-9658-47A40B548416}">
      <dsp:nvSpPr>
        <dsp:cNvPr id="0" name=""/>
        <dsp:cNvSpPr/>
      </dsp:nvSpPr>
      <dsp:spPr>
        <a:xfrm>
          <a:off x="5761532" y="3184343"/>
          <a:ext cx="2190524" cy="1470504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Учащихся слушают </a:t>
          </a:r>
          <a:r>
            <a:rPr lang="ru-RU" sz="1400" b="1" i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презентацию   </a:t>
          </a: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делают заметки 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методом “Верный или не верный»</a:t>
          </a:r>
        </a:p>
      </dsp:txBody>
      <dsp:txXfrm>
        <a:off x="5833316" y="3256127"/>
        <a:ext cx="2046956" cy="1326936"/>
      </dsp:txXfrm>
    </dsp:sp>
    <dsp:sp modelId="{D6A81AAD-26CF-46A0-BE31-FC2DF37EC522}">
      <dsp:nvSpPr>
        <dsp:cNvPr id="0" name=""/>
        <dsp:cNvSpPr/>
      </dsp:nvSpPr>
      <dsp:spPr>
        <a:xfrm>
          <a:off x="1072401" y="3253996"/>
          <a:ext cx="2165360" cy="1440136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Групповая работа: методом «Кластер»  дают характерную внешность  героям басни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42703" y="3324298"/>
        <a:ext cx="2024756" cy="1299532"/>
      </dsp:txXfrm>
    </dsp:sp>
    <dsp:sp modelId="{367446AC-C6E4-4259-ADA6-6FD1613A57EE}">
      <dsp:nvSpPr>
        <dsp:cNvPr id="0" name=""/>
        <dsp:cNvSpPr/>
      </dsp:nvSpPr>
      <dsp:spPr>
        <a:xfrm>
          <a:off x="788022" y="1485419"/>
          <a:ext cx="2438786" cy="1480527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Дифференцированная работа 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Творческая работа по выбору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Уровень-А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Уровень-В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Уровень-</a:t>
          </a:r>
          <a:r>
            <a:rPr lang="ru-RU" sz="1400" b="1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0295" y="1557692"/>
        <a:ext cx="2294240" cy="1335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CC938-29B5-4039-ABF5-C1AC3D182367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49E75-4FC7-47C1-8A1A-781D84955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8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49E75-4FC7-47C1-8A1A-781D849554F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80800-564A-4473-BA6D-985DBEADE04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B54066-1864-46ED-B2D4-9B56FF4873DC}" type="slidenum"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0B4CD7-E4FB-46DE-ACFE-B9B30E0B3C0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C8EB39-05DC-4E1F-BC64-C556BE73FE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&#1043;&#1080;&#1087;&#1077;&#1088;&#1089;&#1089;&#1099;&#1083;&#1082;&#1072;%202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1072;&#1079;&#1080;&#1079;.pptx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4015" y="-99392"/>
            <a:ext cx="1547663" cy="1312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5"/>
          <p:cNvSpPr txBox="1">
            <a:spLocks/>
          </p:cNvSpPr>
          <p:nvPr/>
        </p:nvSpPr>
        <p:spPr bwMode="auto">
          <a:xfrm>
            <a:off x="467544" y="3356992"/>
            <a:ext cx="745346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indent="360000">
              <a:spcAft>
                <a:spcPts val="0"/>
              </a:spcAft>
            </a:pPr>
            <a:r>
              <a:rPr lang="kk-KZ" sz="3200" dirty="0" smtClean="0">
                <a:latin typeface="Times New Roman"/>
                <a:ea typeface="Calibri"/>
              </a:rPr>
              <a:t>                                                                 </a:t>
            </a:r>
            <a:r>
              <a:rPr lang="kk-KZ" sz="2400" dirty="0">
                <a:latin typeface="Times New Roman"/>
                <a:ea typeface="Calibri"/>
              </a:rPr>
              <a:t>	</a:t>
            </a:r>
            <a:endParaRPr kumimoji="0" lang="ru-RU" sz="2800" b="1" i="1" u="none" strike="noStrike" kern="0" cap="none" spc="0" normalizeH="0" baseline="0" noProof="0" dirty="0" smtClean="0">
              <a:ln>
                <a:noFill/>
              </a:ln>
              <a:solidFill>
                <a:srgbClr val="1D06CA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9079"/>
            <a:ext cx="7632848" cy="83099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3EB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 класс                                                                 Жорашова</a:t>
            </a:r>
            <a:r>
              <a:rPr kumimoji="0" lang="kk-KZ" sz="1200" b="1" i="0" u="none" strike="noStrike" kern="0" cap="none" spc="0" normalizeH="0" noProof="0" dirty="0" smtClean="0">
                <a:ln>
                  <a:noFill/>
                </a:ln>
                <a:solidFill>
                  <a:srgbClr val="083EB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Асем Ауелбеккызы</a:t>
            </a:r>
            <a:r>
              <a:rPr kumimoji="0" lang="kk-K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3EB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3EB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3EB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Раздел: Характер и внешность человека           учитель русского языка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3EB8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Басня “Ворона и Лисица”                КГУОСШим №53им Ю.Гагарина</a:t>
            </a:r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1007096" y="1052736"/>
            <a:ext cx="8029400" cy="1670727"/>
          </a:xfrm>
          <a:prstGeom prst="downArrowCallout">
            <a:avLst/>
          </a:prstGeom>
          <a:solidFill>
            <a:srgbClr val="083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kk-KZ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6.1.4.1-определять основную мысль текста на основе ключевых слов и словосочетаний; С4</a:t>
            </a:r>
            <a:endParaRPr lang="ru-RU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6.2.1.1-владеть словарным запасом,включающим фразеологические единицы,паронимы,займствованные слова; Г1 </a:t>
            </a:r>
            <a:endParaRPr lang="ru-RU" sz="14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kk-KZ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6.4.3.1-представлять информацию в виде иллюстраций, сюжетных рисунков, комиксов в.т.ч.с использованием ИКТ; </a:t>
            </a:r>
            <a:r>
              <a:rPr lang="kk-KZ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190380913"/>
              </p:ext>
            </p:extLst>
          </p:nvPr>
        </p:nvGraphicFramePr>
        <p:xfrm>
          <a:off x="1043608" y="271461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Выноска со стрелкой вправо 13"/>
          <p:cNvSpPr/>
          <p:nvPr/>
        </p:nvSpPr>
        <p:spPr>
          <a:xfrm>
            <a:off x="194992" y="1296996"/>
            <a:ext cx="652533" cy="5156340"/>
          </a:xfrm>
          <a:prstGeom prst="rightArrowCallout">
            <a:avLst/>
          </a:prstGeom>
          <a:solidFill>
            <a:srgbClr val="083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                      Цели урока               Цель 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Лессон стади\478079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86" y="0"/>
            <a:ext cx="9229686" cy="70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380288546"/>
              </p:ext>
            </p:extLst>
          </p:nvPr>
        </p:nvGraphicFramePr>
        <p:xfrm>
          <a:off x="111569" y="908720"/>
          <a:ext cx="8871602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Picture 2" descr="C:\Users\user\Desktop\111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6225" y="2852936"/>
            <a:ext cx="2000264" cy="2016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Блок-схема: перфолента 31"/>
          <p:cNvSpPr/>
          <p:nvPr/>
        </p:nvSpPr>
        <p:spPr>
          <a:xfrm>
            <a:off x="1564480" y="138499"/>
            <a:ext cx="5929354" cy="1000132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методы обучения</a:t>
            </a:r>
            <a:endParaRPr lang="kk-KZ" sz="32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i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8790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2366"/>
              </p:ext>
            </p:extLst>
          </p:nvPr>
        </p:nvGraphicFramePr>
        <p:xfrm>
          <a:off x="1452562" y="56248"/>
          <a:ext cx="6096000" cy="169119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3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Дифференцированное задание</a:t>
                      </a:r>
                      <a:endParaRPr kumimoji="0" lang="ru-RU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80034"/>
              </p:ext>
            </p:extLst>
          </p:nvPr>
        </p:nvGraphicFramePr>
        <p:xfrm>
          <a:off x="3048000" y="857232"/>
          <a:ext cx="6096000" cy="56083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kk-KZ" sz="3200" b="1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Блок-схема: сохраненные данные 5"/>
          <p:cNvSpPr/>
          <p:nvPr/>
        </p:nvSpPr>
        <p:spPr>
          <a:xfrm flipH="1">
            <a:off x="3000364" y="1268760"/>
            <a:ext cx="3357586" cy="3517562"/>
          </a:xfrm>
          <a:prstGeom prst="flowChartOnlineStorage">
            <a:avLst/>
          </a:prstGeom>
          <a:ln w="76200"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сохраненные данные 8"/>
          <p:cNvSpPr/>
          <p:nvPr/>
        </p:nvSpPr>
        <p:spPr>
          <a:xfrm rot="21449162" flipH="1">
            <a:off x="-15888" y="1556105"/>
            <a:ext cx="3420168" cy="3232732"/>
          </a:xfrm>
          <a:prstGeom prst="flowChartOnlineStorage">
            <a:avLst/>
          </a:prstGeom>
          <a:ln w="76200"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63510"/>
              </p:ext>
            </p:extLst>
          </p:nvPr>
        </p:nvGraphicFramePr>
        <p:xfrm>
          <a:off x="428596" y="1628800"/>
          <a:ext cx="2857520" cy="4026438"/>
        </p:xfrm>
        <a:graphic>
          <a:graphicData uri="http://schemas.openxmlformats.org/drawingml/2006/table">
            <a:tbl>
              <a:tblPr/>
              <a:tblGrid>
                <a:gridCol w="2857520"/>
              </a:tblGrid>
              <a:tr h="4026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kk-KZ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Уровень</a:t>
                      </a:r>
                      <a:r>
                        <a:rPr lang="kk-KZ" sz="14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А</a:t>
                      </a:r>
                      <a:r>
                        <a:rPr lang="kk-KZ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по карточке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Расположите цепочки слов в нужной последовательности: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1.лиса 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близёхонько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бежала;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2.с похвал вскружилась голова 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3.ворона каркнула;	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4.И говорит так сладко, чуть дыша;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5.плутовка к дереву на цыпочках подходит;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6.бог послал кусочек сыру 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сыр выпал.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08099"/>
              </p:ext>
            </p:extLst>
          </p:nvPr>
        </p:nvGraphicFramePr>
        <p:xfrm>
          <a:off x="3635896" y="1482651"/>
          <a:ext cx="2452694" cy="2813939"/>
        </p:xfrm>
        <a:graphic>
          <a:graphicData uri="http://schemas.openxmlformats.org/drawingml/2006/table">
            <a:tbl>
              <a:tblPr/>
              <a:tblGrid>
                <a:gridCol w="245269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Уровень 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Расскажи устно людям от лица Лисы или Вороны,  объяснение причины своего поведения, переживания, передай их мысли и чувства.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Блок-схема: сохраненные данные 11"/>
          <p:cNvSpPr/>
          <p:nvPr/>
        </p:nvSpPr>
        <p:spPr>
          <a:xfrm rot="275834" flipH="1">
            <a:off x="6038775" y="1602176"/>
            <a:ext cx="3112625" cy="3241581"/>
          </a:xfrm>
          <a:prstGeom prst="flowChartOnlineStorage">
            <a:avLst/>
          </a:prstGeom>
          <a:ln w="76200"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643702" y="2288877"/>
            <a:ext cx="21431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С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Нарисуй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комикс: «Ворона и Лисица» в твоем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представлении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лок-схема: ручное управление 20"/>
          <p:cNvSpPr/>
          <p:nvPr/>
        </p:nvSpPr>
        <p:spPr>
          <a:xfrm>
            <a:off x="142844" y="4786322"/>
            <a:ext cx="8715436" cy="1857388"/>
          </a:xfrm>
          <a:prstGeom prst="flowChartManualOperation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43042" y="4811592"/>
            <a:ext cx="707236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Дескриптор: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Распологает слова в нужной последовательности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</a:t>
            </a: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устно рассказывает, соблюдая лексические нормы, связанные с выбором соответствующих слов, избегая повторов.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эмоционально передает мысли персонажей, их чувства.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Рисует</a:t>
            </a:r>
            <a:r>
              <a:rPr kumimoji="0" lang="kk-KZ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комикс  в своём представлении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Лессон стади\4780799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686" cy="70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9828584" y="1124744"/>
            <a:ext cx="522108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05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kk-KZ" sz="105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Вертикальный свиток 33"/>
          <p:cNvSpPr/>
          <p:nvPr/>
        </p:nvSpPr>
        <p:spPr>
          <a:xfrm>
            <a:off x="0" y="785746"/>
            <a:ext cx="2857488" cy="2298206"/>
          </a:xfrm>
          <a:prstGeom prst="verticalScroll">
            <a:avLst>
              <a:gd name="adj" fmla="val 11142"/>
            </a:avLst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0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ФО:</a:t>
            </a:r>
          </a:p>
          <a:p>
            <a:pPr algn="ctr"/>
            <a:r>
              <a:rPr lang="kk-KZ" sz="2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«Две звезды и одно пожелания»,</a:t>
            </a:r>
          </a:p>
          <a:p>
            <a:pPr algn="ctr"/>
            <a:r>
              <a:rPr lang="kk-KZ" sz="2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«Светафор»,</a:t>
            </a:r>
          </a:p>
          <a:p>
            <a:pPr algn="ctr"/>
            <a:r>
              <a:rPr lang="kk-KZ" sz="2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«Весёлые смайлики»</a:t>
            </a:r>
          </a:p>
          <a:p>
            <a:pPr algn="ctr"/>
            <a:endParaRPr lang="kk-KZ" sz="20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Вертикальный свиток 34"/>
          <p:cNvSpPr/>
          <p:nvPr/>
        </p:nvSpPr>
        <p:spPr>
          <a:xfrm flipH="1">
            <a:off x="20858" y="3083952"/>
            <a:ext cx="2928926" cy="3774048"/>
          </a:xfrm>
          <a:prstGeom prst="verticalScroll">
            <a:avLst>
              <a:gd name="adj" fmla="val 10723"/>
            </a:avLst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rgbClr val="083EB8"/>
                </a:solidFill>
                <a:latin typeface="Times New Roman"/>
                <a:ea typeface="Calibri"/>
                <a:cs typeface="Times New Roman"/>
              </a:rPr>
              <a:t>КО:</a:t>
            </a:r>
            <a:r>
              <a:rPr lang="kk-KZ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</a:t>
            </a:r>
            <a:r>
              <a:rPr lang="kk-KZ" sz="1600" b="1" dirty="0" smtClean="0">
                <a:solidFill>
                  <a:srgbClr val="083EB8"/>
                </a:solidFill>
                <a:latin typeface="Times New Roman"/>
                <a:ea typeface="Calibri"/>
                <a:cs typeface="Times New Roman"/>
              </a:rPr>
              <a:t>Определяет  </a:t>
            </a:r>
            <a:r>
              <a:rPr lang="kk-KZ" sz="1600" b="1" dirty="0">
                <a:solidFill>
                  <a:srgbClr val="083EB8"/>
                </a:solidFill>
                <a:latin typeface="Times New Roman"/>
                <a:ea typeface="Calibri"/>
                <a:cs typeface="Times New Roman"/>
              </a:rPr>
              <a:t>основную мысль текста на основе ключевых слов и словосочетаний;</a:t>
            </a:r>
            <a:endParaRPr lang="ru-RU" sz="1400" b="1" dirty="0">
              <a:solidFill>
                <a:srgbClr val="083EB8"/>
              </a:solidFill>
              <a:ea typeface="Calibri"/>
              <a:cs typeface="Times New Roman"/>
            </a:endParaRPr>
          </a:p>
          <a:p>
            <a:r>
              <a:rPr lang="kk-KZ" sz="1600" b="1" dirty="0">
                <a:solidFill>
                  <a:srgbClr val="083EB8"/>
                </a:solidFill>
                <a:latin typeface="Times New Roman"/>
                <a:ea typeface="Calibri"/>
                <a:cs typeface="Times New Roman"/>
              </a:rPr>
              <a:t>-Пересказвает текст,включая </a:t>
            </a:r>
            <a:r>
              <a:rPr lang="kk-KZ" sz="1600" b="1" dirty="0" smtClean="0">
                <a:solidFill>
                  <a:srgbClr val="083EB8"/>
                </a:solidFill>
                <a:latin typeface="Times New Roman"/>
                <a:ea typeface="Calibri"/>
                <a:cs typeface="Times New Roman"/>
              </a:rPr>
              <a:t>фразеологизмы</a:t>
            </a:r>
            <a:r>
              <a:rPr lang="kk-KZ" sz="1600" b="1" dirty="0">
                <a:solidFill>
                  <a:srgbClr val="083EB8"/>
                </a:solidFill>
                <a:latin typeface="Times New Roman"/>
                <a:ea typeface="Calibri"/>
                <a:cs typeface="Times New Roman"/>
              </a:rPr>
              <a:t>; </a:t>
            </a:r>
            <a:endParaRPr lang="ru-RU" sz="1400" b="1" dirty="0">
              <a:solidFill>
                <a:srgbClr val="083EB8"/>
              </a:solidFill>
              <a:ea typeface="Calibri"/>
              <a:cs typeface="Times New Roman"/>
            </a:endParaRPr>
          </a:p>
          <a:p>
            <a:r>
              <a:rPr lang="kk-KZ" sz="1600" b="1" dirty="0">
                <a:solidFill>
                  <a:srgbClr val="083EB8"/>
                </a:solidFill>
                <a:latin typeface="Times New Roman"/>
                <a:ea typeface="Calibri"/>
                <a:cs typeface="Times New Roman"/>
              </a:rPr>
              <a:t>-Формулирует вопросы по тексту;</a:t>
            </a:r>
            <a:endParaRPr lang="ru-RU" sz="1400" b="1" dirty="0">
              <a:solidFill>
                <a:srgbClr val="083EB8"/>
              </a:solidFill>
              <a:ea typeface="Calibri"/>
              <a:cs typeface="Times New Roman"/>
            </a:endParaRPr>
          </a:p>
          <a:p>
            <a:r>
              <a:rPr lang="kk-KZ" sz="1600" b="1" dirty="0">
                <a:solidFill>
                  <a:srgbClr val="083EB8"/>
                </a:solidFill>
                <a:latin typeface="Times New Roman"/>
                <a:ea typeface="Calibri"/>
              </a:rPr>
              <a:t>-Использует информацию в виде рисунков, комиксов;</a:t>
            </a:r>
            <a:r>
              <a:rPr lang="kk-KZ" sz="1600" b="1" dirty="0">
                <a:solidFill>
                  <a:prstClr val="black"/>
                </a:solidFill>
                <a:latin typeface="Times New Roman"/>
                <a:ea typeface="Calibri"/>
              </a:rPr>
              <a:t>	</a:t>
            </a:r>
            <a:endParaRPr lang="ru-RU" sz="16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472" y="214290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8628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28926" y="928670"/>
            <a:ext cx="6107570" cy="59293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Метод «Кластер» . Групповая работа</a:t>
            </a:r>
          </a:p>
          <a:p>
            <a:pPr algn="just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Задания: 1гр.- «Ворона», 2гр.- «Лиса»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Каждая группа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используя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кластер перечисляют характерные черты героев, определяют основную мысль, используют фразеологизмы, </a:t>
            </a:r>
          </a:p>
          <a:p>
            <a:pPr algn="just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Дескриптор :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Используют в речи фразеологизмы 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Определяют  основную мысль текста 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Описывают героев по кластеру ;</a:t>
            </a:r>
          </a:p>
          <a:p>
            <a:pPr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kk-KZ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prstClr val="black"/>
              </a:solidFill>
            </a:endParaRPr>
          </a:p>
          <a:p>
            <a:pPr algn="ctr"/>
            <a:endParaRPr lang="kk-KZ" dirty="0" smtClean="0">
              <a:solidFill>
                <a:prstClr val="black"/>
              </a:solidFill>
            </a:endParaRPr>
          </a:p>
          <a:p>
            <a:pPr algn="ctr"/>
            <a:endParaRPr lang="kk-KZ" dirty="0" smtClean="0">
              <a:solidFill>
                <a:prstClr val="black"/>
              </a:solidFill>
            </a:endParaRPr>
          </a:p>
          <a:p>
            <a:pPr algn="ctr"/>
            <a:endParaRPr lang="kk-KZ" dirty="0" smtClean="0">
              <a:solidFill>
                <a:prstClr val="black"/>
              </a:solidFill>
            </a:endParaRPr>
          </a:p>
          <a:p>
            <a:pPr algn="ctr"/>
            <a:endParaRPr lang="kk-KZ" dirty="0" smtClean="0">
              <a:solidFill>
                <a:prstClr val="black"/>
              </a:solidFill>
            </a:endParaRPr>
          </a:p>
          <a:p>
            <a:pPr algn="ctr"/>
            <a:endParaRPr lang="kk-KZ" dirty="0" smtClean="0">
              <a:solidFill>
                <a:prstClr val="black"/>
              </a:solidFill>
            </a:endParaRPr>
          </a:p>
          <a:p>
            <a:pPr algn="ctr"/>
            <a:endParaRPr lang="kk-KZ" dirty="0" smtClean="0">
              <a:solidFill>
                <a:prstClr val="black"/>
              </a:solidFill>
            </a:endParaRPr>
          </a:p>
          <a:p>
            <a:pPr algn="ctr"/>
            <a:r>
              <a:rPr lang="kk-KZ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" name="5-конечная звезда 23">
            <a:hlinkClick r:id="rId4" action="ppaction://hlinkpres?slideindex=1&amp;slidetitle="/>
          </p:cNvPr>
          <p:cNvSpPr/>
          <p:nvPr/>
        </p:nvSpPr>
        <p:spPr>
          <a:xfrm>
            <a:off x="0" y="5286388"/>
            <a:ext cx="428628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Волна 24"/>
          <p:cNvSpPr/>
          <p:nvPr/>
        </p:nvSpPr>
        <p:spPr>
          <a:xfrm>
            <a:off x="1285852" y="0"/>
            <a:ext cx="7143800" cy="785746"/>
          </a:xfrm>
          <a:prstGeom prst="wave">
            <a:avLst>
              <a:gd name="adj1" fmla="val 12500"/>
              <a:gd name="adj2" fmla="val 0"/>
            </a:avLst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i="1" dirty="0" smtClean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ценивание</a:t>
            </a:r>
            <a:endParaRPr lang="ru-RU" sz="4000" b="1" i="1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16970"/>
            <a:ext cx="1863973" cy="1738724"/>
          </a:xfrm>
          <a:prstGeom prst="rect">
            <a:avLst/>
          </a:prstGeom>
          <a:noFill/>
        </p:spPr>
      </p:pic>
      <p:pic>
        <p:nvPicPr>
          <p:cNvPr id="16" name="Рисунок 1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81128"/>
            <a:ext cx="1944216" cy="17387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779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7"/>
          <p:cNvGrpSpPr>
            <a:grpSpLocks/>
          </p:cNvGrpSpPr>
          <p:nvPr/>
        </p:nvGrpSpPr>
        <p:grpSpPr bwMode="auto">
          <a:xfrm>
            <a:off x="5795963" y="5157788"/>
            <a:ext cx="1925637" cy="1204912"/>
            <a:chOff x="8892480" y="4869160"/>
            <a:chExt cx="1926063" cy="1205565"/>
          </a:xfrm>
        </p:grpSpPr>
        <p:pic>
          <p:nvPicPr>
            <p:cNvPr id="55" name="Picture 23" descr="C:\Users\асер\Desktop\тәлім фото\SAM_0956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92480" y="4869160"/>
              <a:ext cx="1908597" cy="120556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57" name="Блок-схема: процесс 56"/>
            <p:cNvSpPr/>
            <p:nvPr/>
          </p:nvSpPr>
          <p:spPr>
            <a:xfrm>
              <a:off x="9149712" y="5776113"/>
              <a:ext cx="1668831" cy="263668"/>
            </a:xfrm>
            <a:prstGeom prst="flowChartProcess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1100" dirty="0">
                  <a:solidFill>
                    <a:prstClr val="white"/>
                  </a:solidFill>
                </a:rPr>
                <a:t>Рефлексия</a:t>
              </a:r>
              <a:endParaRPr lang="ru-RU" sz="1100" dirty="0">
                <a:solidFill>
                  <a:prstClr val="white"/>
                </a:solidFill>
              </a:endParaRPr>
            </a:p>
          </p:txBody>
        </p:sp>
      </p:grpSp>
      <p:pic>
        <p:nvPicPr>
          <p:cNvPr id="16387" name="Picture 2" descr="C:\Users\user\Desktop\Слайды\фоны\419887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91625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Прямоугольник 72"/>
          <p:cNvSpPr/>
          <p:nvPr/>
        </p:nvSpPr>
        <p:spPr>
          <a:xfrm>
            <a:off x="0" y="0"/>
            <a:ext cx="714376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   </a:t>
            </a:r>
            <a:r>
              <a:rPr lang="kk-KZ" sz="105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</a:t>
            </a:r>
            <a:endParaRPr lang="ru-RU" sz="1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kk-KZ" sz="1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2000" b="1" i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ru-RU" sz="2000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                                                    </a:t>
            </a: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2285984" y="285728"/>
            <a:ext cx="4429156" cy="115900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Микро преподавание</a:t>
            </a:r>
            <a:endParaRPr lang="ru-RU" sz="3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395536" y="2242317"/>
            <a:ext cx="2215718" cy="385765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 составление  данного КСП у меня были ошибки и затруднения при составлении </a:t>
            </a:r>
            <a:r>
              <a:rPr lang="ru-RU" sz="16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дифференци-рованного</a:t>
            </a:r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задания, составления дескриптора.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Табличка 16"/>
          <p:cNvSpPr/>
          <p:nvPr/>
        </p:nvSpPr>
        <p:spPr>
          <a:xfrm>
            <a:off x="3131840" y="2367754"/>
            <a:ext cx="2921298" cy="3857652"/>
          </a:xfrm>
          <a:prstGeom prst="plaqu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Благодаря обратной связи моих коллег и  поддержке оказанной моим тренером , я учту следующие предложения: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Составлять КСП по таксономии  </a:t>
            </a:r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Задания на достижения цели  урока 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Задавать наводящие вопросы учащимся 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Табличка 18">
            <a:hlinkClick r:id="rId5" action="ppaction://hlinkpres?slideindex=1&amp;slidetitle="/>
          </p:cNvPr>
          <p:cNvSpPr/>
          <p:nvPr/>
        </p:nvSpPr>
        <p:spPr>
          <a:xfrm>
            <a:off x="6444208" y="2278036"/>
            <a:ext cx="2160239" cy="391797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будущее чтобы составить КСП я учту :</a:t>
            </a: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-что цели урока надо составлять учитывая цели обучения;</a:t>
            </a: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-критерии оценивания составляю опираясь на цели урока.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714348" y="857232"/>
            <a:ext cx="1428760" cy="12858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6786578" y="857232"/>
            <a:ext cx="1500198" cy="13573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286248" y="1444736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345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509</Words>
  <Application>Microsoft Office PowerPoint</Application>
  <PresentationFormat>Экран (4:3)</PresentationFormat>
  <Paragraphs>119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Пользователь Windows</cp:lastModifiedBy>
  <cp:revision>59</cp:revision>
  <dcterms:created xsi:type="dcterms:W3CDTF">2020-01-16T16:50:50Z</dcterms:created>
  <dcterms:modified xsi:type="dcterms:W3CDTF">2020-09-24T16:34:34Z</dcterms:modified>
</cp:coreProperties>
</file>