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79" r:id="rId4"/>
    <p:sldId id="281" r:id="rId5"/>
    <p:sldId id="280" r:id="rId6"/>
    <p:sldId id="277" r:id="rId7"/>
    <p:sldId id="283" r:id="rId8"/>
    <p:sldId id="282" r:id="rId9"/>
    <p:sldId id="284" r:id="rId10"/>
    <p:sldId id="285" r:id="rId11"/>
    <p:sldId id="286" r:id="rId12"/>
    <p:sldId id="287" r:id="rId13"/>
    <p:sldId id="267"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4" d="100"/>
          <a:sy n="64" d="100"/>
        </p:scale>
        <p:origin x="-1566" y="-1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EC837E-BD8D-45D7-8308-8F6D5A3943E2}" type="datetimeFigureOut">
              <a:rPr lang="ru-RU" smtClean="0"/>
              <a:pPr/>
              <a:t>28.04.2017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FCA0FC-7D7A-48FD-82CC-8F7E0802198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4A5218E4-BF33-4391-AE5B-8446A17B5A8B}" type="slidenum">
              <a:rPr lang="en-GB" smtClean="0">
                <a:latin typeface="Arial" charset="0"/>
                <a:cs typeface="Arial" charset="0"/>
              </a:rPr>
              <a:pPr/>
              <a:t>5</a:t>
            </a:fld>
            <a:endParaRPr lang="en-GB" smtClean="0">
              <a:latin typeface="Arial" charset="0"/>
              <a:cs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kumimoji="0"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ACF5D9C-B737-4175-8DFE-B5A64924CE16}" type="datetimeFigureOut">
              <a:rPr lang="ru-RU" smtClean="0"/>
              <a:pPr/>
              <a:t>28.04.2017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20A8789-D739-4C64-9790-CCCCF3478E3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ACF5D9C-B737-4175-8DFE-B5A64924CE16}" type="datetimeFigureOut">
              <a:rPr lang="ru-RU" smtClean="0"/>
              <a:pPr/>
              <a:t>28.04.2017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20A8789-D739-4C64-9790-CCCCF3478E3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ACF5D9C-B737-4175-8DFE-B5A64924CE16}" type="datetimeFigureOut">
              <a:rPr lang="ru-RU" smtClean="0"/>
              <a:pPr/>
              <a:t>28.04.2017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20A8789-D739-4C64-9790-CCCCF3478E3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ACF5D9C-B737-4175-8DFE-B5A64924CE16}" type="datetimeFigureOut">
              <a:rPr lang="ru-RU" smtClean="0"/>
              <a:pPr/>
              <a:t>28.04.2017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20A8789-D739-4C64-9790-CCCCF3478E3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ACF5D9C-B737-4175-8DFE-B5A64924CE16}" type="datetimeFigureOut">
              <a:rPr lang="ru-RU" smtClean="0"/>
              <a:pPr/>
              <a:t>28.04.2017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20A8789-D739-4C64-9790-CCCCF3478E3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ACF5D9C-B737-4175-8DFE-B5A64924CE16}" type="datetimeFigureOut">
              <a:rPr lang="ru-RU" smtClean="0"/>
              <a:pPr/>
              <a:t>28.04.2017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20A8789-D739-4C64-9790-CCCCF3478E3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ACF5D9C-B737-4175-8DFE-B5A64924CE16}" type="datetimeFigureOut">
              <a:rPr lang="ru-RU" smtClean="0"/>
              <a:pPr/>
              <a:t>28.04.2017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20A8789-D739-4C64-9790-CCCCF3478E3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ACF5D9C-B737-4175-8DFE-B5A64924CE16}" type="datetimeFigureOut">
              <a:rPr lang="ru-RU" smtClean="0"/>
              <a:pPr/>
              <a:t>28.04.2017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20A8789-D739-4C64-9790-CCCCF3478E3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ACF5D9C-B737-4175-8DFE-B5A64924CE16}" type="datetimeFigureOut">
              <a:rPr lang="ru-RU" smtClean="0"/>
              <a:pPr/>
              <a:t>28.04.2017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20A8789-D739-4C64-9790-CCCCF3478E3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ACF5D9C-B737-4175-8DFE-B5A64924CE16}" type="datetimeFigureOut">
              <a:rPr lang="ru-RU" smtClean="0"/>
              <a:pPr/>
              <a:t>28.04.2017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20A8789-D739-4C64-9790-CCCCF3478E3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ACF5D9C-B737-4175-8DFE-B5A64924CE16}" type="datetimeFigureOut">
              <a:rPr lang="ru-RU" smtClean="0"/>
              <a:pPr/>
              <a:t>28.04.2017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20A8789-D739-4C64-9790-CCCCF3478E3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F5D9C-B737-4175-8DFE-B5A64924CE16}" type="datetimeFigureOut">
              <a:rPr lang="ru-RU" smtClean="0"/>
              <a:pPr/>
              <a:t>28.04.2017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0A8789-D739-4C64-9790-CCCCF3478E3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2"/>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Прямоугольник 4"/>
          <p:cNvSpPr/>
          <p:nvPr/>
        </p:nvSpPr>
        <p:spPr>
          <a:xfrm>
            <a:off x="785786" y="2000240"/>
            <a:ext cx="7427546" cy="1431161"/>
          </a:xfrm>
          <a:prstGeom prst="rect">
            <a:avLst/>
          </a:prstGeom>
          <a:noFill/>
        </p:spPr>
        <p:txBody>
          <a:bodyPr wrap="none" lIns="91440" tIns="45720" rIns="91440" bIns="45720">
            <a:spAutoFit/>
          </a:bodyPr>
          <a:lstStyle/>
          <a:p>
            <a:pPr algn="ctr"/>
            <a:r>
              <a:rPr lang="kk-KZ" sz="3500" b="1" dirty="0" smtClean="0">
                <a:solidFill>
                  <a:srgbClr val="FF0000"/>
                </a:solidFill>
                <a:latin typeface="Times New Roman" pitchFamily="18" charset="0"/>
                <a:cs typeface="Times New Roman" pitchFamily="18" charset="0"/>
              </a:rPr>
              <a:t>Тренинг</a:t>
            </a:r>
            <a:endParaRPr lang="ru-RU" sz="3500" dirty="0" smtClean="0">
              <a:solidFill>
                <a:srgbClr val="FF0000"/>
              </a:solidFill>
              <a:latin typeface="Times New Roman" pitchFamily="18" charset="0"/>
              <a:cs typeface="Times New Roman" pitchFamily="18" charset="0"/>
            </a:endParaRPr>
          </a:p>
          <a:p>
            <a:r>
              <a:rPr lang="kk-KZ" sz="2600" b="1" dirty="0" smtClean="0">
                <a:solidFill>
                  <a:srgbClr val="FF0000"/>
                </a:solidFill>
                <a:latin typeface="Times New Roman" pitchFamily="18" charset="0"/>
                <a:cs typeface="Times New Roman" pitchFamily="18" charset="0"/>
              </a:rPr>
              <a:t>Тақырыбы</a:t>
            </a:r>
            <a:r>
              <a:rPr lang="kk-KZ" sz="2600" dirty="0" smtClean="0">
                <a:solidFill>
                  <a:srgbClr val="FF0000"/>
                </a:solidFill>
                <a:latin typeface="Times New Roman" pitchFamily="18" charset="0"/>
                <a:cs typeface="Times New Roman" pitchFamily="18" charset="0"/>
              </a:rPr>
              <a:t>:</a:t>
            </a:r>
            <a:r>
              <a:rPr lang="kk-KZ" sz="2600" dirty="0" smtClean="0">
                <a:solidFill>
                  <a:srgbClr val="002060"/>
                </a:solidFill>
                <a:latin typeface="Times New Roman" pitchFamily="18" charset="0"/>
                <a:cs typeface="Times New Roman" pitchFamily="18" charset="0"/>
              </a:rPr>
              <a:t> </a:t>
            </a:r>
            <a:r>
              <a:rPr lang="kk-KZ" sz="2600" i="1" dirty="0" smtClean="0">
                <a:solidFill>
                  <a:srgbClr val="002060"/>
                </a:solidFill>
                <a:latin typeface="Times New Roman" pitchFamily="18" charset="0"/>
                <a:cs typeface="Times New Roman" pitchFamily="18" charset="0"/>
              </a:rPr>
              <a:t>Жаңа әдіс –тәсілдерді информатика </a:t>
            </a:r>
          </a:p>
          <a:p>
            <a:pPr algn="ctr"/>
            <a:r>
              <a:rPr lang="kk-KZ" sz="2600" i="1" dirty="0" smtClean="0">
                <a:solidFill>
                  <a:srgbClr val="002060"/>
                </a:solidFill>
                <a:latin typeface="Times New Roman" pitchFamily="18" charset="0"/>
                <a:cs typeface="Times New Roman" pitchFamily="18" charset="0"/>
              </a:rPr>
              <a:t>сабағында қолдану жолдары</a:t>
            </a:r>
            <a:r>
              <a:rPr lang="kk-KZ" sz="2600" b="1" cap="none" spc="300" dirty="0" smtClean="0">
                <a:ln w="11430" cmpd="sng">
                  <a:solidFill>
                    <a:schemeClr val="accent1">
                      <a:tint val="10000"/>
                    </a:schemeClr>
                  </a:solidFill>
                  <a:prstDash val="solid"/>
                  <a:miter lim="800000"/>
                </a:ln>
                <a:solidFill>
                  <a:srgbClr val="002060"/>
                </a:solidFill>
                <a:effectLst>
                  <a:glow rad="45500">
                    <a:schemeClr val="accent1">
                      <a:satMod val="220000"/>
                      <a:alpha val="35000"/>
                    </a:schemeClr>
                  </a:glow>
                </a:effectLst>
                <a:latin typeface="Times New Roman" pitchFamily="18" charset="0"/>
                <a:cs typeface="Times New Roman" pitchFamily="18" charset="0"/>
              </a:rPr>
              <a:t> </a:t>
            </a:r>
            <a:endParaRPr lang="ru-RU" sz="2600" b="1" cap="none" spc="300" dirty="0">
              <a:ln w="11430" cmpd="sng">
                <a:solidFill>
                  <a:schemeClr val="accent1">
                    <a:tint val="10000"/>
                  </a:schemeClr>
                </a:solidFill>
                <a:prstDash val="solid"/>
                <a:miter lim="800000"/>
              </a:ln>
              <a:solidFill>
                <a:srgbClr val="002060"/>
              </a:solidFill>
              <a:effectLst>
                <a:glow rad="45500">
                  <a:schemeClr val="accent1">
                    <a:satMod val="220000"/>
                    <a:alpha val="35000"/>
                  </a:schemeClr>
                </a:glow>
              </a:effectLst>
              <a:latin typeface="Times New Roman" pitchFamily="18" charset="0"/>
              <a:cs typeface="Times New Roman" pitchFamily="18" charset="0"/>
            </a:endParaRPr>
          </a:p>
        </p:txBody>
      </p:sp>
      <p:sp>
        <p:nvSpPr>
          <p:cNvPr id="6" name="TextBox 5"/>
          <p:cNvSpPr txBox="1"/>
          <p:nvPr/>
        </p:nvSpPr>
        <p:spPr>
          <a:xfrm>
            <a:off x="2143108" y="785794"/>
            <a:ext cx="4857784" cy="477054"/>
          </a:xfrm>
          <a:prstGeom prst="rect">
            <a:avLst/>
          </a:prstGeom>
          <a:noFill/>
        </p:spPr>
        <p:txBody>
          <a:bodyPr wrap="square" rtlCol="0">
            <a:spAutoFit/>
          </a:bodyPr>
          <a:lstStyle/>
          <a:p>
            <a:pPr algn="ctr"/>
            <a:r>
              <a:rPr lang="ru-RU" sz="2500" dirty="0" err="1" smtClean="0">
                <a:solidFill>
                  <a:srgbClr val="002060"/>
                </a:solidFill>
                <a:latin typeface="Times New Roman" pitchFamily="18" charset="0"/>
                <a:cs typeface="Times New Roman" pitchFamily="18" charset="0"/>
              </a:rPr>
              <a:t>Ма</a:t>
            </a:r>
            <a:r>
              <a:rPr lang="kk-KZ" sz="2500" dirty="0" smtClean="0">
                <a:solidFill>
                  <a:srgbClr val="002060"/>
                </a:solidFill>
                <a:latin typeface="Times New Roman" pitchFamily="18" charset="0"/>
                <a:cs typeface="Times New Roman" pitchFamily="18" charset="0"/>
              </a:rPr>
              <a:t>қ</a:t>
            </a:r>
            <a:r>
              <a:rPr lang="ru-RU" sz="2500" dirty="0" err="1" smtClean="0">
                <a:solidFill>
                  <a:srgbClr val="002060"/>
                </a:solidFill>
                <a:latin typeface="Times New Roman" pitchFamily="18" charset="0"/>
                <a:cs typeface="Times New Roman" pitchFamily="18" charset="0"/>
              </a:rPr>
              <a:t>тарал</a:t>
            </a:r>
            <a:r>
              <a:rPr lang="ru-RU" sz="2500" dirty="0" smtClean="0">
                <a:solidFill>
                  <a:srgbClr val="002060"/>
                </a:solidFill>
                <a:latin typeface="Times New Roman" pitchFamily="18" charset="0"/>
                <a:cs typeface="Times New Roman" pitchFamily="18" charset="0"/>
              </a:rPr>
              <a:t> </a:t>
            </a:r>
            <a:r>
              <a:rPr lang="ru-RU" sz="2500" dirty="0" err="1" smtClean="0">
                <a:solidFill>
                  <a:srgbClr val="002060"/>
                </a:solidFill>
                <a:latin typeface="Times New Roman" pitchFamily="18" charset="0"/>
                <a:cs typeface="Times New Roman" pitchFamily="18" charset="0"/>
              </a:rPr>
              <a:t>ауданы</a:t>
            </a:r>
            <a:endParaRPr lang="ru-RU" sz="2500" dirty="0">
              <a:solidFill>
                <a:srgbClr val="002060"/>
              </a:solidFill>
              <a:latin typeface="Times New Roman" pitchFamily="18" charset="0"/>
              <a:cs typeface="Times New Roman" pitchFamily="18" charset="0"/>
            </a:endParaRPr>
          </a:p>
        </p:txBody>
      </p:sp>
      <p:sp>
        <p:nvSpPr>
          <p:cNvPr id="7" name="TextBox 6"/>
          <p:cNvSpPr txBox="1"/>
          <p:nvPr/>
        </p:nvSpPr>
        <p:spPr>
          <a:xfrm>
            <a:off x="3786182" y="4786322"/>
            <a:ext cx="4857784" cy="584775"/>
          </a:xfrm>
          <a:prstGeom prst="rect">
            <a:avLst/>
          </a:prstGeom>
          <a:noFill/>
        </p:spPr>
        <p:txBody>
          <a:bodyPr wrap="square" rtlCol="0">
            <a:spAutoFit/>
          </a:bodyPr>
          <a:lstStyle/>
          <a:p>
            <a:pPr algn="r"/>
            <a:r>
              <a:rPr lang="ru-RU" sz="1600" dirty="0" err="1" smtClean="0">
                <a:solidFill>
                  <a:srgbClr val="002060"/>
                </a:solidFill>
                <a:latin typeface="Times New Roman" pitchFamily="18" charset="0"/>
                <a:cs typeface="Times New Roman" pitchFamily="18" charset="0"/>
              </a:rPr>
              <a:t>Дайындаған: «Қызылқұм» </a:t>
            </a:r>
            <a:r>
              <a:rPr lang="ru-RU" sz="1600" dirty="0" smtClean="0">
                <a:solidFill>
                  <a:srgbClr val="002060"/>
                </a:solidFill>
                <a:latin typeface="Times New Roman" pitchFamily="18" charset="0"/>
                <a:cs typeface="Times New Roman" pitchFamily="18" charset="0"/>
              </a:rPr>
              <a:t>ЖОМ </a:t>
            </a:r>
          </a:p>
          <a:p>
            <a:pPr algn="r"/>
            <a:r>
              <a:rPr lang="ru-RU" sz="1600" dirty="0" smtClean="0">
                <a:solidFill>
                  <a:srgbClr val="002060"/>
                </a:solidFill>
                <a:latin typeface="Times New Roman" pitchFamily="18" charset="0"/>
                <a:cs typeface="Times New Roman" pitchFamily="18" charset="0"/>
              </a:rPr>
              <a:t>информатика </a:t>
            </a:r>
            <a:r>
              <a:rPr lang="ru-RU" sz="1600" dirty="0" err="1" smtClean="0">
                <a:solidFill>
                  <a:srgbClr val="002060"/>
                </a:solidFill>
                <a:latin typeface="Times New Roman" pitchFamily="18" charset="0"/>
                <a:cs typeface="Times New Roman" pitchFamily="18" charset="0"/>
              </a:rPr>
              <a:t>пәні мұғалімі Тасов</a:t>
            </a:r>
            <a:r>
              <a:rPr lang="ru-RU" sz="1600" dirty="0" smtClean="0">
                <a:solidFill>
                  <a:srgbClr val="002060"/>
                </a:solidFill>
                <a:latin typeface="Times New Roman" pitchFamily="18" charset="0"/>
                <a:cs typeface="Times New Roman" pitchFamily="18" charset="0"/>
              </a:rPr>
              <a:t> Ғ.</a:t>
            </a:r>
            <a:endParaRPr lang="ru-RU" sz="1600" dirty="0">
              <a:solidFill>
                <a:srgbClr val="00206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357159" y="357166"/>
            <a:ext cx="8286808"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defTabSz="914400" rtl="0" eaLnBrk="1" fontAlgn="base" latinLnBrk="0" hangingPunct="1">
              <a:lnSpc>
                <a:spcPct val="100000"/>
              </a:lnSpc>
              <a:spcBef>
                <a:spcPct val="0"/>
              </a:spcBef>
              <a:spcAft>
                <a:spcPct val="0"/>
              </a:spcAft>
              <a:buClrTx/>
              <a:buSzTx/>
              <a:buFontTx/>
              <a:buAutoNum type="arabicPeriod"/>
              <a:tabLst/>
            </a:pPr>
            <a:r>
              <a:rPr kumimoji="0" lang="kk-KZ"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Қарапайым программа берілген:</a:t>
            </a:r>
          </a:p>
          <a:p>
            <a:pPr marL="457200" marR="0" lvl="0" indent="-457200" algn="just" defTabSz="914400" rtl="0" eaLnBrk="1" fontAlgn="base" latinLnBrk="0" hangingPunct="1">
              <a:lnSpc>
                <a:spcPct val="100000"/>
              </a:lnSpc>
              <a:spcBef>
                <a:spcPct val="0"/>
              </a:spcBef>
              <a:spcAft>
                <a:spcPct val="0"/>
              </a:spcAft>
              <a:buClrTx/>
              <a:buSzTx/>
              <a:tabLst/>
            </a:pPr>
            <a:endParaRPr kumimoji="0" lang="ru-RU"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program р1;</a:t>
            </a:r>
            <a:endParaRPr kumimoji="0" lang="ru-RU"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var</a:t>
            </a:r>
            <a:endParaRPr kumimoji="0" lang="ru-RU"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r>
              <a:rPr kumimoji="0" lang="en-US" b="0"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x,y,z:Integer</a:t>
            </a:r>
            <a:r>
              <a:rPr kumimoji="0" lang="en-US"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a:t>
            </a:r>
            <a:endParaRPr kumimoji="0" lang="ru-RU"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begin</a:t>
            </a:r>
            <a:endParaRPr kumimoji="0" lang="ru-RU"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z:=x*y</a:t>
            </a:r>
            <a:endParaRPr kumimoji="0" lang="ru-RU"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r>
              <a:rPr kumimoji="0" lang="en-US" b="0"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WriteLn</a:t>
            </a:r>
            <a:r>
              <a:rPr kumimoji="0" lang="en-US"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(’z=’,z);</a:t>
            </a:r>
            <a:endParaRPr kumimoji="0" lang="ru-RU"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endParaRPr kumimoji="0" lang="ru-RU"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end.</a:t>
            </a:r>
            <a:endParaRPr kumimoji="0" lang="kk-KZ"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Сыныпты белсендіру үшін берілетін кіріспе сұрақтар:</a:t>
            </a:r>
            <a:endParaRPr kumimoji="0" lang="ru-RU"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Егер </a:t>
            </a:r>
            <a:r>
              <a:rPr kumimoji="0" lang="kk-KZ"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x </a:t>
            </a:r>
            <a:r>
              <a:rPr kumimoji="0" lang="kk-KZ"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және</a:t>
            </a:r>
            <a:r>
              <a:rPr kumimoji="0" lang="kk-KZ"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y </a:t>
            </a:r>
            <a:r>
              <a:rPr kumimoji="0" lang="kk-KZ"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айнымалыларына 5 және 2 мәндерін енгізсек, қандай нәтиже аламыз? </a:t>
            </a:r>
            <a:endParaRPr kumimoji="0" lang="ru-RU"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Ал егер көбейту амалын бөлу амалына ауыстырсақ не болады? (</a:t>
            </a:r>
            <a:r>
              <a:rPr kumimoji="0" lang="en-US"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z</a:t>
            </a:r>
            <a:r>
              <a:rPr kumimoji="0" lang="ru-RU"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a:t>
            </a:r>
            <a:r>
              <a:rPr kumimoji="0" lang="en-US"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x</a:t>
            </a:r>
            <a:r>
              <a:rPr kumimoji="0" lang="kk-KZ"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a:t>
            </a:r>
            <a:r>
              <a:rPr kumimoji="0" lang="en-US"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y</a:t>
            </a:r>
            <a:r>
              <a:rPr kumimoji="0" lang="kk-KZ"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)Программа қандай нәтиже береді?</a:t>
            </a:r>
            <a:endParaRPr kumimoji="0" lang="ru-RU"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Қандай қателік орын алады?  </a:t>
            </a:r>
            <a:endParaRPr kumimoji="0" lang="ru-RU" b="0" i="0" u="none" strike="noStrike" cap="none" normalizeH="0" baseline="0" dirty="0" smtClean="0">
              <a:ln>
                <a:noFill/>
              </a:ln>
              <a:solidFill>
                <a:srgbClr val="002060"/>
              </a:solidFill>
              <a:effectLst/>
              <a:latin typeface="Times New Roman" pitchFamily="18" charset="0"/>
              <a:cs typeface="Times New Roman" pitchFamily="18" charset="0"/>
            </a:endParaRPr>
          </a:p>
          <a:p>
            <a:pPr lvl="0" indent="292100" algn="just" eaLnBrk="0" fontAlgn="base" hangingPunct="0">
              <a:spcBef>
                <a:spcPct val="0"/>
              </a:spcBef>
              <a:spcAft>
                <a:spcPct val="0"/>
              </a:spcAft>
            </a:pPr>
            <a:r>
              <a:rPr kumimoji="0" lang="kk-KZ"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Қандай проблема туындайды? </a:t>
            </a:r>
          </a:p>
          <a:p>
            <a:pPr lvl="0" indent="292100" algn="just" eaLnBrk="0" fontAlgn="base" hangingPunct="0">
              <a:spcBef>
                <a:spcPct val="0"/>
              </a:spcBef>
              <a:spcAft>
                <a:spcPct val="0"/>
              </a:spcAft>
            </a:pPr>
            <a:r>
              <a:rPr lang="en-US" i="1" dirty="0" smtClean="0">
                <a:solidFill>
                  <a:srgbClr val="002060"/>
                </a:solidFill>
                <a:latin typeface="Times New Roman" pitchFamily="18" charset="0"/>
                <a:ea typeface="Calibri" pitchFamily="34" charset="0"/>
                <a:cs typeface="Times New Roman" pitchFamily="18" charset="0"/>
              </a:rPr>
              <a:t>I</a:t>
            </a:r>
            <a:r>
              <a:rPr lang="ru-RU" i="1" dirty="0" smtClean="0">
                <a:solidFill>
                  <a:srgbClr val="002060"/>
                </a:solidFill>
                <a:latin typeface="Times New Roman" pitchFamily="18" charset="0"/>
                <a:ea typeface="Calibri" pitchFamily="34" charset="0"/>
                <a:cs typeface="Times New Roman" pitchFamily="18" charset="0"/>
              </a:rPr>
              <a:t> – </a:t>
            </a:r>
            <a:r>
              <a:rPr lang="ru-RU" i="1" dirty="0" err="1" smtClean="0">
                <a:solidFill>
                  <a:srgbClr val="002060"/>
                </a:solidFill>
                <a:latin typeface="Times New Roman" pitchFamily="18" charset="0"/>
                <a:ea typeface="Calibri" pitchFamily="34" charset="0"/>
                <a:cs typeface="Times New Roman" pitchFamily="18" charset="0"/>
              </a:rPr>
              <a:t>программадығы</a:t>
            </a:r>
            <a:r>
              <a:rPr lang="ru-RU" i="1" dirty="0" smtClean="0">
                <a:solidFill>
                  <a:srgbClr val="002060"/>
                </a:solidFill>
                <a:latin typeface="Times New Roman" pitchFamily="18" charset="0"/>
                <a:ea typeface="Calibri" pitchFamily="34" charset="0"/>
                <a:cs typeface="Times New Roman" pitchFamily="18" charset="0"/>
              </a:rPr>
              <a:t> </a:t>
            </a:r>
            <a:r>
              <a:rPr lang="kk-KZ" i="1" dirty="0" smtClean="0">
                <a:solidFill>
                  <a:srgbClr val="002060"/>
                </a:solidFill>
                <a:latin typeface="Times New Roman" pitchFamily="18" charset="0"/>
                <a:ea typeface="Calibri" pitchFamily="34" charset="0"/>
                <a:cs typeface="Times New Roman" pitchFamily="18" charset="0"/>
              </a:rPr>
              <a:t> проблеманы анықтау</a:t>
            </a:r>
            <a:endParaRPr lang="ru-RU" i="1" dirty="0" smtClean="0">
              <a:solidFill>
                <a:srgbClr val="002060"/>
              </a:solidFill>
              <a:latin typeface="Times New Roman" pitchFamily="18" charset="0"/>
              <a:cs typeface="Times New Roman" pitchFamily="18" charset="0"/>
            </a:endParaRPr>
          </a:p>
          <a:p>
            <a:pPr lvl="0" indent="292100" algn="just" eaLnBrk="0" fontAlgn="base" hangingPunct="0">
              <a:spcBef>
                <a:spcPct val="0"/>
              </a:spcBef>
              <a:spcAft>
                <a:spcPct val="0"/>
              </a:spcAft>
            </a:pPr>
            <a:r>
              <a:rPr lang="en-US" i="1" dirty="0" smtClean="0">
                <a:solidFill>
                  <a:srgbClr val="002060"/>
                </a:solidFill>
                <a:latin typeface="Times New Roman" pitchFamily="18" charset="0"/>
                <a:ea typeface="Calibri" pitchFamily="34" charset="0"/>
                <a:cs typeface="Times New Roman" pitchFamily="18" charset="0"/>
              </a:rPr>
              <a:t>D</a:t>
            </a:r>
            <a:r>
              <a:rPr lang="ru-RU" i="1" dirty="0" smtClean="0">
                <a:solidFill>
                  <a:srgbClr val="002060"/>
                </a:solidFill>
                <a:latin typeface="Times New Roman" pitchFamily="18" charset="0"/>
                <a:ea typeface="Calibri" pitchFamily="34" charset="0"/>
                <a:cs typeface="Times New Roman" pitchFamily="18" charset="0"/>
              </a:rPr>
              <a:t> – </a:t>
            </a:r>
            <a:r>
              <a:rPr lang="ru-RU" i="1" dirty="0" err="1" smtClean="0">
                <a:solidFill>
                  <a:srgbClr val="002060"/>
                </a:solidFill>
                <a:latin typeface="Times New Roman" pitchFamily="18" charset="0"/>
                <a:ea typeface="Calibri" pitchFamily="34" charset="0"/>
                <a:cs typeface="Times New Roman" pitchFamily="18" charset="0"/>
              </a:rPr>
              <a:t>проблеманы</a:t>
            </a:r>
            <a:r>
              <a:rPr lang="ru-RU" i="1" dirty="0" smtClean="0">
                <a:solidFill>
                  <a:srgbClr val="002060"/>
                </a:solidFill>
                <a:latin typeface="Times New Roman" pitchFamily="18" charset="0"/>
                <a:ea typeface="Calibri" pitchFamily="34" charset="0"/>
                <a:cs typeface="Times New Roman" pitchFamily="18" charset="0"/>
              </a:rPr>
              <a:t> </a:t>
            </a:r>
            <a:r>
              <a:rPr lang="ru-RU" i="1" dirty="0" err="1" smtClean="0">
                <a:solidFill>
                  <a:srgbClr val="002060"/>
                </a:solidFill>
                <a:latin typeface="Times New Roman" pitchFamily="18" charset="0"/>
                <a:ea typeface="Calibri" pitchFamily="34" charset="0"/>
                <a:cs typeface="Times New Roman" pitchFamily="18" charset="0"/>
              </a:rPr>
              <a:t>сипаттау</a:t>
            </a:r>
            <a:endParaRPr lang="ru-RU" i="1" dirty="0" smtClean="0">
              <a:solidFill>
                <a:srgbClr val="002060"/>
              </a:solidFill>
              <a:latin typeface="Times New Roman" pitchFamily="18" charset="0"/>
              <a:cs typeface="Times New Roman" pitchFamily="18" charset="0"/>
            </a:endParaRPr>
          </a:p>
          <a:p>
            <a:pPr lvl="0" indent="292100" algn="just" eaLnBrk="0" fontAlgn="base" hangingPunct="0">
              <a:spcBef>
                <a:spcPct val="0"/>
              </a:spcBef>
              <a:spcAft>
                <a:spcPct val="0"/>
              </a:spcAft>
            </a:pPr>
            <a:r>
              <a:rPr lang="en-US" i="1" dirty="0" smtClean="0">
                <a:solidFill>
                  <a:srgbClr val="002060"/>
                </a:solidFill>
                <a:latin typeface="Times New Roman" pitchFamily="18" charset="0"/>
                <a:ea typeface="Calibri" pitchFamily="34" charset="0"/>
                <a:cs typeface="Times New Roman" pitchFamily="18" charset="0"/>
              </a:rPr>
              <a:t>E</a:t>
            </a:r>
            <a:r>
              <a:rPr lang="ru-RU" i="1" dirty="0" smtClean="0">
                <a:solidFill>
                  <a:srgbClr val="002060"/>
                </a:solidFill>
                <a:latin typeface="Times New Roman" pitchFamily="18" charset="0"/>
                <a:ea typeface="Calibri" pitchFamily="34" charset="0"/>
                <a:cs typeface="Times New Roman" pitchFamily="18" charset="0"/>
              </a:rPr>
              <a:t> –  </a:t>
            </a:r>
            <a:r>
              <a:rPr lang="ru-RU" i="1" dirty="0" err="1" smtClean="0">
                <a:solidFill>
                  <a:srgbClr val="002060"/>
                </a:solidFill>
                <a:latin typeface="Times New Roman" pitchFamily="18" charset="0"/>
                <a:ea typeface="Calibri" pitchFamily="34" charset="0"/>
                <a:cs typeface="Times New Roman" pitchFamily="18" charset="0"/>
              </a:rPr>
              <a:t>проблеманы</a:t>
            </a:r>
            <a:r>
              <a:rPr lang="ru-RU" i="1" dirty="0" smtClean="0">
                <a:solidFill>
                  <a:srgbClr val="002060"/>
                </a:solidFill>
                <a:latin typeface="Times New Roman" pitchFamily="18" charset="0"/>
                <a:ea typeface="Calibri" pitchFamily="34" charset="0"/>
                <a:cs typeface="Times New Roman" pitchFamily="18" charset="0"/>
              </a:rPr>
              <a:t> </a:t>
            </a:r>
            <a:r>
              <a:rPr lang="ru-RU" i="1" dirty="0" err="1" smtClean="0">
                <a:solidFill>
                  <a:srgbClr val="002060"/>
                </a:solidFill>
                <a:latin typeface="Times New Roman" pitchFamily="18" charset="0"/>
                <a:ea typeface="Calibri" pitchFamily="34" charset="0"/>
                <a:cs typeface="Times New Roman" pitchFamily="18" charset="0"/>
              </a:rPr>
              <a:t>шешу</a:t>
            </a:r>
            <a:r>
              <a:rPr lang="ru-RU" i="1" dirty="0" smtClean="0">
                <a:solidFill>
                  <a:srgbClr val="002060"/>
                </a:solidFill>
                <a:latin typeface="Times New Roman" pitchFamily="18" charset="0"/>
                <a:ea typeface="Calibri" pitchFamily="34" charset="0"/>
                <a:cs typeface="Times New Roman" pitchFamily="18" charset="0"/>
              </a:rPr>
              <a:t> </a:t>
            </a:r>
            <a:r>
              <a:rPr lang="ru-RU" i="1" dirty="0" err="1" smtClean="0">
                <a:solidFill>
                  <a:srgbClr val="002060"/>
                </a:solidFill>
                <a:latin typeface="Times New Roman" pitchFamily="18" charset="0"/>
                <a:ea typeface="Calibri" pitchFamily="34" charset="0"/>
                <a:cs typeface="Times New Roman" pitchFamily="18" charset="0"/>
              </a:rPr>
              <a:t>жолда</a:t>
            </a:r>
            <a:r>
              <a:rPr lang="kk-KZ" i="1" dirty="0" smtClean="0">
                <a:solidFill>
                  <a:srgbClr val="002060"/>
                </a:solidFill>
                <a:latin typeface="Times New Roman" pitchFamily="18" charset="0"/>
                <a:ea typeface="Calibri" pitchFamily="34" charset="0"/>
                <a:cs typeface="Times New Roman" pitchFamily="18" charset="0"/>
              </a:rPr>
              <a:t>р</a:t>
            </a:r>
            <a:r>
              <a:rPr lang="ru-RU" i="1" dirty="0" err="1" smtClean="0">
                <a:solidFill>
                  <a:srgbClr val="002060"/>
                </a:solidFill>
                <a:latin typeface="Times New Roman" pitchFamily="18" charset="0"/>
                <a:ea typeface="Calibri" pitchFamily="34" charset="0"/>
                <a:cs typeface="Times New Roman" pitchFamily="18" charset="0"/>
              </a:rPr>
              <a:t>ын</a:t>
            </a:r>
            <a:r>
              <a:rPr lang="ru-RU" i="1" dirty="0" smtClean="0">
                <a:solidFill>
                  <a:srgbClr val="002060"/>
                </a:solidFill>
                <a:latin typeface="Times New Roman" pitchFamily="18" charset="0"/>
                <a:ea typeface="Calibri" pitchFamily="34" charset="0"/>
                <a:cs typeface="Times New Roman" pitchFamily="18" charset="0"/>
              </a:rPr>
              <a:t> </a:t>
            </a:r>
            <a:r>
              <a:rPr lang="ru-RU" i="1" dirty="0" err="1" smtClean="0">
                <a:solidFill>
                  <a:srgbClr val="002060"/>
                </a:solidFill>
                <a:latin typeface="Times New Roman" pitchFamily="18" charset="0"/>
                <a:ea typeface="Calibri" pitchFamily="34" charset="0"/>
                <a:cs typeface="Times New Roman" pitchFamily="18" charset="0"/>
              </a:rPr>
              <a:t>анықтау</a:t>
            </a:r>
            <a:endParaRPr lang="ru-RU" i="1" dirty="0" smtClean="0">
              <a:solidFill>
                <a:srgbClr val="002060"/>
              </a:solidFill>
              <a:latin typeface="Times New Roman" pitchFamily="18" charset="0"/>
              <a:cs typeface="Times New Roman" pitchFamily="18" charset="0"/>
            </a:endParaRPr>
          </a:p>
          <a:p>
            <a:pPr lvl="0" indent="292100" algn="just" eaLnBrk="0" fontAlgn="base" hangingPunct="0">
              <a:spcBef>
                <a:spcPct val="0"/>
              </a:spcBef>
              <a:spcAft>
                <a:spcPct val="0"/>
              </a:spcAft>
            </a:pPr>
            <a:r>
              <a:rPr lang="en-US" i="1" dirty="0" smtClean="0">
                <a:solidFill>
                  <a:srgbClr val="002060"/>
                </a:solidFill>
                <a:latin typeface="Times New Roman" pitchFamily="18" charset="0"/>
                <a:ea typeface="Calibri" pitchFamily="34" charset="0"/>
                <a:cs typeface="Times New Roman" pitchFamily="18" charset="0"/>
              </a:rPr>
              <a:t>A</a:t>
            </a:r>
            <a:r>
              <a:rPr lang="ru-RU" i="1" dirty="0" smtClean="0">
                <a:solidFill>
                  <a:srgbClr val="002060"/>
                </a:solidFill>
                <a:latin typeface="Times New Roman" pitchFamily="18" charset="0"/>
                <a:ea typeface="Calibri" pitchFamily="34" charset="0"/>
                <a:cs typeface="Times New Roman" pitchFamily="18" charset="0"/>
              </a:rPr>
              <a:t> –  </a:t>
            </a:r>
            <a:r>
              <a:rPr lang="kk-KZ" i="1" dirty="0" smtClean="0">
                <a:solidFill>
                  <a:srgbClr val="002060"/>
                </a:solidFill>
                <a:latin typeface="Times New Roman" pitchFamily="18" charset="0"/>
                <a:ea typeface="Calibri" pitchFamily="34" charset="0"/>
                <a:cs typeface="Times New Roman" pitchFamily="18" charset="0"/>
              </a:rPr>
              <a:t>проблеманы шешу үшін ә</a:t>
            </a:r>
            <a:r>
              <a:rPr lang="ru-RU" i="1" dirty="0" err="1" smtClean="0">
                <a:solidFill>
                  <a:srgbClr val="002060"/>
                </a:solidFill>
                <a:latin typeface="Times New Roman" pitchFamily="18" charset="0"/>
                <a:ea typeface="Calibri" pitchFamily="34" charset="0"/>
                <a:cs typeface="Times New Roman" pitchFamily="18" charset="0"/>
              </a:rPr>
              <a:t>рекет</a:t>
            </a:r>
            <a:r>
              <a:rPr lang="ru-RU" i="1" dirty="0" smtClean="0">
                <a:solidFill>
                  <a:srgbClr val="002060"/>
                </a:solidFill>
                <a:latin typeface="Times New Roman" pitchFamily="18" charset="0"/>
                <a:ea typeface="Calibri" pitchFamily="34" charset="0"/>
                <a:cs typeface="Times New Roman" pitchFamily="18" charset="0"/>
              </a:rPr>
              <a:t> </a:t>
            </a:r>
            <a:r>
              <a:rPr lang="ru-RU" i="1" dirty="0" err="1" smtClean="0">
                <a:solidFill>
                  <a:srgbClr val="002060"/>
                </a:solidFill>
                <a:latin typeface="Times New Roman" pitchFamily="18" charset="0"/>
                <a:ea typeface="Calibri" pitchFamily="34" charset="0"/>
                <a:cs typeface="Times New Roman" pitchFamily="18" charset="0"/>
              </a:rPr>
              <a:t>жасау</a:t>
            </a:r>
            <a:r>
              <a:rPr lang="kk-KZ" i="1" dirty="0" smtClean="0">
                <a:solidFill>
                  <a:srgbClr val="002060"/>
                </a:solidFill>
                <a:latin typeface="Times New Roman" pitchFamily="18" charset="0"/>
                <a:ea typeface="Calibri" pitchFamily="34" charset="0"/>
                <a:cs typeface="Times New Roman" pitchFamily="18" charset="0"/>
              </a:rPr>
              <a:t> (мәселені шешу жолын көрсету)</a:t>
            </a:r>
            <a:endParaRPr lang="ru-RU" i="1" dirty="0" smtClean="0">
              <a:solidFill>
                <a:srgbClr val="002060"/>
              </a:solidFill>
              <a:latin typeface="Times New Roman" pitchFamily="18" charset="0"/>
              <a:cs typeface="Times New Roman" pitchFamily="18" charset="0"/>
            </a:endParaRPr>
          </a:p>
          <a:p>
            <a:pPr lvl="0" indent="292100" algn="just" eaLnBrk="0" fontAlgn="base" hangingPunct="0">
              <a:spcBef>
                <a:spcPct val="0"/>
              </a:spcBef>
              <a:spcAft>
                <a:spcPct val="0"/>
              </a:spcAft>
            </a:pPr>
            <a:r>
              <a:rPr lang="kk-KZ" i="1" dirty="0" smtClean="0">
                <a:solidFill>
                  <a:srgbClr val="002060"/>
                </a:solidFill>
                <a:latin typeface="Times New Roman" pitchFamily="18" charset="0"/>
                <a:ea typeface="Calibri" pitchFamily="34" charset="0"/>
                <a:cs typeface="Times New Roman" pitchFamily="18" charset="0"/>
              </a:rPr>
              <a:t>L –  қорытынды жасау, атқарылған жұмысқа рефлексия жасау</a:t>
            </a:r>
            <a:endParaRPr kumimoji="0" lang="kk-KZ" b="0" i="0" u="none" strike="noStrike" cap="none" normalizeH="0" baseline="0" dirty="0" smtClean="0">
              <a:ln>
                <a:noFill/>
              </a:ln>
              <a:solidFill>
                <a:srgbClr val="002060"/>
              </a:solidFill>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1599" y="357166"/>
            <a:ext cx="8573805" cy="58477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«Жүреміз, ойланамыз» интербелсенді тәсілі </a:t>
            </a:r>
            <a:endParaRPr lang="ru-RU"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Прямоугольник с двумя скругленными противолежащими углами 2"/>
          <p:cNvSpPr/>
          <p:nvPr/>
        </p:nvSpPr>
        <p:spPr>
          <a:xfrm>
            <a:off x="428596" y="1285860"/>
            <a:ext cx="8358246" cy="4857784"/>
          </a:xfrm>
          <a:prstGeom prst="round2DiagRect">
            <a:avLst/>
          </a:prstGeom>
          <a:ln>
            <a:solidFill>
              <a:srgbClr val="002060"/>
            </a:solidFill>
          </a:ln>
        </p:spPr>
        <p:style>
          <a:lnRef idx="1">
            <a:schemeClr val="accent4"/>
          </a:lnRef>
          <a:fillRef idx="2">
            <a:schemeClr val="accent4"/>
          </a:fillRef>
          <a:effectRef idx="1">
            <a:schemeClr val="accent4"/>
          </a:effectRef>
          <a:fontRef idx="minor">
            <a:schemeClr val="dk1"/>
          </a:fontRef>
        </p:style>
        <p:txBody>
          <a:bodyPr rtlCol="0" anchor="ctr"/>
          <a:lstStyle/>
          <a:p>
            <a:r>
              <a:rPr lang="kk-KZ" sz="2500" dirty="0" smtClean="0">
                <a:solidFill>
                  <a:srgbClr val="002060"/>
                </a:solidFill>
                <a:latin typeface="Times New Roman" pitchFamily="18" charset="0"/>
                <a:cs typeface="Times New Roman" pitchFamily="18" charset="0"/>
              </a:rPr>
              <a:t>     Белгіленген </a:t>
            </a:r>
            <a:r>
              <a:rPr lang="kk-KZ" sz="2500" dirty="0">
                <a:solidFill>
                  <a:srgbClr val="002060"/>
                </a:solidFill>
                <a:latin typeface="Times New Roman" pitchFamily="18" charset="0"/>
                <a:cs typeface="Times New Roman" pitchFamily="18" charset="0"/>
              </a:rPr>
              <a:t>тақырып бойынша тұжырымдама </a:t>
            </a:r>
            <a:r>
              <a:rPr lang="kk-KZ" sz="2500" dirty="0" smtClean="0">
                <a:solidFill>
                  <a:srgbClr val="002060"/>
                </a:solidFill>
                <a:latin typeface="Times New Roman" pitchFamily="18" charset="0"/>
                <a:cs typeface="Times New Roman" pitchFamily="18" charset="0"/>
              </a:rPr>
              <a:t>(есеп) </a:t>
            </a:r>
            <a:r>
              <a:rPr lang="kk-KZ" sz="2500" dirty="0" smtClean="0">
                <a:solidFill>
                  <a:srgbClr val="002060"/>
                </a:solidFill>
                <a:latin typeface="Times New Roman" pitchFamily="18" charset="0"/>
                <a:cs typeface="Times New Roman" pitchFamily="18" charset="0"/>
              </a:rPr>
              <a:t>жазады (әр </a:t>
            </a:r>
            <a:r>
              <a:rPr lang="kk-KZ" sz="2500" dirty="0">
                <a:solidFill>
                  <a:srgbClr val="002060"/>
                </a:solidFill>
                <a:latin typeface="Times New Roman" pitchFamily="18" charset="0"/>
                <a:cs typeface="Times New Roman" pitchFamily="18" charset="0"/>
              </a:rPr>
              <a:t>топ әр түрлі маркер пайдаланады). Топ сағат тілімен жүріп, басқа топ тұжырымдамасына белгі қояды: Х- келіспейміз</a:t>
            </a:r>
            <a:endParaRPr lang="ru-RU" sz="2500" dirty="0">
              <a:solidFill>
                <a:srgbClr val="002060"/>
              </a:solidFill>
              <a:latin typeface="Times New Roman" pitchFamily="18" charset="0"/>
              <a:cs typeface="Times New Roman" pitchFamily="18" charset="0"/>
            </a:endParaRPr>
          </a:p>
          <a:p>
            <a:r>
              <a:rPr lang="kk-KZ" sz="2500" dirty="0" smtClean="0">
                <a:solidFill>
                  <a:srgbClr val="002060"/>
                </a:solidFill>
                <a:latin typeface="Times New Roman" pitchFamily="18" charset="0"/>
                <a:cs typeface="Times New Roman" pitchFamily="18" charset="0"/>
              </a:rPr>
              <a:t>             V-келісеміз</a:t>
            </a:r>
            <a:endParaRPr lang="ru-RU" sz="2500" dirty="0">
              <a:solidFill>
                <a:srgbClr val="002060"/>
              </a:solidFill>
              <a:latin typeface="Times New Roman" pitchFamily="18" charset="0"/>
              <a:cs typeface="Times New Roman" pitchFamily="18" charset="0"/>
            </a:endParaRPr>
          </a:p>
          <a:p>
            <a:r>
              <a:rPr lang="kk-KZ" sz="2500" dirty="0" smtClean="0">
                <a:solidFill>
                  <a:srgbClr val="002060"/>
                </a:solidFill>
                <a:latin typeface="Times New Roman" pitchFamily="18" charset="0"/>
                <a:cs typeface="Times New Roman" pitchFamily="18" charset="0"/>
              </a:rPr>
              <a:t>             ? </a:t>
            </a:r>
            <a:r>
              <a:rPr lang="kk-KZ" sz="2500" dirty="0">
                <a:solidFill>
                  <a:srgbClr val="002060"/>
                </a:solidFill>
                <a:latin typeface="Times New Roman" pitchFamily="18" charset="0"/>
                <a:cs typeface="Times New Roman" pitchFamily="18" charset="0"/>
              </a:rPr>
              <a:t>- түсініксіз </a:t>
            </a:r>
            <a:endParaRPr lang="ru-RU" sz="2500" dirty="0">
              <a:solidFill>
                <a:srgbClr val="002060"/>
              </a:solidFill>
              <a:latin typeface="Times New Roman" pitchFamily="18" charset="0"/>
              <a:cs typeface="Times New Roman" pitchFamily="18" charset="0"/>
            </a:endParaRPr>
          </a:p>
          <a:p>
            <a:r>
              <a:rPr lang="kk-KZ" sz="2500" dirty="0">
                <a:solidFill>
                  <a:srgbClr val="002060"/>
                </a:solidFill>
                <a:latin typeface="Times New Roman" pitchFamily="18" charset="0"/>
                <a:cs typeface="Times New Roman" pitchFamily="18" charset="0"/>
              </a:rPr>
              <a:t>Қосатыны болса </a:t>
            </a:r>
            <a:r>
              <a:rPr lang="kk-KZ" sz="2500" dirty="0" smtClean="0">
                <a:solidFill>
                  <a:srgbClr val="002060"/>
                </a:solidFill>
                <a:latin typeface="Times New Roman" pitchFamily="18" charset="0"/>
                <a:cs typeface="Times New Roman" pitchFamily="18" charset="0"/>
              </a:rPr>
              <a:t>өз маркер </a:t>
            </a:r>
            <a:r>
              <a:rPr lang="kk-KZ" sz="2500" dirty="0">
                <a:solidFill>
                  <a:srgbClr val="002060"/>
                </a:solidFill>
                <a:latin typeface="Times New Roman" pitchFamily="18" charset="0"/>
                <a:cs typeface="Times New Roman" pitchFamily="18" charset="0"/>
              </a:rPr>
              <a:t>түсімен астына жазады. Пікір талас </a:t>
            </a:r>
            <a:r>
              <a:rPr lang="kk-KZ" sz="2500" dirty="0" smtClean="0">
                <a:solidFill>
                  <a:srgbClr val="002060"/>
                </a:solidFill>
                <a:latin typeface="Times New Roman" pitchFamily="18" charset="0"/>
                <a:cs typeface="Times New Roman" pitchFamily="18" charset="0"/>
              </a:rPr>
              <a:t>құрады</a:t>
            </a:r>
          </a:p>
          <a:p>
            <a:endParaRPr lang="kk-KZ" sz="2800" i="1" u="sng" dirty="0" smtClean="0">
              <a:solidFill>
                <a:srgbClr val="002060"/>
              </a:solidFill>
              <a:latin typeface="Times New Roman" pitchFamily="18" charset="0"/>
              <a:cs typeface="Times New Roman" pitchFamily="18" charset="0"/>
            </a:endParaRPr>
          </a:p>
          <a:p>
            <a:endParaRPr lang="ru-RU" sz="2500" dirty="0">
              <a:solidFill>
                <a:srgbClr val="002060"/>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285752" y="1086793"/>
            <a:ext cx="8572528" cy="9848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1" fontAlgn="base" latinLnBrk="0" hangingPunct="1">
              <a:lnSpc>
                <a:spcPct val="100000"/>
              </a:lnSpc>
              <a:spcBef>
                <a:spcPct val="0"/>
              </a:spcBef>
              <a:spcAft>
                <a:spcPct val="0"/>
              </a:spcAft>
              <a:buClrTx/>
              <a:buSzTx/>
              <a:tabLst/>
            </a:pPr>
            <a:r>
              <a:rPr kumimoji="0" lang="kk-KZ"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1-топқа. Төмендегі  өрнектердің  мәндерін есептейтін программа құрыңдар. (Паскаль тілінде)</a:t>
            </a:r>
            <a:endParaRPr kumimoji="0" lang="ru-RU" sz="8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rgbClr val="002060"/>
              </a:solidFill>
              <a:effectLst/>
              <a:latin typeface="Times New Roman" pitchFamily="18" charset="0"/>
              <a:cs typeface="Times New Roman" pitchFamily="18" charset="0"/>
            </a:endParaRPr>
          </a:p>
        </p:txBody>
      </p:sp>
      <p:pic>
        <p:nvPicPr>
          <p:cNvPr id="20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928794" y="2071679"/>
            <a:ext cx="3500462" cy="1500197"/>
          </a:xfrm>
          <a:prstGeom prst="rect">
            <a:avLst/>
          </a:prstGeom>
          <a:noFill/>
        </p:spPr>
      </p:pic>
      <p:sp>
        <p:nvSpPr>
          <p:cNvPr id="2051" name="Rectangle 3"/>
          <p:cNvSpPr>
            <a:spLocks noChangeArrowheads="1"/>
          </p:cNvSpPr>
          <p:nvPr/>
        </p:nvSpPr>
        <p:spPr bwMode="auto">
          <a:xfrm>
            <a:off x="0" y="1009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kk-KZ" sz="1800" b="0" i="0" u="none" strike="noStrike" cap="none" normalizeH="0" baseline="0" smtClean="0">
              <a:ln>
                <a:noFill/>
              </a:ln>
              <a:solidFill>
                <a:schemeClr val="tx1"/>
              </a:solidFill>
              <a:effectLst/>
              <a:latin typeface="Arial" pitchFamily="34" charset="0"/>
              <a:cs typeface="Arial" pitchFamily="34" charset="0"/>
            </a:endParaRPr>
          </a:p>
        </p:txBody>
      </p:sp>
      <p:sp>
        <p:nvSpPr>
          <p:cNvPr id="2053" name="Rectangle 5"/>
          <p:cNvSpPr>
            <a:spLocks noChangeArrowheads="1"/>
          </p:cNvSpPr>
          <p:nvPr/>
        </p:nvSpPr>
        <p:spPr bwMode="auto">
          <a:xfrm>
            <a:off x="214282" y="3699221"/>
            <a:ext cx="8501122"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kk-KZ" sz="20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2-топқа.  </a:t>
            </a:r>
            <a:r>
              <a:rPr kumimoji="0" lang="kk-KZ"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Төмендегі  өрнектердің  мәндерін есептейтін программа құрыңдар.</a:t>
            </a:r>
          </a:p>
          <a:p>
            <a:pPr marL="0" marR="0" lvl="0" indent="0" algn="l" defTabSz="914400" rtl="0" eaLnBrk="1" fontAlgn="base" latinLnBrk="0" hangingPunct="1">
              <a:lnSpc>
                <a:spcPct val="100000"/>
              </a:lnSpc>
              <a:spcBef>
                <a:spcPct val="0"/>
              </a:spcBef>
              <a:spcAft>
                <a:spcPct val="0"/>
              </a:spcAft>
              <a:buClrTx/>
              <a:buSzTx/>
              <a:tabLst/>
            </a:pPr>
            <a:r>
              <a:rPr kumimoji="0" lang="kk-KZ" sz="2000" b="0"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(Паскаль тілінде)</a:t>
            </a:r>
            <a:endParaRPr kumimoji="0" lang="ru-RU" sz="20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ru-RU" sz="2000" b="0" i="0" u="none" strike="noStrike" cap="none" normalizeH="0" baseline="0" dirty="0" smtClean="0">
              <a:ln>
                <a:noFill/>
              </a:ln>
              <a:solidFill>
                <a:srgbClr val="002060"/>
              </a:solidFill>
              <a:effectLst/>
              <a:latin typeface="Times New Roman" pitchFamily="18" charset="0"/>
              <a:cs typeface="Times New Roman" pitchFamily="18" charset="0"/>
            </a:endParaRPr>
          </a:p>
        </p:txBody>
      </p:sp>
      <p:pic>
        <p:nvPicPr>
          <p:cNvPr id="2052"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143108" y="4870989"/>
            <a:ext cx="3929090" cy="1629845"/>
          </a:xfrm>
          <a:prstGeom prst="rect">
            <a:avLst/>
          </a:prstGeom>
          <a:noFill/>
        </p:spPr>
      </p:pic>
      <p:sp>
        <p:nvSpPr>
          <p:cNvPr id="2054" name="Rectangle 6"/>
          <p:cNvSpPr>
            <a:spLocks noChangeArrowheads="1"/>
          </p:cNvSpPr>
          <p:nvPr/>
        </p:nvSpPr>
        <p:spPr bwMode="auto">
          <a:xfrm>
            <a:off x="0" y="990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Прямоугольник 7"/>
          <p:cNvSpPr/>
          <p:nvPr/>
        </p:nvSpPr>
        <p:spPr>
          <a:xfrm>
            <a:off x="2799851" y="143840"/>
            <a:ext cx="2915157" cy="7848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45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Тапсырма</a:t>
            </a:r>
            <a:endParaRPr lang="ru-RU" sz="45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28794" y="2285992"/>
            <a:ext cx="5320816" cy="1754326"/>
          </a:xfrm>
          <a:prstGeom prst="rect">
            <a:avLst/>
          </a:prstGeom>
          <a:noFill/>
        </p:spPr>
        <p:txBody>
          <a:bodyPr wrap="none" lIns="91440" tIns="45720" rIns="91440" bIns="45720">
            <a:spAutoFit/>
          </a:bodyPr>
          <a:lstStyle/>
          <a:p>
            <a:pPr algn="ctr"/>
            <a:r>
              <a:rPr lang="ru-RU" sz="54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Назарларыңызға</a:t>
            </a:r>
            <a:endParaRPr lang="ru-RU"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algn="ctr"/>
            <a:r>
              <a:rPr lang="ru-RU"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ru-RU" sz="54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рахмет</a:t>
            </a:r>
            <a:r>
              <a:rPr lang="ru-RU"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t>
            </a:r>
            <a:endParaRPr lang="ru-RU"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1428703" y="285728"/>
            <a:ext cx="6429420" cy="1143008"/>
          </a:xfrm>
          <a:prstGeom prst="roundRect">
            <a:avLst/>
          </a:prstGeom>
          <a:ln w="9525">
            <a:solidFill>
              <a:srgbClr val="002060"/>
            </a:solidFill>
          </a:ln>
        </p:spPr>
        <p:style>
          <a:lnRef idx="2">
            <a:schemeClr val="accent3"/>
          </a:lnRef>
          <a:fillRef idx="1">
            <a:schemeClr val="lt1"/>
          </a:fillRef>
          <a:effectRef idx="0">
            <a:schemeClr val="accent3"/>
          </a:effectRef>
          <a:fontRef idx="minor">
            <a:schemeClr val="dk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kk-KZ"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Мақсаты:</a:t>
            </a:r>
            <a:endParaRPr lang="ru-R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Прямоугольник 2"/>
          <p:cNvSpPr/>
          <p:nvPr/>
        </p:nvSpPr>
        <p:spPr>
          <a:xfrm>
            <a:off x="714348" y="1714521"/>
            <a:ext cx="7786687" cy="4786313"/>
          </a:xfrm>
          <a:prstGeom prst="rect">
            <a:avLst/>
          </a:prstGeom>
          <a:ln>
            <a:solidFill>
              <a:srgbClr val="002060"/>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kk-KZ" sz="3200" dirty="0">
              <a:solidFill>
                <a:srgbClr val="002060"/>
              </a:solidFill>
              <a:latin typeface="Times New Roman" pitchFamily="18" charset="0"/>
              <a:cs typeface="Times New Roman" pitchFamily="18" charset="0"/>
            </a:endParaRPr>
          </a:p>
          <a:p>
            <a:pPr algn="ctr"/>
            <a:r>
              <a:rPr lang="kk-KZ" sz="3200" dirty="0">
                <a:solidFill>
                  <a:srgbClr val="002060"/>
                </a:solidFill>
                <a:latin typeface="Times New Roman" pitchFamily="18" charset="0"/>
                <a:cs typeface="Times New Roman" pitchFamily="18" charset="0"/>
              </a:rPr>
              <a:t> </a:t>
            </a:r>
            <a:r>
              <a:rPr lang="kk-KZ" sz="3200" i="1" dirty="0" smtClean="0">
                <a:solidFill>
                  <a:srgbClr val="002060"/>
                </a:solidFill>
                <a:latin typeface="Times New Roman" pitchFamily="18" charset="0"/>
                <a:cs typeface="Times New Roman" pitchFamily="18" charset="0"/>
              </a:rPr>
              <a:t>Жаңа әдіс –тәсілдерді информатика </a:t>
            </a:r>
          </a:p>
          <a:p>
            <a:pPr algn="ctr"/>
            <a:r>
              <a:rPr lang="kk-KZ" sz="3200" i="1" dirty="0" smtClean="0">
                <a:solidFill>
                  <a:srgbClr val="002060"/>
                </a:solidFill>
                <a:latin typeface="Times New Roman" pitchFamily="18" charset="0"/>
                <a:cs typeface="Times New Roman" pitchFamily="18" charset="0"/>
              </a:rPr>
              <a:t>сабағында  тиімді пайдаланып, оқушылардың сабаққа, пәнге деген қызығушылығын арттыру. </a:t>
            </a:r>
            <a:endParaRPr lang="ru-RU" sz="3200" b="1" spc="300" dirty="0">
              <a:ln w="11430" cmpd="sng">
                <a:solidFill>
                  <a:schemeClr val="accent1">
                    <a:tint val="10000"/>
                  </a:schemeClr>
                </a:solidFill>
                <a:prstDash val="solid"/>
                <a:miter lim="800000"/>
              </a:ln>
              <a:solidFill>
                <a:srgbClr val="002060"/>
              </a:solidFill>
              <a:effectLst>
                <a:glow rad="45500">
                  <a:schemeClr val="accent1">
                    <a:satMod val="220000"/>
                    <a:alpha val="35000"/>
                  </a:schemeClr>
                </a:glow>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1500166" y="71414"/>
            <a:ext cx="6217920" cy="1018559"/>
          </a:xfrm>
          <a:prstGeom prst="rect">
            <a:avLst/>
          </a:prstGeom>
          <a:noFill/>
          <a:ln w="9525">
            <a:noFill/>
            <a:miter lim="800000"/>
            <a:headEnd/>
            <a:tailEnd/>
          </a:ln>
        </p:spPr>
        <p:txBody>
          <a:bodyPr lIns="79068" tIns="39534" rIns="79068" bIns="39534">
            <a:spAutoFit/>
          </a:bodyPr>
          <a:lstStyle/>
          <a:p>
            <a:pPr algn="ctr"/>
            <a:r>
              <a:rPr lang="ru-RU" sz="6100" dirty="0" err="1">
                <a:solidFill>
                  <a:srgbClr val="FF0000"/>
                </a:solidFill>
                <a:latin typeface="Times New Roman" pitchFamily="18" charset="0"/>
                <a:cs typeface="Times New Roman" pitchFamily="18" charset="0"/>
              </a:rPr>
              <a:t>Блиц-кездесу</a:t>
            </a:r>
            <a:endParaRPr lang="en-GB" sz="6100" dirty="0">
              <a:solidFill>
                <a:srgbClr val="FF0000"/>
              </a:solidFill>
              <a:latin typeface="Times New Roman" pitchFamily="18" charset="0"/>
              <a:cs typeface="Times New Roman" pitchFamily="18" charset="0"/>
            </a:endParaRPr>
          </a:p>
        </p:txBody>
      </p:sp>
      <p:pic>
        <p:nvPicPr>
          <p:cNvPr id="7" name="Рисунок 6" descr="Блиц кездесу.jpg"/>
          <p:cNvPicPr>
            <a:picLocks noChangeAspect="1"/>
          </p:cNvPicPr>
          <p:nvPr/>
        </p:nvPicPr>
        <p:blipFill>
          <a:blip r:embed="rId2"/>
          <a:stretch>
            <a:fillRect/>
          </a:stretch>
        </p:blipFill>
        <p:spPr>
          <a:xfrm>
            <a:off x="2857488" y="3992119"/>
            <a:ext cx="3500462" cy="2580153"/>
          </a:xfrm>
          <a:prstGeom prst="rect">
            <a:avLst/>
          </a:prstGeom>
        </p:spPr>
      </p:pic>
      <p:sp>
        <p:nvSpPr>
          <p:cNvPr id="9" name="Прямоугольник 8"/>
          <p:cNvSpPr/>
          <p:nvPr/>
        </p:nvSpPr>
        <p:spPr>
          <a:xfrm>
            <a:off x="571472" y="1142984"/>
            <a:ext cx="8286808" cy="2677656"/>
          </a:xfrm>
          <a:prstGeom prst="rect">
            <a:avLst/>
          </a:prstGeom>
        </p:spPr>
        <p:txBody>
          <a:bodyPr wrap="square">
            <a:spAutoFit/>
          </a:bodyPr>
          <a:lstStyle/>
          <a:p>
            <a:pPr algn="ctr"/>
            <a:r>
              <a:rPr lang="ru-RU" sz="2400" b="1" dirty="0" err="1" smtClean="0">
                <a:solidFill>
                  <a:srgbClr val="002060"/>
                </a:solidFill>
                <a:latin typeface="Times New Roman" pitchFamily="18" charset="0"/>
                <a:cs typeface="Times New Roman" pitchFamily="18" charset="0"/>
              </a:rPr>
              <a:t>Әріптесіңіз екеуіңіз, біреуіңіз тақтаға, </a:t>
            </a:r>
            <a:r>
              <a:rPr lang="ru-RU" sz="2400" b="1" dirty="0" smtClean="0">
                <a:solidFill>
                  <a:srgbClr val="002060"/>
                </a:solidFill>
                <a:latin typeface="Times New Roman" pitchFamily="18" charset="0"/>
                <a:cs typeface="Times New Roman" pitchFamily="18" charset="0"/>
              </a:rPr>
              <a:t>ал </a:t>
            </a:r>
            <a:r>
              <a:rPr lang="ru-RU" sz="2400" b="1" dirty="0" err="1" smtClean="0">
                <a:solidFill>
                  <a:srgbClr val="002060"/>
                </a:solidFill>
                <a:latin typeface="Times New Roman" pitchFamily="18" charset="0"/>
                <a:cs typeface="Times New Roman" pitchFamily="18" charset="0"/>
              </a:rPr>
              <a:t>екіншіңіз қарама-қарсы жаққа қарап отырыңыз</a:t>
            </a:r>
            <a:r>
              <a:rPr lang="ru-RU" sz="2400" b="1" dirty="0" smtClean="0">
                <a:solidFill>
                  <a:srgbClr val="002060"/>
                </a:solidFill>
                <a:latin typeface="Times New Roman" pitchFamily="18" charset="0"/>
                <a:cs typeface="Times New Roman" pitchFamily="18" charset="0"/>
              </a:rPr>
              <a:t>.  </a:t>
            </a:r>
          </a:p>
          <a:p>
            <a:pPr algn="ctr"/>
            <a:endParaRPr lang="en-GB" sz="2400" b="1" dirty="0" smtClean="0">
              <a:solidFill>
                <a:srgbClr val="002060"/>
              </a:solidFill>
              <a:latin typeface="Times New Roman" pitchFamily="18" charset="0"/>
              <a:cs typeface="Times New Roman" pitchFamily="18" charset="0"/>
            </a:endParaRPr>
          </a:p>
          <a:p>
            <a:pPr algn="ctr"/>
            <a:r>
              <a:rPr lang="ru-RU" sz="2400" b="1" dirty="0" err="1" smtClean="0">
                <a:solidFill>
                  <a:srgbClr val="002060"/>
                </a:solidFill>
                <a:latin typeface="Times New Roman" pitchFamily="18" charset="0"/>
                <a:cs typeface="Times New Roman" pitchFamily="18" charset="0"/>
              </a:rPr>
              <a:t>Бірінші</a:t>
            </a:r>
            <a:r>
              <a:rPr lang="ru-RU" sz="2400" b="1" dirty="0" smtClean="0">
                <a:solidFill>
                  <a:srgbClr val="002060"/>
                </a:solidFill>
                <a:latin typeface="Times New Roman" pitchFamily="18" charset="0"/>
                <a:cs typeface="Times New Roman" pitchFamily="18" charset="0"/>
              </a:rPr>
              <a:t> </a:t>
            </a:r>
            <a:r>
              <a:rPr lang="ru-RU" sz="2400" b="1" dirty="0" err="1" smtClean="0">
                <a:solidFill>
                  <a:srgbClr val="002060"/>
                </a:solidFill>
                <a:latin typeface="Times New Roman" pitchFamily="18" charset="0"/>
                <a:cs typeface="Times New Roman" pitchFamily="18" charset="0"/>
              </a:rPr>
              <a:t>қатысушыда келесі</a:t>
            </a:r>
            <a:r>
              <a:rPr lang="ru-RU" sz="2400" b="1" dirty="0" smtClean="0">
                <a:solidFill>
                  <a:srgbClr val="002060"/>
                </a:solidFill>
                <a:latin typeface="Times New Roman" pitchFamily="18" charset="0"/>
                <a:cs typeface="Times New Roman" pitchFamily="18" charset="0"/>
              </a:rPr>
              <a:t> </a:t>
            </a:r>
            <a:r>
              <a:rPr lang="ru-RU" sz="2400" b="1" dirty="0" err="1" smtClean="0">
                <a:solidFill>
                  <a:srgbClr val="002060"/>
                </a:solidFill>
                <a:latin typeface="Times New Roman" pitchFamily="18" charset="0"/>
                <a:cs typeface="Times New Roman" pitchFamily="18" charset="0"/>
              </a:rPr>
              <a:t>әріптесіне өтпей тұрып, төменде келтірілген</a:t>
            </a:r>
            <a:r>
              <a:rPr lang="ru-RU" sz="2400" b="1" dirty="0" smtClean="0">
                <a:solidFill>
                  <a:srgbClr val="002060"/>
                </a:solidFill>
                <a:latin typeface="Times New Roman" pitchFamily="18" charset="0"/>
                <a:cs typeface="Times New Roman" pitchFamily="18" charset="0"/>
              </a:rPr>
              <a:t> </a:t>
            </a:r>
            <a:r>
              <a:rPr lang="ru-RU" sz="2400" b="1" dirty="0" err="1" smtClean="0">
                <a:solidFill>
                  <a:srgbClr val="002060"/>
                </a:solidFill>
                <a:latin typeface="Times New Roman" pitchFamily="18" charset="0"/>
                <a:cs typeface="Times New Roman" pitchFamily="18" charset="0"/>
              </a:rPr>
              <a:t>негізгі</a:t>
            </a:r>
            <a:r>
              <a:rPr lang="ru-RU" sz="2400" b="1" dirty="0" smtClean="0">
                <a:solidFill>
                  <a:srgbClr val="002060"/>
                </a:solidFill>
                <a:latin typeface="Times New Roman" pitchFamily="18" charset="0"/>
                <a:cs typeface="Times New Roman" pitchFamily="18" charset="0"/>
              </a:rPr>
              <a:t> </a:t>
            </a:r>
            <a:r>
              <a:rPr lang="ru-RU" sz="2400" b="1" dirty="0" err="1" smtClean="0">
                <a:solidFill>
                  <a:srgbClr val="002060"/>
                </a:solidFill>
                <a:latin typeface="Times New Roman" pitchFamily="18" charset="0"/>
                <a:cs typeface="Times New Roman" pitchFamily="18" charset="0"/>
              </a:rPr>
              <a:t>сөзді </a:t>
            </a:r>
            <a:r>
              <a:rPr lang="ru-RU" sz="2400" b="1" dirty="0" smtClean="0">
                <a:solidFill>
                  <a:srgbClr val="002060"/>
                </a:solidFill>
                <a:latin typeface="Times New Roman" pitchFamily="18" charset="0"/>
                <a:cs typeface="Times New Roman" pitchFamily="18" charset="0"/>
              </a:rPr>
              <a:t>(</a:t>
            </a:r>
            <a:r>
              <a:rPr lang="ru-RU" sz="2400" b="1" dirty="0" err="1" smtClean="0">
                <a:solidFill>
                  <a:srgbClr val="002060"/>
                </a:solidFill>
                <a:latin typeface="Times New Roman" pitchFamily="18" charset="0"/>
                <a:cs typeface="Times New Roman" pitchFamily="18" charset="0"/>
              </a:rPr>
              <a:t>дерді</a:t>
            </a:r>
            <a:r>
              <a:rPr lang="ru-RU" sz="2400" b="1" dirty="0" smtClean="0">
                <a:solidFill>
                  <a:srgbClr val="002060"/>
                </a:solidFill>
                <a:latin typeface="Times New Roman" pitchFamily="18" charset="0"/>
                <a:cs typeface="Times New Roman" pitchFamily="18" charset="0"/>
              </a:rPr>
              <a:t>) </a:t>
            </a:r>
            <a:r>
              <a:rPr lang="ru-RU" sz="2400" b="1" dirty="0" err="1" smtClean="0">
                <a:solidFill>
                  <a:srgbClr val="002060"/>
                </a:solidFill>
                <a:latin typeface="Times New Roman" pitchFamily="18" charset="0"/>
                <a:cs typeface="Times New Roman" pitchFamily="18" charset="0"/>
              </a:rPr>
              <a:t>түсіндіру үшін бар-жоғы </a:t>
            </a:r>
            <a:r>
              <a:rPr lang="ru-RU" sz="2400" b="1" dirty="0" smtClean="0">
                <a:solidFill>
                  <a:srgbClr val="002060"/>
                </a:solidFill>
                <a:latin typeface="Times New Roman" pitchFamily="18" charset="0"/>
                <a:cs typeface="Times New Roman" pitchFamily="18" charset="0"/>
              </a:rPr>
              <a:t>30 секунды бар –</a:t>
            </a:r>
            <a:r>
              <a:rPr lang="ru-RU" sz="2400" b="1" dirty="0" err="1" smtClean="0">
                <a:solidFill>
                  <a:srgbClr val="002060"/>
                </a:solidFill>
                <a:latin typeface="Times New Roman" pitchFamily="18" charset="0"/>
                <a:cs typeface="Times New Roman" pitchFamily="18" charset="0"/>
              </a:rPr>
              <a:t>мұғалім түсіндіру үшін  негізгі</a:t>
            </a:r>
            <a:r>
              <a:rPr lang="ru-RU" sz="2400" b="1" dirty="0" smtClean="0">
                <a:solidFill>
                  <a:srgbClr val="002060"/>
                </a:solidFill>
                <a:latin typeface="Times New Roman" pitchFamily="18" charset="0"/>
                <a:cs typeface="Times New Roman" pitchFamily="18" charset="0"/>
              </a:rPr>
              <a:t> </a:t>
            </a:r>
            <a:r>
              <a:rPr lang="ru-RU" sz="2400" b="1" dirty="0" err="1" smtClean="0">
                <a:solidFill>
                  <a:srgbClr val="002060"/>
                </a:solidFill>
                <a:latin typeface="Times New Roman" pitchFamily="18" charset="0"/>
                <a:cs typeface="Times New Roman" pitchFamily="18" charset="0"/>
              </a:rPr>
              <a:t>сөзді мысал</a:t>
            </a:r>
            <a:r>
              <a:rPr lang="ru-RU" sz="2400" b="1" dirty="0" smtClean="0">
                <a:solidFill>
                  <a:srgbClr val="002060"/>
                </a:solidFill>
                <a:latin typeface="Times New Roman" pitchFamily="18" charset="0"/>
                <a:cs typeface="Times New Roman" pitchFamily="18" charset="0"/>
              </a:rPr>
              <a:t> </a:t>
            </a:r>
            <a:r>
              <a:rPr lang="ru-RU" sz="2400" b="1" dirty="0" err="1" smtClean="0">
                <a:solidFill>
                  <a:srgbClr val="002060"/>
                </a:solidFill>
                <a:latin typeface="Times New Roman" pitchFamily="18" charset="0"/>
                <a:cs typeface="Times New Roman" pitchFamily="18" charset="0"/>
              </a:rPr>
              <a:t>ретінде</a:t>
            </a:r>
            <a:r>
              <a:rPr lang="ru-RU" sz="2400" b="1" dirty="0" smtClean="0">
                <a:solidFill>
                  <a:srgbClr val="002060"/>
                </a:solidFill>
                <a:latin typeface="Times New Roman" pitchFamily="18" charset="0"/>
                <a:cs typeface="Times New Roman" pitchFamily="18" charset="0"/>
              </a:rPr>
              <a:t> </a:t>
            </a:r>
            <a:r>
              <a:rPr lang="ru-RU" sz="2400" b="1" dirty="0" err="1" smtClean="0">
                <a:solidFill>
                  <a:srgbClr val="002060"/>
                </a:solidFill>
                <a:latin typeface="Times New Roman" pitchFamily="18" charset="0"/>
                <a:cs typeface="Times New Roman" pitchFamily="18" charset="0"/>
              </a:rPr>
              <a:t>келтіреді</a:t>
            </a:r>
            <a:r>
              <a:rPr lang="ru-RU" sz="2400" b="1" dirty="0" smtClean="0">
                <a:solidFill>
                  <a:srgbClr val="002060"/>
                </a:solidFill>
                <a:latin typeface="Times New Roman" pitchFamily="18" charset="0"/>
                <a:cs typeface="Times New Roman" pitchFamily="18" charset="0"/>
              </a:rPr>
              <a:t>.   </a:t>
            </a:r>
            <a:endParaRPr lang="en-GB" sz="24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anim calcmode="discrete" valueType="clr">
                                      <p:cBhvr override="childStyle">
                                        <p:cTn id="7"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tgtEl>
                                        <p:attrNameLst>
                                          <p:attrName>fillcolor</p:attrName>
                                        </p:attrNameLst>
                                      </p:cBhvr>
                                      <p:tavLst>
                                        <p:tav tm="0">
                                          <p:val>
                                            <p:clrVal>
                                              <a:schemeClr val="accent2"/>
                                            </p:clrVal>
                                          </p:val>
                                        </p:tav>
                                        <p:tav tm="50000">
                                          <p:val>
                                            <p:clrVal>
                                              <a:schemeClr val="hlink"/>
                                            </p:clrVal>
                                          </p:val>
                                        </p:tav>
                                      </p:tavLst>
                                    </p:anim>
                                    <p:set>
                                      <p:cBhvr>
                                        <p:cTn id="9" dur="80"/>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7" dur="1000" fill="hold"/>
                                        <p:tgtEl>
                                          <p:spTgt spid="7"/>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48" y="642918"/>
            <a:ext cx="7572428" cy="3416320"/>
          </a:xfrm>
          <a:prstGeom prst="rect">
            <a:avLst/>
          </a:prstGeom>
          <a:noFill/>
        </p:spPr>
        <p:txBody>
          <a:bodyPr wrap="square" rtlCol="0">
            <a:spAutoFit/>
          </a:bodyPr>
          <a:lstStyle/>
          <a:p>
            <a:pPr algn="ctr">
              <a:lnSpc>
                <a:spcPct val="200000"/>
              </a:lnSpc>
            </a:pPr>
            <a:r>
              <a:rPr lang="kk-KZ" sz="3600" dirty="0" smtClean="0">
                <a:solidFill>
                  <a:srgbClr val="FF0000"/>
                </a:solidFill>
                <a:latin typeface="Times New Roman" pitchFamily="18" charset="0"/>
                <a:cs typeface="Times New Roman" pitchFamily="18" charset="0"/>
              </a:rPr>
              <a:t>Тапсырма:</a:t>
            </a:r>
          </a:p>
          <a:p>
            <a:pPr algn="ctr">
              <a:lnSpc>
                <a:spcPct val="200000"/>
              </a:lnSpc>
            </a:pPr>
            <a:r>
              <a:rPr lang="en-US" sz="3600" dirty="0" smtClean="0">
                <a:solidFill>
                  <a:srgbClr val="002060"/>
                </a:solidFill>
                <a:latin typeface="Times New Roman" pitchFamily="18" charset="0"/>
                <a:cs typeface="Times New Roman" pitchFamily="18" charset="0"/>
              </a:rPr>
              <a:t>MS Excel</a:t>
            </a:r>
            <a:r>
              <a:rPr lang="kk-KZ" sz="3600" dirty="0" smtClean="0">
                <a:solidFill>
                  <a:srgbClr val="002060"/>
                </a:solidFill>
                <a:latin typeface="Times New Roman" pitchFamily="18" charset="0"/>
                <a:cs typeface="Times New Roman" pitchFamily="18" charset="0"/>
              </a:rPr>
              <a:t>-дің математикалық және статистикалық функциялары </a:t>
            </a:r>
            <a:endParaRPr lang="ru-RU" sz="3600" dirty="0">
              <a:solidFill>
                <a:srgbClr val="002060"/>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diamondblank[1]"/>
          <p:cNvPicPr>
            <a:picLocks noChangeAspect="1" noChangeArrowheads="1"/>
          </p:cNvPicPr>
          <p:nvPr/>
        </p:nvPicPr>
        <p:blipFill>
          <a:blip r:embed="rId3"/>
          <a:srcRect/>
          <a:stretch>
            <a:fillRect/>
          </a:stretch>
        </p:blipFill>
        <p:spPr bwMode="auto">
          <a:xfrm>
            <a:off x="4493419" y="928670"/>
            <a:ext cx="4484846" cy="4749796"/>
          </a:xfrm>
          <a:prstGeom prst="rect">
            <a:avLst/>
          </a:prstGeom>
          <a:noFill/>
          <a:ln w="9525">
            <a:noFill/>
            <a:miter lim="800000"/>
            <a:headEnd/>
            <a:tailEnd/>
          </a:ln>
        </p:spPr>
      </p:pic>
      <p:sp>
        <p:nvSpPr>
          <p:cNvPr id="16387" name="Text Box 3"/>
          <p:cNvSpPr txBox="1">
            <a:spLocks noChangeArrowheads="1"/>
          </p:cNvSpPr>
          <p:nvPr/>
        </p:nvSpPr>
        <p:spPr bwMode="auto">
          <a:xfrm>
            <a:off x="294323" y="1214422"/>
            <a:ext cx="4114800" cy="5065820"/>
          </a:xfrm>
          <a:prstGeom prst="rect">
            <a:avLst/>
          </a:prstGeom>
          <a:noFill/>
          <a:ln w="9525">
            <a:noFill/>
            <a:miter lim="800000"/>
            <a:headEnd/>
            <a:tailEnd/>
          </a:ln>
        </p:spPr>
        <p:txBody>
          <a:bodyPr lIns="79068" tIns="39534" rIns="79068" bIns="39534">
            <a:spAutoFit/>
          </a:bodyPr>
          <a:lstStyle/>
          <a:p>
            <a:r>
              <a:rPr lang="kk-KZ" dirty="0">
                <a:solidFill>
                  <a:srgbClr val="002060"/>
                </a:solidFill>
                <a:latin typeface="Times New Roman" pitchFamily="18" charset="0"/>
                <a:cs typeface="Times New Roman" pitchFamily="18" charset="0"/>
              </a:rPr>
              <a:t>Қатысушыларға айтарлықтай маңыздысын анықтап, талқылау үшін тізім беріледі. Тізімнің әрбір тармағын үлкен ромбылы торға орналастыру қажет. Маңызды тармақтарды әдетте ромбының жоғарғы жағына, ал оншалықты маңызды еместерін төменгі бөлігіне орналастырады. Әр қатарда орналасқан тармақтардың маңызы бірдей. Кейбір топтар ең маңызды карточкаларын орталықта орналастыра алады </a:t>
            </a:r>
            <a:r>
              <a:rPr lang="ru-RU" dirty="0">
                <a:solidFill>
                  <a:srgbClr val="002060"/>
                </a:solidFill>
                <a:latin typeface="Times New Roman" pitchFamily="18" charset="0"/>
                <a:cs typeface="Times New Roman" pitchFamily="18" charset="0"/>
              </a:rPr>
              <a:t>(</a:t>
            </a:r>
            <a:r>
              <a:rPr lang="kk-KZ" dirty="0">
                <a:solidFill>
                  <a:srgbClr val="002060"/>
                </a:solidFill>
                <a:latin typeface="Times New Roman" pitchFamily="18" charset="0"/>
                <a:cs typeface="Times New Roman" pitchFamily="18" charset="0"/>
              </a:rPr>
              <a:t>екі нұсқасы сәйкес келеді, себебі тапсырманың маңызды элементі топтағы талқылау үдерісі болып табылады</a:t>
            </a:r>
            <a:r>
              <a:rPr lang="ru-RU" dirty="0">
                <a:solidFill>
                  <a:srgbClr val="002060"/>
                </a:solidFill>
                <a:latin typeface="Times New Roman" pitchFamily="18" charset="0"/>
                <a:cs typeface="Times New Roman" pitchFamily="18" charset="0"/>
              </a:rPr>
              <a:t>). </a:t>
            </a:r>
            <a:r>
              <a:rPr lang="kk-KZ" dirty="0">
                <a:solidFill>
                  <a:srgbClr val="002060"/>
                </a:solidFill>
                <a:latin typeface="Times New Roman" pitchFamily="18" charset="0"/>
                <a:cs typeface="Times New Roman" pitchFamily="18" charset="0"/>
              </a:rPr>
              <a:t>Ромбының нысаны топқа бірқатар басымдықтар мен перспективаларды қамтуға мүмкіндік береді. </a:t>
            </a:r>
            <a:endParaRPr lang="en-GB" dirty="0">
              <a:solidFill>
                <a:srgbClr val="002060"/>
              </a:solidFill>
              <a:latin typeface="Times New Roman" pitchFamily="18" charset="0"/>
              <a:cs typeface="Times New Roman" pitchFamily="18" charset="0"/>
            </a:endParaRPr>
          </a:p>
        </p:txBody>
      </p:sp>
      <p:sp>
        <p:nvSpPr>
          <p:cNvPr id="16388" name="Text Box 4"/>
          <p:cNvSpPr txBox="1">
            <a:spLocks noChangeArrowheads="1"/>
          </p:cNvSpPr>
          <p:nvPr/>
        </p:nvSpPr>
        <p:spPr bwMode="auto">
          <a:xfrm>
            <a:off x="2308860" y="146137"/>
            <a:ext cx="4160520" cy="833893"/>
          </a:xfrm>
          <a:prstGeom prst="rect">
            <a:avLst/>
          </a:prstGeom>
          <a:noFill/>
          <a:ln w="9525">
            <a:noFill/>
            <a:miter lim="800000"/>
            <a:headEnd/>
            <a:tailEnd/>
          </a:ln>
        </p:spPr>
        <p:txBody>
          <a:bodyPr lIns="79068" tIns="39534" rIns="79068" bIns="39534">
            <a:spAutoFit/>
          </a:bodyPr>
          <a:lstStyle/>
          <a:p>
            <a:r>
              <a:rPr lang="en-GB" sz="4900" dirty="0">
                <a:solidFill>
                  <a:srgbClr val="0000FF"/>
                </a:solidFill>
                <a:latin typeface="Bookman Old Style - 24" charset="0"/>
              </a:rPr>
              <a:t> 9</a:t>
            </a:r>
            <a:r>
              <a:rPr lang="kk-KZ" sz="4900" dirty="0">
                <a:solidFill>
                  <a:srgbClr val="0000FF"/>
                </a:solidFill>
              </a:rPr>
              <a:t>-ромб</a:t>
            </a:r>
            <a:r>
              <a:rPr lang="en-GB" sz="4900" dirty="0">
                <a:solidFill>
                  <a:srgbClr val="0000FF"/>
                </a:solidFill>
                <a:latin typeface="Bookman Old Style - 24"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428604"/>
            <a:ext cx="8377358" cy="3877985"/>
          </a:xfrm>
          <a:prstGeom prst="rect">
            <a:avLst/>
          </a:prstGeom>
          <a:noFill/>
        </p:spPr>
        <p:txBody>
          <a:bodyPr wrap="none" rtlCol="0">
            <a:spAutoFit/>
          </a:bodyPr>
          <a:lstStyle/>
          <a:p>
            <a:endParaRPr lang="ru-RU" sz="2200" dirty="0" smtClean="0">
              <a:latin typeface="Times New Roman" pitchFamily="18" charset="0"/>
              <a:cs typeface="Times New Roman" pitchFamily="18" charset="0"/>
            </a:endParaRPr>
          </a:p>
          <a:p>
            <a:pPr algn="ctr"/>
            <a:r>
              <a:rPr lang="kk-KZ" sz="3200" b="1" dirty="0" smtClean="0">
                <a:solidFill>
                  <a:srgbClr val="FF0000"/>
                </a:solidFill>
                <a:latin typeface="Times New Roman" pitchFamily="18" charset="0"/>
                <a:cs typeface="Times New Roman" pitchFamily="18" charset="0"/>
              </a:rPr>
              <a:t>Тапсырма</a:t>
            </a:r>
            <a:endParaRPr lang="ru-RU" sz="3200" b="1" dirty="0" smtClean="0">
              <a:solidFill>
                <a:srgbClr val="FF0000"/>
              </a:solidFill>
              <a:latin typeface="Times New Roman" pitchFamily="18" charset="0"/>
              <a:cs typeface="Times New Roman" pitchFamily="18" charset="0"/>
            </a:endParaRPr>
          </a:p>
          <a:p>
            <a:pPr>
              <a:lnSpc>
                <a:spcPct val="150000"/>
              </a:lnSpc>
            </a:pPr>
            <a:r>
              <a:rPr lang="ru-RU" sz="3200" dirty="0" smtClean="0">
                <a:solidFill>
                  <a:srgbClr val="002060"/>
                </a:solidFill>
                <a:latin typeface="Times New Roman" pitchFamily="18" charset="0"/>
                <a:cs typeface="Times New Roman" pitchFamily="18" charset="0"/>
              </a:rPr>
              <a:t>        Паскаль </a:t>
            </a:r>
            <a:r>
              <a:rPr lang="ru-RU" sz="3200" dirty="0" err="1" smtClean="0">
                <a:solidFill>
                  <a:srgbClr val="002060"/>
                </a:solidFill>
                <a:latin typeface="Times New Roman" pitchFamily="18" charset="0"/>
                <a:cs typeface="Times New Roman" pitchFamily="18" charset="0"/>
              </a:rPr>
              <a:t>программалау</a:t>
            </a:r>
            <a:r>
              <a:rPr lang="ru-RU" sz="3200" dirty="0" smtClean="0">
                <a:solidFill>
                  <a:srgbClr val="002060"/>
                </a:solidFill>
                <a:latin typeface="Times New Roman" pitchFamily="18" charset="0"/>
                <a:cs typeface="Times New Roman" pitchFamily="18" charset="0"/>
              </a:rPr>
              <a:t> т</a:t>
            </a:r>
            <a:r>
              <a:rPr lang="kk-KZ" sz="3200" dirty="0" smtClean="0">
                <a:solidFill>
                  <a:srgbClr val="002060"/>
                </a:solidFill>
                <a:latin typeface="Times New Roman" pitchFamily="18" charset="0"/>
                <a:cs typeface="Times New Roman" pitchFamily="18" charset="0"/>
              </a:rPr>
              <a:t>ілінің құрылымы </a:t>
            </a:r>
          </a:p>
          <a:p>
            <a:pPr>
              <a:lnSpc>
                <a:spcPct val="150000"/>
              </a:lnSpc>
            </a:pPr>
            <a:r>
              <a:rPr lang="kk-KZ" sz="3200" dirty="0" smtClean="0">
                <a:solidFill>
                  <a:srgbClr val="002060"/>
                </a:solidFill>
                <a:latin typeface="Times New Roman" pitchFamily="18" charset="0"/>
                <a:cs typeface="Times New Roman" pitchFamily="18" charset="0"/>
              </a:rPr>
              <a:t>мен сипаттау бөлімінде орналасқан  </a:t>
            </a:r>
          </a:p>
          <a:p>
            <a:pPr>
              <a:lnSpc>
                <a:spcPct val="150000"/>
              </a:lnSpc>
            </a:pPr>
            <a:r>
              <a:rPr lang="kk-KZ" sz="3200" dirty="0" smtClean="0">
                <a:solidFill>
                  <a:srgbClr val="002060"/>
                </a:solidFill>
                <a:latin typeface="Times New Roman" pitchFamily="18" charset="0"/>
                <a:cs typeface="Times New Roman" pitchFamily="18" charset="0"/>
              </a:rPr>
              <a:t>қызметші сөздерді орналасу ретінің </a:t>
            </a:r>
          </a:p>
          <a:p>
            <a:pPr>
              <a:lnSpc>
                <a:spcPct val="150000"/>
              </a:lnSpc>
            </a:pPr>
            <a:r>
              <a:rPr lang="kk-KZ" sz="3200" dirty="0" smtClean="0">
                <a:solidFill>
                  <a:srgbClr val="002060"/>
                </a:solidFill>
                <a:latin typeface="Times New Roman" pitchFamily="18" charset="0"/>
                <a:cs typeface="Times New Roman" pitchFamily="18" charset="0"/>
              </a:rPr>
              <a:t>маңыздылығына  қарай  орналастыру керек.</a:t>
            </a:r>
            <a:endParaRPr lang="ru-RU" sz="3200" dirty="0">
              <a:solidFill>
                <a:srgbClr val="002060"/>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iamondblank[1]"/>
          <p:cNvPicPr>
            <a:picLocks noChangeAspect="1" noChangeArrowheads="1"/>
          </p:cNvPicPr>
          <p:nvPr/>
        </p:nvPicPr>
        <p:blipFill>
          <a:blip r:embed="rId2"/>
          <a:srcRect/>
          <a:stretch>
            <a:fillRect/>
          </a:stretch>
        </p:blipFill>
        <p:spPr bwMode="auto">
          <a:xfrm>
            <a:off x="714348" y="0"/>
            <a:ext cx="7715304" cy="6858000"/>
          </a:xfrm>
          <a:prstGeom prst="rect">
            <a:avLst/>
          </a:prstGeom>
          <a:noFill/>
          <a:ln w="9525">
            <a:noFill/>
            <a:miter lim="800000"/>
            <a:headEnd/>
            <a:tailEnd/>
          </a:ln>
        </p:spPr>
      </p:pic>
      <p:sp>
        <p:nvSpPr>
          <p:cNvPr id="3" name="Прямоугольник 2"/>
          <p:cNvSpPr/>
          <p:nvPr/>
        </p:nvSpPr>
        <p:spPr>
          <a:xfrm>
            <a:off x="3714744" y="5429264"/>
            <a:ext cx="1785950" cy="646331"/>
          </a:xfrm>
          <a:prstGeom prst="rect">
            <a:avLst/>
          </a:prstGeom>
        </p:spPr>
        <p:txBody>
          <a:bodyPr wrap="square">
            <a:spAutoFit/>
          </a:bodyPr>
          <a:lstStyle/>
          <a:p>
            <a:pPr algn="ctr"/>
            <a:r>
              <a:rPr lang="en-US" dirty="0" smtClean="0">
                <a:solidFill>
                  <a:srgbClr val="002060"/>
                </a:solidFill>
                <a:latin typeface="Times New Roman" pitchFamily="18" charset="0"/>
                <a:cs typeface="Times New Roman" pitchFamily="18" charset="0"/>
              </a:rPr>
              <a:t>procedure, </a:t>
            </a:r>
          </a:p>
          <a:p>
            <a:pPr algn="ctr"/>
            <a:r>
              <a:rPr lang="en-US" dirty="0" smtClean="0">
                <a:solidFill>
                  <a:srgbClr val="002060"/>
                </a:solidFill>
                <a:latin typeface="Times New Roman" pitchFamily="18" charset="0"/>
                <a:cs typeface="Times New Roman" pitchFamily="18" charset="0"/>
              </a:rPr>
              <a:t>function</a:t>
            </a:r>
            <a:endParaRPr lang="ru-RU" dirty="0">
              <a:solidFill>
                <a:srgbClr val="002060"/>
              </a:solidFill>
              <a:latin typeface="Times New Roman" pitchFamily="18" charset="0"/>
              <a:cs typeface="Times New Roman" pitchFamily="18" charset="0"/>
            </a:endParaRPr>
          </a:p>
        </p:txBody>
      </p:sp>
      <p:sp>
        <p:nvSpPr>
          <p:cNvPr id="4" name="Прямоугольник 3"/>
          <p:cNvSpPr/>
          <p:nvPr/>
        </p:nvSpPr>
        <p:spPr>
          <a:xfrm>
            <a:off x="4000496" y="857232"/>
            <a:ext cx="1084592" cy="369332"/>
          </a:xfrm>
          <a:prstGeom prst="rect">
            <a:avLst/>
          </a:prstGeom>
        </p:spPr>
        <p:txBody>
          <a:bodyPr wrap="none">
            <a:spAutoFit/>
          </a:bodyPr>
          <a:lstStyle/>
          <a:p>
            <a:r>
              <a:rPr lang="kk-KZ" dirty="0" smtClean="0">
                <a:solidFill>
                  <a:srgbClr val="002060"/>
                </a:solidFill>
                <a:latin typeface="Times New Roman" pitchFamily="18" charset="0"/>
                <a:cs typeface="Times New Roman" pitchFamily="18" charset="0"/>
              </a:rPr>
              <a:t>Тақырып</a:t>
            </a:r>
            <a:endParaRPr lang="ru-RU" dirty="0"/>
          </a:p>
        </p:txBody>
      </p:sp>
      <p:sp>
        <p:nvSpPr>
          <p:cNvPr id="5" name="Прямоугольник 4"/>
          <p:cNvSpPr/>
          <p:nvPr/>
        </p:nvSpPr>
        <p:spPr>
          <a:xfrm>
            <a:off x="2357422" y="2000240"/>
            <a:ext cx="1721497" cy="369332"/>
          </a:xfrm>
          <a:prstGeom prst="rect">
            <a:avLst/>
          </a:prstGeom>
        </p:spPr>
        <p:txBody>
          <a:bodyPr wrap="none">
            <a:spAutoFit/>
          </a:bodyPr>
          <a:lstStyle/>
          <a:p>
            <a:r>
              <a:rPr lang="kk-KZ" dirty="0" smtClean="0">
                <a:solidFill>
                  <a:srgbClr val="002060"/>
                </a:solidFill>
                <a:latin typeface="Times New Roman" pitchFamily="18" charset="0"/>
                <a:cs typeface="Times New Roman" pitchFamily="18" charset="0"/>
              </a:rPr>
              <a:t>сипаттау бөлімі</a:t>
            </a:r>
            <a:endParaRPr lang="ru-RU" dirty="0"/>
          </a:p>
        </p:txBody>
      </p:sp>
      <p:sp>
        <p:nvSpPr>
          <p:cNvPr id="6" name="Прямоугольник 5"/>
          <p:cNvSpPr/>
          <p:nvPr/>
        </p:nvSpPr>
        <p:spPr>
          <a:xfrm>
            <a:off x="4857752" y="2071678"/>
            <a:ext cx="2077043" cy="369332"/>
          </a:xfrm>
          <a:prstGeom prst="rect">
            <a:avLst/>
          </a:prstGeom>
        </p:spPr>
        <p:txBody>
          <a:bodyPr wrap="none">
            <a:spAutoFit/>
          </a:bodyPr>
          <a:lstStyle/>
          <a:p>
            <a:r>
              <a:rPr lang="kk-KZ" dirty="0" smtClean="0">
                <a:solidFill>
                  <a:srgbClr val="002060"/>
                </a:solidFill>
                <a:latin typeface="Times New Roman" pitchFamily="18" charset="0"/>
                <a:cs typeface="Times New Roman" pitchFamily="18" charset="0"/>
              </a:rPr>
              <a:t>операторлар бөлімі</a:t>
            </a:r>
            <a:endParaRPr lang="ru-RU" dirty="0"/>
          </a:p>
        </p:txBody>
      </p:sp>
      <p:sp>
        <p:nvSpPr>
          <p:cNvPr id="7" name="Прямоугольник 6"/>
          <p:cNvSpPr/>
          <p:nvPr/>
        </p:nvSpPr>
        <p:spPr>
          <a:xfrm>
            <a:off x="1571604" y="3214686"/>
            <a:ext cx="582211" cy="369332"/>
          </a:xfrm>
          <a:prstGeom prst="rect">
            <a:avLst/>
          </a:prstGeom>
        </p:spPr>
        <p:txBody>
          <a:bodyPr wrap="none">
            <a:spAutoFit/>
          </a:bodyPr>
          <a:lstStyle/>
          <a:p>
            <a:r>
              <a:rPr lang="en-US" dirty="0" smtClean="0">
                <a:solidFill>
                  <a:srgbClr val="002060"/>
                </a:solidFill>
                <a:latin typeface="Times New Roman" pitchFamily="18" charset="0"/>
                <a:cs typeface="Times New Roman" pitchFamily="18" charset="0"/>
              </a:rPr>
              <a:t>uses</a:t>
            </a:r>
            <a:endParaRPr lang="ru-RU" dirty="0"/>
          </a:p>
        </p:txBody>
      </p:sp>
      <p:sp>
        <p:nvSpPr>
          <p:cNvPr id="8" name="Прямоугольник 7"/>
          <p:cNvSpPr/>
          <p:nvPr/>
        </p:nvSpPr>
        <p:spPr>
          <a:xfrm>
            <a:off x="4214810" y="3143248"/>
            <a:ext cx="633507" cy="369332"/>
          </a:xfrm>
          <a:prstGeom prst="rect">
            <a:avLst/>
          </a:prstGeom>
        </p:spPr>
        <p:txBody>
          <a:bodyPr wrap="none">
            <a:spAutoFit/>
          </a:bodyPr>
          <a:lstStyle/>
          <a:p>
            <a:r>
              <a:rPr lang="en-US" dirty="0" smtClean="0">
                <a:solidFill>
                  <a:srgbClr val="002060"/>
                </a:solidFill>
                <a:latin typeface="Times New Roman" pitchFamily="18" charset="0"/>
                <a:cs typeface="Times New Roman" pitchFamily="18" charset="0"/>
              </a:rPr>
              <a:t>label</a:t>
            </a:r>
            <a:endParaRPr lang="ru-RU" dirty="0"/>
          </a:p>
        </p:txBody>
      </p:sp>
      <p:sp>
        <p:nvSpPr>
          <p:cNvPr id="9" name="Прямоугольник 8"/>
          <p:cNvSpPr/>
          <p:nvPr/>
        </p:nvSpPr>
        <p:spPr>
          <a:xfrm>
            <a:off x="6929454" y="3214686"/>
            <a:ext cx="671979" cy="369332"/>
          </a:xfrm>
          <a:prstGeom prst="rect">
            <a:avLst/>
          </a:prstGeom>
        </p:spPr>
        <p:txBody>
          <a:bodyPr wrap="none">
            <a:spAutoFit/>
          </a:bodyPr>
          <a:lstStyle/>
          <a:p>
            <a:r>
              <a:rPr lang="en-US" dirty="0" smtClean="0">
                <a:solidFill>
                  <a:srgbClr val="002060"/>
                </a:solidFill>
                <a:latin typeface="Times New Roman" pitchFamily="18" charset="0"/>
                <a:cs typeface="Times New Roman" pitchFamily="18" charset="0"/>
              </a:rPr>
              <a:t>const</a:t>
            </a:r>
            <a:endParaRPr lang="ru-RU" dirty="0"/>
          </a:p>
        </p:txBody>
      </p:sp>
      <p:sp>
        <p:nvSpPr>
          <p:cNvPr id="10" name="Прямоугольник 9"/>
          <p:cNvSpPr/>
          <p:nvPr/>
        </p:nvSpPr>
        <p:spPr>
          <a:xfrm>
            <a:off x="2786050" y="4357694"/>
            <a:ext cx="582211" cy="369332"/>
          </a:xfrm>
          <a:prstGeom prst="rect">
            <a:avLst/>
          </a:prstGeom>
        </p:spPr>
        <p:txBody>
          <a:bodyPr wrap="none">
            <a:spAutoFit/>
          </a:bodyPr>
          <a:lstStyle/>
          <a:p>
            <a:r>
              <a:rPr lang="en-US" dirty="0" smtClean="0">
                <a:solidFill>
                  <a:srgbClr val="002060"/>
                </a:solidFill>
                <a:latin typeface="Times New Roman" pitchFamily="18" charset="0"/>
                <a:cs typeface="Times New Roman" pitchFamily="18" charset="0"/>
              </a:rPr>
              <a:t>type</a:t>
            </a:r>
            <a:endParaRPr lang="ru-RU" dirty="0"/>
          </a:p>
        </p:txBody>
      </p:sp>
      <p:sp>
        <p:nvSpPr>
          <p:cNvPr id="11" name="Прямоугольник 10"/>
          <p:cNvSpPr/>
          <p:nvPr/>
        </p:nvSpPr>
        <p:spPr>
          <a:xfrm>
            <a:off x="5572132" y="4357694"/>
            <a:ext cx="479618" cy="369332"/>
          </a:xfrm>
          <a:prstGeom prst="rect">
            <a:avLst/>
          </a:prstGeom>
        </p:spPr>
        <p:txBody>
          <a:bodyPr wrap="none">
            <a:spAutoFit/>
          </a:bodyPr>
          <a:lstStyle/>
          <a:p>
            <a:r>
              <a:rPr lang="en-US" dirty="0" err="1" smtClean="0">
                <a:solidFill>
                  <a:srgbClr val="002060"/>
                </a:solidFill>
                <a:latin typeface="Times New Roman" pitchFamily="18" charset="0"/>
                <a:cs typeface="Times New Roman" pitchFamily="18" charset="0"/>
              </a:rPr>
              <a:t>var</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7158" y="357166"/>
            <a:ext cx="8501090" cy="63401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26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«Шөл даладағы 100 сағат»  тренингі</a:t>
            </a:r>
            <a:endParaRPr kumimoji="0" lang="ru-RU" sz="26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31 адам ұшаққа жайғасып, Америкаға ұшып бара жатып бұзылып, Сахара шөліне қонады. Сахара шөлінде </a:t>
            </a:r>
            <a:r>
              <a:rPr kumimoji="0" lang="kk-KZ" sz="20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жолаушылар 100 </a:t>
            </a:r>
            <a:r>
              <a:rPr kumimoji="0" lang="kk-KZ" sz="20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сағат болады. Ұшақтың бортында мынадай заттар болады:</a:t>
            </a:r>
            <a:endParaRPr kumimoji="0" lang="ru-RU" sz="20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20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Фонарь</a:t>
            </a:r>
            <a:endParaRPr kumimoji="0" lang="ru-RU" sz="20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20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Авиокарта </a:t>
            </a:r>
            <a:endParaRPr kumimoji="0" lang="ru-RU" sz="20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20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Пышақ</a:t>
            </a:r>
            <a:endParaRPr kumimoji="0" lang="ru-RU" sz="20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20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Компас</a:t>
            </a:r>
            <a:endParaRPr kumimoji="0" lang="ru-RU" sz="20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20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Пластиктен жасалған шатыр</a:t>
            </a:r>
            <a:endParaRPr kumimoji="0" lang="ru-RU" sz="20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20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Пистолет</a:t>
            </a:r>
            <a:endParaRPr kumimoji="0" lang="ru-RU" sz="20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20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100 дана тұзды таблетка</a:t>
            </a:r>
            <a:endParaRPr kumimoji="0" lang="ru-RU" sz="20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20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1 адамға 2 литр су</a:t>
            </a:r>
            <a:endParaRPr kumimoji="0" lang="ru-RU" sz="20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20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«Шөл далада мекендейтін  жеуге жарамды жануарлар» атты кітап</a:t>
            </a:r>
            <a:endParaRPr kumimoji="0" lang="ru-RU" sz="20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20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1 дана қара көзілдірік</a:t>
            </a:r>
            <a:endParaRPr kumimoji="0" lang="ru-RU" sz="20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20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3 литр спирт</a:t>
            </a:r>
            <a:endParaRPr kumimoji="0" lang="ru-RU" sz="20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20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Әрқайсымызға 1 данадан пальто</a:t>
            </a:r>
            <a:endParaRPr kumimoji="0" lang="ru-RU" sz="20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20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Косметикалық  айна</a:t>
            </a:r>
            <a:endParaRPr kumimoji="0" lang="ru-RU" sz="20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20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Қызыл және ақ парашют</a:t>
            </a:r>
          </a:p>
          <a:p>
            <a:pPr marL="0" marR="0" lvl="0" indent="0" algn="just" defTabSz="914400" rtl="0" eaLnBrk="0" fontAlgn="base" latinLnBrk="0" hangingPunct="0">
              <a:lnSpc>
                <a:spcPct val="100000"/>
              </a:lnSpc>
              <a:spcBef>
                <a:spcPct val="0"/>
              </a:spcBef>
              <a:spcAft>
                <a:spcPct val="0"/>
              </a:spcAft>
              <a:buClrTx/>
              <a:buSzTx/>
              <a:tabLst/>
            </a:pPr>
            <a:endParaRPr kumimoji="0" lang="ru-RU" sz="20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Осы заттардың ішінен керекті деп санаған 3 затты таңдау қажет.   </a:t>
            </a:r>
            <a:endParaRPr kumimoji="0" lang="kk-KZ" sz="2000" b="0" i="0" u="none" strike="noStrike" cap="none" normalizeH="0" baseline="0" dirty="0" smtClean="0">
              <a:ln>
                <a:noFill/>
              </a:ln>
              <a:solidFill>
                <a:srgbClr val="002060"/>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357158" y="811486"/>
            <a:ext cx="850109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92100" algn="ctr" defTabSz="914400" rtl="0" eaLnBrk="1" fontAlgn="base" latinLnBrk="0" hangingPunct="1">
              <a:lnSpc>
                <a:spcPct val="100000"/>
              </a:lnSpc>
              <a:spcBef>
                <a:spcPct val="0"/>
              </a:spcBef>
              <a:spcAft>
                <a:spcPct val="0"/>
              </a:spcAft>
              <a:buClrTx/>
              <a:buSzTx/>
              <a:buFontTx/>
              <a:buNone/>
              <a:tabLst/>
            </a:pPr>
            <a:r>
              <a:rPr kumimoji="0" lang="kk-KZ" sz="2800"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IDEAL тәсілі</a:t>
            </a:r>
            <a:endParaRPr kumimoji="0" lang="en-US" sz="2800"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0" marR="0" lvl="0" indent="292100" algn="ctr" defTabSz="914400" rtl="0" eaLnBrk="1" fontAlgn="base" latinLnBrk="0" hangingPunct="1">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292100" algn="just" defTabSz="914400" rtl="0" eaLnBrk="0" fontAlgn="base" latinLnBrk="0" hangingPunct="0">
              <a:lnSpc>
                <a:spcPct val="100000"/>
              </a:lnSpc>
              <a:spcBef>
                <a:spcPct val="0"/>
              </a:spcBef>
              <a:spcAft>
                <a:spcPct val="0"/>
              </a:spcAft>
              <a:buClrTx/>
              <a:buSzTx/>
              <a:buFontTx/>
              <a:buNone/>
              <a:tabLst/>
            </a:pPr>
            <a:r>
              <a:rPr kumimoji="0" lang="kk-KZ" sz="28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Проблемалық жағдаяттар берілген ақпаратпен жұмыс істеуге қолайлы тәсіл.</a:t>
            </a:r>
            <a:endParaRPr kumimoji="0" lang="ru-RU" sz="2800" b="0"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292100" algn="just"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I</a:t>
            </a:r>
            <a:r>
              <a:rPr kumimoji="0" lang="ru-RU" sz="2800"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 м</a:t>
            </a:r>
            <a:r>
              <a:rPr kumimoji="0" lang="kk-KZ" sz="2800"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әтін мазмұнындағы проблеманы анықтау</a:t>
            </a:r>
            <a:endParaRPr kumimoji="0" lang="ru-RU" sz="2800" b="0" i="1"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292100" algn="just"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D</a:t>
            </a:r>
            <a:r>
              <a:rPr kumimoji="0" lang="ru-RU" sz="2800"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 </a:t>
            </a:r>
            <a:r>
              <a:rPr kumimoji="0" lang="ru-RU" sz="2800" b="0"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проблеманы</a:t>
            </a:r>
            <a:r>
              <a:rPr kumimoji="0" lang="ru-RU" sz="2800"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r>
              <a:rPr kumimoji="0" lang="ru-RU" sz="2800" b="0"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сипаттау</a:t>
            </a:r>
            <a:endParaRPr kumimoji="0" lang="ru-RU" sz="2800" b="0" i="1"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292100" algn="just"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E</a:t>
            </a:r>
            <a:r>
              <a:rPr kumimoji="0" lang="ru-RU" sz="2800"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  </a:t>
            </a:r>
            <a:r>
              <a:rPr kumimoji="0" lang="ru-RU" sz="2800" b="0"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проблеманы</a:t>
            </a:r>
            <a:r>
              <a:rPr kumimoji="0" lang="ru-RU" sz="2800"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r>
              <a:rPr kumimoji="0" lang="ru-RU" sz="2800" b="0"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шешу</a:t>
            </a:r>
            <a:r>
              <a:rPr kumimoji="0" lang="ru-RU" sz="2800"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r>
              <a:rPr kumimoji="0" lang="ru-RU" sz="2800" b="0"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жолда</a:t>
            </a:r>
            <a:r>
              <a:rPr lang="kk-KZ" sz="2800" i="1" dirty="0" smtClean="0">
                <a:solidFill>
                  <a:srgbClr val="002060"/>
                </a:solidFill>
                <a:latin typeface="Times New Roman" pitchFamily="18" charset="0"/>
                <a:ea typeface="Calibri" pitchFamily="34" charset="0"/>
                <a:cs typeface="Times New Roman" pitchFamily="18" charset="0"/>
              </a:rPr>
              <a:t>р</a:t>
            </a:r>
            <a:r>
              <a:rPr kumimoji="0" lang="ru-RU" sz="2800" b="0"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ын</a:t>
            </a:r>
            <a:r>
              <a:rPr kumimoji="0" lang="ru-RU" sz="2800"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r>
              <a:rPr kumimoji="0" lang="ru-RU" sz="2800" b="0"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анықтау</a:t>
            </a:r>
            <a:endParaRPr kumimoji="0" lang="ru-RU" sz="2800" b="0" i="1"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292100" algn="just"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A</a:t>
            </a:r>
            <a:r>
              <a:rPr kumimoji="0" lang="ru-RU" sz="2800"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  </a:t>
            </a:r>
            <a:r>
              <a:rPr kumimoji="0" lang="kk-KZ" sz="2800"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проблеманы шешу үшін ә</a:t>
            </a:r>
            <a:r>
              <a:rPr kumimoji="0" lang="ru-RU" sz="2800" b="0"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рекет</a:t>
            </a:r>
            <a:r>
              <a:rPr kumimoji="0" lang="ru-RU" sz="2800"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r>
              <a:rPr kumimoji="0" lang="ru-RU" sz="2800" b="0" i="1"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жасау</a:t>
            </a:r>
            <a:r>
              <a:rPr kumimoji="0" lang="kk-KZ" sz="2800"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(мәселені шешу жолын көрсету)</a:t>
            </a:r>
            <a:endParaRPr kumimoji="0" lang="ru-RU" sz="2800" b="0" i="1"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292100" algn="just" defTabSz="914400" rtl="0" eaLnBrk="0" fontAlgn="base" latinLnBrk="0" hangingPunct="0">
              <a:lnSpc>
                <a:spcPct val="100000"/>
              </a:lnSpc>
              <a:spcBef>
                <a:spcPct val="0"/>
              </a:spcBef>
              <a:spcAft>
                <a:spcPct val="0"/>
              </a:spcAft>
              <a:buClrTx/>
              <a:buSzTx/>
              <a:buFontTx/>
              <a:buNone/>
              <a:tabLst/>
            </a:pPr>
            <a:r>
              <a:rPr kumimoji="0" lang="kk-KZ" sz="2800"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L –  қорытынды жасау, атқарылған жұмысқа рефлексия жасау</a:t>
            </a:r>
            <a:endParaRPr kumimoji="0" lang="kk-KZ" sz="2800" b="0" i="1" u="none" strike="noStrike" cap="none" normalizeH="0" baseline="0" dirty="0" smtClean="0">
              <a:ln>
                <a:noFill/>
              </a:ln>
              <a:solidFill>
                <a:srgbClr val="002060"/>
              </a:solidFill>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1481</TotalTime>
  <Words>370</Words>
  <Application>Microsoft Office PowerPoint</Application>
  <PresentationFormat>Экран (4:3)</PresentationFormat>
  <Paragraphs>94</Paragraphs>
  <Slides>13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Габит</dc:creator>
  <cp:lastModifiedBy>Габит</cp:lastModifiedBy>
  <cp:revision>83</cp:revision>
  <dcterms:created xsi:type="dcterms:W3CDTF">2017-03-26T05:53:03Z</dcterms:created>
  <dcterms:modified xsi:type="dcterms:W3CDTF">2017-04-28T00:56:44Z</dcterms:modified>
</cp:coreProperties>
</file>