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41" r:id="rId3"/>
    <p:sldId id="330" r:id="rId4"/>
    <p:sldId id="313" r:id="rId5"/>
    <p:sldId id="257" r:id="rId6"/>
    <p:sldId id="314" r:id="rId7"/>
    <p:sldId id="342" r:id="rId8"/>
    <p:sldId id="315" r:id="rId9"/>
    <p:sldId id="319" r:id="rId10"/>
    <p:sldId id="320" r:id="rId11"/>
    <p:sldId id="321" r:id="rId12"/>
    <p:sldId id="316" r:id="rId13"/>
    <p:sldId id="317" r:id="rId14"/>
    <p:sldId id="259" r:id="rId15"/>
    <p:sldId id="261" r:id="rId16"/>
    <p:sldId id="262" r:id="rId17"/>
    <p:sldId id="323" r:id="rId18"/>
    <p:sldId id="324" r:id="rId19"/>
    <p:sldId id="332" r:id="rId20"/>
    <p:sldId id="325" r:id="rId21"/>
    <p:sldId id="336" r:id="rId22"/>
    <p:sldId id="334" r:id="rId23"/>
    <p:sldId id="263" r:id="rId24"/>
    <p:sldId id="343" r:id="rId25"/>
    <p:sldId id="265" r:id="rId26"/>
    <p:sldId id="266" r:id="rId27"/>
    <p:sldId id="267" r:id="rId28"/>
    <p:sldId id="268" r:id="rId29"/>
    <p:sldId id="270" r:id="rId30"/>
    <p:sldId id="271" r:id="rId31"/>
    <p:sldId id="340" r:id="rId32"/>
    <p:sldId id="322" r:id="rId33"/>
    <p:sldId id="274" r:id="rId34"/>
    <p:sldId id="272" r:id="rId35"/>
    <p:sldId id="273" r:id="rId36"/>
    <p:sldId id="275" r:id="rId37"/>
    <p:sldId id="338" r:id="rId38"/>
    <p:sldId id="326" r:id="rId39"/>
    <p:sldId id="327" r:id="rId40"/>
    <p:sldId id="328" r:id="rId41"/>
    <p:sldId id="345" r:id="rId42"/>
    <p:sldId id="344" r:id="rId43"/>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441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9" autoAdjust="0"/>
    <p:restoredTop sz="86355" autoAdjust="0"/>
  </p:normalViewPr>
  <p:slideViewPr>
    <p:cSldViewPr snapToGrid="0">
      <p:cViewPr varScale="1">
        <p:scale>
          <a:sx n="64" d="100"/>
          <a:sy n="64" d="100"/>
        </p:scale>
        <p:origin x="1200" y="72"/>
      </p:cViewPr>
      <p:guideLst>
        <p:guide orient="horz" pos="2160"/>
        <p:guide pos="3840"/>
      </p:guideLst>
    </p:cSldViewPr>
  </p:slideViewPr>
  <p:outlineViewPr>
    <p:cViewPr>
      <p:scale>
        <a:sx n="33" d="100"/>
        <a:sy n="33" d="100"/>
      </p:scale>
      <p:origin x="0" y="-59496"/>
    </p:cViewPr>
  </p:outlineViewPr>
  <p:notesTextViewPr>
    <p:cViewPr>
      <p:scale>
        <a:sx n="1" d="1"/>
        <a:sy n="1" d="1"/>
      </p:scale>
      <p:origin x="0" y="0"/>
    </p:cViewPr>
  </p:notesTextViewPr>
  <p:sorterViewPr>
    <p:cViewPr>
      <p:scale>
        <a:sx n="114" d="100"/>
        <a:sy n="114" d="100"/>
      </p:scale>
      <p:origin x="0" y="-202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E1045C7-9574-4866-9DC5-04DCDCA779E0}" type="datetimeFigureOut">
              <a:rPr lang="ru-RU"/>
              <a:pPr>
                <a:defRPr/>
              </a:pPr>
              <a:t>05.01.2021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F6470E1-93F2-4A74-91FC-0F4333CBA242}" type="slidenum">
              <a:rPr lang="ru-RU" altLang="ru-RU"/>
              <a:pPr/>
              <a:t>‹#›</a:t>
            </a:fld>
            <a:endParaRPr lang="ru-RU" altLang="ru-RU"/>
          </a:p>
        </p:txBody>
      </p:sp>
    </p:spTree>
    <p:extLst>
      <p:ext uri="{BB962C8B-B14F-4D97-AF65-F5344CB8AC3E}">
        <p14:creationId xmlns:p14="http://schemas.microsoft.com/office/powerpoint/2010/main" val="2865369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710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35351F-37A9-42A4-9381-92CCFC251C62}" type="slidenum">
              <a:rPr lang="ru-RU" altLang="ru-RU"/>
              <a:pPr eaLnBrk="1" hangingPunct="1"/>
              <a:t>27</a:t>
            </a:fld>
            <a:endParaRPr lang="ru-RU" altLang="ru-RU"/>
          </a:p>
        </p:txBody>
      </p:sp>
    </p:spTree>
    <p:extLst>
      <p:ext uri="{BB962C8B-B14F-4D97-AF65-F5344CB8AC3E}">
        <p14:creationId xmlns:p14="http://schemas.microsoft.com/office/powerpoint/2010/main" val="217741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13BF76A-247C-476E-817C-4E8ACF53E803}" type="datetimeFigureOut">
              <a:rPr lang="ru-RU"/>
              <a:pPr>
                <a:defRPr/>
              </a:pPr>
              <a:t>05.01.2021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7926977A-490B-45A5-B8CF-FA55C0664427}" type="slidenum">
              <a:rPr lang="ru-RU" altLang="ru-RU"/>
              <a:pPr/>
              <a:t>‹#›</a:t>
            </a:fld>
            <a:endParaRPr lang="ru-RU" altLang="ru-RU"/>
          </a:p>
        </p:txBody>
      </p:sp>
    </p:spTree>
    <p:extLst>
      <p:ext uri="{BB962C8B-B14F-4D97-AF65-F5344CB8AC3E}">
        <p14:creationId xmlns:p14="http://schemas.microsoft.com/office/powerpoint/2010/main" val="352218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7AE0EC5-6731-4188-8447-27A7D29C58E0}" type="datetimeFigureOut">
              <a:rPr lang="ru-RU"/>
              <a:pPr>
                <a:defRPr/>
              </a:pPr>
              <a:t>05.01.2021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F232E23D-2163-4F01-8A5E-239E36DB3B78}" type="slidenum">
              <a:rPr lang="ru-RU" altLang="ru-RU"/>
              <a:pPr/>
              <a:t>‹#›</a:t>
            </a:fld>
            <a:endParaRPr lang="ru-RU" altLang="ru-RU"/>
          </a:p>
        </p:txBody>
      </p:sp>
    </p:spTree>
    <p:extLst>
      <p:ext uri="{BB962C8B-B14F-4D97-AF65-F5344CB8AC3E}">
        <p14:creationId xmlns:p14="http://schemas.microsoft.com/office/powerpoint/2010/main" val="173422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544445C-29E1-4ADE-915F-A3F3E1EE4BC4}" type="datetimeFigureOut">
              <a:rPr lang="ru-RU"/>
              <a:pPr>
                <a:defRPr/>
              </a:pPr>
              <a:t>05.01.2021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23AB218D-54C1-44C8-A386-06C7C138D2C7}" type="slidenum">
              <a:rPr lang="ru-RU" altLang="ru-RU"/>
              <a:pPr/>
              <a:t>‹#›</a:t>
            </a:fld>
            <a:endParaRPr lang="ru-RU" altLang="ru-RU"/>
          </a:p>
        </p:txBody>
      </p:sp>
    </p:spTree>
    <p:extLst>
      <p:ext uri="{BB962C8B-B14F-4D97-AF65-F5344CB8AC3E}">
        <p14:creationId xmlns:p14="http://schemas.microsoft.com/office/powerpoint/2010/main" val="2961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5E9646F-6B09-4541-86F9-6364C31E354F}" type="datetimeFigureOut">
              <a:rPr lang="ru-RU"/>
              <a:pPr>
                <a:defRPr/>
              </a:pPr>
              <a:t>05.01.2021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9FFE11D-0661-4A69-9B5F-300D48AA4D59}" type="slidenum">
              <a:rPr lang="ru-RU" altLang="ru-RU"/>
              <a:pPr/>
              <a:t>‹#›</a:t>
            </a:fld>
            <a:endParaRPr lang="ru-RU" altLang="ru-RU"/>
          </a:p>
        </p:txBody>
      </p:sp>
    </p:spTree>
    <p:extLst>
      <p:ext uri="{BB962C8B-B14F-4D97-AF65-F5344CB8AC3E}">
        <p14:creationId xmlns:p14="http://schemas.microsoft.com/office/powerpoint/2010/main" val="4108765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94CBA5F-FCBF-467E-9EFF-0F256808F800}" type="datetimeFigureOut">
              <a:rPr lang="ru-RU"/>
              <a:pPr>
                <a:defRPr/>
              </a:pPr>
              <a:t>05.01.2021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FE595AEF-4E70-4A63-907E-F5F3CE431205}" type="slidenum">
              <a:rPr lang="ru-RU" altLang="ru-RU"/>
              <a:pPr/>
              <a:t>‹#›</a:t>
            </a:fld>
            <a:endParaRPr lang="ru-RU" altLang="ru-RU"/>
          </a:p>
        </p:txBody>
      </p:sp>
    </p:spTree>
    <p:extLst>
      <p:ext uri="{BB962C8B-B14F-4D97-AF65-F5344CB8AC3E}">
        <p14:creationId xmlns:p14="http://schemas.microsoft.com/office/powerpoint/2010/main" val="160168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8EE4664-9951-4C1F-927F-96CD13C0B25E}" type="datetimeFigureOut">
              <a:rPr lang="ru-RU"/>
              <a:pPr>
                <a:defRPr/>
              </a:pPr>
              <a:t>05.01.2021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AB874A18-7EB7-4184-8ABC-06B374FABB9F}" type="slidenum">
              <a:rPr lang="ru-RU" altLang="ru-RU"/>
              <a:pPr/>
              <a:t>‹#›</a:t>
            </a:fld>
            <a:endParaRPr lang="ru-RU" altLang="ru-RU"/>
          </a:p>
        </p:txBody>
      </p:sp>
    </p:spTree>
    <p:extLst>
      <p:ext uri="{BB962C8B-B14F-4D97-AF65-F5344CB8AC3E}">
        <p14:creationId xmlns:p14="http://schemas.microsoft.com/office/powerpoint/2010/main" val="83932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B73215C-4A77-4607-909B-29680E97CD74}" type="datetimeFigureOut">
              <a:rPr lang="ru-RU"/>
              <a:pPr>
                <a:defRPr/>
              </a:pPr>
              <a:t>05.01.2021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B6029782-15C6-4ABA-9301-F2C9037C94B4}" type="slidenum">
              <a:rPr lang="ru-RU" altLang="ru-RU"/>
              <a:pPr/>
              <a:t>‹#›</a:t>
            </a:fld>
            <a:endParaRPr lang="ru-RU" altLang="ru-RU"/>
          </a:p>
        </p:txBody>
      </p:sp>
    </p:spTree>
    <p:extLst>
      <p:ext uri="{BB962C8B-B14F-4D97-AF65-F5344CB8AC3E}">
        <p14:creationId xmlns:p14="http://schemas.microsoft.com/office/powerpoint/2010/main" val="11676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6795E7E-2E33-4D8B-8C1D-126E87118FE9}" type="datetimeFigureOut">
              <a:rPr lang="ru-RU"/>
              <a:pPr>
                <a:defRPr/>
              </a:pPr>
              <a:t>05.01.2021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933E549F-C083-40AF-8264-B200AC525522}" type="slidenum">
              <a:rPr lang="ru-RU" altLang="ru-RU"/>
              <a:pPr/>
              <a:t>‹#›</a:t>
            </a:fld>
            <a:endParaRPr lang="ru-RU" altLang="ru-RU"/>
          </a:p>
        </p:txBody>
      </p:sp>
    </p:spTree>
    <p:extLst>
      <p:ext uri="{BB962C8B-B14F-4D97-AF65-F5344CB8AC3E}">
        <p14:creationId xmlns:p14="http://schemas.microsoft.com/office/powerpoint/2010/main" val="3866567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A77B7E9-F2A8-40F2-B077-A42755168BF5}" type="datetimeFigureOut">
              <a:rPr lang="ru-RU"/>
              <a:pPr>
                <a:defRPr/>
              </a:pPr>
              <a:t>05.01.2021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D759DFE6-ED00-4A0F-92FD-30D7D578D9AC}" type="slidenum">
              <a:rPr lang="ru-RU" altLang="ru-RU"/>
              <a:pPr/>
              <a:t>‹#›</a:t>
            </a:fld>
            <a:endParaRPr lang="ru-RU" altLang="ru-RU"/>
          </a:p>
        </p:txBody>
      </p:sp>
    </p:spTree>
    <p:extLst>
      <p:ext uri="{BB962C8B-B14F-4D97-AF65-F5344CB8AC3E}">
        <p14:creationId xmlns:p14="http://schemas.microsoft.com/office/powerpoint/2010/main" val="124296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E79896C-B3AC-4598-9B36-4CA7467B0B1B}" type="datetimeFigureOut">
              <a:rPr lang="ru-RU"/>
              <a:pPr>
                <a:defRPr/>
              </a:pPr>
              <a:t>05.01.2021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73FA90B1-6520-4932-B3A0-7B1A7854B6C2}" type="slidenum">
              <a:rPr lang="ru-RU" altLang="ru-RU"/>
              <a:pPr/>
              <a:t>‹#›</a:t>
            </a:fld>
            <a:endParaRPr lang="ru-RU" altLang="ru-RU"/>
          </a:p>
        </p:txBody>
      </p:sp>
    </p:spTree>
    <p:extLst>
      <p:ext uri="{BB962C8B-B14F-4D97-AF65-F5344CB8AC3E}">
        <p14:creationId xmlns:p14="http://schemas.microsoft.com/office/powerpoint/2010/main" val="3147875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DA3BDE4-97E3-49C7-B5C8-86606D3D1C9F}" type="datetimeFigureOut">
              <a:rPr lang="ru-RU"/>
              <a:pPr>
                <a:defRPr/>
              </a:pPr>
              <a:t>05.01.2021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65CDAF2F-A55A-4B45-B071-A0CB34041B10}" type="slidenum">
              <a:rPr lang="ru-RU" altLang="ru-RU"/>
              <a:pPr/>
              <a:t>‹#›</a:t>
            </a:fld>
            <a:endParaRPr lang="ru-RU" altLang="ru-RU"/>
          </a:p>
        </p:txBody>
      </p:sp>
    </p:spTree>
    <p:extLst>
      <p:ext uri="{BB962C8B-B14F-4D97-AF65-F5344CB8AC3E}">
        <p14:creationId xmlns:p14="http://schemas.microsoft.com/office/powerpoint/2010/main" val="123887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97C992A-0DAC-4B53-B83A-6B852D3DEFAD}" type="datetimeFigureOut">
              <a:rPr lang="ru-RU"/>
              <a:pPr>
                <a:defRPr/>
              </a:pPr>
              <a:t>05.01.2021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31589C8-D647-46F0-BBCA-C071D1D27D8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60488" y="931863"/>
            <a:ext cx="9144000" cy="1057275"/>
          </a:xfrm>
        </p:spPr>
        <p:txBody>
          <a:bodyPr/>
          <a:lstStyle/>
          <a:p>
            <a:pPr eaLnBrk="1" hangingPunct="1">
              <a:defRPr/>
            </a:pPr>
            <a:r>
              <a:rPr lang="kk-KZ" sz="3200" b="1" cap="all" dirty="0" smtClean="0">
                <a:solidFill>
                  <a:srgbClr val="FF0000"/>
                </a:solidFill>
                <a:latin typeface="Times New Roman" pitchFamily="18" charset="0"/>
                <a:cs typeface="Times New Roman" pitchFamily="18" charset="0"/>
              </a:rPr>
              <a:t>мектепішілік </a:t>
            </a:r>
            <a:r>
              <a:rPr lang="kk-KZ" sz="3200" b="1" cap="all" dirty="0" smtClean="0">
                <a:solidFill>
                  <a:srgbClr val="FF0000"/>
                </a:solidFill>
                <a:latin typeface="Times New Roman" pitchFamily="18" charset="0"/>
                <a:cs typeface="Times New Roman" pitchFamily="18" charset="0"/>
              </a:rPr>
              <a:t>бақылау</a:t>
            </a:r>
            <a:endParaRPr lang="ru-RU" sz="3200" b="1" cap="all" dirty="0" smtClean="0">
              <a:solidFill>
                <a:srgbClr val="FF0000"/>
              </a:solidFill>
              <a:latin typeface="Times New Roman" pitchFamily="18" charset="0"/>
              <a:cs typeface="Times New Roman" pitchFamily="18" charset="0"/>
            </a:endParaRPr>
          </a:p>
        </p:txBody>
      </p:sp>
      <p:pic>
        <p:nvPicPr>
          <p:cNvPr id="2052"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67138" y="2443163"/>
            <a:ext cx="4486275"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solidFill>
                  <a:schemeClr val="accent1">
                    <a:lumMod val="50000"/>
                  </a:schemeClr>
                </a:solidFill>
                <a:latin typeface="Arial" panose="020B0604020202020204" pitchFamily="34" charset="0"/>
                <a:cs typeface="Arial" panose="020B0604020202020204" pitchFamily="34" charset="0"/>
              </a:rPr>
              <a:t/>
            </a:r>
            <a:br>
              <a:rPr lang="ru-RU" dirty="0" smtClean="0">
                <a:solidFill>
                  <a:schemeClr val="accent1">
                    <a:lumMod val="50000"/>
                  </a:schemeClr>
                </a:solidFill>
                <a:latin typeface="Arial" panose="020B0604020202020204" pitchFamily="34" charset="0"/>
                <a:cs typeface="Arial" panose="020B0604020202020204" pitchFamily="34" charset="0"/>
              </a:rPr>
            </a:br>
            <a:r>
              <a:rPr lang="kk-KZ" dirty="0" smtClean="0">
                <a:solidFill>
                  <a:srgbClr val="C00000"/>
                </a:solidFill>
                <a:latin typeface="Arial" panose="020B0604020202020204" pitchFamily="34" charset="0"/>
                <a:cs typeface="Arial" panose="020B0604020202020204" pitchFamily="34" charset="0"/>
              </a:rPr>
              <a:t> </a:t>
            </a:r>
            <a:r>
              <a:rPr lang="kk-KZ" dirty="0" smtClean="0">
                <a:solidFill>
                  <a:schemeClr val="accent1">
                    <a:lumMod val="50000"/>
                  </a:schemeClr>
                </a:solidFill>
                <a:latin typeface="Arial" panose="020B0604020202020204" pitchFamily="34" charset="0"/>
                <a:cs typeface="Arial" panose="020B0604020202020204" pitchFamily="34" charset="0"/>
              </a:rPr>
              <a:t>Мектепішілік бақылаудың </a:t>
            </a:r>
            <a:r>
              <a:rPr lang="ru-RU" dirty="0" err="1" smtClean="0">
                <a:solidFill>
                  <a:schemeClr val="accent1">
                    <a:lumMod val="50000"/>
                  </a:schemeClr>
                </a:solidFill>
                <a:latin typeface="Arial" panose="020B0604020202020204" pitchFamily="34" charset="0"/>
                <a:cs typeface="Arial" panose="020B0604020202020204" pitchFamily="34" charset="0"/>
              </a:rPr>
              <a:t>объектілері</a:t>
            </a:r>
            <a:r>
              <a:rPr lang="ru-RU" dirty="0" smtClean="0">
                <a:solidFill>
                  <a:schemeClr val="accent1">
                    <a:lumMod val="50000"/>
                  </a:schemeClr>
                </a:solidFill>
                <a:latin typeface="Arial" panose="020B0604020202020204" pitchFamily="34" charset="0"/>
                <a:cs typeface="Arial" panose="020B0604020202020204" pitchFamily="34" charset="0"/>
              </a:rPr>
              <a:t>:</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
        <p:nvSpPr>
          <p:cNvPr id="11267" name="Объект 2"/>
          <p:cNvSpPr>
            <a:spLocks noGrp="1"/>
          </p:cNvSpPr>
          <p:nvPr>
            <p:ph idx="1"/>
          </p:nvPr>
        </p:nvSpPr>
        <p:spPr>
          <a:xfrm>
            <a:off x="838200" y="1690688"/>
            <a:ext cx="10515600" cy="4351337"/>
          </a:xfrm>
          <a:ln>
            <a:solidFill>
              <a:schemeClr val="accent1"/>
            </a:solidFill>
          </a:ln>
        </p:spPr>
        <p:txBody>
          <a:bodyPr/>
          <a:lstStyle/>
          <a:p>
            <a:pPr>
              <a:buFont typeface="Arial" charset="0"/>
              <a:buChar char="•"/>
              <a:defRPr/>
            </a:pPr>
            <a:r>
              <a:rPr lang="kk-KZ" sz="2400" dirty="0" smtClean="0"/>
              <a:t>үздіксіз білім беруді жүзеге асыру, оқушылардың оқу процесіне жауапкершілігін арттыру, оқушыларды белсенді қоғамдық өмірге тарту;</a:t>
            </a:r>
            <a:endParaRPr lang="ru-RU" sz="2400" dirty="0" smtClean="0"/>
          </a:p>
          <a:p>
            <a:pPr>
              <a:buFont typeface="Arial" charset="0"/>
              <a:buChar char="•"/>
              <a:defRPr/>
            </a:pPr>
            <a:r>
              <a:rPr lang="kk-KZ" sz="2400" dirty="0" smtClean="0"/>
              <a:t>мұғалімдердің әдістемелік және ғылыми-техникалық шеберлігін арттыру, ОТП сапасын жетілдіру;</a:t>
            </a:r>
            <a:endParaRPr lang="ru-RU" sz="2400" dirty="0" smtClean="0"/>
          </a:p>
          <a:p>
            <a:pPr>
              <a:buFont typeface="Arial" charset="0"/>
              <a:buChar char="•"/>
              <a:defRPr/>
            </a:pPr>
            <a:r>
              <a:rPr lang="kk-KZ" sz="2400" dirty="0" smtClean="0"/>
              <a:t>оқушылардың барлық пәндерден ББД терең және берік қамтамасыз ету;</a:t>
            </a:r>
            <a:endParaRPr lang="ru-RU" sz="2400" dirty="0" smtClean="0"/>
          </a:p>
          <a:p>
            <a:pPr>
              <a:buFont typeface="Arial" charset="0"/>
              <a:buChar char="•"/>
              <a:defRPr/>
            </a:pPr>
            <a:r>
              <a:rPr lang="kk-KZ" sz="2400" dirty="0" smtClean="0"/>
              <a:t>ата -аналармен байланысты түбегейлі жетілдіру;</a:t>
            </a:r>
            <a:endParaRPr lang="ru-RU" sz="2400" dirty="0" smtClean="0"/>
          </a:p>
          <a:p>
            <a:pPr>
              <a:buFont typeface="Arial" charset="0"/>
              <a:buChar char="•"/>
              <a:defRPr/>
            </a:pPr>
            <a:r>
              <a:rPr lang="kk-KZ" sz="2400" dirty="0" smtClean="0"/>
              <a:t>сынып жетекшісінің пән мұғалімдерімен байланыс деңгейін көтеру;</a:t>
            </a:r>
            <a:endParaRPr lang="ru-RU" sz="2400" dirty="0" smtClean="0"/>
          </a:p>
          <a:p>
            <a:pPr>
              <a:buFont typeface="Arial" charset="0"/>
              <a:buChar char="•"/>
              <a:defRPr/>
            </a:pPr>
            <a:r>
              <a:rPr lang="kk-KZ" sz="2400" dirty="0" smtClean="0"/>
              <a:t>барлық оқушыны мектептегі сабақтан тыс жұмыстарға тарту;</a:t>
            </a:r>
            <a:endParaRPr lang="ru-RU" sz="2400" dirty="0" smtClean="0"/>
          </a:p>
          <a:p>
            <a:pPr>
              <a:buFont typeface="Arial" charset="0"/>
              <a:buChar char="•"/>
              <a:defRPr/>
            </a:pPr>
            <a:r>
              <a:rPr lang="kk-KZ" sz="2400" dirty="0" smtClean="0"/>
              <a:t>оқытуда көмек көрсету мен өзара көмек көрсетуді ұйымдастыру;</a:t>
            </a:r>
            <a:endParaRPr lang="ru-RU" sz="2400" dirty="0" smtClean="0"/>
          </a:p>
          <a:p>
            <a:pPr>
              <a:buFont typeface="Arial" charset="0"/>
              <a:buChar char="•"/>
              <a:defRPr/>
            </a:pPr>
            <a:r>
              <a:rPr lang="kk-KZ" sz="2400" dirty="0" smtClean="0"/>
              <a:t>сынып жетекшісінің сынып ұжымын ұйымдастыру мен біріктірудегі ролі.</a:t>
            </a:r>
            <a:endParaRPr lang="ru-RU" sz="2400" dirty="0" smtClean="0"/>
          </a:p>
          <a:p>
            <a:pPr marL="514350" indent="-514350" eaLnBrk="1" hangingPunct="1">
              <a:lnSpc>
                <a:spcPct val="70000"/>
              </a:lnSpc>
              <a:buFont typeface="Calibri Light" pitchFamily="34" charset="0"/>
              <a:buAutoNum type="arabicPeriod"/>
              <a:defRPr/>
            </a:pPr>
            <a:endParaRPr lang="ru-RU" sz="2400" dirty="0" smtClean="0">
              <a:latin typeface="Arial" charset="0"/>
              <a:cs typeface="Arial" charset="0"/>
            </a:endParaRPr>
          </a:p>
          <a:p>
            <a:pPr marL="514350" indent="-514350" eaLnBrk="1" hangingPunct="1">
              <a:lnSpc>
                <a:spcPct val="70000"/>
              </a:lnSpc>
              <a:buFont typeface="Calibri Light" pitchFamily="34" charset="0"/>
              <a:buAutoNum type="arabicPeriod"/>
              <a:defRPr/>
            </a:pPr>
            <a:endParaRPr lang="ru-RU" sz="2400" dirty="0" smtClean="0">
              <a:latin typeface="Arial" charset="0"/>
              <a:cs typeface="Arial" charset="0"/>
            </a:endParaRPr>
          </a:p>
          <a:p>
            <a:pPr marL="514350" indent="-514350" eaLnBrk="1" hangingPunct="1">
              <a:lnSpc>
                <a:spcPct val="70000"/>
              </a:lnSpc>
              <a:buFont typeface="Calibri Light" pitchFamily="34" charset="0"/>
              <a:buAutoNum type="arabicPeriod"/>
              <a:defRPr/>
            </a:pPr>
            <a:endParaRPr lang="ru-RU" sz="2400" dirty="0" smtClean="0">
              <a:latin typeface="Arial" charset="0"/>
              <a:cs typeface="Arial" charset="0"/>
            </a:endParaRPr>
          </a:p>
        </p:txBody>
      </p:sp>
      <p:pic>
        <p:nvPicPr>
          <p:cNvPr id="11268"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74350" y="365125"/>
            <a:ext cx="13589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2813" y="365125"/>
            <a:ext cx="10440987" cy="1325563"/>
          </a:xfrm>
        </p:spPr>
        <p:txBody>
          <a:bodyPr rtlCol="0">
            <a:normAutofit fontScale="90000"/>
          </a:bodyPr>
          <a:lstStyle/>
          <a:p>
            <a:pPr eaLnBrk="1" fontAlgn="auto" hangingPunct="1">
              <a:spcAft>
                <a:spcPts val="0"/>
              </a:spcAft>
              <a:defRPr/>
            </a:pPr>
            <a:r>
              <a:rPr lang="ru-RU" dirty="0" smtClean="0">
                <a:solidFill>
                  <a:schemeClr val="accent1">
                    <a:lumMod val="50000"/>
                  </a:schemeClr>
                </a:solidFill>
                <a:latin typeface="Arial" panose="020B0604020202020204" pitchFamily="34" charset="0"/>
                <a:cs typeface="Arial" panose="020B0604020202020204" pitchFamily="34" charset="0"/>
              </a:rPr>
              <a:t/>
            </a:r>
            <a:br>
              <a:rPr lang="ru-RU" dirty="0" smtClean="0">
                <a:solidFill>
                  <a:schemeClr val="accent1">
                    <a:lumMod val="50000"/>
                  </a:schemeClr>
                </a:solidFill>
                <a:latin typeface="Arial" panose="020B0604020202020204" pitchFamily="34" charset="0"/>
                <a:cs typeface="Arial" panose="020B0604020202020204" pitchFamily="34" charset="0"/>
              </a:rPr>
            </a:br>
            <a:r>
              <a:rPr lang="kk-KZ" dirty="0" smtClean="0">
                <a:solidFill>
                  <a:schemeClr val="accent1">
                    <a:lumMod val="50000"/>
                  </a:schemeClr>
                </a:solidFill>
                <a:latin typeface="Arial" panose="020B0604020202020204" pitchFamily="34" charset="0"/>
                <a:cs typeface="Arial" panose="020B0604020202020204" pitchFamily="34" charset="0"/>
              </a:rPr>
              <a:t> Мектепішілік бақылау функциялары</a:t>
            </a:r>
            <a:r>
              <a:rPr lang="ru-RU" dirty="0" smtClean="0">
                <a:solidFill>
                  <a:schemeClr val="accent1">
                    <a:lumMod val="50000"/>
                  </a:schemeClr>
                </a:solidFill>
                <a:latin typeface="Arial" panose="020B0604020202020204" pitchFamily="34" charset="0"/>
                <a:cs typeface="Arial" panose="020B0604020202020204" pitchFamily="34" charset="0"/>
              </a:rPr>
              <a:t>:</a:t>
            </a:r>
            <a:r>
              <a:rPr lang="ru-RU" dirty="0" smtClean="0">
                <a:solidFill>
                  <a:srgbClr val="C00000"/>
                </a:solidFill>
                <a:latin typeface="Arial" panose="020B0604020202020204" pitchFamily="34" charset="0"/>
                <a:cs typeface="Arial" panose="020B0604020202020204" pitchFamily="34" charset="0"/>
              </a:rPr>
              <a:t/>
            </a:r>
            <a:br>
              <a:rPr lang="ru-RU" dirty="0" smtClean="0">
                <a:solidFill>
                  <a:srgbClr val="C00000"/>
                </a:solidFill>
                <a:latin typeface="Arial" panose="020B0604020202020204" pitchFamily="34" charset="0"/>
                <a:cs typeface="Arial" panose="020B0604020202020204" pitchFamily="34" charset="0"/>
              </a:rPr>
            </a:br>
            <a:endParaRPr lang="ru-RU" dirty="0">
              <a:solidFill>
                <a:srgbClr val="C0000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000500" y="1825625"/>
            <a:ext cx="6816725" cy="4351338"/>
          </a:xfrm>
          <a:ln>
            <a:solidFill>
              <a:schemeClr val="accent1"/>
            </a:solidFill>
          </a:ln>
        </p:spPr>
        <p:txBody>
          <a:bodyPr rtlCol="0">
            <a:normAutofit/>
          </a:bodyPr>
          <a:lstStyle/>
          <a:p>
            <a:pPr>
              <a:buFont typeface="Arial" charset="0"/>
              <a:buChar char="•"/>
              <a:defRPr/>
            </a:pPr>
            <a:endParaRPr lang="kk-KZ" dirty="0" smtClean="0"/>
          </a:p>
          <a:p>
            <a:pPr>
              <a:buFont typeface="Arial" charset="0"/>
              <a:buChar char="•"/>
              <a:defRPr/>
            </a:pPr>
            <a:r>
              <a:rPr lang="kk-KZ" dirty="0" smtClean="0"/>
              <a:t>ақпараттық - сараптамалық;</a:t>
            </a:r>
            <a:endParaRPr lang="ru-RU" dirty="0" smtClean="0"/>
          </a:p>
          <a:p>
            <a:pPr>
              <a:buFont typeface="Arial" charset="0"/>
              <a:buChar char="•"/>
              <a:defRPr/>
            </a:pPr>
            <a:r>
              <a:rPr lang="kk-KZ" dirty="0" smtClean="0"/>
              <a:t>бақылау - диагностикалық;</a:t>
            </a:r>
            <a:endParaRPr lang="ru-RU" dirty="0" smtClean="0"/>
          </a:p>
          <a:p>
            <a:pPr>
              <a:buFont typeface="Arial" charset="0"/>
              <a:buChar char="•"/>
              <a:defRPr/>
            </a:pPr>
            <a:r>
              <a:rPr lang="kk-KZ" dirty="0" smtClean="0"/>
              <a:t>түзету-регулятивті;</a:t>
            </a:r>
          </a:p>
          <a:p>
            <a:pPr>
              <a:buFont typeface="Arial" charset="0"/>
              <a:buChar char="•"/>
              <a:defRPr/>
            </a:pPr>
            <a:r>
              <a:rPr lang="kk-KZ" dirty="0" smtClean="0"/>
              <a:t>Мотивациялық - ынталандыру;</a:t>
            </a:r>
          </a:p>
          <a:p>
            <a:pPr>
              <a:buFont typeface="Arial" charset="0"/>
              <a:buChar char="•"/>
              <a:defRPr/>
            </a:pPr>
            <a:r>
              <a:rPr lang="kk-KZ" dirty="0" smtClean="0"/>
              <a:t>Әдістемелік - ықпал етуші</a:t>
            </a:r>
          </a:p>
          <a:p>
            <a:pPr marL="514350" indent="-514350" eaLnBrk="1" fontAlgn="auto" hangingPunct="1">
              <a:spcAft>
                <a:spcPts val="0"/>
              </a:spcAft>
              <a:buFont typeface="Arial" charset="0"/>
              <a:buNone/>
              <a:defRPr/>
            </a:pP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eaLnBrk="1" fontAlgn="auto" hangingPunct="1">
              <a:spcAft>
                <a:spcPts val="0"/>
              </a:spcAft>
              <a:buFont typeface="Wingdings" panose="05000000000000000000" pitchFamily="2" charset="2"/>
              <a:buChar char="ü"/>
              <a:defRPr/>
            </a:pPr>
            <a:endParaRPr lang="ru-RU" dirty="0">
              <a:latin typeface="Arial" panose="020B0604020202020204" pitchFamily="34" charset="0"/>
              <a:cs typeface="Arial" panose="020B0604020202020204" pitchFamily="34" charset="0"/>
            </a:endParaRPr>
          </a:p>
        </p:txBody>
      </p:sp>
      <p:pic>
        <p:nvPicPr>
          <p:cNvPr id="12292" name="Рисунок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2813" y="1935163"/>
            <a:ext cx="2524125"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1425" y="534988"/>
            <a:ext cx="10110788" cy="1006475"/>
          </a:xfrm>
        </p:spPr>
        <p:txBody>
          <a:bodyPr rtlCol="0">
            <a:normAutofit fontScale="90000"/>
          </a:bodyPr>
          <a:lstStyle/>
          <a:p>
            <a:pPr algn="ctr" eaLnBrk="1" fontAlgn="auto" hangingPunct="1">
              <a:spcAft>
                <a:spcPts val="0"/>
              </a:spcAft>
              <a:defRPr/>
            </a:pPr>
            <a:r>
              <a:rPr lang="ru-RU" dirty="0" smtClean="0">
                <a:solidFill>
                  <a:schemeClr val="accent1">
                    <a:lumMod val="50000"/>
                  </a:schemeClr>
                </a:solidFill>
              </a:rPr>
              <a:t/>
            </a:r>
            <a:br>
              <a:rPr lang="ru-RU" dirty="0" smtClean="0">
                <a:solidFill>
                  <a:schemeClr val="accent1">
                    <a:lumMod val="50000"/>
                  </a:schemeClr>
                </a:solidFill>
              </a:rPr>
            </a:br>
            <a:r>
              <a:rPr lang="ru-RU" dirty="0" err="1" smtClean="0">
                <a:solidFill>
                  <a:schemeClr val="accent1">
                    <a:lumMod val="50000"/>
                  </a:schemeClr>
                </a:solidFill>
                <a:latin typeface="Times New Roman" pitchFamily="18" charset="0"/>
                <a:cs typeface="Times New Roman" pitchFamily="18" charset="0"/>
              </a:rPr>
              <a:t>Мектепішілік</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бақылаудың қағидалары:</a:t>
            </a:r>
            <a:r>
              <a:rPr lang="ru-RU" dirty="0" smtClean="0">
                <a:solidFill>
                  <a:schemeClr val="accent1">
                    <a:lumMod val="50000"/>
                  </a:schemeClr>
                </a:solidFill>
                <a:latin typeface="Times New Roman" pitchFamily="18" charset="0"/>
                <a:cs typeface="Times New Roman" pitchFamily="18" charset="0"/>
              </a:rPr>
              <a:t/>
            </a:r>
            <a:br>
              <a:rPr lang="ru-RU" dirty="0" smtClean="0">
                <a:solidFill>
                  <a:schemeClr val="accent1">
                    <a:lumMod val="50000"/>
                  </a:schemeClr>
                </a:solidFill>
                <a:latin typeface="Times New Roman" pitchFamily="18" charset="0"/>
                <a:cs typeface="Times New Roman" pitchFamily="18" charset="0"/>
              </a:rPr>
            </a:br>
            <a:endParaRPr lang="ru-RU" dirty="0" smtClean="0">
              <a:solidFill>
                <a:schemeClr val="accent1">
                  <a:lumMod val="50000"/>
                </a:schemeClr>
              </a:solidFill>
              <a:latin typeface="Times New Roman" pitchFamily="18" charset="0"/>
              <a:cs typeface="Times New Roman" pitchFamily="18" charset="0"/>
            </a:endParaRPr>
          </a:p>
        </p:txBody>
      </p:sp>
      <p:sp>
        <p:nvSpPr>
          <p:cNvPr id="13315" name="Объект 2"/>
          <p:cNvSpPr>
            <a:spLocks noGrp="1"/>
          </p:cNvSpPr>
          <p:nvPr>
            <p:ph idx="1"/>
          </p:nvPr>
        </p:nvSpPr>
        <p:spPr>
          <a:xfrm>
            <a:off x="838200" y="1646238"/>
            <a:ext cx="10515600" cy="4924425"/>
          </a:xfrm>
          <a:ln>
            <a:solidFill>
              <a:schemeClr val="accent1"/>
            </a:solidFill>
          </a:ln>
        </p:spPr>
        <p:txBody>
          <a:bodyPr/>
          <a:lstStyle/>
          <a:p>
            <a:pPr>
              <a:buFont typeface="Arial" charset="0"/>
              <a:buChar char="•"/>
              <a:defRPr/>
            </a:pPr>
            <a:r>
              <a:rPr lang="kk-KZ" sz="2400" dirty="0" smtClean="0">
                <a:latin typeface="Times New Roman" pitchFamily="18" charset="0"/>
                <a:cs typeface="Times New Roman" pitchFamily="18" charset="0"/>
              </a:rPr>
              <a:t>мұғалімнің кәсіби-педагогикалық өсуі мен шығармашылық әлеуетін ынталандыру;</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ақжарқындылық;</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жүйе субъектілерінің барлықтарын өзара байыту және өзарасыйластық;</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қызметтің ақпараттық және мотивациялық негіздері;</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әдістемелік бағыттылығы;</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жұмыстың жүйелігі және циклдік қайталануы;</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демократиялық;</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гуманизм, жариялылық;</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МІБ нәтижелерінің ашықтығы;</a:t>
            </a:r>
            <a:endParaRPr lang="ru-RU" sz="2400" dirty="0" smtClean="0">
              <a:latin typeface="Times New Roman" pitchFamily="18" charset="0"/>
              <a:cs typeface="Times New Roman" pitchFamily="18" charset="0"/>
            </a:endParaRPr>
          </a:p>
          <a:p>
            <a:pPr>
              <a:buFont typeface="Arial" charset="0"/>
              <a:buChar char="•"/>
              <a:defRPr/>
            </a:pPr>
            <a:r>
              <a:rPr lang="kk-KZ" sz="2400" dirty="0" smtClean="0">
                <a:latin typeface="Times New Roman" pitchFamily="18" charset="0"/>
                <a:cs typeface="Times New Roman" pitchFamily="18" charset="0"/>
              </a:rPr>
              <a:t>жүйенің өзіндік және өзінің тұлға ретінде сақталуы.</a:t>
            </a:r>
            <a:endParaRPr lang="ru-RU" sz="2400" dirty="0" smtClean="0">
              <a:latin typeface="Times New Roman" pitchFamily="18" charset="0"/>
              <a:cs typeface="Times New Roman" pitchFamily="18" charset="0"/>
            </a:endParaRPr>
          </a:p>
          <a:p>
            <a:pPr marL="514350" indent="-514350" eaLnBrk="1" hangingPunct="1">
              <a:lnSpc>
                <a:spcPct val="70000"/>
              </a:lnSpc>
              <a:buFont typeface="Arial" charset="0"/>
              <a:buNone/>
              <a:defRPr/>
            </a:pPr>
            <a:endParaRPr lang="ru-RU" sz="2400" dirty="0" smtClean="0">
              <a:latin typeface="Times New Roman" pitchFamily="18" charset="0"/>
              <a:cs typeface="Times New Roman" pitchFamily="18" charset="0"/>
            </a:endParaRPr>
          </a:p>
          <a:p>
            <a:pPr marL="514350" indent="-514350" eaLnBrk="1" hangingPunct="1">
              <a:lnSpc>
                <a:spcPct val="70000"/>
              </a:lnSpc>
              <a:buFont typeface="Calibri Light" pitchFamily="34" charset="0"/>
              <a:buAutoNum type="arabicPeriod"/>
              <a:defRPr/>
            </a:pPr>
            <a:endParaRPr lang="ru-RU" sz="2400" dirty="0" smtClean="0">
              <a:latin typeface="Times New Roman" pitchFamily="18" charset="0"/>
              <a:cs typeface="Times New Roman" pitchFamily="18" charset="0"/>
            </a:endParaRPr>
          </a:p>
          <a:p>
            <a:pPr marL="514350" indent="-514350" eaLnBrk="1" hangingPunct="1">
              <a:lnSpc>
                <a:spcPct val="70000"/>
              </a:lnSpc>
              <a:buFont typeface="Arial" charset="0"/>
              <a:buNone/>
              <a:defRPr/>
            </a:pPr>
            <a:r>
              <a:rPr lang="ru-RU" sz="2400" dirty="0" smtClean="0">
                <a:latin typeface="Times New Roman" pitchFamily="18" charset="0"/>
                <a:cs typeface="Times New Roman" pitchFamily="18" charset="0"/>
              </a:rPr>
              <a:t> </a:t>
            </a:r>
          </a:p>
          <a:p>
            <a:pPr marL="514350" indent="-514350" eaLnBrk="1" hangingPunct="1">
              <a:lnSpc>
                <a:spcPct val="70000"/>
              </a:lnSpc>
              <a:buFont typeface="Calibri Light" pitchFamily="34" charset="0"/>
              <a:buAutoNum type="arabicPeriod"/>
              <a:defRPr/>
            </a:pPr>
            <a:endParaRPr lang="ru-RU" sz="2400" dirty="0" smtClean="0">
              <a:latin typeface="Arial" charset="0"/>
              <a:cs typeface="Arial" charset="0"/>
            </a:endParaRPr>
          </a:p>
          <a:p>
            <a:pPr marL="514350" indent="-514350" eaLnBrk="1" hangingPunct="1">
              <a:lnSpc>
                <a:spcPct val="70000"/>
              </a:lnSpc>
              <a:buFont typeface="Calibri Light" pitchFamily="34" charset="0"/>
              <a:buAutoNum type="arabicPeriod"/>
              <a:defRPr/>
            </a:pPr>
            <a:endParaRPr lang="ru-RU" sz="2400" dirty="0" smtClean="0">
              <a:latin typeface="Arial" charset="0"/>
              <a:cs typeface="Arial" charset="0"/>
            </a:endParaRPr>
          </a:p>
          <a:p>
            <a:pPr marL="514350" indent="-514350" eaLnBrk="1" hangingPunct="1">
              <a:lnSpc>
                <a:spcPct val="70000"/>
              </a:lnSpc>
              <a:buFont typeface="Arial" charset="0"/>
              <a:buNone/>
              <a:defRPr/>
            </a:pPr>
            <a:r>
              <a:rPr lang="ru-RU" sz="2400" dirty="0" smtClean="0">
                <a:latin typeface="Arial" charset="0"/>
                <a:cs typeface="Arial" charset="0"/>
              </a:rPr>
              <a:t> </a:t>
            </a:r>
          </a:p>
          <a:p>
            <a:pPr marL="514350" indent="-514350" eaLnBrk="1" hangingPunct="1">
              <a:lnSpc>
                <a:spcPct val="70000"/>
              </a:lnSpc>
              <a:buFont typeface="Calibri Light" pitchFamily="34" charset="0"/>
              <a:buAutoNum type="arabicPeriod"/>
              <a:defRPr/>
            </a:pPr>
            <a:endParaRPr lang="ru-RU" sz="2400" dirty="0" smtClean="0">
              <a:latin typeface="Arial" charset="0"/>
              <a:cs typeface="Arial" charset="0"/>
            </a:endParaRPr>
          </a:p>
          <a:p>
            <a:pPr marL="514350" indent="-514350" eaLnBrk="1" hangingPunct="1">
              <a:lnSpc>
                <a:spcPct val="70000"/>
              </a:lnSpc>
              <a:buFont typeface="Arial" charset="0"/>
              <a:buChar char="•"/>
              <a:defRPr/>
            </a:pPr>
            <a:endParaRPr lang="ru-RU" sz="2600" dirty="0" smtClean="0"/>
          </a:p>
        </p:txBody>
      </p:sp>
      <p:pic>
        <p:nvPicPr>
          <p:cNvPr id="13316"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863" y="400050"/>
            <a:ext cx="1149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1353800" cy="735013"/>
          </a:xfrm>
        </p:spPr>
        <p:txBody>
          <a:bodyPr rtlCol="0">
            <a:normAutofit/>
          </a:bodyPr>
          <a:lstStyle/>
          <a:p>
            <a:pPr algn="ctr" eaLnBrk="1" fontAlgn="auto" hangingPunct="1">
              <a:spcAft>
                <a:spcPts val="0"/>
              </a:spcAft>
              <a:defRPr/>
            </a:pPr>
            <a:r>
              <a:rPr lang="ru-RU" sz="2800" dirty="0" smtClean="0">
                <a:solidFill>
                  <a:schemeClr val="accent1">
                    <a:lumMod val="50000"/>
                  </a:schemeClr>
                </a:solidFill>
                <a:latin typeface="Arial" panose="020B0604020202020204" pitchFamily="34" charset="0"/>
                <a:cs typeface="Arial" panose="020B0604020202020204" pitchFamily="34" charset="0"/>
              </a:rPr>
              <a:t>            </a:t>
            </a:r>
            <a:r>
              <a:rPr lang="ru-RU" sz="2800" dirty="0" err="1" smtClean="0">
                <a:solidFill>
                  <a:schemeClr val="accent1">
                    <a:lumMod val="50000"/>
                  </a:schemeClr>
                </a:solidFill>
                <a:latin typeface="Times New Roman" pitchFamily="18" charset="0"/>
                <a:cs typeface="Times New Roman" pitchFamily="18" charset="0"/>
              </a:rPr>
              <a:t>Мектепішілік</a:t>
            </a:r>
            <a:r>
              <a:rPr lang="ru-RU" sz="2800" dirty="0" smtClean="0">
                <a:solidFill>
                  <a:schemeClr val="accent1">
                    <a:lumMod val="50000"/>
                  </a:schemeClr>
                </a:solidFill>
                <a:latin typeface="Times New Roman" pitchFamily="18" charset="0"/>
                <a:cs typeface="Times New Roman" pitchFamily="18" charset="0"/>
              </a:rPr>
              <a:t> </a:t>
            </a:r>
            <a:r>
              <a:rPr lang="ru-RU" sz="2800" dirty="0" err="1" smtClean="0">
                <a:solidFill>
                  <a:schemeClr val="accent1">
                    <a:lumMod val="50000"/>
                  </a:schemeClr>
                </a:solidFill>
                <a:latin typeface="Times New Roman" pitchFamily="18" charset="0"/>
                <a:cs typeface="Times New Roman" pitchFamily="18" charset="0"/>
              </a:rPr>
              <a:t>бақылаудың бағыттары:</a:t>
            </a:r>
            <a:endParaRPr lang="ru-RU" sz="2800" dirty="0">
              <a:solidFill>
                <a:schemeClr val="accent1">
                  <a:lumMod val="50000"/>
                </a:schemeClr>
              </a:solidFill>
              <a:latin typeface="Times New Roman" pitchFamily="18" charset="0"/>
              <a:cs typeface="Times New Roman" pitchFamily="18" charset="0"/>
            </a:endParaRPr>
          </a:p>
        </p:txBody>
      </p:sp>
      <p:sp>
        <p:nvSpPr>
          <p:cNvPr id="3" name="Объект 2"/>
          <p:cNvSpPr>
            <a:spLocks noGrp="1"/>
          </p:cNvSpPr>
          <p:nvPr>
            <p:ph idx="1"/>
          </p:nvPr>
        </p:nvSpPr>
        <p:spPr>
          <a:xfrm>
            <a:off x="850900" y="1420813"/>
            <a:ext cx="10893425" cy="5106987"/>
          </a:xfrm>
          <a:ln>
            <a:solidFill>
              <a:schemeClr val="accent1"/>
            </a:solidFill>
          </a:ln>
        </p:spPr>
        <p:txBody>
          <a:bodyPr rtlCol="0">
            <a:normAutofit fontScale="92500" lnSpcReduction="10000"/>
          </a:bodyPr>
          <a:lstStyle/>
          <a:p>
            <a:pPr>
              <a:buFont typeface="Arial" charset="0"/>
              <a:buChar char="•"/>
              <a:defRPr/>
            </a:pPr>
            <a:r>
              <a:rPr lang="kk-KZ" dirty="0" smtClean="0"/>
              <a:t>жаппай оқытудың ұйымдастыру-педагогикалық мәселелерін орындау;</a:t>
            </a:r>
            <a:endParaRPr lang="ru-RU" dirty="0" smtClean="0"/>
          </a:p>
          <a:p>
            <a:pPr>
              <a:buFont typeface="Arial" charset="0"/>
              <a:buChar char="•"/>
              <a:defRPr/>
            </a:pPr>
            <a:r>
              <a:rPr lang="kk-KZ" dirty="0" smtClean="0"/>
              <a:t>білім бағдарламаларының және  мемлекеттік білім стандарттарының орындалу барысы мен сапасы;</a:t>
            </a:r>
            <a:endParaRPr lang="ru-RU" dirty="0" smtClean="0"/>
          </a:p>
          <a:p>
            <a:pPr>
              <a:buFont typeface="Arial" charset="0"/>
              <a:buChar char="•"/>
              <a:defRPr/>
            </a:pPr>
            <a:r>
              <a:rPr lang="kk-KZ" dirty="0" smtClean="0"/>
              <a:t>оқушылардың білім, білік және дағдыларының сапасы;</a:t>
            </a:r>
            <a:endParaRPr lang="ru-RU" dirty="0" smtClean="0"/>
          </a:p>
          <a:p>
            <a:pPr>
              <a:buFont typeface="Arial" charset="0"/>
              <a:buChar char="•"/>
              <a:defRPr/>
            </a:pPr>
            <a:r>
              <a:rPr lang="kk-KZ" dirty="0" smtClean="0"/>
              <a:t>оқушылардың тәрбиелілік деңгейі;</a:t>
            </a:r>
            <a:endParaRPr lang="ru-RU" dirty="0" smtClean="0"/>
          </a:p>
          <a:p>
            <a:pPr>
              <a:buFont typeface="Arial" charset="0"/>
              <a:buChar char="•"/>
              <a:defRPr/>
            </a:pPr>
            <a:r>
              <a:rPr lang="kk-KZ" dirty="0" smtClean="0"/>
              <a:t>оқытудың білім беру, тәрбиелеу және дамыту функцияларын жүзеге асырушы оқу пәндерін оқытудың жағдайы;</a:t>
            </a:r>
            <a:endParaRPr lang="ru-RU" dirty="0" smtClean="0"/>
          </a:p>
          <a:p>
            <a:pPr>
              <a:buFont typeface="Arial" charset="0"/>
              <a:buChar char="•"/>
              <a:defRPr/>
            </a:pPr>
            <a:r>
              <a:rPr lang="kk-KZ" dirty="0" smtClean="0"/>
              <a:t>сабақтан тыс тәрбие жұмыстарын ұйымдастырудың сапасы мен жағдайы;</a:t>
            </a:r>
            <a:endParaRPr lang="ru-RU" dirty="0" smtClean="0"/>
          </a:p>
          <a:p>
            <a:pPr>
              <a:buFont typeface="Arial" charset="0"/>
              <a:buChar char="•"/>
              <a:defRPr/>
            </a:pPr>
            <a:r>
              <a:rPr lang="kk-KZ" dirty="0" smtClean="0"/>
              <a:t>педагог кадрлармен жұмыс;</a:t>
            </a:r>
            <a:endParaRPr lang="ru-RU" dirty="0" smtClean="0"/>
          </a:p>
          <a:p>
            <a:pPr>
              <a:buFont typeface="Arial" charset="0"/>
              <a:buChar char="•"/>
              <a:defRPr/>
            </a:pPr>
            <a:r>
              <a:rPr lang="kk-KZ" dirty="0" smtClean="0"/>
              <a:t>оқушыларды тәрбиелеудегі мектеп, отбасы және қоғамның бірлескен әрекетінің тиімділігі;</a:t>
            </a:r>
            <a:endParaRPr lang="ru-RU" dirty="0" smtClean="0"/>
          </a:p>
          <a:p>
            <a:pPr>
              <a:buFont typeface="Arial" charset="0"/>
              <a:buChar char="•"/>
              <a:defRPr/>
            </a:pPr>
            <a:r>
              <a:rPr lang="kk-KZ" dirty="0" smtClean="0"/>
              <a:t>нормативтік құжаттар мен қабылданған шешімдердің орындалуы.</a:t>
            </a:r>
            <a:endParaRPr lang="ru-RU" dirty="0" smtClean="0"/>
          </a:p>
          <a:p>
            <a:pPr>
              <a:buFont typeface="Arial" charset="0"/>
              <a:buChar char="•"/>
              <a:defRPr/>
            </a:pPr>
            <a:endParaRPr lang="ru-RU" dirty="0" smtClean="0"/>
          </a:p>
          <a:p>
            <a:pPr marL="514350" indent="-514350" algn="just"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marL="514350" indent="-514350" algn="just"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marL="514350" indent="-514350" algn="just"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eaLnBrk="1" fontAlgn="auto" hangingPunct="1">
              <a:spcAft>
                <a:spcPts val="0"/>
              </a:spcAft>
              <a:defRPr/>
            </a:pPr>
            <a:endParaRPr lang="ru-RU" dirty="0"/>
          </a:p>
        </p:txBody>
      </p:sp>
      <p:pic>
        <p:nvPicPr>
          <p:cNvPr id="14340" name="Picture 2" descr="Картинки по запросу менеджер рисун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588" y="365125"/>
            <a:ext cx="1697037"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463" y="0"/>
            <a:ext cx="11920537" cy="1038225"/>
          </a:xfrm>
        </p:spPr>
        <p:txBody>
          <a:bodyPr rtlCol="0">
            <a:normAutofit/>
          </a:bodyPr>
          <a:lstStyle/>
          <a:p>
            <a:pPr eaLnBrk="1" fontAlgn="auto" hangingPunct="1">
              <a:spcAft>
                <a:spcPts val="0"/>
              </a:spcAft>
              <a:defRPr/>
            </a:pPr>
            <a:r>
              <a:rPr lang="ru-RU" sz="2400" dirty="0" err="1" smtClean="0">
                <a:solidFill>
                  <a:schemeClr val="accent1">
                    <a:lumMod val="50000"/>
                  </a:schemeClr>
                </a:solidFill>
                <a:latin typeface="Arial" panose="020B0604020202020204" pitchFamily="34" charset="0"/>
                <a:cs typeface="Arial" panose="020B0604020202020204" pitchFamily="34" charset="0"/>
              </a:rPr>
              <a:t>Мектепішілік</a:t>
            </a: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бақылауды жүзеге асыруға бірқатар </a:t>
            </a:r>
            <a:r>
              <a:rPr lang="ru-RU" sz="2400" dirty="0" err="1" smtClean="0">
                <a:solidFill>
                  <a:srgbClr val="C00000"/>
                </a:solidFill>
                <a:latin typeface="Arial" panose="020B0604020202020204" pitchFamily="34" charset="0"/>
                <a:cs typeface="Arial" panose="020B0604020202020204" pitchFamily="34" charset="0"/>
              </a:rPr>
              <a:t>талаптар</a:t>
            </a:r>
            <a:r>
              <a:rPr lang="ru-RU" sz="2400" dirty="0" smtClean="0">
                <a:solidFill>
                  <a:srgbClr val="C00000"/>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қойылады:</a:t>
            </a:r>
            <a:endParaRPr lang="ru-RU" sz="2400" dirty="0">
              <a:solidFill>
                <a:schemeClr val="accent1">
                  <a:lumMod val="50000"/>
                </a:schemeClr>
              </a:solidFill>
              <a:latin typeface="Arial" panose="020B0604020202020204" pitchFamily="34" charset="0"/>
              <a:cs typeface="Arial" panose="020B0604020202020204" pitchFamily="34" charset="0"/>
            </a:endParaRPr>
          </a:p>
        </p:txBody>
      </p:sp>
      <p:sp>
        <p:nvSpPr>
          <p:cNvPr id="15363" name="Объект 2"/>
          <p:cNvSpPr>
            <a:spLocks noGrp="1"/>
          </p:cNvSpPr>
          <p:nvPr>
            <p:ph idx="1"/>
          </p:nvPr>
        </p:nvSpPr>
        <p:spPr>
          <a:xfrm>
            <a:off x="271463" y="823913"/>
            <a:ext cx="7466012" cy="5919787"/>
          </a:xfrm>
          <a:ln>
            <a:solidFill>
              <a:schemeClr val="accent1"/>
            </a:solidFill>
            <a:miter lim="800000"/>
            <a:headEnd/>
            <a:tailEnd/>
          </a:ln>
        </p:spPr>
        <p:txBody>
          <a:bodyPr/>
          <a:lstStyle/>
          <a:p>
            <a:pPr marL="0" indent="0" algn="just" eaLnBrk="1" hangingPunct="1">
              <a:buFont typeface="Arial" panose="020B0604020202020204" pitchFamily="34" charset="0"/>
              <a:buNone/>
            </a:pPr>
            <a:r>
              <a:rPr lang="ru-RU" altLang="ru-RU" sz="1400" smtClean="0">
                <a:latin typeface="Arial" panose="020B0604020202020204" pitchFamily="34" charset="0"/>
                <a:cs typeface="Arial" panose="020B0604020202020204" pitchFamily="34" charset="0"/>
              </a:rPr>
              <a:t>Ол болуы керек:</a:t>
            </a:r>
          </a:p>
          <a:p>
            <a:pPr marL="0" indent="0" algn="just" eaLnBrk="1" hangingPunct="1"/>
            <a:r>
              <a:rPr lang="ru-RU" altLang="ru-RU" sz="1800" smtClean="0">
                <a:latin typeface="Arial" panose="020B0604020202020204" pitchFamily="34" charset="0"/>
                <a:cs typeface="Arial" panose="020B0604020202020204" pitchFamily="34" charset="0"/>
              </a:rPr>
              <a:t> жоспарланған,</a:t>
            </a:r>
          </a:p>
          <a:p>
            <a:pPr marL="0" indent="0" algn="just" eaLnBrk="1" hangingPunct="1"/>
            <a:r>
              <a:rPr lang="ru-RU" altLang="ru-RU" sz="1800" smtClean="0">
                <a:latin typeface="Arial" panose="020B0604020202020204" pitchFamily="34" charset="0"/>
                <a:cs typeface="Arial" panose="020B0604020202020204" pitchFamily="34" charset="0"/>
              </a:rPr>
              <a:t> жүйеленген, </a:t>
            </a:r>
          </a:p>
          <a:p>
            <a:pPr marL="0" indent="0" algn="just" eaLnBrk="1" hangingPunct="1"/>
            <a:r>
              <a:rPr lang="ru-RU" altLang="ru-RU" sz="1800" smtClean="0">
                <a:latin typeface="Arial" panose="020B0604020202020204" pitchFamily="34" charset="0"/>
                <a:cs typeface="Arial" panose="020B0604020202020204" pitchFamily="34" charset="0"/>
              </a:rPr>
              <a:t> мақсатқа бағытталған,</a:t>
            </a:r>
          </a:p>
          <a:p>
            <a:pPr marL="0" indent="0" eaLnBrk="1" hangingPunct="1"/>
            <a:r>
              <a:rPr lang="ru-RU" altLang="ru-RU" sz="1800" smtClean="0">
                <a:latin typeface="Arial" panose="020B0604020202020204" pitchFamily="34" charset="0"/>
                <a:cs typeface="Arial" panose="020B0604020202020204" pitchFamily="34" charset="0"/>
              </a:rPr>
              <a:t> кәсіби тұрғыда құзырлы , </a:t>
            </a:r>
          </a:p>
          <a:p>
            <a:pPr marL="0" indent="0" algn="just" eaLnBrk="1" hangingPunct="1"/>
            <a:r>
              <a:rPr lang="ru-RU" altLang="ru-RU" sz="1800" smtClean="0">
                <a:latin typeface="Arial" panose="020B0604020202020204" pitchFamily="34" charset="0"/>
                <a:cs typeface="Arial" panose="020B0604020202020204" pitchFamily="34" charset="0"/>
              </a:rPr>
              <a:t>жан-жақты, </a:t>
            </a:r>
          </a:p>
          <a:p>
            <a:pPr marL="0" indent="0" eaLnBrk="1" hangingPunct="1"/>
            <a:r>
              <a:rPr lang="ru-RU" altLang="ru-RU" sz="1800" smtClean="0">
                <a:latin typeface="Arial" panose="020B0604020202020204" pitchFamily="34" charset="0"/>
                <a:cs typeface="Arial" panose="020B0604020202020204" pitchFamily="34" charset="0"/>
              </a:rPr>
              <a:t>дифференциалданған және дараланған, </a:t>
            </a:r>
          </a:p>
          <a:p>
            <a:pPr marL="0" indent="0" algn="just" eaLnBrk="1" hangingPunct="1"/>
            <a:r>
              <a:rPr lang="ru-RU" altLang="ru-RU" sz="1800" smtClean="0">
                <a:latin typeface="Arial" panose="020B0604020202020204" pitchFamily="34" charset="0"/>
                <a:cs typeface="Arial" panose="020B0604020202020204" pitchFamily="34" charset="0"/>
              </a:rPr>
              <a:t> әрекет етуші,</a:t>
            </a:r>
          </a:p>
          <a:p>
            <a:pPr marL="0" indent="0" algn="just" eaLnBrk="1" hangingPunct="1"/>
            <a:r>
              <a:rPr lang="ru-RU" altLang="ru-RU" sz="1800" smtClean="0">
                <a:latin typeface="Arial" panose="020B0604020202020204" pitchFamily="34" charset="0"/>
                <a:cs typeface="Arial" panose="020B0604020202020204" pitchFamily="34" charset="0"/>
              </a:rPr>
              <a:t> барынша  негізделген, </a:t>
            </a:r>
          </a:p>
          <a:p>
            <a:pPr marL="0" indent="0" algn="just" eaLnBrk="1" hangingPunct="1"/>
            <a:r>
              <a:rPr lang="ru-RU" altLang="ru-RU" sz="1800" smtClean="0">
                <a:latin typeface="Arial" panose="020B0604020202020204" pitchFamily="34" charset="0"/>
                <a:cs typeface="Arial" panose="020B0604020202020204" pitchFamily="34" charset="0"/>
              </a:rPr>
              <a:t>интенсивті,</a:t>
            </a:r>
          </a:p>
          <a:p>
            <a:pPr marL="0" indent="0" algn="just" eaLnBrk="1" hangingPunct="1"/>
            <a:r>
              <a:rPr lang="ru-RU" altLang="ru-RU" sz="1800" smtClean="0">
                <a:latin typeface="Arial" panose="020B0604020202020204" pitchFamily="34" charset="0"/>
                <a:cs typeface="Arial" panose="020B0604020202020204" pitchFamily="34" charset="0"/>
              </a:rPr>
              <a:t> нақты ұйымдастырылған, </a:t>
            </a:r>
          </a:p>
          <a:p>
            <a:pPr marL="0" indent="0" algn="just" eaLnBrk="1" hangingPunct="1"/>
            <a:r>
              <a:rPr lang="ru-RU" altLang="ru-RU" sz="1800" smtClean="0">
                <a:latin typeface="Arial" panose="020B0604020202020204" pitchFamily="34" charset="0"/>
                <a:cs typeface="Arial" panose="020B0604020202020204" pitchFamily="34" charset="0"/>
              </a:rPr>
              <a:t> көпшілікке сүйенуі керек </a:t>
            </a:r>
            <a:r>
              <a:rPr lang="ru-RU" altLang="ru-RU" sz="1800" smtClean="0">
                <a:solidFill>
                  <a:srgbClr val="FF0000"/>
                </a:solidFill>
                <a:latin typeface="Arial" panose="020B0604020202020204" pitchFamily="34" charset="0"/>
                <a:cs typeface="Arial" panose="020B0604020202020204" pitchFamily="34" charset="0"/>
              </a:rPr>
              <a:t>(арқа тұту</a:t>
            </a:r>
            <a:r>
              <a:rPr lang="ru-RU" altLang="ru-RU" sz="1800" smtClean="0">
                <a:latin typeface="Arial" panose="020B0604020202020204" pitchFamily="34" charset="0"/>
                <a:cs typeface="Arial" panose="020B0604020202020204" pitchFamily="34" charset="0"/>
              </a:rPr>
              <a:t>)</a:t>
            </a:r>
          </a:p>
          <a:p>
            <a:pPr marL="0" indent="0" algn="just" eaLnBrk="1" hangingPunct="1"/>
            <a:r>
              <a:rPr lang="ru-RU" altLang="ru-RU" sz="1800" smtClean="0">
                <a:latin typeface="Arial" panose="020B0604020202020204" pitchFamily="34" charset="0"/>
                <a:cs typeface="Arial" panose="020B0604020202020204" pitchFamily="34" charset="0"/>
              </a:rPr>
              <a:t> жоғары ғылыми деңгейде жүруі керек</a:t>
            </a:r>
          </a:p>
          <a:p>
            <a:pPr marL="0" indent="0" algn="just" eaLnBrk="1" hangingPunct="1"/>
            <a:r>
              <a:rPr lang="ru-RU" altLang="ru-RU" sz="1800" smtClean="0">
                <a:latin typeface="Arial" panose="020B0604020202020204" pitchFamily="34" charset="0"/>
                <a:cs typeface="Arial" panose="020B0604020202020204" pitchFamily="34" charset="0"/>
              </a:rPr>
              <a:t>және тексеру нәтижесінің жариялылығын  қамтамасыз етуі керек</a:t>
            </a:r>
          </a:p>
          <a:p>
            <a:pPr marL="0" indent="0" eaLnBrk="1" hangingPunct="1">
              <a:buFont typeface="Calibri Light" panose="020F0302020204030204" pitchFamily="34" charset="0"/>
              <a:buAutoNum type="arabicPeriod"/>
            </a:pPr>
            <a:endParaRPr lang="ru-RU" altLang="ru-RU" sz="2000" smtClean="0">
              <a:latin typeface="Arial" panose="020B0604020202020204" pitchFamily="34" charset="0"/>
              <a:cs typeface="Arial" panose="020B0604020202020204" pitchFamily="34" charset="0"/>
            </a:endParaRPr>
          </a:p>
        </p:txBody>
      </p:sp>
      <p:sp>
        <p:nvSpPr>
          <p:cNvPr id="15364" name="TextBox 3"/>
          <p:cNvSpPr txBox="1">
            <a:spLocks noChangeArrowheads="1"/>
          </p:cNvSpPr>
          <p:nvPr/>
        </p:nvSpPr>
        <p:spPr bwMode="auto">
          <a:xfrm>
            <a:off x="8081963" y="4286250"/>
            <a:ext cx="3808412" cy="20939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cs typeface="Arial" panose="020B0604020202020204" pitchFamily="34" charset="0"/>
              </a:rPr>
              <a:t>Соблюдение вышеуказанных требований обеспечивает эффективность контроля, способствует повышению качества учебно-воспитательной работы в школе, создает в педагогическом коллективе атмосферу творческого труда, взаимопомощи, порождает стремление работать лучше.</a:t>
            </a:r>
          </a:p>
          <a:p>
            <a:pPr eaLnBrk="1" hangingPunct="1"/>
            <a:r>
              <a:rPr lang="kk-KZ" altLang="ru-RU" sz="1400">
                <a:solidFill>
                  <a:srgbClr val="FF0000"/>
                </a:solidFill>
                <a:cs typeface="Arial" panose="020B0604020202020204" pitchFamily="34" charset="0"/>
              </a:rPr>
              <a:t>повторяется</a:t>
            </a:r>
            <a:endParaRPr lang="ru-RU" altLang="ru-RU" sz="1400">
              <a:solidFill>
                <a:srgbClr val="FF0000"/>
              </a:solidFill>
              <a:cs typeface="Arial" panose="020B0604020202020204" pitchFamily="34" charset="0"/>
            </a:endParaRPr>
          </a:p>
          <a:p>
            <a:pPr eaLnBrk="1" hangingPunct="1"/>
            <a:endParaRPr lang="ru-RU" altLang="ru-RU">
              <a:latin typeface="Calibri" panose="020F0502020204030204" pitchFamily="34" charset="0"/>
            </a:endParaRPr>
          </a:p>
        </p:txBody>
      </p:sp>
      <p:cxnSp>
        <p:nvCxnSpPr>
          <p:cNvPr id="7" name="Прямая соединительная линия 6"/>
          <p:cNvCxnSpPr/>
          <p:nvPr/>
        </p:nvCxnSpPr>
        <p:spPr>
          <a:xfrm flipV="1">
            <a:off x="7394575" y="4957763"/>
            <a:ext cx="685800" cy="14287"/>
          </a:xfrm>
          <a:prstGeom prst="line">
            <a:avLst/>
          </a:prstGeom>
        </p:spPr>
        <p:style>
          <a:lnRef idx="1">
            <a:schemeClr val="accent1"/>
          </a:lnRef>
          <a:fillRef idx="0">
            <a:schemeClr val="accent1"/>
          </a:fillRef>
          <a:effectRef idx="0">
            <a:schemeClr val="accent1"/>
          </a:effectRef>
          <a:fontRef idx="minor">
            <a:schemeClr val="tx1"/>
          </a:fontRef>
        </p:style>
      </p:cxnSp>
      <p:sp>
        <p:nvSpPr>
          <p:cNvPr id="15366" name="TextBox 4"/>
          <p:cNvSpPr txBox="1">
            <a:spLocks noChangeArrowheads="1"/>
          </p:cNvSpPr>
          <p:nvPr/>
        </p:nvSpPr>
        <p:spPr bwMode="auto">
          <a:xfrm>
            <a:off x="8021638" y="1227138"/>
            <a:ext cx="3929062" cy="28940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1400">
              <a:cs typeface="Arial" panose="020B0604020202020204" pitchFamily="34" charset="0"/>
            </a:endParaRPr>
          </a:p>
          <a:p>
            <a:pPr eaLnBrk="1" hangingPunct="1"/>
            <a:r>
              <a:rPr lang="ru-RU" altLang="ru-RU" sz="1400">
                <a:cs typeface="Arial" panose="020B0604020202020204" pitchFamily="34" charset="0"/>
              </a:rPr>
              <a:t>Бұл талаптардың орындалуы неге әкеледі?</a:t>
            </a:r>
          </a:p>
          <a:p>
            <a:pPr eaLnBrk="1" hangingPunct="1"/>
            <a:endParaRPr lang="ru-RU" altLang="ru-RU" sz="1400">
              <a:cs typeface="Arial" panose="020B0604020202020204" pitchFamily="34" charset="0"/>
            </a:endParaRPr>
          </a:p>
          <a:p>
            <a:pPr eaLnBrk="1" hangingPunct="1"/>
            <a:r>
              <a:rPr lang="kk-KZ" altLang="ru-RU" sz="1400">
                <a:cs typeface="Arial" panose="020B0604020202020204" pitchFamily="34" charset="0"/>
              </a:rPr>
              <a:t>1. Бақылаудың тиімділігін қамтамасыз етеді.</a:t>
            </a:r>
            <a:endParaRPr lang="ru-RU" altLang="ru-RU" sz="1400">
              <a:cs typeface="Arial" panose="020B0604020202020204" pitchFamily="34" charset="0"/>
            </a:endParaRPr>
          </a:p>
          <a:p>
            <a:pPr eaLnBrk="1" hangingPunct="1"/>
            <a:r>
              <a:rPr lang="ru-RU" altLang="ru-RU" sz="1400">
                <a:cs typeface="Arial" panose="020B0604020202020204" pitchFamily="34" charset="0"/>
              </a:rPr>
              <a:t>2.Мектептегі МІБ жұмысының  сапасын арттыруға ықпал етеді.</a:t>
            </a:r>
          </a:p>
          <a:p>
            <a:pPr eaLnBrk="1" hangingPunct="1"/>
            <a:r>
              <a:rPr lang="ru-RU" altLang="ru-RU" sz="1400">
                <a:cs typeface="Arial" panose="020B0604020202020204" pitchFamily="34" charset="0"/>
              </a:rPr>
              <a:t>3. Педагогикалық ұжымда шығармашылық  және өзара көмек атмосферасын тудырады.</a:t>
            </a:r>
          </a:p>
          <a:p>
            <a:pPr eaLnBrk="1" hangingPunct="1"/>
            <a:r>
              <a:rPr lang="ru-RU" altLang="ru-RU" sz="1400">
                <a:cs typeface="Arial" panose="020B0604020202020204" pitchFamily="34" charset="0"/>
              </a:rPr>
              <a:t>4. Жақсы жұмыс істеуге ұмтылу мотивациясын дамытады.</a:t>
            </a:r>
          </a:p>
          <a:p>
            <a:pPr eaLnBrk="1" hangingPunct="1"/>
            <a:endParaRPr lang="ru-RU" altLang="ru-RU" sz="1400">
              <a:cs typeface="Arial" panose="020B0604020202020204" pitchFamily="34" charset="0"/>
            </a:endParaRPr>
          </a:p>
          <a:p>
            <a:pPr eaLnBrk="1" hangingPunct="1"/>
            <a:r>
              <a:rPr lang="ru-RU" altLang="ru-RU" sz="1400">
                <a:cs typeface="Arial" panose="020B0604020202020204" pitchFamily="34" charset="0"/>
              </a:rPr>
              <a:t> </a:t>
            </a:r>
          </a:p>
          <a:p>
            <a:pPr eaLnBrk="1" hangingPunct="1"/>
            <a:endParaRPr lang="ru-RU" altLang="ru-RU" sz="1400">
              <a:cs typeface="Arial" panose="020B0604020202020204" pitchFamily="34" charset="0"/>
            </a:endParaRPr>
          </a:p>
        </p:txBody>
      </p:sp>
      <p:cxnSp>
        <p:nvCxnSpPr>
          <p:cNvPr id="9" name="Прямая соединительная линия 8"/>
          <p:cNvCxnSpPr/>
          <p:nvPr/>
        </p:nvCxnSpPr>
        <p:spPr>
          <a:xfrm flipV="1">
            <a:off x="7269163" y="2511425"/>
            <a:ext cx="731837" cy="14288"/>
          </a:xfrm>
          <a:prstGeom prst="line">
            <a:avLst/>
          </a:prstGeom>
        </p:spPr>
        <p:style>
          <a:lnRef idx="1">
            <a:schemeClr val="accent1"/>
          </a:lnRef>
          <a:fillRef idx="0">
            <a:schemeClr val="accent1"/>
          </a:fillRef>
          <a:effectRef idx="0">
            <a:schemeClr val="accent1"/>
          </a:effectRef>
          <a:fontRef idx="minor">
            <a:schemeClr val="tx1"/>
          </a:fontRef>
        </p:style>
      </p:cxnSp>
      <p:pic>
        <p:nvPicPr>
          <p:cNvPr id="15368" name="Рисунок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9588" y="1038225"/>
            <a:ext cx="189547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581150" y="365125"/>
            <a:ext cx="10306050" cy="1325563"/>
          </a:xfrm>
        </p:spPr>
        <p:txBody>
          <a:bodyPr/>
          <a:lstStyle/>
          <a:p>
            <a:pPr eaLnBrk="1" hangingPunct="1"/>
            <a:r>
              <a:rPr lang="ru-RU" altLang="ru-RU" sz="2400" smtClean="0">
                <a:solidFill>
                  <a:srgbClr val="1F4E79"/>
                </a:solidFill>
                <a:latin typeface="Arial" panose="020B0604020202020204" pitchFamily="34" charset="0"/>
                <a:cs typeface="Arial" panose="020B0604020202020204" pitchFamily="34" charset="0"/>
              </a:rPr>
              <a:t>Бақылаудың жоспарлылығын, жүйелігін, мақсатқа бағыттылығын және әрекеттілігін жүзеге асыру үшін әрбір мектепте мыналар болуы керек:</a:t>
            </a:r>
          </a:p>
        </p:txBody>
      </p:sp>
      <p:sp>
        <p:nvSpPr>
          <p:cNvPr id="16387" name="Объект 2"/>
          <p:cNvSpPr>
            <a:spLocks noGrp="1"/>
          </p:cNvSpPr>
          <p:nvPr>
            <p:ph idx="1"/>
          </p:nvPr>
        </p:nvSpPr>
        <p:spPr>
          <a:ln>
            <a:solidFill>
              <a:schemeClr val="accent1"/>
            </a:solidFill>
            <a:miter lim="800000"/>
            <a:headEnd/>
            <a:tailEnd/>
          </a:ln>
        </p:spPr>
        <p:txBody>
          <a:bodyPr/>
          <a:lstStyle/>
          <a:p>
            <a:pPr algn="just" eaLnBrk="1" hangingPunct="1">
              <a:buFont typeface="Arial" panose="020B0604020202020204" pitchFamily="34" charset="0"/>
              <a:buNone/>
            </a:pPr>
            <a:r>
              <a:rPr lang="ru-RU" altLang="ru-RU" sz="2400" smtClean="0">
                <a:latin typeface="Arial" panose="020B0604020202020204" pitchFamily="34" charset="0"/>
                <a:cs typeface="Arial" panose="020B0604020202020204" pitchFamily="34" charset="0"/>
              </a:rPr>
              <a:t>   </a:t>
            </a:r>
          </a:p>
          <a:p>
            <a:pPr algn="just" eaLnBrk="1" hangingPunct="1">
              <a:buFont typeface="Arial" panose="020B0604020202020204" pitchFamily="34" charset="0"/>
              <a:buNone/>
            </a:pPr>
            <a:r>
              <a:rPr lang="ru-RU" altLang="ru-RU" sz="2400" smtClean="0">
                <a:latin typeface="Arial" panose="020B0604020202020204" pitchFamily="34" charset="0"/>
                <a:cs typeface="Arial" panose="020B0604020202020204" pitchFamily="34" charset="0"/>
              </a:rPr>
              <a:t>   Педагогикалық талдау нәтижелерін ескере отырып құрастырылған оқу –тәрбие жұмысының барлық бірліктерінінің күйін тексеретін ортақ жоспар .</a:t>
            </a:r>
          </a:p>
          <a:p>
            <a:pPr algn="just" eaLnBrk="1" hangingPunct="1">
              <a:buFont typeface="Wingdings" panose="05000000000000000000" pitchFamily="2" charset="2"/>
              <a:buChar char="ü"/>
            </a:pPr>
            <a:r>
              <a:rPr lang="kk-KZ" altLang="ru-RU" sz="2400" smtClean="0">
                <a:latin typeface="Arial" panose="020B0604020202020204" pitchFamily="34" charset="0"/>
                <a:cs typeface="Arial" panose="020B0604020202020204" pitchFamily="34" charset="0"/>
              </a:rPr>
              <a:t> Осы жоспар негізінде мектеп басшысы мен оның орынбасарлары бұл іске  қоғамдық ұйымдар мен мұғалімдер активін тарта отырып өздерінің апталық жоспарларын құрастырады.</a:t>
            </a:r>
            <a:endParaRPr lang="ru-RU" altLang="ru-RU" sz="2400" smtClean="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ü"/>
            </a:pPr>
            <a:r>
              <a:rPr lang="kk-KZ" altLang="ru-RU" sz="2400" smtClean="0">
                <a:latin typeface="Arial" panose="020B0604020202020204" pitchFamily="34" charset="0"/>
                <a:cs typeface="Arial" panose="020B0604020202020204" pitchFamily="34" charset="0"/>
              </a:rPr>
              <a:t>Мектептегі қалыптасқан </a:t>
            </a:r>
            <a:r>
              <a:rPr lang="kk-KZ" altLang="ru-RU" sz="2400" u="sng" smtClean="0">
                <a:latin typeface="Arial" panose="020B0604020202020204" pitchFamily="34" charset="0"/>
                <a:cs typeface="Arial" panose="020B0604020202020204" pitchFamily="34" charset="0"/>
              </a:rPr>
              <a:t>бақылауды жоспарлау жүйесі </a:t>
            </a:r>
            <a:r>
              <a:rPr lang="kk-KZ" altLang="ru-RU" sz="2400" smtClean="0">
                <a:latin typeface="Arial" panose="020B0604020202020204" pitchFamily="34" charset="0"/>
                <a:cs typeface="Arial" panose="020B0604020202020204" pitchFamily="34" charset="0"/>
              </a:rPr>
              <a:t>мынандай бөліктерден тұрады: </a:t>
            </a:r>
            <a:r>
              <a:rPr lang="kk-KZ" altLang="ru-RU" sz="2400" b="1" smtClean="0">
                <a:latin typeface="Arial" panose="020B0604020202020204" pitchFamily="34" charset="0"/>
                <a:cs typeface="Arial" panose="020B0604020202020204" pitchFamily="34" charset="0"/>
              </a:rPr>
              <a:t>болашақтағы (перспективті) жоспар, жылдық  және ағымдағы бақылау кестесі (графигі)</a:t>
            </a:r>
            <a:endParaRPr lang="ru-RU" altLang="ru-RU" sz="2400" b="1" smtClean="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endParaRPr lang="ru-RU" altLang="ru-RU" sz="2400" smtClean="0">
              <a:latin typeface="Arial" panose="020B0604020202020204" pitchFamily="34" charset="0"/>
              <a:cs typeface="Arial" panose="020B0604020202020204" pitchFamily="34" charset="0"/>
            </a:endParaRPr>
          </a:p>
        </p:txBody>
      </p:sp>
      <p:pic>
        <p:nvPicPr>
          <p:cNvPr id="16388"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5275" y="400050"/>
            <a:ext cx="1357313"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4075" y="365125"/>
            <a:ext cx="8888413" cy="1325563"/>
          </a:xfrm>
        </p:spPr>
        <p:txBody>
          <a:bodyPr rtlCol="0">
            <a:normAutofit/>
          </a:bodyPr>
          <a:lstStyle/>
          <a:p>
            <a:pPr eaLnBrk="1" fontAlgn="auto" hangingPunct="1">
              <a:spcAft>
                <a:spcPts val="0"/>
              </a:spcAft>
              <a:defRPr/>
            </a:pP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Мектеп</a:t>
            </a: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басшысы</a:t>
            </a: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бақылауды:</a:t>
            </a:r>
            <a:r>
              <a:rPr lang="ru-RU" sz="2400" dirty="0" smtClean="0">
                <a:solidFill>
                  <a:schemeClr val="accent1">
                    <a:lumMod val="50000"/>
                  </a:schemeClr>
                </a:solidFill>
                <a:latin typeface="Arial" panose="020B0604020202020204" pitchFamily="34" charset="0"/>
                <a:cs typeface="Arial" panose="020B0604020202020204" pitchFamily="34" charset="0"/>
              </a:rPr>
              <a:t/>
            </a:r>
            <a:br>
              <a:rPr lang="ru-RU" sz="2400" dirty="0" smtClean="0">
                <a:solidFill>
                  <a:schemeClr val="accent1">
                    <a:lumMod val="50000"/>
                  </a:schemeClr>
                </a:solidFill>
                <a:latin typeface="Arial" panose="020B0604020202020204" pitchFamily="34" charset="0"/>
                <a:cs typeface="Arial" panose="020B0604020202020204" pitchFamily="34" charset="0"/>
              </a:rPr>
            </a:br>
            <a:endParaRPr lang="ru-RU" sz="2400" dirty="0">
              <a:solidFill>
                <a:schemeClr val="accent1">
                  <a:lumMod val="50000"/>
                </a:schemeClr>
              </a:solidFill>
              <a:latin typeface="Arial" panose="020B0604020202020204" pitchFamily="34" charset="0"/>
              <a:cs typeface="Arial" panose="020B0604020202020204" pitchFamily="34" charset="0"/>
            </a:endParaRPr>
          </a:p>
        </p:txBody>
      </p:sp>
      <p:sp>
        <p:nvSpPr>
          <p:cNvPr id="17411" name="Объект 2"/>
          <p:cNvSpPr>
            <a:spLocks noGrp="1"/>
          </p:cNvSpPr>
          <p:nvPr>
            <p:ph idx="1"/>
          </p:nvPr>
        </p:nvSpPr>
        <p:spPr>
          <a:xfrm>
            <a:off x="838200" y="1825625"/>
            <a:ext cx="7918450" cy="4351338"/>
          </a:xfrm>
          <a:ln>
            <a:solidFill>
              <a:schemeClr val="accent1"/>
            </a:solidFill>
          </a:ln>
        </p:spPr>
        <p:txBody>
          <a:bodyPr/>
          <a:lstStyle/>
          <a:p>
            <a:pPr eaLnBrk="1" hangingPunct="1">
              <a:buFont typeface="Arial" charset="0"/>
              <a:buChar char="•"/>
              <a:defRPr/>
            </a:pPr>
            <a:r>
              <a:rPr lang="kk-KZ" sz="2400" dirty="0" smtClean="0">
                <a:latin typeface="Arial" charset="0"/>
                <a:cs typeface="Arial" charset="0"/>
              </a:rPr>
              <a:t>Қоғамдық ұйымдар және өзінің орынбасарларымен, бұл іске мұғалімдер активін тарта отырып </a:t>
            </a:r>
            <a:r>
              <a:rPr lang="kk-KZ" sz="2400" i="1" dirty="0" smtClean="0">
                <a:solidFill>
                  <a:schemeClr val="accent1">
                    <a:lumMod val="75000"/>
                  </a:schemeClr>
                </a:solidFill>
                <a:latin typeface="Arial" charset="0"/>
                <a:cs typeface="Arial" charset="0"/>
              </a:rPr>
              <a:t>бірлесе атқарады</a:t>
            </a:r>
            <a:endParaRPr lang="ru-RU" sz="2400" i="1" dirty="0" smtClean="0">
              <a:solidFill>
                <a:schemeClr val="accent1">
                  <a:lumMod val="75000"/>
                </a:schemeClr>
              </a:solidFill>
              <a:latin typeface="Arial" charset="0"/>
              <a:cs typeface="Arial" charset="0"/>
            </a:endParaRPr>
          </a:p>
          <a:p>
            <a:pPr eaLnBrk="1" hangingPunct="1">
              <a:buFont typeface="Arial" charset="0"/>
              <a:buChar char="•"/>
              <a:defRPr/>
            </a:pPr>
            <a:endParaRPr lang="ru-RU" sz="2400" dirty="0" smtClean="0">
              <a:latin typeface="Arial" charset="0"/>
              <a:cs typeface="Arial" charset="0"/>
            </a:endParaRPr>
          </a:p>
          <a:p>
            <a:pPr eaLnBrk="1" hangingPunct="1">
              <a:buFont typeface="Arial" charset="0"/>
              <a:buChar char="•"/>
              <a:defRPr/>
            </a:pPr>
            <a:r>
              <a:rPr lang="kk-KZ" sz="2400" dirty="0" smtClean="0">
                <a:latin typeface="Arial" charset="0"/>
                <a:cs typeface="Arial" charset="0"/>
              </a:rPr>
              <a:t>Осыған байланысты бұл әрекеттерді келісіп алу маңызды орын алады, мұғалімдердің жұмысына бірдей талап қою, оқушылардың білім сапасына және олардың еңбекке қатысуына.</a:t>
            </a:r>
            <a:endParaRPr lang="ru-RU" sz="2400" dirty="0" smtClean="0">
              <a:latin typeface="Arial" charset="0"/>
              <a:cs typeface="Arial" charset="0"/>
            </a:endParaRPr>
          </a:p>
        </p:txBody>
      </p:sp>
      <p:pic>
        <p:nvPicPr>
          <p:cNvPr id="17412"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4838" y="365125"/>
            <a:ext cx="1519237"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Рисунок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04313" y="2752725"/>
            <a:ext cx="2689225"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8663" y="0"/>
            <a:ext cx="8980487" cy="992188"/>
          </a:xfrm>
        </p:spPr>
        <p:txBody>
          <a:bodyPr rtlCol="0">
            <a:normAutofit/>
          </a:bodyPr>
          <a:lstStyle/>
          <a:p>
            <a:pPr eaLnBrk="1" fontAlgn="auto" hangingPunct="1">
              <a:spcAft>
                <a:spcPts val="0"/>
              </a:spcAft>
              <a:defRPr/>
            </a:pP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Мектепішілік</a:t>
            </a: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бақылау </a:t>
            </a:r>
            <a:r>
              <a:rPr lang="ru-RU" sz="2400" dirty="0" smtClean="0">
                <a:solidFill>
                  <a:schemeClr val="accent1">
                    <a:lumMod val="50000"/>
                  </a:schemeClr>
                </a:solidFill>
                <a:latin typeface="Arial" panose="020B0604020202020204" pitchFamily="34" charset="0"/>
                <a:cs typeface="Arial" panose="020B0604020202020204" pitchFamily="34" charset="0"/>
              </a:rPr>
              <a:t>ЕРЕЖЕСІ</a:t>
            </a:r>
            <a:endParaRPr lang="ru-RU" sz="2400" dirty="0">
              <a:solidFill>
                <a:schemeClr val="accent1">
                  <a:lumMod val="50000"/>
                </a:schemeClr>
              </a:solidFill>
              <a:latin typeface="Arial" panose="020B0604020202020204" pitchFamily="34" charset="0"/>
              <a:cs typeface="Arial" panose="020B0604020202020204" pitchFamily="34" charset="0"/>
            </a:endParaRPr>
          </a:p>
        </p:txBody>
      </p:sp>
      <p:sp>
        <p:nvSpPr>
          <p:cNvPr id="18435" name="Объект 2"/>
          <p:cNvSpPr>
            <a:spLocks noGrp="1"/>
          </p:cNvSpPr>
          <p:nvPr>
            <p:ph idx="1"/>
          </p:nvPr>
        </p:nvSpPr>
        <p:spPr>
          <a:xfrm>
            <a:off x="279400" y="1004888"/>
            <a:ext cx="11452225" cy="5573712"/>
          </a:xfrm>
          <a:ln>
            <a:solidFill>
              <a:schemeClr val="accent1"/>
            </a:solidFill>
          </a:ln>
        </p:spPr>
        <p:txBody>
          <a:bodyPr/>
          <a:lstStyle/>
          <a:p>
            <a:pPr>
              <a:buFont typeface="Arial" charset="0"/>
              <a:buChar char="•"/>
              <a:defRPr/>
            </a:pPr>
            <a:r>
              <a:rPr lang="kk-KZ" sz="1800" dirty="0" smtClean="0"/>
              <a:t>мектеп ішілік бақылауды мектеп басшысы немесе оның ұсынысы бойынша мектеп басшысының оқу- тәрбие ісі жөніндегі орынбасарлары, бірлестік жетекшілері, басқа да мамандар жүргізеді;</a:t>
            </a:r>
            <a:endParaRPr lang="ru-RU" sz="1800" dirty="0" smtClean="0"/>
          </a:p>
          <a:p>
            <a:pPr>
              <a:buFont typeface="Arial" charset="0"/>
              <a:buChar char="•"/>
              <a:defRPr/>
            </a:pPr>
            <a:r>
              <a:rPr lang="kk-KZ" sz="1800" dirty="0" smtClean="0"/>
              <a:t>мектеп басшысы алдағы тексеру мерзімі, тексеру мақсаты, тексеру қортындысын өткізу мерзімі және тапсырма -жоспары жөнінде бұйрық жариялайды;</a:t>
            </a:r>
            <a:endParaRPr lang="ru-RU" sz="1800" dirty="0" smtClean="0"/>
          </a:p>
          <a:p>
            <a:pPr>
              <a:buFont typeface="Arial" charset="0"/>
              <a:buChar char="•"/>
              <a:defRPr/>
            </a:pPr>
            <a:r>
              <a:rPr lang="kk-KZ" sz="1800" dirty="0" smtClean="0"/>
              <a:t> тапсырма жоспары тексеруді қажет ететін  нақты мәселелерді анықтайды және мектеп қызметінің жеке бөліктері бойынша немесе лауазымды адам жөнінде қорытынды құжаттарды дайындау үшін мектеп ішілік бақылаудың нәтижелелерінің салыстырмалығы мен жеткілікті хабардар болуды қаматамасыз ету керек.</a:t>
            </a:r>
            <a:endParaRPr lang="ru-RU" sz="1800" dirty="0" smtClean="0"/>
          </a:p>
          <a:p>
            <a:pPr>
              <a:buFont typeface="Arial" charset="0"/>
              <a:buChar char="•"/>
              <a:defRPr/>
            </a:pPr>
            <a:r>
              <a:rPr lang="kk-KZ" sz="1800" dirty="0" smtClean="0"/>
              <a:t>эксперттердің мектеп ішілік бақылау нысанына қатысы бар ақпараттарды талап етуге, құжаттарды зерттеуге құқықтары бар;</a:t>
            </a:r>
            <a:endParaRPr lang="ru-RU" sz="1800" dirty="0" smtClean="0"/>
          </a:p>
          <a:p>
            <a:pPr>
              <a:buFont typeface="Arial" charset="0"/>
              <a:buChar char="•"/>
              <a:defRPr/>
            </a:pPr>
            <a:r>
              <a:rPr lang="kk-KZ" sz="1800" dirty="0" smtClean="0"/>
              <a:t>тексеру барысында білім беру саласы бойынша Қазақстан Республикасы заңнамаларының бұзылғандығын анықталса ол жайлы мектеп басшысын хабардар етеді;</a:t>
            </a:r>
            <a:endParaRPr lang="ru-RU" sz="1800" dirty="0" smtClean="0"/>
          </a:p>
          <a:p>
            <a:pPr>
              <a:buFont typeface="Arial" charset="0"/>
              <a:buChar char="•"/>
              <a:defRPr/>
            </a:pPr>
            <a:r>
              <a:rPr lang="kk-KZ" sz="1800" dirty="0" smtClean="0"/>
              <a:t>оқушылардан эксперттік сұрақтар мен  сауалнама(анкетирование)алу  тек қажетті деп табылған жағдайда мектептің психологиялық және әдістемелік қызметтерінің келісімімен жүргізіледі;</a:t>
            </a:r>
            <a:endParaRPr lang="ru-RU" sz="1800" dirty="0" smtClean="0"/>
          </a:p>
          <a:p>
            <a:pPr>
              <a:buFont typeface="Arial" charset="0"/>
              <a:buChar char="•"/>
              <a:defRPr/>
            </a:pPr>
            <a:r>
              <a:rPr lang="kk-KZ" sz="1800" dirty="0" smtClean="0"/>
              <a:t>егер айлық жоспар кестесінде тексеру мерзімі көрсетілген болса жоспарлы тексеру жүргізуде алдын ала мұғалімді хабардар етудің қажеті жоқ. Арнайы(экстренный) жағдайда мектеп басшысы мен оның оқу - тірбие ісі жөніндегі орынбасарлары мұғалімдердің сабағына ескертусіз ақ қатыса алады;</a:t>
            </a:r>
            <a:endParaRPr lang="ru-RU" sz="1800" dirty="0" smtClean="0"/>
          </a:p>
          <a:p>
            <a:pPr>
              <a:buFont typeface="Arial" charset="0"/>
              <a:buChar char="•"/>
              <a:defRPr/>
            </a:pPr>
            <a:r>
              <a:rPr lang="kk-KZ" sz="1800" dirty="0" smtClean="0"/>
              <a:t>оперативті тексеру жүргізетін кезде мұғалім сабаққа қатысардан кем дегенде бір күн бұрын  ескертіледі.</a:t>
            </a:r>
            <a:endParaRPr lang="ru-RU" sz="1800" dirty="0" smtClean="0"/>
          </a:p>
          <a:p>
            <a:pPr marL="342900" indent="-342900" algn="just" eaLnBrk="1" hangingPunct="1">
              <a:buFont typeface="Calibri Light" pitchFamily="34" charset="0"/>
              <a:buAutoNum type="arabicPeriod"/>
              <a:defRPr/>
            </a:pPr>
            <a:endParaRPr lang="ru-RU" sz="1600" dirty="0" smtClean="0">
              <a:latin typeface="Arial" charset="0"/>
              <a:cs typeface="Arial" charset="0"/>
            </a:endParaRPr>
          </a:p>
        </p:txBody>
      </p:sp>
      <p:pic>
        <p:nvPicPr>
          <p:cNvPr id="18436"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 y="98425"/>
            <a:ext cx="1357313"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5263"/>
            <a:ext cx="9323388" cy="1325562"/>
          </a:xfrm>
        </p:spPr>
        <p:txBody>
          <a:bodyPr rtlCol="0">
            <a:normAutofit/>
          </a:bodyPr>
          <a:lstStyle/>
          <a:p>
            <a:pPr eaLnBrk="1" fontAlgn="auto" hangingPunct="1">
              <a:spcAft>
                <a:spcPts val="0"/>
              </a:spcAft>
              <a:defRPr/>
            </a:pPr>
            <a:r>
              <a:rPr lang="ru-RU" sz="2800" dirty="0" smtClean="0">
                <a:solidFill>
                  <a:schemeClr val="accent1">
                    <a:lumMod val="50000"/>
                  </a:schemeClr>
                </a:solidFill>
                <a:latin typeface="Arial" panose="020B0604020202020204" pitchFamily="34" charset="0"/>
                <a:cs typeface="Arial" panose="020B0604020202020204" pitchFamily="34" charset="0"/>
              </a:rPr>
              <a:t>    </a:t>
            </a:r>
            <a:r>
              <a:rPr lang="ru-RU" sz="2800" dirty="0" err="1" smtClean="0">
                <a:solidFill>
                  <a:schemeClr val="accent1">
                    <a:lumMod val="50000"/>
                  </a:schemeClr>
                </a:solidFill>
                <a:latin typeface="Arial" panose="020B0604020202020204" pitchFamily="34" charset="0"/>
                <a:cs typeface="Arial" panose="020B0604020202020204" pitchFamily="34" charset="0"/>
              </a:rPr>
              <a:t>Мектепішілік</a:t>
            </a:r>
            <a:r>
              <a:rPr lang="ru-RU" sz="2800" dirty="0" smtClean="0">
                <a:solidFill>
                  <a:schemeClr val="accent1">
                    <a:lumMod val="50000"/>
                  </a:schemeClr>
                </a:solidFill>
                <a:latin typeface="Arial" panose="020B0604020202020204" pitchFamily="34" charset="0"/>
                <a:cs typeface="Arial" panose="020B0604020202020204" pitchFamily="34" charset="0"/>
              </a:rPr>
              <a:t> </a:t>
            </a:r>
            <a:r>
              <a:rPr lang="ru-RU" sz="2800" dirty="0" err="1" smtClean="0">
                <a:solidFill>
                  <a:schemeClr val="accent1">
                    <a:lumMod val="50000"/>
                  </a:schemeClr>
                </a:solidFill>
                <a:latin typeface="Arial" panose="020B0604020202020204" pitchFamily="34" charset="0"/>
                <a:cs typeface="Arial" panose="020B0604020202020204" pitchFamily="34" charset="0"/>
              </a:rPr>
              <a:t>бақылауды жүргізудің негізі</a:t>
            </a:r>
            <a:r>
              <a:rPr lang="ru-RU" sz="2800" dirty="0" smtClean="0">
                <a:solidFill>
                  <a:schemeClr val="accent1">
                    <a:lumMod val="50000"/>
                  </a:schemeClr>
                </a:solidFill>
                <a:latin typeface="Arial" panose="020B0604020202020204" pitchFamily="34" charset="0"/>
                <a:cs typeface="Arial" panose="020B0604020202020204" pitchFamily="34" charset="0"/>
              </a:rPr>
              <a:t>:</a:t>
            </a:r>
            <a:br>
              <a:rPr lang="ru-RU" sz="2800" dirty="0" smtClean="0">
                <a:solidFill>
                  <a:schemeClr val="accent1">
                    <a:lumMod val="50000"/>
                  </a:schemeClr>
                </a:solidFill>
                <a:latin typeface="Arial" panose="020B0604020202020204" pitchFamily="34" charset="0"/>
                <a:cs typeface="Arial" panose="020B0604020202020204" pitchFamily="34" charset="0"/>
              </a:rPr>
            </a:br>
            <a:endParaRPr lang="ru-RU" sz="2800" dirty="0">
              <a:solidFill>
                <a:schemeClr val="accent1">
                  <a:lumMod val="50000"/>
                </a:schemeClr>
              </a:solidFill>
              <a:latin typeface="Arial" panose="020B0604020202020204" pitchFamily="34" charset="0"/>
              <a:cs typeface="Arial" panose="020B0604020202020204" pitchFamily="34" charset="0"/>
            </a:endParaRPr>
          </a:p>
        </p:txBody>
      </p:sp>
      <p:sp>
        <p:nvSpPr>
          <p:cNvPr id="19459" name="Объект 2"/>
          <p:cNvSpPr>
            <a:spLocks noGrp="1"/>
          </p:cNvSpPr>
          <p:nvPr>
            <p:ph idx="1"/>
          </p:nvPr>
        </p:nvSpPr>
        <p:spPr>
          <a:xfrm>
            <a:off x="2930525" y="1468438"/>
            <a:ext cx="8662988" cy="4351337"/>
          </a:xfrm>
          <a:ln>
            <a:solidFill>
              <a:schemeClr val="accent1"/>
            </a:solidFill>
            <a:miter lim="800000"/>
            <a:headEnd/>
            <a:tailEnd/>
          </a:ln>
        </p:spPr>
        <p:txBody>
          <a:bodyPr/>
          <a:lstStyle/>
          <a:p>
            <a:pPr marL="514350" indent="-514350">
              <a:buFont typeface="Calibri Light" panose="020F0302020204030204" pitchFamily="34" charset="0"/>
              <a:buAutoNum type="arabicPeriod"/>
            </a:pPr>
            <a:r>
              <a:rPr lang="kk-KZ" altLang="ru-RU" smtClean="0"/>
              <a:t>педагог маманның аттестациядан өту жөніндегі өтініші;</a:t>
            </a:r>
            <a:endParaRPr lang="ru-RU" altLang="ru-RU" smtClean="0"/>
          </a:p>
          <a:p>
            <a:pPr marL="514350" indent="-514350">
              <a:buFont typeface="Calibri Light" panose="020F0302020204030204" pitchFamily="34" charset="0"/>
              <a:buAutoNum type="arabicPeriod"/>
            </a:pPr>
            <a:r>
              <a:rPr lang="kk-KZ" altLang="ru-RU" smtClean="0"/>
              <a:t>жоспарлы бақылау;</a:t>
            </a:r>
            <a:endParaRPr lang="ru-RU" altLang="ru-RU" smtClean="0"/>
          </a:p>
          <a:p>
            <a:pPr marL="514350" indent="-514350">
              <a:buFont typeface="Calibri Light" panose="020F0302020204030204" pitchFamily="34" charset="0"/>
              <a:buAutoNum type="arabicPeriod"/>
            </a:pPr>
            <a:r>
              <a:rPr lang="kk-KZ" altLang="ru-RU" smtClean="0"/>
              <a:t>басшылық шешімдер қабылдауға қажетті істердің жағдайын тексеру;</a:t>
            </a:r>
            <a:endParaRPr lang="ru-RU" altLang="ru-RU" smtClean="0"/>
          </a:p>
          <a:p>
            <a:pPr marL="514350" indent="-514350">
              <a:buFont typeface="Calibri Light" panose="020F0302020204030204" pitchFamily="34" charset="0"/>
              <a:buAutoNum type="arabicPeriod"/>
            </a:pPr>
            <a:r>
              <a:rPr lang="kk-KZ" altLang="ru-RU" smtClean="0"/>
              <a:t>білім беру саласында болған тәртіп бұзушылыққа заң орындары мен жеке адамдар (физ.лиц)назарын аудару.</a:t>
            </a:r>
            <a:endParaRPr lang="ru-RU" altLang="ru-RU" smtClean="0"/>
          </a:p>
          <a:p>
            <a:pPr marL="514350" indent="-514350" eaLnBrk="1" hangingPunct="1">
              <a:buFont typeface="Arial" panose="020B0604020202020204" pitchFamily="34" charset="0"/>
              <a:buNone/>
            </a:pPr>
            <a:endParaRPr lang="ru-RU" altLang="ru-RU" smtClean="0"/>
          </a:p>
          <a:p>
            <a:pPr marL="514350" indent="-514350" eaLnBrk="1" hangingPunct="1">
              <a:buFont typeface="Calibri Light" panose="020F0302020204030204" pitchFamily="34" charset="0"/>
              <a:buAutoNum type="arabicPeriod"/>
            </a:pPr>
            <a:endParaRPr lang="ru-RU" altLang="ru-RU" smtClean="0"/>
          </a:p>
        </p:txBody>
      </p:sp>
      <p:pic>
        <p:nvPicPr>
          <p:cNvPr id="19460"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63" y="1554163"/>
            <a:ext cx="2047875"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975" y="650875"/>
            <a:ext cx="10515600" cy="1938338"/>
          </a:xfrm>
          <a:solidFill>
            <a:schemeClr val="accent1">
              <a:lumMod val="20000"/>
              <a:lumOff val="80000"/>
            </a:schemeClr>
          </a:solidFill>
        </p:spPr>
        <p:txBody>
          <a:bodyPr rtlCol="0">
            <a:normAutofit/>
          </a:bodyPr>
          <a:lstStyle/>
          <a:p>
            <a:pPr algn="ctr" eaLnBrk="1" fontAlgn="auto" hangingPunct="1">
              <a:spcAft>
                <a:spcPts val="0"/>
              </a:spcAft>
              <a:defRPr/>
            </a:pPr>
            <a:r>
              <a:rPr lang="ru-RU" dirty="0" smtClean="0"/>
              <a:t>2. </a:t>
            </a:r>
            <a:r>
              <a:rPr lang="ru-RU" dirty="0" err="1" smtClean="0"/>
              <a:t>Мектепішілік</a:t>
            </a:r>
            <a:r>
              <a:rPr lang="ru-RU" dirty="0" smtClean="0"/>
              <a:t> </a:t>
            </a:r>
            <a:r>
              <a:rPr lang="ru-RU" dirty="0" err="1" smtClean="0"/>
              <a:t>бақылау</a:t>
            </a:r>
            <a:r>
              <a:rPr lang="ru-RU" dirty="0" smtClean="0"/>
              <a:t/>
            </a:r>
            <a:br>
              <a:rPr lang="ru-RU" dirty="0" smtClean="0"/>
            </a:br>
            <a:r>
              <a:rPr lang="ru-RU" dirty="0" smtClean="0">
                <a:solidFill>
                  <a:srgbClr val="C00000"/>
                </a:solidFill>
                <a:latin typeface="Arial" panose="020B0604020202020204" pitchFamily="34" charset="0"/>
                <a:cs typeface="Arial" panose="020B0604020202020204" pitchFamily="34" charset="0"/>
              </a:rPr>
              <a:t>ТЕХНОЛОГИЯСЫ</a:t>
            </a:r>
            <a:br>
              <a:rPr lang="ru-RU" dirty="0" smtClean="0">
                <a:solidFill>
                  <a:srgbClr val="C00000"/>
                </a:solidFill>
                <a:latin typeface="Arial" panose="020B0604020202020204" pitchFamily="34" charset="0"/>
                <a:cs typeface="Arial" panose="020B0604020202020204" pitchFamily="34" charset="0"/>
              </a:rPr>
            </a:br>
            <a:endParaRPr lang="ru-RU"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20483"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1763" y="2849563"/>
            <a:ext cx="2524125" cy="325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Рисунок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7475" y="3514725"/>
            <a:ext cx="4953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Прямая со стрелкой 6"/>
          <p:cNvCxnSpPr>
            <a:stCxn id="4" idx="3"/>
          </p:cNvCxnSpPr>
          <p:nvPr/>
        </p:nvCxnSpPr>
        <p:spPr>
          <a:xfrm flipV="1">
            <a:off x="3925888" y="4448175"/>
            <a:ext cx="2541587" cy="269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488" y="209550"/>
            <a:ext cx="10515600" cy="1325563"/>
          </a:xfrm>
        </p:spPr>
        <p:txBody>
          <a:bodyPr rtlCol="0">
            <a:normAutofit/>
          </a:bodyPr>
          <a:lstStyle/>
          <a:p>
            <a:pPr algn="ctr" eaLnBrk="1" fontAlgn="auto" hangingPunct="1">
              <a:spcAft>
                <a:spcPts val="0"/>
              </a:spcAft>
              <a:defRPr/>
            </a:pPr>
            <a:r>
              <a:rPr lang="ru-RU" b="1" dirty="0" smtClean="0">
                <a:solidFill>
                  <a:schemeClr val="tx1">
                    <a:lumMod val="95000"/>
                    <a:lumOff val="5000"/>
                  </a:schemeClr>
                </a:solidFill>
                <a:latin typeface="Arial" panose="020B0604020202020204" pitchFamily="34" charset="0"/>
                <a:cs typeface="Arial" panose="020B0604020202020204" pitchFamily="34" charset="0"/>
              </a:rPr>
              <a:t> </a:t>
            </a:r>
            <a:r>
              <a:rPr lang="ru-RU" b="1" dirty="0" smtClean="0">
                <a:solidFill>
                  <a:srgbClr val="FF0000"/>
                </a:solidFill>
                <a:latin typeface="Arial" panose="020B0604020202020204" pitchFamily="34" charset="0"/>
                <a:cs typeface="Arial" panose="020B0604020202020204" pitchFamily="34" charset="0"/>
              </a:rPr>
              <a:t>ЖОСПАР</a:t>
            </a:r>
            <a:endParaRPr lang="ru-RU" b="1" dirty="0">
              <a:solidFill>
                <a:srgbClr val="FF0000"/>
              </a:solidFill>
              <a:latin typeface="Arial" panose="020B0604020202020204" pitchFamily="34" charset="0"/>
              <a:cs typeface="Arial" panose="020B0604020202020204" pitchFamily="34" charset="0"/>
            </a:endParaRPr>
          </a:p>
        </p:txBody>
      </p:sp>
      <p:sp>
        <p:nvSpPr>
          <p:cNvPr id="3075" name="Объект 2"/>
          <p:cNvSpPr>
            <a:spLocks noGrp="1"/>
          </p:cNvSpPr>
          <p:nvPr>
            <p:ph idx="1"/>
          </p:nvPr>
        </p:nvSpPr>
        <p:spPr>
          <a:xfrm>
            <a:off x="487363" y="1208088"/>
            <a:ext cx="11291887" cy="4833937"/>
          </a:xfrm>
          <a:ln>
            <a:solidFill>
              <a:schemeClr val="accent1"/>
            </a:solidFill>
            <a:miter lim="800000"/>
            <a:headEnd/>
            <a:tailEnd/>
          </a:ln>
        </p:spPr>
        <p:txBody>
          <a:bodyPr/>
          <a:lstStyle/>
          <a:p>
            <a:pPr marL="514350" indent="-514350" eaLnBrk="1" hangingPunct="1">
              <a:buFont typeface="Calibri Light" panose="020F0302020204030204" pitchFamily="34" charset="0"/>
              <a:buNone/>
            </a:pPr>
            <a:endParaRPr lang="kk-KZ" altLang="ru-RU" smtClean="0">
              <a:latin typeface="Arial" panose="020B0604020202020204" pitchFamily="34" charset="0"/>
              <a:cs typeface="Arial" panose="020B0604020202020204" pitchFamily="34" charset="0"/>
            </a:endParaRPr>
          </a:p>
          <a:p>
            <a:pPr marL="514350" indent="-514350" algn="just" eaLnBrk="1" hangingPunct="1">
              <a:buFont typeface="Calibri Light" panose="020F0302020204030204" pitchFamily="34" charset="0"/>
              <a:buNone/>
            </a:pPr>
            <a:r>
              <a:rPr lang="en-US" altLang="ru-RU" b="1" smtClean="0">
                <a:solidFill>
                  <a:srgbClr val="3366FF"/>
                </a:solidFill>
                <a:latin typeface="Arial" panose="020B0604020202020204" pitchFamily="34" charset="0"/>
                <a:cs typeface="Arial" panose="020B0604020202020204" pitchFamily="34" charset="0"/>
              </a:rPr>
              <a:t>1.  </a:t>
            </a:r>
            <a:r>
              <a:rPr lang="kk-KZ" altLang="ru-RU" b="1" smtClean="0">
                <a:solidFill>
                  <a:srgbClr val="3366FF"/>
                </a:solidFill>
                <a:latin typeface="Arial" panose="020B0604020202020204" pitchFamily="34" charset="0"/>
                <a:cs typeface="Arial" panose="020B0604020202020204" pitchFamily="34" charset="0"/>
              </a:rPr>
              <a:t>Мектепішілік бақылаудың мәні мен ерекшеліктері</a:t>
            </a:r>
          </a:p>
          <a:p>
            <a:pPr marL="514350" indent="-514350" algn="just" eaLnBrk="1" hangingPunct="1">
              <a:buFont typeface="Arial" panose="020B0604020202020204" pitchFamily="34" charset="0"/>
              <a:buNone/>
            </a:pPr>
            <a:r>
              <a:rPr lang="kk-KZ" altLang="ru-RU" b="1" smtClean="0">
                <a:solidFill>
                  <a:srgbClr val="3366FF"/>
                </a:solidFill>
                <a:latin typeface="Arial" panose="020B0604020202020204" pitchFamily="34" charset="0"/>
                <a:cs typeface="Arial" panose="020B0604020202020204" pitchFamily="34" charset="0"/>
              </a:rPr>
              <a:t>2. 	Мектепішілік бақылау технологиясы</a:t>
            </a:r>
            <a:endParaRPr lang="ru-RU" altLang="ru-RU" b="1" smtClean="0">
              <a:solidFill>
                <a:srgbClr val="3366FF"/>
              </a:solidFill>
              <a:latin typeface="Arial" panose="020B0604020202020204" pitchFamily="34" charset="0"/>
              <a:cs typeface="Arial" panose="020B0604020202020204" pitchFamily="34" charset="0"/>
            </a:endParaRPr>
          </a:p>
          <a:p>
            <a:pPr marL="514350" indent="-514350" algn="just" eaLnBrk="1" hangingPunct="1">
              <a:buFont typeface="Arial" panose="020B0604020202020204" pitchFamily="34" charset="0"/>
              <a:buNone/>
            </a:pPr>
            <a:r>
              <a:rPr lang="ru-RU" altLang="ru-RU" b="1" smtClean="0">
                <a:solidFill>
                  <a:srgbClr val="3366FF"/>
                </a:solidFill>
                <a:latin typeface="Arial" panose="020B0604020202020204" pitchFamily="34" charset="0"/>
                <a:cs typeface="Arial" panose="020B0604020202020204" pitchFamily="34" charset="0"/>
              </a:rPr>
              <a:t>3. </a:t>
            </a:r>
            <a:r>
              <a:rPr lang="kk-KZ" altLang="ru-RU" b="1" smtClean="0">
                <a:solidFill>
                  <a:srgbClr val="3366FF"/>
                </a:solidFill>
                <a:latin typeface="Arial" panose="020B0604020202020204" pitchFamily="34" charset="0"/>
                <a:cs typeface="Arial" panose="020B0604020202020204" pitchFamily="34" charset="0"/>
              </a:rPr>
              <a:t>Мектепішілік бақылау ТҮРЛЕРІ, ФОРМАЛАРЫ,  </a:t>
            </a:r>
          </a:p>
          <a:p>
            <a:pPr marL="514350" indent="-514350" algn="just" eaLnBrk="1" hangingPunct="1">
              <a:buFont typeface="Arial" panose="020B0604020202020204" pitchFamily="34" charset="0"/>
              <a:buNone/>
            </a:pPr>
            <a:r>
              <a:rPr lang="kk-KZ" altLang="ru-RU" b="1" smtClean="0">
                <a:solidFill>
                  <a:srgbClr val="3366FF"/>
                </a:solidFill>
                <a:latin typeface="Arial" panose="020B0604020202020204" pitchFamily="34" charset="0"/>
                <a:cs typeface="Arial" panose="020B0604020202020204" pitchFamily="34" charset="0"/>
              </a:rPr>
              <a:t>ӘДІСТЕРІ</a:t>
            </a:r>
            <a:endParaRPr lang="ru-RU" altLang="ru-RU" b="1" smtClean="0">
              <a:solidFill>
                <a:srgbClr val="3366FF"/>
              </a:solidFill>
              <a:latin typeface="Arial" panose="020B0604020202020204" pitchFamily="34" charset="0"/>
              <a:cs typeface="Arial" panose="020B0604020202020204" pitchFamily="34" charset="0"/>
            </a:endParaRPr>
          </a:p>
          <a:p>
            <a:pPr marL="514350" indent="-514350" algn="just" eaLnBrk="1" hangingPunct="1">
              <a:buFont typeface="Arial" panose="020B0604020202020204" pitchFamily="34" charset="0"/>
              <a:buNone/>
            </a:pPr>
            <a:r>
              <a:rPr lang="ru-RU" altLang="ru-RU" b="1" smtClean="0">
                <a:solidFill>
                  <a:srgbClr val="3366FF"/>
                </a:solidFill>
                <a:latin typeface="Arial" panose="020B0604020202020204" pitchFamily="34" charset="0"/>
                <a:cs typeface="Arial" panose="020B0604020202020204" pitchFamily="34" charset="0"/>
              </a:rPr>
              <a:t>4. </a:t>
            </a:r>
            <a:r>
              <a:rPr lang="kk-KZ" altLang="ru-RU" b="1" smtClean="0">
                <a:solidFill>
                  <a:srgbClr val="3366FF"/>
                </a:solidFill>
                <a:latin typeface="Arial" panose="020B0604020202020204" pitchFamily="34" charset="0"/>
                <a:cs typeface="Arial" panose="020B0604020202020204" pitchFamily="34" charset="0"/>
              </a:rPr>
              <a:t>Мектепішілік бақылауды ҚҰЖАТТАУ</a:t>
            </a:r>
            <a:endParaRPr lang="ru-RU" altLang="ru-RU" b="1" smtClean="0">
              <a:solidFill>
                <a:srgbClr val="3366FF"/>
              </a:solidFill>
              <a:latin typeface="Arial" panose="020B0604020202020204" pitchFamily="34" charset="0"/>
              <a:cs typeface="Arial" panose="020B0604020202020204" pitchFamily="34" charset="0"/>
            </a:endParaRPr>
          </a:p>
          <a:p>
            <a:pPr marL="514350" indent="-514350" algn="just" eaLnBrk="1" hangingPunct="1">
              <a:buFont typeface="Arial" panose="020B0604020202020204" pitchFamily="34" charset="0"/>
              <a:buNone/>
            </a:pPr>
            <a:r>
              <a:rPr lang="ru-RU" altLang="ru-RU" b="1" smtClean="0">
                <a:solidFill>
                  <a:srgbClr val="3366FF"/>
                </a:solidFill>
                <a:latin typeface="Arial" panose="020B0604020202020204" pitchFamily="34" charset="0"/>
                <a:cs typeface="Arial" panose="020B0604020202020204" pitchFamily="34" charset="0"/>
              </a:rPr>
              <a:t>5. Практикум </a:t>
            </a:r>
          </a:p>
          <a:p>
            <a:pPr marL="514350" indent="-514350" eaLnBrk="1" hangingPunct="1">
              <a:buFont typeface="Arial" panose="020B0604020202020204" pitchFamily="34" charset="0"/>
              <a:buNone/>
            </a:pPr>
            <a:endParaRPr lang="ru-RU" altLang="ru-RU" b="1" smtClean="0">
              <a:solidFill>
                <a:srgbClr val="3366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769938" y="377825"/>
            <a:ext cx="10764837" cy="1325563"/>
          </a:xfrm>
        </p:spPr>
        <p:txBody>
          <a:bodyPr/>
          <a:lstStyle/>
          <a:p>
            <a:pPr algn="ctr" eaLnBrk="1" hangingPunct="1"/>
            <a:r>
              <a:rPr lang="ru-RU" altLang="ru-RU" smtClean="0">
                <a:solidFill>
                  <a:srgbClr val="C00000"/>
                </a:solidFill>
                <a:latin typeface="Arial" panose="020B0604020202020204" pitchFamily="34" charset="0"/>
                <a:cs typeface="Arial" panose="020B0604020202020204" pitchFamily="34" charset="0"/>
              </a:rPr>
              <a:t>       Бақылау технологиясы </a:t>
            </a:r>
            <a:br>
              <a:rPr lang="ru-RU" altLang="ru-RU" smtClean="0">
                <a:solidFill>
                  <a:srgbClr val="C00000"/>
                </a:solidFill>
                <a:latin typeface="Arial" panose="020B0604020202020204" pitchFamily="34" charset="0"/>
                <a:cs typeface="Arial" panose="020B0604020202020204" pitchFamily="34" charset="0"/>
              </a:rPr>
            </a:br>
            <a:r>
              <a:rPr lang="ru-RU" altLang="ru-RU" sz="2000" smtClean="0">
                <a:latin typeface="Arial" panose="020B0604020202020204" pitchFamily="34" charset="0"/>
                <a:cs typeface="Arial" panose="020B0604020202020204" pitchFamily="34" charset="0"/>
              </a:rPr>
              <a:t>(Ж</a:t>
            </a:r>
            <a:r>
              <a:rPr lang="ru-RU" altLang="ru-RU" sz="1600" smtClean="0">
                <a:latin typeface="Arial" panose="020B0604020202020204" pitchFamily="34" charset="0"/>
                <a:cs typeface="Arial" panose="020B0604020202020204" pitchFamily="34" charset="0"/>
              </a:rPr>
              <a:t>айтапова А.А., Саматокина Г.М., )</a:t>
            </a:r>
          </a:p>
        </p:txBody>
      </p:sp>
      <p:sp>
        <p:nvSpPr>
          <p:cNvPr id="3" name="Объект 2"/>
          <p:cNvSpPr>
            <a:spLocks noGrp="1"/>
          </p:cNvSpPr>
          <p:nvPr>
            <p:ph idx="1"/>
          </p:nvPr>
        </p:nvSpPr>
        <p:spPr>
          <a:xfrm>
            <a:off x="838200" y="2019300"/>
            <a:ext cx="10879138" cy="4351338"/>
          </a:xfrm>
          <a:ln>
            <a:solidFill>
              <a:schemeClr val="accent1"/>
            </a:solidFill>
          </a:ln>
        </p:spPr>
        <p:txBody>
          <a:bodyPr rtlCol="0">
            <a:normAutofit/>
          </a:bodyPr>
          <a:lstStyle/>
          <a:p>
            <a:pPr marL="457200" indent="-457200" algn="just" eaLnBrk="1" fontAlgn="auto" hangingPunct="1">
              <a:spcAft>
                <a:spcPts val="0"/>
              </a:spcAft>
              <a:buFont typeface="Arial" panose="020B0604020202020204" pitchFamily="34" charset="0"/>
              <a:buAutoNum type="arabicParenR"/>
              <a:defRPr/>
            </a:pPr>
            <a:endParaRPr lang="ru-RU" sz="2400" b="1" dirty="0" smtClean="0">
              <a:latin typeface="Arial" panose="020B0604020202020204" pitchFamily="34" charset="0"/>
              <a:cs typeface="Arial" panose="020B0604020202020204" pitchFamily="34" charset="0"/>
            </a:endParaRPr>
          </a:p>
          <a:p>
            <a:pPr marL="457200" indent="-457200" algn="just" eaLnBrk="1" fontAlgn="auto" hangingPunct="1">
              <a:spcAft>
                <a:spcPts val="0"/>
              </a:spcAft>
              <a:buFont typeface="Arial" panose="020B0604020202020204" pitchFamily="34" charset="0"/>
              <a:buAutoNum type="arabicParenR"/>
              <a:defRPr/>
            </a:pPr>
            <a:r>
              <a:rPr lang="kk-KZ" sz="2400" b="1" dirty="0" smtClean="0">
                <a:latin typeface="Arial" panose="020B0604020202020204" pitchFamily="34" charset="0"/>
                <a:cs typeface="Arial" panose="020B0604020202020204" pitchFamily="34" charset="0"/>
              </a:rPr>
              <a:t>Стандартты анықтау </a:t>
            </a:r>
            <a:r>
              <a:rPr lang="kk-KZ" sz="2400" dirty="0" smtClean="0">
                <a:latin typeface="Arial" panose="020B0604020202020204" pitchFamily="34" charset="0"/>
                <a:cs typeface="Arial" panose="020B0604020202020204" pitchFamily="34" charset="0"/>
              </a:rPr>
              <a:t>( белгілі бір уақыт аралығында жетуге тиісті мақсаттар мен міндеттерді белгілеу);</a:t>
            </a:r>
            <a:endParaRPr lang="ru-RU" sz="2400" dirty="0" smtClean="0">
              <a:latin typeface="Arial" panose="020B0604020202020204" pitchFamily="34" charset="0"/>
              <a:cs typeface="Arial" panose="020B0604020202020204" pitchFamily="34" charset="0"/>
            </a:endParaRPr>
          </a:p>
          <a:p>
            <a:pPr marL="457200" indent="-457200" algn="just" eaLnBrk="1" fontAlgn="auto" hangingPunct="1">
              <a:spcAft>
                <a:spcPts val="0"/>
              </a:spcAft>
              <a:buFont typeface="Arial" panose="020B0604020202020204" pitchFamily="34" charset="0"/>
              <a:buAutoNum type="arabicParenR"/>
              <a:defRPr/>
            </a:pPr>
            <a:r>
              <a:rPr lang="kk-KZ" sz="2400" dirty="0" smtClean="0">
                <a:latin typeface="Arial" panose="020B0604020202020204" pitchFamily="34" charset="0"/>
                <a:cs typeface="Arial" panose="020B0604020202020204" pitchFamily="34" charset="0"/>
              </a:rPr>
              <a:t>Білім беру жүйесінің іске асырылуы мен дамуын зерттеуші элементтің </a:t>
            </a:r>
            <a:r>
              <a:rPr lang="kk-KZ" sz="2400" b="1" dirty="0" smtClean="0">
                <a:latin typeface="Arial" panose="020B0604020202020204" pitchFamily="34" charset="0"/>
                <a:cs typeface="Arial" panose="020B0604020202020204" pitchFamily="34" charset="0"/>
              </a:rPr>
              <a:t>актуальды деңгейін өлшеу </a:t>
            </a:r>
            <a:r>
              <a:rPr lang="kk-KZ" sz="2400" dirty="0" smtClean="0">
                <a:latin typeface="Arial" panose="020B0604020202020204" pitchFamily="34" charset="0"/>
                <a:cs typeface="Arial" panose="020B0604020202020204" pitchFamily="34" charset="0"/>
              </a:rPr>
              <a:t>(мақсаттар мен міндердің нақты орындалуын тексеру);</a:t>
            </a:r>
            <a:endParaRPr lang="ru-RU" sz="2400" dirty="0" smtClean="0">
              <a:latin typeface="Arial" panose="020B0604020202020204" pitchFamily="34" charset="0"/>
              <a:cs typeface="Arial" panose="020B0604020202020204" pitchFamily="34" charset="0"/>
            </a:endParaRPr>
          </a:p>
          <a:p>
            <a:pPr marL="457200" indent="-457200" algn="just" eaLnBrk="1" fontAlgn="auto" hangingPunct="1">
              <a:spcAft>
                <a:spcPts val="0"/>
              </a:spcAft>
              <a:buFont typeface="Arial" panose="020B0604020202020204" pitchFamily="34" charset="0"/>
              <a:buAutoNum type="arabicParenR"/>
              <a:defRPr/>
            </a:pPr>
            <a:r>
              <a:rPr lang="kk-KZ" sz="2400" b="1" dirty="0" smtClean="0">
                <a:latin typeface="Arial" panose="020B0604020202020204" pitchFamily="34" charset="0"/>
                <a:cs typeface="Arial" panose="020B0604020202020204" pitchFamily="34" charset="0"/>
              </a:rPr>
              <a:t>Жеткен деңгейді </a:t>
            </a:r>
            <a:r>
              <a:rPr lang="kk-KZ" sz="2400" dirty="0" smtClean="0">
                <a:latin typeface="Arial" panose="020B0604020202020204" pitchFamily="34" charset="0"/>
                <a:cs typeface="Arial" panose="020B0604020202020204" pitchFamily="34" charset="0"/>
              </a:rPr>
              <a:t>күтілетін нәтижемен салыстыру;</a:t>
            </a:r>
          </a:p>
          <a:p>
            <a:pPr marL="457200" indent="-457200" algn="just" eaLnBrk="1" fontAlgn="auto" hangingPunct="1">
              <a:spcAft>
                <a:spcPts val="0"/>
              </a:spcAft>
              <a:buFont typeface="Arial" panose="020B0604020202020204" pitchFamily="34" charset="0"/>
              <a:buAutoNum type="arabicParenR"/>
              <a:defRPr/>
            </a:pPr>
            <a:r>
              <a:rPr lang="kk-KZ" sz="2400" b="1" dirty="0" smtClean="0">
                <a:latin typeface="Arial" panose="020B0604020202020204" pitchFamily="34" charset="0"/>
                <a:cs typeface="Arial" panose="020B0604020202020204" pitchFamily="34" charset="0"/>
              </a:rPr>
              <a:t>Егер  шынайы орындау </a:t>
            </a:r>
            <a:r>
              <a:rPr lang="kk-KZ" sz="2400" dirty="0" smtClean="0">
                <a:latin typeface="Arial" panose="020B0604020202020204" pitchFamily="34" charset="0"/>
                <a:cs typeface="Arial" panose="020B0604020202020204" pitchFamily="34" charset="0"/>
              </a:rPr>
              <a:t>белгілі бір уақыт кезеңінде орындаушы алдында тұрған мақсаттар мен міндеттерге сай келмеген жағдайда </a:t>
            </a:r>
            <a:r>
              <a:rPr lang="kk-KZ" sz="2400" b="1" dirty="0" smtClean="0">
                <a:latin typeface="Arial" panose="020B0604020202020204" pitchFamily="34" charset="0"/>
                <a:cs typeface="Arial" panose="020B0604020202020204" pitchFamily="34" charset="0"/>
              </a:rPr>
              <a:t>проблеманы шешу.</a:t>
            </a:r>
            <a:endParaRPr lang="ru-RU" sz="2400" b="1" dirty="0">
              <a:latin typeface="Arial" panose="020B0604020202020204" pitchFamily="34" charset="0"/>
              <a:cs typeface="Arial" panose="020B0604020202020204" pitchFamily="34" charset="0"/>
            </a:endParaRPr>
          </a:p>
          <a:p>
            <a:pPr marL="0" indent="357188" algn="just" eaLnBrk="1" fontAlgn="auto" hangingPunct="1">
              <a:spcAft>
                <a:spcPts val="0"/>
              </a:spcAft>
              <a:buFont typeface="Arial" panose="020B0604020202020204" pitchFamily="34" charset="0"/>
              <a:buNone/>
              <a:defRPr/>
            </a:pPr>
            <a:endParaRPr lang="ru-RU" sz="2400" dirty="0" smtClean="0">
              <a:latin typeface="Arial" panose="020B0604020202020204" pitchFamily="34" charset="0"/>
              <a:cs typeface="Arial" panose="020B0604020202020204" pitchFamily="34" charset="0"/>
            </a:endParaRPr>
          </a:p>
          <a:p>
            <a:pPr eaLnBrk="1" fontAlgn="auto" hangingPunct="1">
              <a:spcAft>
                <a:spcPts val="0"/>
              </a:spcAft>
              <a:defRPr/>
            </a:pPr>
            <a:endParaRPr lang="ru-RU" dirty="0">
              <a:latin typeface="Arial" panose="020B0604020202020204" pitchFamily="34" charset="0"/>
              <a:cs typeface="Arial" panose="020B0604020202020204" pitchFamily="34" charset="0"/>
            </a:endParaRPr>
          </a:p>
        </p:txBody>
      </p:sp>
      <p:pic>
        <p:nvPicPr>
          <p:cNvPr id="21508" name="Рисунок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4713" y="296863"/>
            <a:ext cx="2570162"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2038350" y="339725"/>
            <a:ext cx="9796463" cy="1325563"/>
          </a:xfrm>
        </p:spPr>
        <p:txBody>
          <a:bodyPr/>
          <a:lstStyle/>
          <a:p>
            <a:pPr algn="ctr" eaLnBrk="1" hangingPunct="1">
              <a:defRPr/>
            </a:pPr>
            <a:r>
              <a:rPr lang="ru-RU" sz="2400" dirty="0" err="1" smtClean="0">
                <a:solidFill>
                  <a:srgbClr val="C00000"/>
                </a:solidFill>
                <a:latin typeface="Arial" charset="0"/>
                <a:cs typeface="Arial" charset="0"/>
              </a:rPr>
              <a:t>Бақылау процессі</a:t>
            </a:r>
            <a:r>
              <a:rPr lang="ru-RU" sz="2400" dirty="0" smtClean="0">
                <a:solidFill>
                  <a:srgbClr val="C00000"/>
                </a:solidFill>
                <a:latin typeface="Arial" charset="0"/>
                <a:cs typeface="Arial" charset="0"/>
              </a:rPr>
              <a:t> </a:t>
            </a:r>
            <a:r>
              <a:rPr lang="ru-RU" sz="2400" dirty="0" err="1" smtClean="0">
                <a:solidFill>
                  <a:schemeClr val="accent1">
                    <a:lumMod val="75000"/>
                  </a:schemeClr>
                </a:solidFill>
                <a:latin typeface="Arial" charset="0"/>
                <a:cs typeface="Arial" charset="0"/>
              </a:rPr>
              <a:t>өзара  байланысқан  құрылымдық </a:t>
            </a:r>
            <a:r>
              <a:rPr lang="ru-RU" sz="2400" dirty="0" err="1" smtClean="0">
                <a:solidFill>
                  <a:srgbClr val="C00000"/>
                </a:solidFill>
                <a:latin typeface="Arial" charset="0"/>
                <a:cs typeface="Arial" charset="0"/>
              </a:rPr>
              <a:t/>
            </a:r>
            <a:br>
              <a:rPr lang="ru-RU" sz="2400" dirty="0" err="1" smtClean="0">
                <a:solidFill>
                  <a:srgbClr val="C00000"/>
                </a:solidFill>
                <a:latin typeface="Arial" charset="0"/>
                <a:cs typeface="Arial" charset="0"/>
              </a:rPr>
            </a:br>
            <a:r>
              <a:rPr lang="ru-RU" sz="2400" dirty="0" err="1" smtClean="0">
                <a:solidFill>
                  <a:srgbClr val="C00000"/>
                </a:solidFill>
                <a:latin typeface="Arial" charset="0"/>
                <a:cs typeface="Arial" charset="0"/>
              </a:rPr>
              <a:t>КЕЗЕҢДЕРден </a:t>
            </a:r>
            <a:r>
              <a:rPr lang="ru-RU" sz="2400" dirty="0" err="1" smtClean="0">
                <a:solidFill>
                  <a:schemeClr val="accent1">
                    <a:lumMod val="75000"/>
                  </a:schemeClr>
                </a:solidFill>
                <a:latin typeface="Arial" charset="0"/>
                <a:cs typeface="Arial" charset="0"/>
              </a:rPr>
              <a:t>тұрады:</a:t>
            </a:r>
            <a:r>
              <a:rPr lang="ru-RU" sz="2400" dirty="0" smtClean="0">
                <a:solidFill>
                  <a:srgbClr val="C00000"/>
                </a:solidFill>
                <a:latin typeface="Arial" charset="0"/>
                <a:cs typeface="Arial" charset="0"/>
              </a:rPr>
              <a:t/>
            </a:r>
            <a:br>
              <a:rPr lang="ru-RU" sz="2400" dirty="0" smtClean="0">
                <a:solidFill>
                  <a:srgbClr val="C00000"/>
                </a:solidFill>
                <a:latin typeface="Arial" charset="0"/>
                <a:cs typeface="Arial" charset="0"/>
              </a:rPr>
            </a:br>
            <a:endParaRPr lang="ru-RU" sz="2400" dirty="0" smtClean="0">
              <a:solidFill>
                <a:srgbClr val="181717"/>
              </a:solidFill>
              <a:latin typeface="Arial" charset="0"/>
              <a:cs typeface="Arial" charset="0"/>
            </a:endParaRPr>
          </a:p>
        </p:txBody>
      </p:sp>
      <p:sp>
        <p:nvSpPr>
          <p:cNvPr id="22531" name="Объект 2"/>
          <p:cNvSpPr>
            <a:spLocks noGrp="1"/>
          </p:cNvSpPr>
          <p:nvPr>
            <p:ph idx="1"/>
          </p:nvPr>
        </p:nvSpPr>
        <p:spPr>
          <a:xfrm>
            <a:off x="450850" y="1868488"/>
            <a:ext cx="5656263" cy="4662487"/>
          </a:xfrm>
          <a:ln>
            <a:solidFill>
              <a:schemeClr val="accent1"/>
            </a:solidFill>
            <a:miter lim="800000"/>
            <a:headEnd/>
            <a:tailEnd/>
          </a:ln>
        </p:spPr>
        <p:txBody>
          <a:bodyPr/>
          <a:lstStyle/>
          <a:p>
            <a:pPr marL="0" indent="0" eaLnBrk="1" hangingPunct="1">
              <a:buFont typeface="Arial" panose="020B0604020202020204" pitchFamily="34" charset="0"/>
              <a:buNone/>
            </a:pPr>
            <a:r>
              <a:rPr lang="ru-RU" altLang="ru-RU" sz="1800" b="1" smtClean="0">
                <a:solidFill>
                  <a:srgbClr val="181717"/>
                </a:solidFill>
                <a:latin typeface="Arial" panose="020B0604020202020204" pitchFamily="34" charset="0"/>
                <a:cs typeface="Arial" panose="020B0604020202020204" pitchFamily="34" charset="0"/>
              </a:rPr>
              <a:t>Куриленко Т.М.</a:t>
            </a:r>
          </a:p>
          <a:p>
            <a:pPr marL="0" indent="0" eaLnBrk="1" hangingPunct="1">
              <a:buFont typeface="Calibri Light" panose="020F0302020204030204" pitchFamily="34" charset="0"/>
              <a:buAutoNum type="arabicPeriod"/>
            </a:pPr>
            <a:r>
              <a:rPr lang="kk-KZ" altLang="ru-RU" sz="1600" smtClean="0">
                <a:latin typeface="Arial" panose="020B0604020202020204" pitchFamily="34" charset="0"/>
                <a:cs typeface="Arial" panose="020B0604020202020204" pitchFamily="34" charset="0"/>
              </a:rPr>
              <a:t> бақылау </a:t>
            </a:r>
            <a:r>
              <a:rPr lang="kk-KZ" altLang="ru-RU" sz="1600" b="1" smtClean="0">
                <a:latin typeface="Arial" panose="020B0604020202020204" pitchFamily="34" charset="0"/>
                <a:cs typeface="Arial" panose="020B0604020202020204" pitchFamily="34" charset="0"/>
              </a:rPr>
              <a:t>мақсатын нақты және анық  </a:t>
            </a:r>
            <a:r>
              <a:rPr lang="kk-KZ" altLang="ru-RU" sz="1600" smtClean="0">
                <a:latin typeface="Arial" panose="020B0604020202020204" pitchFamily="34" charset="0"/>
                <a:cs typeface="Arial" panose="020B0604020202020204" pitchFamily="34" charset="0"/>
              </a:rPr>
              <a:t>қою;</a:t>
            </a:r>
            <a:endParaRPr lang="ru-RU" altLang="ru-RU" sz="1600" smtClean="0">
              <a:latin typeface="Arial" panose="020B0604020202020204" pitchFamily="34" charset="0"/>
              <a:cs typeface="Arial" panose="020B0604020202020204" pitchFamily="34" charset="0"/>
            </a:endParaRPr>
          </a:p>
          <a:p>
            <a:pPr marL="0" indent="0" eaLnBrk="1" hangingPunct="1">
              <a:buFont typeface="Calibri Light" panose="020F0302020204030204" pitchFamily="34" charset="0"/>
              <a:buAutoNum type="arabicPeriod"/>
            </a:pPr>
            <a:r>
              <a:rPr lang="kk-KZ" altLang="ru-RU" sz="1600" smtClean="0">
                <a:latin typeface="Arial" panose="020B0604020202020204" pitchFamily="34" charset="0"/>
                <a:cs typeface="Arial" panose="020B0604020202020204" pitchFamily="34" charset="0"/>
              </a:rPr>
              <a:t>Бақылау бөлімшелеріндегі істің жай туралы </a:t>
            </a:r>
            <a:r>
              <a:rPr lang="kk-KZ" altLang="ru-RU" sz="1600" b="1" smtClean="0">
                <a:latin typeface="Arial" panose="020B0604020202020204" pitchFamily="34" charset="0"/>
                <a:cs typeface="Arial" panose="020B0604020202020204" pitchFamily="34" charset="0"/>
              </a:rPr>
              <a:t>ақпараттар жинау</a:t>
            </a:r>
            <a:endParaRPr lang="ru-RU" altLang="ru-RU" sz="1600" b="1" smtClean="0">
              <a:latin typeface="Arial" panose="020B0604020202020204" pitchFamily="34" charset="0"/>
              <a:cs typeface="Arial" panose="020B0604020202020204" pitchFamily="34" charset="0"/>
            </a:endParaRPr>
          </a:p>
          <a:p>
            <a:pPr marL="0" indent="0" eaLnBrk="1" hangingPunct="1">
              <a:buFont typeface="Calibri Light" panose="020F0302020204030204" pitchFamily="34" charset="0"/>
              <a:buAutoNum type="arabicPeriod"/>
            </a:pPr>
            <a:r>
              <a:rPr lang="kk-KZ" altLang="ru-RU" sz="1600" smtClean="0">
                <a:latin typeface="Arial" panose="020B0604020202020204" pitchFamily="34" charset="0"/>
                <a:cs typeface="Arial" panose="020B0604020202020204" pitchFamily="34" charset="0"/>
              </a:rPr>
              <a:t>Текерушілерге</a:t>
            </a:r>
            <a:r>
              <a:rPr lang="kk-KZ" altLang="ru-RU" sz="1600" b="1" smtClean="0">
                <a:latin typeface="Arial" panose="020B0604020202020204" pitchFamily="34" charset="0"/>
                <a:cs typeface="Arial" panose="020B0604020202020204" pitchFamily="34" charset="0"/>
              </a:rPr>
              <a:t> нұсқау беру;</a:t>
            </a:r>
          </a:p>
          <a:p>
            <a:pPr marL="0" indent="0" eaLnBrk="1" hangingPunct="1">
              <a:buFont typeface="Calibri Light" panose="020F0302020204030204" pitchFamily="34" charset="0"/>
              <a:buAutoNum type="arabicPeriod"/>
            </a:pPr>
            <a:r>
              <a:rPr lang="kk-KZ" altLang="ru-RU" sz="1600" smtClean="0">
                <a:latin typeface="Arial" panose="020B0604020202020204" pitchFamily="34" charset="0"/>
                <a:cs typeface="Arial" panose="020B0604020202020204" pitchFamily="34" charset="0"/>
              </a:rPr>
              <a:t>Тексеру барысында </a:t>
            </a:r>
            <a:r>
              <a:rPr lang="kk-KZ" altLang="ru-RU" sz="1600" b="1" smtClean="0">
                <a:latin typeface="Arial" panose="020B0604020202020204" pitchFamily="34" charset="0"/>
                <a:cs typeface="Arial" panose="020B0604020202020204" pitchFamily="34" charset="0"/>
              </a:rPr>
              <a:t>бақылаушыларға көмек беру;</a:t>
            </a:r>
          </a:p>
          <a:p>
            <a:pPr marL="0" indent="0" eaLnBrk="1" hangingPunct="1">
              <a:buFont typeface="Calibri Light" panose="020F0302020204030204" pitchFamily="34" charset="0"/>
              <a:buAutoNum type="arabicPeriod"/>
            </a:pPr>
            <a:r>
              <a:rPr lang="kk-KZ" altLang="ru-RU" sz="1600" smtClean="0">
                <a:latin typeface="Arial" panose="020B0604020202020204" pitchFamily="34" charset="0"/>
                <a:cs typeface="Arial" panose="020B0604020202020204" pitchFamily="34" charset="0"/>
              </a:rPr>
              <a:t>Бақылаудың</a:t>
            </a:r>
            <a:r>
              <a:rPr lang="kk-KZ" altLang="ru-RU" sz="1600" b="1" smtClean="0">
                <a:latin typeface="Arial" panose="020B0604020202020204" pitchFamily="34" charset="0"/>
                <a:cs typeface="Arial" panose="020B0604020202020204" pitchFamily="34" charset="0"/>
              </a:rPr>
              <a:t> нәтижелерін есептеу және жиналған ақпаратты талдау;</a:t>
            </a:r>
          </a:p>
          <a:p>
            <a:pPr marL="0" indent="0" eaLnBrk="1" hangingPunct="1">
              <a:buFont typeface="Calibri Light" panose="020F0302020204030204" pitchFamily="34" charset="0"/>
              <a:buAutoNum type="arabicPeriod"/>
            </a:pPr>
            <a:r>
              <a:rPr lang="kk-KZ" altLang="ru-RU" sz="1600" b="1" smtClean="0">
                <a:latin typeface="Arial" panose="020B0604020202020204" pitchFamily="34" charset="0"/>
                <a:cs typeface="Arial" panose="020B0604020202020204" pitchFamily="34" charset="0"/>
              </a:rPr>
              <a:t> </a:t>
            </a:r>
            <a:r>
              <a:rPr lang="kk-KZ" altLang="ru-RU" sz="1600" smtClean="0">
                <a:latin typeface="Arial" panose="020B0604020202020204" pitchFamily="34" charset="0"/>
                <a:cs typeface="Arial" panose="020B0604020202020204" pitchFamily="34" charset="0"/>
              </a:rPr>
              <a:t>тексеру нәтижесін </a:t>
            </a:r>
            <a:r>
              <a:rPr lang="kk-KZ" altLang="ru-RU" sz="1600" b="1" smtClean="0">
                <a:latin typeface="Arial" panose="020B0604020202020204" pitchFamily="34" charset="0"/>
                <a:cs typeface="Arial" panose="020B0604020202020204" pitchFamily="34" charset="0"/>
              </a:rPr>
              <a:t>ұжымда талдау</a:t>
            </a:r>
          </a:p>
          <a:p>
            <a:pPr marL="0" indent="0" eaLnBrk="1" hangingPunct="1">
              <a:buFont typeface="Calibri Light" panose="020F0302020204030204" pitchFamily="34" charset="0"/>
              <a:buAutoNum type="arabicPeriod"/>
            </a:pPr>
            <a:r>
              <a:rPr lang="kk-KZ" altLang="ru-RU" sz="1600" b="1" smtClean="0">
                <a:latin typeface="Arial" panose="020B0604020202020204" pitchFamily="34" charset="0"/>
                <a:cs typeface="Arial" panose="020B0604020202020204" pitchFamily="34" charset="0"/>
              </a:rPr>
              <a:t> </a:t>
            </a:r>
            <a:r>
              <a:rPr lang="kk-KZ" altLang="ru-RU" sz="1600" smtClean="0">
                <a:latin typeface="Arial" panose="020B0604020202020204" pitchFamily="34" charset="0"/>
                <a:cs typeface="Arial" panose="020B0604020202020204" pitchFamily="34" charset="0"/>
              </a:rPr>
              <a:t>бақылау нәтижесі бойынша  анықталған  кемшіліктерді  жою мен оқу –тәрие жұмысын жоғары деңгейге жету мақсатында  жетілдіруге бағытталған ұсыныстар дайындау,  берілген нұсқауларды орындауды тексеру</a:t>
            </a:r>
            <a:endParaRPr lang="ru-RU" altLang="ru-RU" sz="1600"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endParaRPr lang="ru-RU" altLang="ru-RU" sz="1800" smtClean="0">
              <a:latin typeface="Arial" panose="020B0604020202020204" pitchFamily="34" charset="0"/>
              <a:cs typeface="Arial" panose="020B0604020202020204" pitchFamily="34" charset="0"/>
            </a:endParaRPr>
          </a:p>
        </p:txBody>
      </p:sp>
      <p:sp>
        <p:nvSpPr>
          <p:cNvPr id="5" name="TextBox 4"/>
          <p:cNvSpPr txBox="1"/>
          <p:nvPr/>
        </p:nvSpPr>
        <p:spPr>
          <a:xfrm>
            <a:off x="6343650" y="1733550"/>
            <a:ext cx="5699125" cy="4524375"/>
          </a:xfrm>
          <a:prstGeom prst="rect">
            <a:avLst/>
          </a:prstGeom>
          <a:noFill/>
          <a:ln>
            <a:solidFill>
              <a:schemeClr val="accent1"/>
            </a:solidFill>
          </a:ln>
        </p:spPr>
        <p:txBody>
          <a:bodyPr>
            <a:spAutoFit/>
          </a:bodyPr>
          <a:lstStyle/>
          <a:p>
            <a:pPr fontAlgn="auto">
              <a:spcBef>
                <a:spcPts val="0"/>
              </a:spcBef>
              <a:spcAft>
                <a:spcPts val="0"/>
              </a:spcAft>
              <a:defRPr/>
            </a:pPr>
            <a:r>
              <a:rPr lang="ru-RU" b="1" dirty="0" err="1">
                <a:latin typeface="+mn-lt"/>
              </a:rPr>
              <a:t>Жайтапова</a:t>
            </a:r>
            <a:r>
              <a:rPr lang="ru-RU" b="1" dirty="0">
                <a:latin typeface="+mn-lt"/>
              </a:rPr>
              <a:t> А.А.</a:t>
            </a:r>
          </a:p>
          <a:p>
            <a:pPr fontAlgn="auto">
              <a:spcBef>
                <a:spcPts val="0"/>
              </a:spcBef>
              <a:spcAft>
                <a:spcPts val="0"/>
              </a:spcAft>
              <a:defRPr/>
            </a:pPr>
            <a:endParaRPr lang="ru-RU" dirty="0">
              <a:latin typeface="+mn-lt"/>
            </a:endParaRPr>
          </a:p>
          <a:p>
            <a:pPr>
              <a:buFont typeface="Calibri Light" pitchFamily="34" charset="0"/>
              <a:buAutoNum type="arabicPeriod"/>
              <a:defRPr/>
            </a:pPr>
            <a:r>
              <a:rPr lang="kk-KZ" dirty="0">
                <a:latin typeface="Arial" charset="0"/>
                <a:cs typeface="Arial" charset="0"/>
              </a:rPr>
              <a:t>бақылау мақсатын нақты және анық  қою;</a:t>
            </a:r>
            <a:endParaRPr lang="ru-RU" dirty="0">
              <a:latin typeface="Arial" charset="0"/>
              <a:cs typeface="Arial" charset="0"/>
            </a:endParaRPr>
          </a:p>
          <a:p>
            <a:pPr>
              <a:buFont typeface="Calibri Light" pitchFamily="34" charset="0"/>
              <a:buAutoNum type="arabicPeriod"/>
              <a:defRPr/>
            </a:pPr>
            <a:r>
              <a:rPr lang="kk-KZ" dirty="0">
                <a:latin typeface="Arial" charset="0"/>
                <a:cs typeface="Arial" charset="0"/>
              </a:rPr>
              <a:t>Бақылау бөлімшелеріндегі істің жай туралы ақпараттар жинау</a:t>
            </a:r>
            <a:endParaRPr lang="ru-RU" dirty="0">
              <a:latin typeface="Arial" charset="0"/>
              <a:cs typeface="Arial" charset="0"/>
            </a:endParaRPr>
          </a:p>
          <a:p>
            <a:pPr>
              <a:buFont typeface="Calibri Light" pitchFamily="34" charset="0"/>
              <a:buAutoNum type="arabicPeriod"/>
              <a:defRPr/>
            </a:pPr>
            <a:r>
              <a:rPr lang="kk-KZ" dirty="0">
                <a:latin typeface="Arial" charset="0"/>
                <a:cs typeface="Arial" charset="0"/>
              </a:rPr>
              <a:t>Текерушілерге</a:t>
            </a:r>
            <a:r>
              <a:rPr lang="kk-KZ" b="1" dirty="0">
                <a:latin typeface="Arial" charset="0"/>
                <a:cs typeface="Arial" charset="0"/>
              </a:rPr>
              <a:t> </a:t>
            </a:r>
            <a:r>
              <a:rPr lang="kk-KZ" dirty="0">
                <a:latin typeface="Arial" charset="0"/>
                <a:cs typeface="Arial" charset="0"/>
              </a:rPr>
              <a:t>нұсқау беру;</a:t>
            </a:r>
          </a:p>
          <a:p>
            <a:pPr>
              <a:buFont typeface="Calibri Light" pitchFamily="34" charset="0"/>
              <a:buAutoNum type="arabicPeriod"/>
              <a:defRPr/>
            </a:pPr>
            <a:r>
              <a:rPr lang="kk-KZ" dirty="0">
                <a:latin typeface="Arial" charset="0"/>
                <a:cs typeface="Arial" charset="0"/>
              </a:rPr>
              <a:t>Тексеру барысында бақылаушыларға көмек беру;</a:t>
            </a:r>
          </a:p>
          <a:p>
            <a:pPr>
              <a:buFont typeface="Calibri Light" pitchFamily="34" charset="0"/>
              <a:buAutoNum type="arabicPeriod"/>
              <a:defRPr/>
            </a:pPr>
            <a:r>
              <a:rPr lang="kk-KZ" dirty="0">
                <a:latin typeface="Arial" charset="0"/>
                <a:cs typeface="Arial" charset="0"/>
              </a:rPr>
              <a:t>Бақылаудың</a:t>
            </a:r>
            <a:r>
              <a:rPr lang="kk-KZ" b="1" dirty="0">
                <a:latin typeface="Arial" charset="0"/>
                <a:cs typeface="Arial" charset="0"/>
              </a:rPr>
              <a:t> </a:t>
            </a:r>
            <a:r>
              <a:rPr lang="kk-KZ" dirty="0">
                <a:latin typeface="Arial" charset="0"/>
                <a:cs typeface="Arial" charset="0"/>
              </a:rPr>
              <a:t>нәтижелерін есептеу және жиналған ақпаратты талдау;</a:t>
            </a:r>
          </a:p>
          <a:p>
            <a:pPr>
              <a:buFont typeface="Calibri Light" pitchFamily="34" charset="0"/>
              <a:buAutoNum type="arabicPeriod"/>
              <a:defRPr/>
            </a:pPr>
            <a:r>
              <a:rPr lang="kk-KZ" b="1" dirty="0">
                <a:latin typeface="Arial" charset="0"/>
                <a:cs typeface="Arial" charset="0"/>
              </a:rPr>
              <a:t> </a:t>
            </a:r>
            <a:r>
              <a:rPr lang="kk-KZ" dirty="0">
                <a:latin typeface="Arial" charset="0"/>
                <a:cs typeface="Arial" charset="0"/>
              </a:rPr>
              <a:t>тексеру нәтижесін ұжымда талдау</a:t>
            </a:r>
          </a:p>
          <a:p>
            <a:pPr>
              <a:buFont typeface="Calibri Light" pitchFamily="34" charset="0"/>
              <a:buAutoNum type="arabicPeriod"/>
              <a:defRPr/>
            </a:pPr>
            <a:r>
              <a:rPr lang="kk-KZ" b="1" dirty="0">
                <a:latin typeface="Arial" charset="0"/>
                <a:cs typeface="Arial" charset="0"/>
              </a:rPr>
              <a:t> </a:t>
            </a:r>
            <a:r>
              <a:rPr lang="kk-KZ" dirty="0">
                <a:latin typeface="Arial" charset="0"/>
                <a:cs typeface="Arial" charset="0"/>
              </a:rPr>
              <a:t>бақылау нәтижесі бойынша  анықталған  кемшіліктерді  жою мен оқу –тәрие жұмысын жоғары деңгейге жету мақсатында  жетілдіруге бағытталған ұсыныстар дайындау,  </a:t>
            </a:r>
          </a:p>
          <a:p>
            <a:pPr>
              <a:buFont typeface="Calibri Light" pitchFamily="34" charset="0"/>
              <a:buAutoNum type="arabicPeriod"/>
              <a:defRPr/>
            </a:pPr>
            <a:r>
              <a:rPr lang="kk-KZ" dirty="0">
                <a:latin typeface="Arial" charset="0"/>
                <a:cs typeface="Arial" charset="0"/>
              </a:rPr>
              <a:t>берілген нұсқауларды орындауды тексеру</a:t>
            </a:r>
            <a:endParaRPr lang="ru-RU" dirty="0">
              <a:latin typeface="Arial" charset="0"/>
              <a:cs typeface="Arial" charset="0"/>
            </a:endParaRPr>
          </a:p>
          <a:p>
            <a:pPr marL="342900" indent="-342900" fontAlgn="auto">
              <a:spcBef>
                <a:spcPts val="0"/>
              </a:spcBef>
              <a:spcAft>
                <a:spcPts val="0"/>
              </a:spcAft>
              <a:buFont typeface="+mj-lt"/>
              <a:buAutoNum type="arabicPeriod"/>
              <a:defRPr/>
            </a:pPr>
            <a:endParaRPr lang="ru-RU" dirty="0">
              <a:cs typeface="Arial" panose="020B0604020202020204" pitchFamily="34" charset="0"/>
            </a:endParaRPr>
          </a:p>
        </p:txBody>
      </p:sp>
      <p:pic>
        <p:nvPicPr>
          <p:cNvPr id="22533" name="Рисунок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8950" y="417513"/>
            <a:ext cx="193198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Прямая со стрелкой 7"/>
          <p:cNvCxnSpPr/>
          <p:nvPr/>
        </p:nvCxnSpPr>
        <p:spPr>
          <a:xfrm flipH="1">
            <a:off x="4491038" y="1203325"/>
            <a:ext cx="1393825" cy="492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199188" y="1176338"/>
            <a:ext cx="758825" cy="492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975" y="557213"/>
            <a:ext cx="10515600" cy="2032000"/>
          </a:xfrm>
          <a:solidFill>
            <a:schemeClr val="accent1">
              <a:lumMod val="20000"/>
              <a:lumOff val="80000"/>
            </a:schemeClr>
          </a:solidFill>
        </p:spPr>
        <p:txBody>
          <a:bodyPr rtlCol="0">
            <a:normAutofit fontScale="90000"/>
          </a:bodyPr>
          <a:lstStyle/>
          <a:p>
            <a:pPr algn="ctr" eaLnBrk="1" fontAlgn="auto" hangingPunct="1">
              <a:spcAft>
                <a:spcPts val="0"/>
              </a:spcAft>
              <a:defRPr/>
            </a:pPr>
            <a:r>
              <a:rPr lang="ru-RU" dirty="0" smtClean="0"/>
              <a:t/>
            </a:r>
            <a:br>
              <a:rPr lang="ru-RU" dirty="0" smtClean="0"/>
            </a:br>
            <a:r>
              <a:rPr lang="ru-RU" dirty="0" smtClean="0"/>
              <a:t/>
            </a:r>
            <a:br>
              <a:rPr lang="ru-RU" dirty="0" smtClean="0"/>
            </a:br>
            <a:r>
              <a:rPr lang="ru-RU" dirty="0" smtClean="0"/>
              <a:t>3. </a:t>
            </a:r>
            <a:r>
              <a:rPr lang="ru-RU" dirty="0" err="1" smtClean="0"/>
              <a:t>Мектепішілік</a:t>
            </a:r>
            <a:r>
              <a:rPr lang="ru-RU" dirty="0" smtClean="0"/>
              <a:t> </a:t>
            </a:r>
            <a:r>
              <a:rPr lang="ru-RU" dirty="0" err="1" smtClean="0"/>
              <a:t>бақылаудың </a:t>
            </a:r>
            <a:r>
              <a:rPr lang="ru-RU" dirty="0" smtClean="0">
                <a:solidFill>
                  <a:srgbClr val="C00000"/>
                </a:solidFill>
              </a:rPr>
              <a:t>ТҮРЛЕРІ, ФОРМАЛАРЫ,ӘДІСТЕРІ</a:t>
            </a:r>
            <a:r>
              <a:rPr lang="ru-RU" dirty="0" smtClean="0"/>
              <a:t/>
            </a:r>
            <a:br>
              <a:rPr lang="ru-RU" dirty="0" smtClean="0"/>
            </a:br>
            <a:r>
              <a:rPr lang="ru-RU" dirty="0">
                <a:solidFill>
                  <a:schemeClr val="tx1">
                    <a:lumMod val="95000"/>
                    <a:lumOff val="5000"/>
                  </a:schemeClr>
                </a:solidFill>
                <a:latin typeface="Arial" panose="020B0604020202020204" pitchFamily="34" charset="0"/>
                <a:cs typeface="Arial" panose="020B0604020202020204" pitchFamily="34" charset="0"/>
              </a:rPr>
              <a:t/>
            </a:r>
            <a:br>
              <a:rPr lang="ru-RU" dirty="0">
                <a:solidFill>
                  <a:schemeClr val="tx1">
                    <a:lumMod val="95000"/>
                    <a:lumOff val="5000"/>
                  </a:schemeClr>
                </a:solidFill>
                <a:latin typeface="Arial" panose="020B0604020202020204" pitchFamily="34" charset="0"/>
                <a:cs typeface="Arial" panose="020B0604020202020204" pitchFamily="34" charset="0"/>
              </a:rPr>
            </a:br>
            <a:endParaRPr lang="ru-RU"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23555"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67475" y="3514725"/>
            <a:ext cx="4953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Прямая со стрелкой 6"/>
          <p:cNvCxnSpPr/>
          <p:nvPr/>
        </p:nvCxnSpPr>
        <p:spPr>
          <a:xfrm>
            <a:off x="4510088" y="4448175"/>
            <a:ext cx="19573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3557" name="Рисунок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0425" y="3228975"/>
            <a:ext cx="3808413"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pPr eaLnBrk="1" hangingPunct="1">
              <a:defRPr/>
            </a:pPr>
            <a:r>
              <a:rPr lang="ru-RU" sz="2400" dirty="0" err="1" smtClean="0">
                <a:solidFill>
                  <a:schemeClr val="accent1">
                    <a:lumMod val="75000"/>
                  </a:schemeClr>
                </a:solidFill>
                <a:latin typeface="Arial" charset="0"/>
                <a:cs typeface="Arial" charset="0"/>
              </a:rPr>
              <a:t>Бақылау</a:t>
            </a:r>
            <a:r>
              <a:rPr lang="ru-RU" sz="2400" dirty="0" err="1" smtClean="0">
                <a:solidFill>
                  <a:srgbClr val="C00000"/>
                </a:solidFill>
                <a:latin typeface="Arial" charset="0"/>
                <a:cs typeface="Arial" charset="0"/>
              </a:rPr>
              <a:t> мақсатына </a:t>
            </a:r>
            <a:r>
              <a:rPr lang="ru-RU" sz="2400" dirty="0" err="1" smtClean="0">
                <a:solidFill>
                  <a:schemeClr val="accent1">
                    <a:lumMod val="75000"/>
                  </a:schemeClr>
                </a:solidFill>
                <a:latin typeface="Arial" charset="0"/>
                <a:cs typeface="Arial" charset="0"/>
              </a:rPr>
              <a:t>жетуде</a:t>
            </a:r>
            <a:r>
              <a:rPr lang="ru-RU" sz="2400" dirty="0" smtClean="0">
                <a:solidFill>
                  <a:srgbClr val="C00000"/>
                </a:solidFill>
                <a:latin typeface="Arial" charset="0"/>
                <a:cs typeface="Arial" charset="0"/>
              </a:rPr>
              <a:t> </a:t>
            </a:r>
            <a:r>
              <a:rPr lang="ru-RU" sz="2400" dirty="0" err="1" smtClean="0">
                <a:solidFill>
                  <a:srgbClr val="C00000"/>
                </a:solidFill>
                <a:latin typeface="Arial" charset="0"/>
                <a:cs typeface="Arial" charset="0"/>
              </a:rPr>
              <a:t>басты</a:t>
            </a:r>
            <a:r>
              <a:rPr lang="ru-RU" sz="2400" dirty="0" smtClean="0">
                <a:solidFill>
                  <a:srgbClr val="C00000"/>
                </a:solidFill>
                <a:latin typeface="Arial" charset="0"/>
                <a:cs typeface="Arial" charset="0"/>
              </a:rPr>
              <a:t> роль </a:t>
            </a:r>
            <a:r>
              <a:rPr lang="ru-RU" sz="2400" dirty="0" err="1" smtClean="0">
                <a:solidFill>
                  <a:schemeClr val="accent1">
                    <a:lumMod val="75000"/>
                  </a:schemeClr>
                </a:solidFill>
                <a:latin typeface="Arial" charset="0"/>
                <a:cs typeface="Arial" charset="0"/>
              </a:rPr>
              <a:t>атқарады</a:t>
            </a:r>
            <a:r>
              <a:rPr lang="ru-RU" sz="2400" dirty="0" smtClean="0">
                <a:solidFill>
                  <a:srgbClr val="C00000"/>
                </a:solidFill>
                <a:latin typeface="Arial" charset="0"/>
                <a:cs typeface="Arial" charset="0"/>
              </a:rPr>
              <a:t>:</a:t>
            </a:r>
            <a:br>
              <a:rPr lang="ru-RU" sz="2400" dirty="0" smtClean="0">
                <a:solidFill>
                  <a:srgbClr val="C00000"/>
                </a:solidFill>
                <a:latin typeface="Arial" charset="0"/>
                <a:cs typeface="Arial" charset="0"/>
              </a:rPr>
            </a:br>
            <a:endParaRPr lang="ru-RU" sz="2400" dirty="0" smtClean="0">
              <a:solidFill>
                <a:srgbClr val="C00000"/>
              </a:solidFill>
              <a:latin typeface="Arial" charset="0"/>
              <a:cs typeface="Arial" charset="0"/>
            </a:endParaRPr>
          </a:p>
        </p:txBody>
      </p:sp>
      <p:sp>
        <p:nvSpPr>
          <p:cNvPr id="24579" name="Объект 2"/>
          <p:cNvSpPr>
            <a:spLocks noGrp="1"/>
          </p:cNvSpPr>
          <p:nvPr>
            <p:ph idx="1"/>
          </p:nvPr>
        </p:nvSpPr>
        <p:spPr>
          <a:xfrm>
            <a:off x="4029075" y="1825625"/>
            <a:ext cx="7324725" cy="4351338"/>
          </a:xfrm>
          <a:ln>
            <a:solidFill>
              <a:schemeClr val="accent1"/>
            </a:solidFill>
            <a:miter lim="800000"/>
            <a:headEnd/>
            <a:tailEnd/>
          </a:ln>
        </p:spPr>
        <p:txBody>
          <a:bodyPr/>
          <a:lstStyle/>
          <a:p>
            <a:pPr eaLnBrk="1" hangingPunct="1"/>
            <a:r>
              <a:rPr lang="kk-KZ" altLang="ru-RU" sz="2400" b="1" smtClean="0">
                <a:latin typeface="Arial" panose="020B0604020202020204" pitchFamily="34" charset="0"/>
                <a:cs typeface="Arial" panose="020B0604020202020204" pitchFamily="34" charset="0"/>
              </a:rPr>
              <a:t>Тексеру нәтижесі жайында </a:t>
            </a:r>
            <a:r>
              <a:rPr lang="kk-KZ" altLang="ru-RU" sz="2400" smtClean="0">
                <a:latin typeface="Arial" panose="020B0604020202020204" pitchFamily="34" charset="0"/>
                <a:cs typeface="Arial" panose="020B0604020202020204" pitchFamily="34" charset="0"/>
              </a:rPr>
              <a:t>мектеп басшысы, оның орынбасарлары және қоғамдық ұйымдар арасында</a:t>
            </a:r>
            <a:r>
              <a:rPr lang="kk-KZ" altLang="ru-RU" sz="2400" b="1" smtClean="0">
                <a:latin typeface="Arial" panose="020B0604020202020204" pitchFamily="34" charset="0"/>
                <a:cs typeface="Arial" panose="020B0604020202020204" pitchFamily="34" charset="0"/>
              </a:rPr>
              <a:t> өзара ақпарат беру</a:t>
            </a:r>
            <a:endParaRPr lang="ru-RU" altLang="ru-RU" sz="2400" b="1" smtClean="0">
              <a:latin typeface="Arial" panose="020B0604020202020204" pitchFamily="34" charset="0"/>
              <a:cs typeface="Arial" panose="020B0604020202020204" pitchFamily="34" charset="0"/>
            </a:endParaRPr>
          </a:p>
          <a:p>
            <a:pPr eaLnBrk="1" hangingPunct="1"/>
            <a:r>
              <a:rPr lang="kk-KZ" altLang="ru-RU" sz="2400" smtClean="0">
                <a:latin typeface="Arial" panose="020B0604020202020204" pitchFamily="34" charset="0"/>
                <a:cs typeface="Arial" panose="020B0604020202020204" pitchFamily="34" charset="0"/>
              </a:rPr>
              <a:t>Ол   көп мақсатқа бағытталған және мамандандырылған бақылауды қамтамасыз ететін </a:t>
            </a:r>
            <a:r>
              <a:rPr lang="kk-KZ" altLang="ru-RU" sz="2400" smtClean="0">
                <a:solidFill>
                  <a:srgbClr val="FF0000"/>
                </a:solidFill>
                <a:latin typeface="Arial" panose="020B0604020202020204" pitchFamily="34" charset="0"/>
                <a:cs typeface="Arial" panose="020B0604020202020204" pitchFamily="34" charset="0"/>
              </a:rPr>
              <a:t>жолшыбай /попутные</a:t>
            </a:r>
            <a:r>
              <a:rPr lang="kk-KZ" altLang="ru-RU" sz="2400" smtClean="0">
                <a:latin typeface="Arial" panose="020B0604020202020204" pitchFamily="34" charset="0"/>
                <a:cs typeface="Arial" panose="020B0604020202020204" pitchFamily="34" charset="0"/>
              </a:rPr>
              <a:t>/ мақсаттық ұстанымдарды көтеруге/ ұсынуға мүмкіндік береді</a:t>
            </a:r>
            <a:endParaRPr lang="ru-RU" altLang="ru-RU" sz="2400" smtClean="0">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ru-RU" altLang="ru-RU" smtClean="0"/>
          </a:p>
          <a:p>
            <a:pPr eaLnBrk="1" hangingPunct="1">
              <a:buFont typeface="Arial" panose="020B0604020202020204" pitchFamily="34" charset="0"/>
              <a:buNone/>
            </a:pPr>
            <a:r>
              <a:rPr lang="ru-RU" altLang="ru-RU" smtClean="0"/>
              <a:t/>
            </a:r>
            <a:br>
              <a:rPr lang="ru-RU" altLang="ru-RU" smtClean="0"/>
            </a:br>
            <a:endParaRPr lang="ru-RU" altLang="ru-RU" smtClean="0"/>
          </a:p>
        </p:txBody>
      </p:sp>
      <p:pic>
        <p:nvPicPr>
          <p:cNvPr id="24580"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775" y="2901950"/>
            <a:ext cx="2970213" cy="327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3068638" y="287338"/>
            <a:ext cx="8516937" cy="1325562"/>
          </a:xfrm>
        </p:spPr>
        <p:txBody>
          <a:bodyPr/>
          <a:lstStyle/>
          <a:p>
            <a:pPr eaLnBrk="1" hangingPunct="1"/>
            <a:r>
              <a:rPr lang="ru-RU" altLang="ru-RU" smtClean="0">
                <a:solidFill>
                  <a:srgbClr val="C00000"/>
                </a:solidFill>
              </a:rPr>
              <a:t>Бақылау түрлері: </a:t>
            </a:r>
          </a:p>
        </p:txBody>
      </p:sp>
      <p:sp>
        <p:nvSpPr>
          <p:cNvPr id="3" name="Объект 2"/>
          <p:cNvSpPr>
            <a:spLocks noGrp="1"/>
          </p:cNvSpPr>
          <p:nvPr>
            <p:ph idx="1"/>
          </p:nvPr>
        </p:nvSpPr>
        <p:spPr>
          <a:xfrm>
            <a:off x="1839913" y="1908175"/>
            <a:ext cx="8280400" cy="4351338"/>
          </a:xfrm>
          <a:ln>
            <a:solidFill>
              <a:schemeClr val="accent1"/>
            </a:solidFill>
          </a:ln>
        </p:spPr>
        <p:txBody>
          <a:bodyPr rtlCol="0">
            <a:normAutofit fontScale="92500" lnSpcReduction="20000"/>
          </a:bodyPr>
          <a:lstStyle/>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Алдын - ала бақылау</a:t>
            </a: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Ағымдағы бақылау</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Тақырыптық бақылау</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Қорытынды бақылау</a:t>
            </a:r>
            <a:endParaRPr lang="ru-RU" dirty="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ru-RU" dirty="0" err="1" smtClean="0">
                <a:latin typeface="Arial" panose="020B0604020202020204" pitchFamily="34" charset="0"/>
                <a:cs typeface="Arial" panose="020B0604020202020204" pitchFamily="34" charset="0"/>
              </a:rPr>
              <a:t>Жеке</a:t>
            </a:r>
            <a:r>
              <a:rPr lang="ru-RU" dirty="0" smtClean="0">
                <a:latin typeface="Arial" panose="020B0604020202020204" pitchFamily="34" charset="0"/>
                <a:cs typeface="Arial" panose="020B0604020202020204" pitchFamily="34" charset="0"/>
              </a:rPr>
              <a:t> /дара/ </a:t>
            </a:r>
            <a:r>
              <a:rPr lang="kk-KZ" dirty="0" smtClean="0">
                <a:latin typeface="Arial" panose="020B0604020202020204" pitchFamily="34" charset="0"/>
                <a:cs typeface="Arial" panose="020B0604020202020204" pitchFamily="34" charset="0"/>
              </a:rPr>
              <a:t>бақылау</a:t>
            </a: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Фронтальды –шолу бақылау</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t>Сыныптық -жалпылама бақылау</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Салыстырмалы бақылау</a:t>
            </a: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Проблемалық –жалпылама бақылау</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Жедел /Оперативті/ бақылау</a:t>
            </a:r>
            <a:endParaRPr lang="ru-RU" dirty="0" smtClean="0">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ru-RU" dirty="0">
              <a:latin typeface="Arial" panose="020B0604020202020204" pitchFamily="34" charset="0"/>
              <a:cs typeface="Arial" panose="020B0604020202020204" pitchFamily="34" charset="0"/>
            </a:endParaRPr>
          </a:p>
        </p:txBody>
      </p:sp>
      <p:pic>
        <p:nvPicPr>
          <p:cNvPr id="25604"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100" y="207963"/>
            <a:ext cx="2098675" cy="14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2867025" y="222250"/>
            <a:ext cx="8386763" cy="520700"/>
          </a:xfrm>
        </p:spPr>
        <p:txBody>
          <a:bodyPr/>
          <a:lstStyle/>
          <a:p>
            <a:pPr algn="ctr" eaLnBrk="1" hangingPunct="1"/>
            <a:r>
              <a:rPr lang="ru-RU" altLang="ru-RU" sz="2400" smtClean="0">
                <a:solidFill>
                  <a:schemeClr val="accent1"/>
                </a:solidFill>
                <a:latin typeface="Arial" panose="020B0604020202020204" pitchFamily="34" charset="0"/>
                <a:cs typeface="Arial" panose="020B0604020202020204" pitchFamily="34" charset="0"/>
              </a:rPr>
              <a:t>Мектептегі бақылау түрлері: </a:t>
            </a:r>
          </a:p>
        </p:txBody>
      </p:sp>
      <p:graphicFrame>
        <p:nvGraphicFramePr>
          <p:cNvPr id="37906" name="Group 18"/>
          <p:cNvGraphicFramePr>
            <a:graphicFrameLocks noGrp="1"/>
          </p:cNvGraphicFramePr>
          <p:nvPr/>
        </p:nvGraphicFramePr>
        <p:xfrm>
          <a:off x="169863" y="973138"/>
          <a:ext cx="11795125" cy="5934224"/>
        </p:xfrm>
        <a:graphic>
          <a:graphicData uri="http://schemas.openxmlformats.org/drawingml/2006/table">
            <a:tbl>
              <a:tblPr/>
              <a:tblGrid>
                <a:gridCol w="2147887">
                  <a:extLst>
                    <a:ext uri="{9D8B030D-6E8A-4147-A177-3AD203B41FA5}">
                      <a16:colId xmlns:a16="http://schemas.microsoft.com/office/drawing/2014/main" xmlns="" val="20000"/>
                    </a:ext>
                  </a:extLst>
                </a:gridCol>
                <a:gridCol w="9647238">
                  <a:extLst>
                    <a:ext uri="{9D8B030D-6E8A-4147-A177-3AD203B41FA5}">
                      <a16:colId xmlns:a16="http://schemas.microsoft.com/office/drawing/2014/main" xmlns="" val="20001"/>
                    </a:ext>
                  </a:extLst>
                </a:gridCol>
              </a:tblGrid>
              <a:tr h="3657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Arial" pitchFamily="34" charset="0"/>
                          <a:cs typeface="Arial" pitchFamily="34" charset="0"/>
                        </a:rPr>
                        <a:t>Түрлері</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Мазмұны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0081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1.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Алдын</a:t>
                      </a:r>
                      <a:r>
                        <a:rPr kumimoji="0" lang="ru-RU" sz="1800" b="0" i="0" u="none" strike="noStrike" cap="none" normalizeH="0" baseline="0" dirty="0" smtClean="0">
                          <a:ln>
                            <a:noFill/>
                          </a:ln>
                          <a:solidFill>
                            <a:schemeClr val="tx1"/>
                          </a:solidFill>
                          <a:effectLst/>
                          <a:latin typeface="Arial" pitchFamily="34" charset="0"/>
                          <a:cs typeface="Arial" pitchFamily="34" charset="0"/>
                        </a:rPr>
                        <a:t> -ала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71463" algn="l" defTabSz="914400" rtl="0" eaLnBrk="1" fontAlgn="base" latinLnBrk="0" hangingPunct="1">
                        <a:lnSpc>
                          <a:spcPct val="100000"/>
                        </a:lnSpc>
                        <a:spcBef>
                          <a:spcPct val="0"/>
                        </a:spcBef>
                        <a:spcAft>
                          <a:spcPct val="0"/>
                        </a:spcAft>
                        <a:buClrTx/>
                        <a:buSzTx/>
                        <a:buFontTx/>
                        <a:buNone/>
                        <a:tabLst>
                          <a:tab pos="357188" algn="l"/>
                        </a:tabLst>
                        <a:defRPr/>
                      </a:pPr>
                      <a:r>
                        <a:rPr kumimoji="0" lang="kk-KZ" sz="1800" b="0" i="0" u="none" strike="noStrike" cap="none" normalizeH="0" baseline="0" dirty="0" smtClean="0">
                          <a:ln>
                            <a:noFill/>
                          </a:ln>
                          <a:solidFill>
                            <a:schemeClr val="tx1"/>
                          </a:solidFill>
                          <a:effectLst/>
                          <a:latin typeface="Arial" pitchFamily="34" charset="0"/>
                          <a:cs typeface="Arial" pitchFamily="34" charset="0"/>
                        </a:rPr>
                        <a:t>Оны  өтетін  сабақ не сабақтан тыс іс шара алдында немесе бірнеше күн бұрын </a:t>
                      </a:r>
                      <a:r>
                        <a:rPr kumimoji="0" lang="kk-KZ" sz="1800" b="1" i="0" u="none" strike="noStrike" cap="none" normalizeH="0" baseline="0" dirty="0" smtClean="0">
                          <a:ln>
                            <a:noFill/>
                          </a:ln>
                          <a:solidFill>
                            <a:schemeClr val="tx1"/>
                          </a:solidFill>
                          <a:effectLst/>
                          <a:latin typeface="Arial" pitchFamily="34" charset="0"/>
                          <a:cs typeface="Arial" pitchFamily="34" charset="0"/>
                        </a:rPr>
                        <a:t>өткіз</a:t>
                      </a:r>
                      <a:r>
                        <a:rPr kumimoji="0" lang="ru-RU" sz="1800" b="1" i="0" u="none" strike="noStrike" cap="none" normalizeH="0" baseline="0" dirty="0" err="1" smtClean="0">
                          <a:ln>
                            <a:noFill/>
                          </a:ln>
                          <a:solidFill>
                            <a:schemeClr val="tx1"/>
                          </a:solidFill>
                          <a:effectLst/>
                          <a:latin typeface="Arial" pitchFamily="34" charset="0"/>
                          <a:cs typeface="Arial" pitchFamily="34" charset="0"/>
                        </a:rPr>
                        <a:t>еді</a:t>
                      </a:r>
                      <a:r>
                        <a:rPr kumimoji="0" lang="ru-RU" sz="1800" b="1" i="0" u="none" strike="noStrike" cap="none" normalizeH="0" baseline="0" dirty="0" smtClean="0">
                          <a:ln>
                            <a:noFill/>
                          </a:ln>
                          <a:solidFill>
                            <a:schemeClr val="tx1"/>
                          </a:solidFill>
                          <a:effectLst/>
                          <a:latin typeface="Arial" pitchFamily="34" charset="0"/>
                          <a:cs typeface="Arial" pitchFamily="34" charset="0"/>
                        </a:rPr>
                        <a:t>.</a:t>
                      </a:r>
                    </a:p>
                    <a:p>
                      <a:pPr marL="0" marR="0" lvl="0" indent="271463" algn="l" defTabSz="914400" rtl="0" eaLnBrk="1" fontAlgn="base" latinLnBrk="0" hangingPunct="1">
                        <a:lnSpc>
                          <a:spcPct val="100000"/>
                        </a:lnSpc>
                        <a:spcBef>
                          <a:spcPct val="0"/>
                        </a:spcBef>
                        <a:spcAft>
                          <a:spcPct val="0"/>
                        </a:spcAft>
                        <a:buClrTx/>
                        <a:buSzTx/>
                        <a:buFontTx/>
                        <a:buNone/>
                        <a:tabLst>
                          <a:tab pos="357188" algn="l"/>
                        </a:tabLst>
                        <a:defRPr/>
                      </a:pPr>
                      <a:r>
                        <a:rPr kumimoji="0" lang="ru-RU" sz="1800" b="0" i="0" u="none" strike="noStrike" cap="none" normalizeH="0" baseline="0" dirty="0" err="1" smtClean="0">
                          <a:ln>
                            <a:noFill/>
                          </a:ln>
                          <a:solidFill>
                            <a:schemeClr val="tx1"/>
                          </a:solidFill>
                          <a:effectLst/>
                          <a:latin typeface="Arial" pitchFamily="34" charset="0"/>
                          <a:cs typeface="Arial" pitchFamily="34" charset="0"/>
                        </a:rPr>
                        <a:t>Алдын</a:t>
                      </a:r>
                      <a:r>
                        <a:rPr kumimoji="0" lang="ru-RU" sz="1800" b="0" i="0" u="none" strike="noStrike" cap="none" normalizeH="0" baseline="0" dirty="0" smtClean="0">
                          <a:ln>
                            <a:noFill/>
                          </a:ln>
                          <a:solidFill>
                            <a:schemeClr val="tx1"/>
                          </a:solidFill>
                          <a:effectLst/>
                          <a:latin typeface="Arial" pitchFamily="34" charset="0"/>
                          <a:cs typeface="Arial" pitchFamily="34" charset="0"/>
                        </a:rPr>
                        <a:t> - ала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бақылаудың негізігі</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1" i="0" u="none" strike="noStrike" cap="none" normalizeH="0" baseline="0" dirty="0" err="1" smtClean="0">
                          <a:ln>
                            <a:noFill/>
                          </a:ln>
                          <a:solidFill>
                            <a:schemeClr val="tx1"/>
                          </a:solidFill>
                          <a:effectLst/>
                          <a:latin typeface="Arial" pitchFamily="34" charset="0"/>
                          <a:cs typeface="Arial" pitchFamily="34" charset="0"/>
                        </a:rPr>
                        <a:t>мақсаты</a:t>
                      </a:r>
                      <a:r>
                        <a:rPr kumimoji="0" lang="ru-RU" sz="1800" b="0" i="0" u="none" strike="noStrike" cap="none" normalizeH="0" baseline="0" dirty="0" err="1" smtClean="0">
                          <a:ln>
                            <a:noFill/>
                          </a:ln>
                          <a:solidFill>
                            <a:schemeClr val="tx1"/>
                          </a:solidFill>
                          <a:effectLst/>
                          <a:latin typeface="Arial" pitchFamily="34" charset="0"/>
                          <a:cs typeface="Arial" pitchFamily="34" charset="0"/>
                        </a:rPr>
                        <a:t> </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мұғалімнің алдағы тұрған іске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даярлығын талдау</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және оған дайындық кезеңінде қажетті әдістемелік көмек </a:t>
                      </a:r>
                      <a:r>
                        <a:rPr kumimoji="0" lang="ru-RU" sz="1800" b="0" i="0" u="none" strike="noStrike" cap="none" normalizeH="0" baseline="0" dirty="0" smtClean="0">
                          <a:ln>
                            <a:noFill/>
                          </a:ln>
                          <a:solidFill>
                            <a:schemeClr val="tx1"/>
                          </a:solidFill>
                          <a:effectLst/>
                          <a:latin typeface="Arial" pitchFamily="34" charset="0"/>
                          <a:cs typeface="Arial" pitchFamily="34" charset="0"/>
                        </a:rPr>
                        <a:t>беру.</a:t>
                      </a:r>
                    </a:p>
                    <a:p>
                      <a:pPr marL="0" marR="0" lvl="0" indent="271463" algn="l" defTabSz="914400" rtl="0" eaLnBrk="1" fontAlgn="base" latinLnBrk="0" hangingPunct="1">
                        <a:lnSpc>
                          <a:spcPct val="100000"/>
                        </a:lnSpc>
                        <a:spcBef>
                          <a:spcPct val="0"/>
                        </a:spcBef>
                        <a:spcAft>
                          <a:spcPct val="0"/>
                        </a:spcAft>
                        <a:buClrTx/>
                        <a:buSzTx/>
                        <a:buFontTx/>
                        <a:buNone/>
                        <a:tabLst>
                          <a:tab pos="357188" algn="l"/>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Ол мектеп басшысының мұғаліммен сұхбаттасуы және оның барлық құжаттарымен танысу барысында жүзеге асырылады.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271463" algn="l" defTabSz="914400" rtl="0" eaLnBrk="1" fontAlgn="base" latinLnBrk="0" hangingPunct="1">
                        <a:lnSpc>
                          <a:spcPct val="100000"/>
                        </a:lnSpc>
                        <a:spcBef>
                          <a:spcPct val="0"/>
                        </a:spcBef>
                        <a:spcAft>
                          <a:spcPct val="0"/>
                        </a:spcAft>
                        <a:buClrTx/>
                        <a:buSzTx/>
                        <a:buFontTx/>
                        <a:buNone/>
                        <a:tabLst>
                          <a:tab pos="357188" algn="l"/>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Бұндай бақылау әрбір мұғалімнің әлеуеттік (потенциалды) мүмкіндіктерін, оның кәсіби қабілеттері мен біліктерін анықтауға, белгіленген істі шешудің жақсы вариантарын көрсетуге мүмкіндік береді.</a:t>
                      </a:r>
                    </a:p>
                    <a:p>
                      <a:pPr marL="0" marR="0" lvl="0" indent="271463" algn="l" defTabSz="914400" rtl="0" eaLnBrk="1" fontAlgn="base" latinLnBrk="0" hangingPunct="1">
                        <a:lnSpc>
                          <a:spcPct val="100000"/>
                        </a:lnSpc>
                        <a:spcBef>
                          <a:spcPct val="0"/>
                        </a:spcBef>
                        <a:spcAft>
                          <a:spcPct val="0"/>
                        </a:spcAft>
                        <a:buClrTx/>
                        <a:buSzTx/>
                        <a:buFontTx/>
                        <a:buNone/>
                        <a:tabLst>
                          <a:tab pos="357188" algn="l"/>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Бұнда бастысы </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kk-KZ" sz="1800" b="1" i="0" u="none" strike="noStrike" cap="none" normalizeH="0" baseline="0" dirty="0" smtClean="0">
                          <a:ln>
                            <a:noFill/>
                          </a:ln>
                          <a:solidFill>
                            <a:schemeClr val="tx1"/>
                          </a:solidFill>
                          <a:effectLst/>
                          <a:latin typeface="Arial" pitchFamily="34" charset="0"/>
                          <a:cs typeface="Arial" pitchFamily="34" charset="0"/>
                        </a:rPr>
                        <a:t>Ұстап алу емес</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kk-KZ" sz="1800" b="1" i="0" u="none" strike="noStrike" cap="none" normalizeH="0" baseline="0" dirty="0" smtClean="0">
                          <a:ln>
                            <a:noFill/>
                          </a:ln>
                          <a:solidFill>
                            <a:schemeClr val="tx1"/>
                          </a:solidFill>
                          <a:effectLst/>
                          <a:latin typeface="Arial" pitchFamily="34" charset="0"/>
                          <a:cs typeface="Arial" pitchFamily="34" charset="0"/>
                        </a:rPr>
                        <a:t>,  </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kk-KZ" sz="1800" b="1" i="0" u="none" strike="noStrike" cap="none" normalizeH="0" baseline="0" dirty="0" smtClean="0">
                          <a:ln>
                            <a:noFill/>
                          </a:ln>
                          <a:solidFill>
                            <a:schemeClr val="tx1"/>
                          </a:solidFill>
                          <a:effectLst/>
                          <a:latin typeface="Arial" pitchFamily="34" charset="0"/>
                          <a:cs typeface="Arial" pitchFamily="34" charset="0"/>
                        </a:rPr>
                        <a:t>көмектесу</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kk-KZ" sz="1800" b="1" i="0" u="none" strike="noStrike" cap="none" normalizeH="0" baseline="0" dirty="0" smtClean="0">
                          <a:ln>
                            <a:noFill/>
                          </a:ln>
                          <a:solidFill>
                            <a:schemeClr val="tx1"/>
                          </a:solidFill>
                          <a:effectLst/>
                          <a:latin typeface="Arial" pitchFamily="34" charset="0"/>
                          <a:cs typeface="Arial" pitchFamily="34" charset="0"/>
                        </a:rPr>
                        <a:t>, </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kk-KZ" sz="1800" b="1" i="0" u="none" strike="noStrike" cap="none" normalizeH="0" baseline="0" dirty="0" smtClean="0">
                          <a:ln>
                            <a:noFill/>
                          </a:ln>
                          <a:solidFill>
                            <a:schemeClr val="tx1"/>
                          </a:solidFill>
                          <a:effectLst/>
                          <a:latin typeface="Arial" pitchFamily="34" charset="0"/>
                          <a:cs typeface="Arial" pitchFamily="34" charset="0"/>
                        </a:rPr>
                        <a:t>қателіктің алдын алу</a:t>
                      </a:r>
                      <a:r>
                        <a:rPr kumimoji="0" lang="en-US" sz="1800" b="1" i="0" u="none" strike="noStrike" cap="none" normalizeH="0" baseline="0" dirty="0" smtClean="0">
                          <a:ln>
                            <a:noFill/>
                          </a:ln>
                          <a:solidFill>
                            <a:schemeClr val="tx1"/>
                          </a:solidFill>
                          <a:effectLst/>
                          <a:latin typeface="Arial" pitchFamily="34" charset="0"/>
                          <a:cs typeface="Arial" pitchFamily="34" charset="0"/>
                        </a:rPr>
                        <a:t>”</a:t>
                      </a:r>
                      <a:r>
                        <a:rPr kumimoji="0" lang="kk-KZ" sz="1800" b="1" i="0" u="none" strike="noStrike" cap="none" normalizeH="0" baseline="0" dirty="0" smtClean="0">
                          <a:ln>
                            <a:noFill/>
                          </a:ln>
                          <a:solidFill>
                            <a:schemeClr val="tx1"/>
                          </a:solidFill>
                          <a:effectLst/>
                          <a:latin typeface="Arial" pitchFamily="34" charset="0"/>
                          <a:cs typeface="Arial" pitchFamily="34" charset="0"/>
                        </a:rPr>
                        <a:t>.</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56018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1800" b="0" i="0" u="none" strike="noStrike" cap="none" normalizeH="0" baseline="0" dirty="0" smtClean="0">
                          <a:ln>
                            <a:noFill/>
                          </a:ln>
                          <a:solidFill>
                            <a:schemeClr val="tx1"/>
                          </a:solidFill>
                          <a:effectLst/>
                          <a:latin typeface="Arial" pitchFamily="34" charset="0"/>
                          <a:cs typeface="Arial" pitchFamily="34" charset="0"/>
                        </a:rPr>
                        <a:t>2. </a:t>
                      </a:r>
                      <a:r>
                        <a:rPr lang="kk-KZ" sz="1800" dirty="0" smtClean="0">
                          <a:latin typeface="Arial" panose="020B0604020202020204" pitchFamily="34" charset="0"/>
                          <a:cs typeface="Arial" panose="020B0604020202020204" pitchFamily="34" charset="0"/>
                        </a:rPr>
                        <a:t>Ағымдағы бақылау</a:t>
                      </a:r>
                      <a:endParaRPr lang="ru-RU" sz="1800" dirty="0" smtClean="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Ол</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оқу </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тәрбие міндеттерін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іске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асыру</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сәтінде оқу жылының кез</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келген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уақыт аралығында  </a:t>
                      </a:r>
                      <a:r>
                        <a:rPr kumimoji="0" lang="ru-RU" sz="1800" b="1" i="0" u="none" strike="noStrike" cap="none" normalizeH="0" baseline="0" dirty="0" err="1" smtClean="0">
                          <a:ln>
                            <a:noFill/>
                          </a:ln>
                          <a:solidFill>
                            <a:schemeClr val="tx1"/>
                          </a:solidFill>
                          <a:effectLst/>
                          <a:latin typeface="Arial" pitchFamily="34" charset="0"/>
                          <a:cs typeface="Arial" pitchFamily="34" charset="0"/>
                        </a:rPr>
                        <a:t>жүзеге асырылады</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lang="kk-KZ" sz="1800" dirty="0" smtClean="0">
                          <a:latin typeface="Arial" panose="020B0604020202020204" pitchFamily="34" charset="0"/>
                          <a:cs typeface="Arial" panose="020B0604020202020204" pitchFamily="34" charset="0"/>
                        </a:rPr>
                        <a:t>Ағымдағы бақылауға мектеп</a:t>
                      </a:r>
                      <a:r>
                        <a:rPr lang="kk-KZ" sz="1800" baseline="0" dirty="0" smtClean="0">
                          <a:latin typeface="Arial" panose="020B0604020202020204" pitchFamily="34" charset="0"/>
                          <a:cs typeface="Arial" panose="020B0604020202020204" pitchFamily="34" charset="0"/>
                        </a:rPr>
                        <a:t> қызметінің барлық саласы ұшырайды: мектеп жұмысы жоспарының  және басқа да басқару  шешімдерінің орындалу нәтижесі жөнінде толық нақты ақпараттар алу мақсатында оқыту мен тәрбие сапасы, оқушылардың оқу, еңбек және қоғамдық қызметтері.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Бұндай ақпараттың болуы оқу – тәрбие процессін  және  мектепті тұтас мақсатты басқаруға мүмкіндік береді.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pic>
        <p:nvPicPr>
          <p:cNvPr id="26641"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350" y="0"/>
            <a:ext cx="1363663"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352425" y="136525"/>
            <a:ext cx="10515600" cy="520700"/>
          </a:xfrm>
        </p:spPr>
        <p:txBody>
          <a:bodyPr/>
          <a:lstStyle/>
          <a:p>
            <a:pPr eaLnBrk="1" hangingPunct="1"/>
            <a:r>
              <a:rPr lang="ru-RU" altLang="ru-RU" sz="1800" smtClean="0">
                <a:solidFill>
                  <a:schemeClr val="accent1"/>
                </a:solidFill>
                <a:latin typeface="Arial" panose="020B0604020202020204" pitchFamily="34" charset="0"/>
                <a:cs typeface="Arial" panose="020B0604020202020204" pitchFamily="34" charset="0"/>
              </a:rPr>
              <a:t>Мектептегі бақылау түрлері</a:t>
            </a:r>
          </a:p>
        </p:txBody>
      </p:sp>
      <p:graphicFrame>
        <p:nvGraphicFramePr>
          <p:cNvPr id="38930" name="Group 18"/>
          <p:cNvGraphicFramePr>
            <a:graphicFrameLocks noGrp="1"/>
          </p:cNvGraphicFramePr>
          <p:nvPr/>
        </p:nvGraphicFramePr>
        <p:xfrm>
          <a:off x="0" y="784225"/>
          <a:ext cx="12192000" cy="6061111"/>
        </p:xfrm>
        <a:graphic>
          <a:graphicData uri="http://schemas.openxmlformats.org/drawingml/2006/table">
            <a:tbl>
              <a:tblPr/>
              <a:tblGrid>
                <a:gridCol w="1726294">
                  <a:extLst>
                    <a:ext uri="{9D8B030D-6E8A-4147-A177-3AD203B41FA5}">
                      <a16:colId xmlns:a16="http://schemas.microsoft.com/office/drawing/2014/main" xmlns="" val="20000"/>
                    </a:ext>
                  </a:extLst>
                </a:gridCol>
                <a:gridCol w="10465706">
                  <a:extLst>
                    <a:ext uri="{9D8B030D-6E8A-4147-A177-3AD203B41FA5}">
                      <a16:colId xmlns:a16="http://schemas.microsoft.com/office/drawing/2014/main" xmlns="" val="20001"/>
                    </a:ext>
                  </a:extLst>
                </a:gridCol>
              </a:tblGrid>
              <a:tr h="3681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Түрлері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Мазмұны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326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Arial" pitchFamily="34" charset="0"/>
                          <a:cs typeface="Arial" pitchFamily="34" charset="0"/>
                        </a:rPr>
                        <a:t>3.Тақырыптық 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57175" algn="l" defTabSz="914400" rtl="0" eaLnBrk="1" fontAlgn="base" latinLnBrk="0" hangingPunct="1">
                        <a:lnSpc>
                          <a:spcPct val="100000"/>
                        </a:lnSpc>
                        <a:spcBef>
                          <a:spcPct val="0"/>
                        </a:spcBef>
                        <a:spcAft>
                          <a:spcPct val="0"/>
                        </a:spcAft>
                        <a:buClrTx/>
                        <a:buSzTx/>
                        <a:buFont typeface="Arial" pitchFamily="34" charset="0"/>
                        <a:buChar char="•"/>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Бақылаудың бұл түрі мұғалімнің  бір үлкен оқу бағдарламасы немесе  оның оқу - тәрбие жұмысын жетілдіру мен  педагогикалық шеберлігін артыруда үлкен маңызы бар  дайындаған педагогикалық проблемасының  шеңберіндегі жұмыс жүйесін зерттеуді жоспарлайды</a:t>
                      </a:r>
                    </a:p>
                    <a:p>
                      <a:pPr marL="0" marR="0" lvl="0" indent="257175"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ru-RU" sz="1800" b="0" i="0" u="none" strike="noStrike" cap="none" normalizeH="0" baseline="0" dirty="0" err="1" smtClean="0">
                          <a:ln>
                            <a:noFill/>
                          </a:ln>
                          <a:solidFill>
                            <a:schemeClr val="tx1"/>
                          </a:solidFill>
                          <a:effectLst/>
                          <a:latin typeface="Arial" pitchFamily="34" charset="0"/>
                          <a:cs typeface="Arial" pitchFamily="34" charset="0"/>
                        </a:rPr>
                        <a:t>Тақырыптық бақылау   мұғалімдер ұжымының  оқушыларды оқыту </a:t>
                      </a:r>
                      <a:r>
                        <a:rPr kumimoji="0" lang="ru-RU" sz="1800" b="0" i="0" u="none" strike="noStrike" cap="none" normalizeH="0" baseline="0" dirty="0" smtClean="0">
                          <a:ln>
                            <a:noFill/>
                          </a:ln>
                          <a:solidFill>
                            <a:schemeClr val="tx1"/>
                          </a:solidFill>
                          <a:effectLst/>
                          <a:latin typeface="Arial" pitchFamily="34" charset="0"/>
                          <a:cs typeface="Arial" pitchFamily="34" charset="0"/>
                        </a:rPr>
                        <a:t>мен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тәрбиелеудің маңызды міндеттерін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іске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асыруын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тексеру</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үшін </a:t>
                      </a:r>
                      <a:r>
                        <a:rPr kumimoji="0" lang="ru-RU" sz="1800" b="0" i="0" u="none" strike="noStrike" cap="none" normalizeH="0" baseline="0" dirty="0" smtClean="0">
                          <a:ln>
                            <a:noFill/>
                          </a:ln>
                          <a:solidFill>
                            <a:schemeClr val="tx1"/>
                          </a:solidFill>
                          <a:effectLst/>
                          <a:latin typeface="Arial" pitchFamily="34" charset="0"/>
                          <a:cs typeface="Arial" pitchFamily="34" charset="0"/>
                        </a:rPr>
                        <a:t>де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жоспарланады</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p>
                    <a:p>
                      <a:pPr marL="0" marR="0" lvl="0" indent="257175" algn="l" defTabSz="914400" rtl="0" eaLnBrk="1" fontAlgn="base" latinLnBrk="0" hangingPunct="1">
                        <a:lnSpc>
                          <a:spcPct val="100000"/>
                        </a:lnSpc>
                        <a:spcBef>
                          <a:spcPct val="0"/>
                        </a:spcBef>
                        <a:spcAft>
                          <a:spcPct val="0"/>
                        </a:spcAft>
                        <a:buClrTx/>
                        <a:buSzTx/>
                        <a:buFont typeface="Arial" pitchFamily="34" charset="0"/>
                        <a:buChar char="•"/>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Бақылаудың бұл түрі басшлардан жақсы дайындықты талап етеді: тексерілетін жқмыс көлемін анықтау, жеке сұрақтарды сұрыптап алу, барлық тексерушілер үшін жұмыс жоспарын дайындау, оларға нақты нұсқау беру.  Дұрыс ұйымдастырылған  тақырыптық бақылау оқу –тәрбие жұмысының маңызды сұрақтарын тереңірек зерттеуге /оқуға мүмкіндік береді. Бақылау жоспарында  терең ойластырылған тақырыптық тексерулердің болуы мектеп басшысының  мектепті басқару ісіне  байыпты қарайтындығын көрсетеді.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5602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Arial" pitchFamily="34" charset="0"/>
                          <a:cs typeface="Arial" pitchFamily="34" charset="0"/>
                        </a:rPr>
                        <a:t>4.Қорытынды 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Мұғалімнің  оқушыларды оқыту мен тәрбиелеу бағытындағы жұмысының барлық нәтижелерін  зерттеуді /оқуды  және  оқушылардың оқу  бағдарламасының материалдарын мықты меңгергендігі  жайлы шынайы объективті суреті мен олардың тәрбиелік деңгейін анықтауды мақсат етеді. Бұндай бақылау тоқсан, жартыжылдық соңында, оқу жылының аяғында , сондай ақ оқу бағдарламасының үлкен бір бөлігін оқып біткен соң жүргізу ұсынылады.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Тексеру мұғалімде бар мәліметтерді мектеп әкімшілігі жүргізген бақылау жұмысы және оқушыларға берген жеке сауалнамаларының нәтижелерімен салыстыру мен талдау арқылы жүргізіледі.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725488" y="0"/>
            <a:ext cx="10515600" cy="601663"/>
          </a:xfrm>
        </p:spPr>
        <p:txBody>
          <a:bodyPr/>
          <a:lstStyle/>
          <a:p>
            <a:pPr eaLnBrk="1" hangingPunct="1"/>
            <a:r>
              <a:rPr lang="ru-RU" altLang="ru-RU" sz="2400" smtClean="0">
                <a:solidFill>
                  <a:schemeClr val="accent1"/>
                </a:solidFill>
                <a:latin typeface="Arial" panose="020B0604020202020204" pitchFamily="34" charset="0"/>
                <a:cs typeface="Arial" panose="020B0604020202020204" pitchFamily="34" charset="0"/>
              </a:rPr>
              <a:t> </a:t>
            </a:r>
            <a:r>
              <a:rPr lang="ru-RU" altLang="ru-RU" sz="2000" smtClean="0">
                <a:solidFill>
                  <a:schemeClr val="accent1"/>
                </a:solidFill>
                <a:latin typeface="Arial" panose="020B0604020202020204" pitchFamily="34" charset="0"/>
                <a:cs typeface="Arial" panose="020B0604020202020204" pitchFamily="34" charset="0"/>
              </a:rPr>
              <a:t>Мектептегі бақылау түрлері</a:t>
            </a:r>
          </a:p>
        </p:txBody>
      </p:sp>
      <p:graphicFrame>
        <p:nvGraphicFramePr>
          <p:cNvPr id="39953" name="Group 17"/>
          <p:cNvGraphicFramePr>
            <a:graphicFrameLocks noGrp="1"/>
          </p:cNvGraphicFramePr>
          <p:nvPr/>
        </p:nvGraphicFramePr>
        <p:xfrm>
          <a:off x="542925" y="574675"/>
          <a:ext cx="11441113" cy="5913671"/>
        </p:xfrm>
        <a:graphic>
          <a:graphicData uri="http://schemas.openxmlformats.org/drawingml/2006/table">
            <a:tbl>
              <a:tblPr/>
              <a:tblGrid>
                <a:gridCol w="2339975">
                  <a:extLst>
                    <a:ext uri="{9D8B030D-6E8A-4147-A177-3AD203B41FA5}">
                      <a16:colId xmlns:a16="http://schemas.microsoft.com/office/drawing/2014/main" xmlns="" val="20000"/>
                    </a:ext>
                  </a:extLst>
                </a:gridCol>
                <a:gridCol w="9101138">
                  <a:extLst>
                    <a:ext uri="{9D8B030D-6E8A-4147-A177-3AD203B41FA5}">
                      <a16:colId xmlns:a16="http://schemas.microsoft.com/office/drawing/2014/main" xmlns="" val="20001"/>
                    </a:ext>
                  </a:extLst>
                </a:gridCol>
              </a:tblGrid>
              <a:tr h="39184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800" b="0" i="0" u="none" strike="noStrike" cap="none" normalizeH="0" baseline="0" dirty="0" err="1" smtClean="0">
                          <a:ln>
                            <a:noFill/>
                          </a:ln>
                          <a:solidFill>
                            <a:schemeClr val="tx1"/>
                          </a:solidFill>
                          <a:effectLst/>
                          <a:latin typeface="Arial" pitchFamily="34" charset="0"/>
                          <a:cs typeface="Arial" pitchFamily="34" charset="0"/>
                        </a:rPr>
                        <a:t>Түрлері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1800" b="0" i="0" u="none" strike="noStrike" cap="none" normalizeH="0" baseline="0" dirty="0" smtClean="0">
                          <a:ln>
                            <a:noFill/>
                          </a:ln>
                          <a:solidFill>
                            <a:schemeClr val="tx1"/>
                          </a:solidFill>
                          <a:effectLst/>
                          <a:latin typeface="Arial" pitchFamily="34" charset="0"/>
                          <a:cs typeface="Arial" pitchFamily="34" charset="0"/>
                        </a:rPr>
                        <a:t>Мазмұны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285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5.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Жеке</a:t>
                      </a:r>
                      <a:r>
                        <a:rPr kumimoji="0" lang="ru-RU" sz="1800" b="0" i="0" u="none" strike="noStrike" cap="none" normalizeH="0" baseline="0" dirty="0" smtClean="0">
                          <a:ln>
                            <a:noFill/>
                          </a:ln>
                          <a:solidFill>
                            <a:schemeClr val="tx1"/>
                          </a:solidFill>
                          <a:effectLst/>
                          <a:latin typeface="Arial" pitchFamily="34" charset="0"/>
                          <a:cs typeface="Arial" pitchFamily="34" charset="0"/>
                        </a:rPr>
                        <a:t>/дара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Ол мұғалім жұмысын ұзақ зерттеуге және оған жолай көмек көрсетуге есептелген. Басшы мұғалмнің  белгілі бір уақыт  мерзіміне жұмыс кестесі және   графигімен белгіленген барлық қызметін бақылайды. Ол сабақ және сабақтан тыс сағаттарға қатысады, мұғалімнің  жеке іс құжаттары  мен  оқушылардың жұмыстарын қарайды.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Arial" pitchFamily="34" charset="0"/>
                          <a:cs typeface="Arial" pitchFamily="34" charset="0"/>
                        </a:rPr>
                        <a:t>Жеке</a:t>
                      </a:r>
                      <a:r>
                        <a:rPr kumimoji="0" lang="ru-RU" sz="1800" b="0" i="0" u="none" strike="noStrike" cap="none" normalizeH="0" baseline="0" dirty="0" smtClean="0">
                          <a:ln>
                            <a:noFill/>
                          </a:ln>
                          <a:solidFill>
                            <a:schemeClr val="tx1"/>
                          </a:solidFill>
                          <a:effectLst/>
                          <a:latin typeface="Arial" pitchFamily="34" charset="0"/>
                          <a:cs typeface="Arial" pitchFamily="34" charset="0"/>
                        </a:rPr>
                        <a:t>/дара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  мұғалімнің  кәсіби қызметінің жүйесін </a:t>
                      </a:r>
                      <a:r>
                        <a:rPr kumimoji="0" lang="ru-RU" sz="1800" b="0" i="0" u="none" strike="noStrike" cap="none" normalizeH="0" baseline="0" dirty="0" smtClean="0">
                          <a:ln>
                            <a:noFill/>
                          </a:ln>
                          <a:solidFill>
                            <a:schemeClr val="tx1"/>
                          </a:solidFill>
                          <a:effectLst/>
                          <a:latin typeface="Arial" pitchFamily="34" charset="0"/>
                          <a:cs typeface="Arial" pitchFamily="34" charset="0"/>
                        </a:rPr>
                        <a:t>зерттеу/</a:t>
                      </a:r>
                      <a:r>
                        <a:rPr kumimoji="0" lang="ru-RU" sz="1800" b="0" i="0" u="none" strike="noStrike" cap="none" normalizeH="0" baseline="0" dirty="0" err="1" smtClean="0">
                          <a:ln>
                            <a:noFill/>
                          </a:ln>
                          <a:solidFill>
                            <a:schemeClr val="tx1"/>
                          </a:solidFill>
                          <a:effectLst/>
                          <a:latin typeface="Arial" pitchFamily="34" charset="0"/>
                          <a:cs typeface="Arial" pitchFamily="34" charset="0"/>
                        </a:rPr>
                        <a:t>оқу </a:t>
                      </a:r>
                      <a:r>
                        <a:rPr kumimoji="0" lang="ru-RU" sz="1800" b="1" i="1" u="none" strike="noStrike" cap="none" normalizeH="0" baseline="0" dirty="0" err="1" smtClean="0">
                          <a:ln>
                            <a:noFill/>
                          </a:ln>
                          <a:solidFill>
                            <a:schemeClr val="tx1"/>
                          </a:solidFill>
                          <a:effectLst/>
                          <a:latin typeface="Arial" pitchFamily="34" charset="0"/>
                          <a:cs typeface="Arial" pitchFamily="34" charset="0"/>
                        </a:rPr>
                        <a:t>мақсатында</a:t>
                      </a:r>
                      <a:r>
                        <a:rPr kumimoji="0" lang="ru-RU" sz="1800" b="0" i="0" u="none" strike="noStrike" cap="none" normalizeH="0" baseline="0" dirty="0" err="1" smtClean="0">
                          <a:ln>
                            <a:noFill/>
                          </a:ln>
                          <a:solidFill>
                            <a:schemeClr val="tx1"/>
                          </a:solidFill>
                          <a:effectLst/>
                          <a:latin typeface="Arial" pitchFamily="34" charset="0"/>
                          <a:cs typeface="Arial" pitchFamily="34" charset="0"/>
                        </a:rPr>
                        <a:t> қолданылады және </a:t>
                      </a:r>
                      <a:r>
                        <a:rPr kumimoji="0" lang="ru-RU" sz="1800" b="0" i="0" u="none" strike="noStrike" cap="none" normalizeH="0" baseline="0" dirty="0" smtClean="0">
                          <a:ln>
                            <a:noFill/>
                          </a:ln>
                          <a:solidFill>
                            <a:schemeClr val="tx1"/>
                          </a:solidFill>
                          <a:effectLst/>
                          <a:latin typeface="Arial" pitchFamily="34" charset="0"/>
                          <a:cs typeface="Arial" pitchFamily="34" charset="0"/>
                        </a:rPr>
                        <a:t>педагог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кадрлармен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жұмыс істеуде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ең жақсы құрал болып</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табылады</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2358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6.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Фронтальды</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шолу</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жасай</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Оны оқу жылының  басында әр мұғалімнің жаңа  оқу жылына  дайындалғанының қандай екендігін және ол өз шеберлігін немен шыңдағанын анықтау үшін пайдалану ұсынылады.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Бұл бақылау  үшін  тұтас педагогикалық ұжымның  және  әр мұғалімнің жеке  жұмысымен жалпы танысу мақсатында  бір рет қана сабаққа қатысу тән.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Фронтальды – шолу жасай бақылауды  </a:t>
                      </a:r>
                      <a:r>
                        <a:rPr kumimoji="0" lang="kk-KZ" sz="1800" b="0" i="1" u="none" strike="noStrike" cap="none" normalizeH="0" baseline="0" dirty="0" smtClean="0">
                          <a:ln>
                            <a:noFill/>
                          </a:ln>
                          <a:solidFill>
                            <a:schemeClr val="tx1"/>
                          </a:solidFill>
                          <a:effectLst/>
                          <a:latin typeface="Arial" pitchFamily="34" charset="0"/>
                          <a:cs typeface="Arial" pitchFamily="34" charset="0"/>
                        </a:rPr>
                        <a:t>жаңа тағайындалған мектеп басшысы </a:t>
                      </a:r>
                      <a:r>
                        <a:rPr kumimoji="0" lang="kk-KZ" sz="1800" b="0" i="0" u="none" strike="noStrike" cap="none" normalizeH="0" baseline="0" dirty="0" smtClean="0">
                          <a:ln>
                            <a:noFill/>
                          </a:ln>
                          <a:solidFill>
                            <a:schemeClr val="tx1"/>
                          </a:solidFill>
                          <a:effectLst/>
                          <a:latin typeface="Arial" pitchFamily="34" charset="0"/>
                          <a:cs typeface="Arial" pitchFamily="34" charset="0"/>
                        </a:rPr>
                        <a:t>ұжым мүшелерімен алдын ала, әрі жылдам танысу үшін қолданғаны пайдалы.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defRPr/>
                      </a:pPr>
                      <a:r>
                        <a:rPr kumimoji="0" lang="ru-RU" sz="1800" b="0" i="0" u="none" strike="noStrike" cap="none" normalizeH="0" baseline="0" dirty="0" err="1" smtClean="0">
                          <a:ln>
                            <a:noFill/>
                          </a:ln>
                          <a:solidFill>
                            <a:schemeClr val="tx1"/>
                          </a:solidFill>
                          <a:effectLst/>
                          <a:latin typeface="Arial" pitchFamily="34" charset="0"/>
                          <a:cs typeface="Arial" pitchFamily="34" charset="0"/>
                        </a:rPr>
                        <a:t>Фронтальды</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шолу</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жасай</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бақылаудан кейін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мұғалім жұмысының қыр- сырын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терең  зерттей</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анықтай отырып</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келешекте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оған қажетті көмек беруге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ықпал ететін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бақылаудың басқа түрі жүруі керек</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p>
                    <a:p>
                      <a:pPr marL="0" marR="0" lvl="0" indent="357188"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738188" y="222250"/>
            <a:ext cx="10515600" cy="520700"/>
          </a:xfrm>
        </p:spPr>
        <p:txBody>
          <a:bodyPr/>
          <a:lstStyle/>
          <a:p>
            <a:pPr eaLnBrk="1" hangingPunct="1"/>
            <a:r>
              <a:rPr lang="ru-RU" altLang="ru-RU" sz="2400" smtClean="0">
                <a:solidFill>
                  <a:schemeClr val="accent1"/>
                </a:solidFill>
                <a:latin typeface="Arial" panose="020B0604020202020204" pitchFamily="34" charset="0"/>
                <a:cs typeface="Arial" panose="020B0604020202020204" pitchFamily="34" charset="0"/>
              </a:rPr>
              <a:t> </a:t>
            </a:r>
            <a:r>
              <a:rPr lang="ru-RU" altLang="ru-RU" sz="2000" smtClean="0">
                <a:solidFill>
                  <a:schemeClr val="accent1"/>
                </a:solidFill>
                <a:latin typeface="Arial" panose="020B0604020202020204" pitchFamily="34" charset="0"/>
                <a:cs typeface="Arial" panose="020B0604020202020204" pitchFamily="34" charset="0"/>
              </a:rPr>
              <a:t>Мектептегі бақылау түрлері</a:t>
            </a:r>
          </a:p>
        </p:txBody>
      </p:sp>
      <p:graphicFrame>
        <p:nvGraphicFramePr>
          <p:cNvPr id="40977" name="Group 17"/>
          <p:cNvGraphicFramePr>
            <a:graphicFrameLocks noGrp="1"/>
          </p:cNvGraphicFramePr>
          <p:nvPr/>
        </p:nvGraphicFramePr>
        <p:xfrm>
          <a:off x="503238" y="742950"/>
          <a:ext cx="11441112" cy="5766374"/>
        </p:xfrm>
        <a:graphic>
          <a:graphicData uri="http://schemas.openxmlformats.org/drawingml/2006/table">
            <a:tbl>
              <a:tblPr/>
              <a:tblGrid>
                <a:gridCol w="2082800">
                  <a:extLst>
                    <a:ext uri="{9D8B030D-6E8A-4147-A177-3AD203B41FA5}">
                      <a16:colId xmlns:a16="http://schemas.microsoft.com/office/drawing/2014/main" xmlns="" val="20000"/>
                    </a:ext>
                  </a:extLst>
                </a:gridCol>
                <a:gridCol w="9358312">
                  <a:extLst>
                    <a:ext uri="{9D8B030D-6E8A-4147-A177-3AD203B41FA5}">
                      <a16:colId xmlns:a16="http://schemas.microsoft.com/office/drawing/2014/main" xmlns="" val="20001"/>
                    </a:ext>
                  </a:extLst>
                </a:gridCol>
              </a:tblGrid>
              <a:tr h="37143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1800" b="0" i="0" u="none" strike="noStrike" cap="none" normalizeH="0" baseline="0" dirty="0" smtClean="0">
                          <a:ln>
                            <a:noFill/>
                          </a:ln>
                          <a:solidFill>
                            <a:schemeClr val="tx1"/>
                          </a:solidFill>
                          <a:effectLst/>
                          <a:latin typeface="Arial" pitchFamily="34" charset="0"/>
                          <a:cs typeface="Arial" pitchFamily="34" charset="0"/>
                        </a:rPr>
                        <a:t>Түрлері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1800" b="0" i="0" u="none" strike="noStrike" cap="none" normalizeH="0" baseline="0" dirty="0" smtClean="0">
                          <a:ln>
                            <a:noFill/>
                          </a:ln>
                          <a:solidFill>
                            <a:schemeClr val="tx1"/>
                          </a:solidFill>
                          <a:effectLst/>
                          <a:latin typeface="Arial" pitchFamily="34" charset="0"/>
                          <a:cs typeface="Arial" pitchFamily="34" charset="0"/>
                        </a:rPr>
                        <a:t>Мазмұны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086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7.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Сыныптық </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жалпылама</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71463"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Көп қырлы болып табылады. Ол бір сыныптағы оқу –тәрбие жұмысының жағдайын ұзақ уақыт мерзімінде зерттеуді ұсынады.</a:t>
                      </a:r>
                    </a:p>
                    <a:p>
                      <a:pPr marL="0" marR="0" lvl="0" indent="271463"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Барлық оқу пәндерінің оқытылу жағдайы, оқушылардың  білім сапасы, олардың түрлі сабақтардағы оқуға деген қатынасы, жұмысқақабілеттілігі мен белсенділігі </a:t>
                      </a:r>
                      <a:r>
                        <a:rPr kumimoji="0" lang="kk-KZ" sz="1800" b="1" i="0" u="none" strike="noStrike" cap="none" normalizeH="0" baseline="0" dirty="0" smtClean="0">
                          <a:ln>
                            <a:noFill/>
                          </a:ln>
                          <a:solidFill>
                            <a:schemeClr val="tx1"/>
                          </a:solidFill>
                          <a:effectLst/>
                          <a:latin typeface="Arial" pitchFamily="34" charset="0"/>
                          <a:cs typeface="Arial" pitchFamily="34" charset="0"/>
                        </a:rPr>
                        <a:t>зерттеу мен тексеруге  ұшырайды. </a:t>
                      </a:r>
                      <a:r>
                        <a:rPr kumimoji="0" lang="kk-KZ" sz="1800" b="0" i="0" u="none" strike="noStrike" cap="none" normalizeH="0" baseline="0" dirty="0" smtClean="0">
                          <a:ln>
                            <a:noFill/>
                          </a:ln>
                          <a:solidFill>
                            <a:schemeClr val="tx1"/>
                          </a:solidFill>
                          <a:effectLst/>
                          <a:latin typeface="Arial" pitchFamily="34" charset="0"/>
                          <a:cs typeface="Arial" pitchFamily="34" charset="0"/>
                        </a:rPr>
                        <a:t>Тексеру барысында  жиналған ақпараттарды талдау оқушылардың не себептен әр мұғаліммен әр түрлі байланыста болатынын және әр түрлі жұмыс істейтіндіктері жайлы қорытынды жасауға мүмкіндік береді.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271463"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Arial" pitchFamily="34" charset="0"/>
                          <a:cs typeface="Arial" pitchFamily="34" charset="0"/>
                        </a:rPr>
                        <a:t>Басқа  бақылау түрлеріне қарағанда  барлық мұғалімдердің  </a:t>
                      </a:r>
                      <a:r>
                        <a:rPr kumimoji="0" lang="ru-RU" sz="1800" b="1" i="0" u="none" strike="noStrike" cap="none" normalizeH="0" baseline="0" dirty="0" err="1" smtClean="0">
                          <a:ln>
                            <a:noFill/>
                          </a:ln>
                          <a:solidFill>
                            <a:schemeClr val="tx1"/>
                          </a:solidFill>
                          <a:effectLst/>
                          <a:latin typeface="Arial" pitchFamily="34" charset="0"/>
                          <a:cs typeface="Arial" pitchFamily="34" charset="0"/>
                        </a:rPr>
                        <a:t>оқушыларға қойылатын  бірдей</a:t>
                      </a:r>
                      <a:r>
                        <a:rPr kumimoji="0" lang="ru-RU" sz="1800" b="1" i="0" u="none" strike="noStrike" cap="none" normalizeH="0" baseline="0" dirty="0" smtClean="0">
                          <a:ln>
                            <a:noFill/>
                          </a:ln>
                          <a:solidFill>
                            <a:schemeClr val="tx1"/>
                          </a:solidFill>
                          <a:effectLst/>
                          <a:latin typeface="Arial" pitchFamily="34" charset="0"/>
                          <a:cs typeface="Arial" pitchFamily="34" charset="0"/>
                        </a:rPr>
                        <a:t> </a:t>
                      </a:r>
                      <a:r>
                        <a:rPr kumimoji="0" lang="ru-RU" sz="1800" b="1" i="0" u="none" strike="noStrike" cap="none" normalizeH="0" baseline="0" dirty="0" err="1" smtClean="0">
                          <a:ln>
                            <a:noFill/>
                          </a:ln>
                          <a:solidFill>
                            <a:schemeClr val="tx1"/>
                          </a:solidFill>
                          <a:effectLst/>
                          <a:latin typeface="Arial" pitchFamily="34" charset="0"/>
                          <a:cs typeface="Arial" pitchFamily="34" charset="0"/>
                        </a:rPr>
                        <a:t>талапты</a:t>
                      </a:r>
                      <a:r>
                        <a:rPr kumimoji="0" lang="ru-RU" sz="1800" b="1" i="0" u="none" strike="noStrike" cap="none" normalizeH="0" baseline="0" dirty="0" smtClean="0">
                          <a:ln>
                            <a:noFill/>
                          </a:ln>
                          <a:solidFill>
                            <a:schemeClr val="tx1"/>
                          </a:solidFill>
                          <a:effectLst/>
                          <a:latin typeface="Arial" pitchFamily="34" charset="0"/>
                          <a:cs typeface="Arial" pitchFamily="34" charset="0"/>
                        </a:rPr>
                        <a:t>  </a:t>
                      </a:r>
                      <a:r>
                        <a:rPr kumimoji="0" lang="ru-RU" sz="1800" b="1" i="0" u="none" strike="noStrike" cap="none" normalizeH="0" baseline="0" dirty="0" err="1" smtClean="0">
                          <a:ln>
                            <a:noFill/>
                          </a:ln>
                          <a:solidFill>
                            <a:schemeClr val="tx1"/>
                          </a:solidFill>
                          <a:effectLst/>
                          <a:latin typeface="Arial" pitchFamily="34" charset="0"/>
                          <a:cs typeface="Arial" pitchFamily="34" charset="0"/>
                        </a:rPr>
                        <a:t>орындауларын</a:t>
                      </a:r>
                      <a:r>
                        <a:rPr kumimoji="0" lang="ru-RU" sz="1800" b="1"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тексеруге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сыныптық </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жалпылама</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 жақсы мүмкіндік  береді</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p>
                    <a:p>
                      <a:pPr marL="0" marR="0" lvl="0" indent="27146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2857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8.Салыстырмалы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357188" algn="just" defTabSz="914400" rtl="0" eaLnBrk="1" fontAlgn="base" latinLnBrk="0" hangingPunct="1">
                        <a:lnSpc>
                          <a:spcPct val="100000"/>
                        </a:lnSpc>
                        <a:spcBef>
                          <a:spcPct val="0"/>
                        </a:spcBef>
                        <a:spcAft>
                          <a:spcPct val="0"/>
                        </a:spcAft>
                        <a:buClrTx/>
                        <a:buSzTx/>
                        <a:buFontTx/>
                        <a:buNone/>
                        <a:tabLst/>
                      </a:pPr>
                      <a:r>
                        <a:rPr lang="kk-KZ" sz="1800" kern="1200" dirty="0" smtClean="0">
                          <a:solidFill>
                            <a:schemeClr val="tx1"/>
                          </a:solidFill>
                          <a:latin typeface="+mn-lt"/>
                          <a:ea typeface="+mn-ea"/>
                          <a:cs typeface="+mn-cs"/>
                        </a:rPr>
                        <a:t>  Параллель сыныптарда</a:t>
                      </a:r>
                      <a:r>
                        <a:rPr lang="kk-KZ" sz="1800" kern="1200" baseline="0" dirty="0" smtClean="0">
                          <a:solidFill>
                            <a:schemeClr val="tx1"/>
                          </a:solidFill>
                          <a:latin typeface="+mn-lt"/>
                          <a:ea typeface="+mn-ea"/>
                          <a:cs typeface="+mn-cs"/>
                        </a:rPr>
                        <a:t> </a:t>
                      </a:r>
                      <a:r>
                        <a:rPr lang="kk-KZ" sz="1800" kern="1200" dirty="0" smtClean="0">
                          <a:solidFill>
                            <a:schemeClr val="tx1"/>
                          </a:solidFill>
                          <a:latin typeface="+mn-lt"/>
                          <a:ea typeface="+mn-ea"/>
                          <a:cs typeface="+mn-cs"/>
                        </a:rPr>
                        <a:t>  сабақ беретін және ортақ бір пән</a:t>
                      </a:r>
                      <a:r>
                        <a:rPr lang="kk-KZ" sz="1800" kern="1200" baseline="0" dirty="0" smtClean="0">
                          <a:solidFill>
                            <a:schemeClr val="tx1"/>
                          </a:solidFill>
                          <a:latin typeface="+mn-lt"/>
                          <a:ea typeface="+mn-ea"/>
                          <a:cs typeface="+mn-cs"/>
                        </a:rPr>
                        <a:t> </a:t>
                      </a:r>
                      <a:r>
                        <a:rPr lang="kk-KZ" sz="1800" kern="1200" dirty="0" smtClean="0">
                          <a:solidFill>
                            <a:schemeClr val="tx1"/>
                          </a:solidFill>
                          <a:latin typeface="+mn-lt"/>
                          <a:ea typeface="+mn-ea"/>
                          <a:cs typeface="+mn-cs"/>
                        </a:rPr>
                        <a:t> оқытатын</a:t>
                      </a:r>
                      <a:r>
                        <a:rPr lang="kk-KZ" sz="1800" kern="1200" baseline="0" dirty="0" smtClean="0">
                          <a:solidFill>
                            <a:schemeClr val="tx1"/>
                          </a:solidFill>
                          <a:latin typeface="+mn-lt"/>
                          <a:ea typeface="+mn-ea"/>
                          <a:cs typeface="+mn-cs"/>
                        </a:rPr>
                        <a:t> немесе бірдей педагогикалық проблеманы дайындайтын  мұғалімдердің білім беру сапасы  мен олардың нәтижеліліктерін  бір мезетте тексеруді мақсат етеді.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Бұл мұғалімдердің сабағына қатыса отырып мектеп басшысы олардың оқыту мен тәрбиелеу әдістерін салыстырады және  ең тиімдісін анықтайды.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Жеке мұғалімдердің </a:t>
                      </a:r>
                      <a:r>
                        <a:rPr kumimoji="0" lang="kk-KZ" sz="1800" b="1" i="0" u="none" strike="noStrike" cap="none" normalizeH="0" baseline="0" dirty="0" smtClean="0">
                          <a:ln>
                            <a:noFill/>
                          </a:ln>
                          <a:solidFill>
                            <a:schemeClr val="tx1"/>
                          </a:solidFill>
                          <a:effectLst/>
                          <a:latin typeface="Arial" pitchFamily="34" charset="0"/>
                          <a:cs typeface="Arial" pitchFamily="34" charset="0"/>
                        </a:rPr>
                        <a:t>алдыңғы қатарлы озық тәжірибелерін </a:t>
                      </a:r>
                      <a:r>
                        <a:rPr kumimoji="0" lang="kk-KZ" sz="1800" b="0" i="0" u="none" strike="noStrike" cap="none" normalizeH="0" baseline="0" dirty="0" smtClean="0">
                          <a:ln>
                            <a:noFill/>
                          </a:ln>
                          <a:solidFill>
                            <a:schemeClr val="tx1"/>
                          </a:solidFill>
                          <a:effectLst/>
                          <a:latin typeface="Arial" pitchFamily="34" charset="0"/>
                          <a:cs typeface="Arial" pitchFamily="34" charset="0"/>
                        </a:rPr>
                        <a:t>анықтауда бақылаудың осы түрін қолдануға болады.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738188" y="222250"/>
            <a:ext cx="10515600" cy="520700"/>
          </a:xfrm>
        </p:spPr>
        <p:txBody>
          <a:bodyPr/>
          <a:lstStyle/>
          <a:p>
            <a:pPr eaLnBrk="1" hangingPunct="1"/>
            <a:r>
              <a:rPr lang="ru-RU" altLang="ru-RU" sz="2400" smtClean="0">
                <a:solidFill>
                  <a:schemeClr val="accent1"/>
                </a:solidFill>
                <a:latin typeface="Arial" panose="020B0604020202020204" pitchFamily="34" charset="0"/>
                <a:cs typeface="Arial" panose="020B0604020202020204" pitchFamily="34" charset="0"/>
              </a:rPr>
              <a:t>Мектептегі бақылау түрлері</a:t>
            </a:r>
          </a:p>
        </p:txBody>
      </p:sp>
      <p:graphicFrame>
        <p:nvGraphicFramePr>
          <p:cNvPr id="42001" name="Group 17"/>
          <p:cNvGraphicFramePr>
            <a:graphicFrameLocks noGrp="1"/>
          </p:cNvGraphicFramePr>
          <p:nvPr/>
        </p:nvGraphicFramePr>
        <p:xfrm>
          <a:off x="328613" y="742950"/>
          <a:ext cx="11615737" cy="5492750"/>
        </p:xfrm>
        <a:graphic>
          <a:graphicData uri="http://schemas.openxmlformats.org/drawingml/2006/table">
            <a:tbl>
              <a:tblPr/>
              <a:tblGrid>
                <a:gridCol w="2286000">
                  <a:extLst>
                    <a:ext uri="{9D8B030D-6E8A-4147-A177-3AD203B41FA5}">
                      <a16:colId xmlns:a16="http://schemas.microsoft.com/office/drawing/2014/main" xmlns="" val="20000"/>
                    </a:ext>
                  </a:extLst>
                </a:gridCol>
                <a:gridCol w="9329737">
                  <a:extLst>
                    <a:ext uri="{9D8B030D-6E8A-4147-A177-3AD203B41FA5}">
                      <a16:colId xmlns:a16="http://schemas.microsoft.com/office/drawing/2014/main" xmlns="" val="20001"/>
                    </a:ext>
                  </a:extLst>
                </a:gridCol>
              </a:tblGrid>
              <a:tr h="37151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1800" b="0" i="0" u="none" strike="noStrike" cap="none" normalizeH="0" baseline="0" dirty="0" smtClean="0">
                          <a:ln>
                            <a:noFill/>
                          </a:ln>
                          <a:solidFill>
                            <a:schemeClr val="tx1"/>
                          </a:solidFill>
                          <a:effectLst/>
                          <a:latin typeface="Arial" pitchFamily="34" charset="0"/>
                          <a:cs typeface="Arial" pitchFamily="34" charset="0"/>
                        </a:rPr>
                        <a:t>Түрлері</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1800" b="0" i="0" u="none" strike="noStrike" cap="none" normalizeH="0" baseline="0" dirty="0" smtClean="0">
                          <a:ln>
                            <a:noFill/>
                          </a:ln>
                          <a:solidFill>
                            <a:schemeClr val="tx1"/>
                          </a:solidFill>
                          <a:effectLst/>
                          <a:latin typeface="Arial" pitchFamily="34" charset="0"/>
                          <a:cs typeface="Arial" pitchFamily="34" charset="0"/>
                        </a:rPr>
                        <a:t>Мазмұны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093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9.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Проблемалық </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жалпылама</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Мектеп ұжымының қарастырып жатқан психолого – педагогикалық проблемасының  дайындалу және тәжірибеге енгізілу деңгейін анықтауды білдіреді.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Бақылаудың бұл түрі жоспарларды</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әдістемелік әэірлемелерді оқу/зерттеу,  оқу-тәрбие процесіне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аталмыш</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проблеманың  жеке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ережелерін</a:t>
                      </a:r>
                      <a:r>
                        <a:rPr kumimoji="0" lang="ru-RU" sz="1800" b="0" i="0" u="none" strike="noStrike" cap="none" normalizeH="0" baseline="0" dirty="0" smtClean="0">
                          <a:ln>
                            <a:noFill/>
                          </a:ln>
                          <a:solidFill>
                            <a:schemeClr val="tx1"/>
                          </a:solidFill>
                          <a:effectLst/>
                          <a:latin typeface="Arial" pitchFamily="34" charset="0"/>
                          <a:cs typeface="Arial" pitchFamily="34" charset="0"/>
                        </a:rPr>
                        <a:t>(положения)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енгізуді</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және  оқушылардың білім</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сапасы</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білігі</a:t>
                      </a:r>
                      <a:r>
                        <a:rPr kumimoji="0" lang="ru-RU" sz="1800" b="0" i="0" u="none" strike="noStrike" cap="none" normalizeH="0" baseline="0" dirty="0" smtClean="0">
                          <a:ln>
                            <a:noFill/>
                          </a:ln>
                          <a:solidFill>
                            <a:schemeClr val="tx1"/>
                          </a:solidFill>
                          <a:effectLst/>
                          <a:latin typeface="Arial" pitchFamily="34" charset="0"/>
                          <a:cs typeface="Arial" pitchFamily="34" charset="0"/>
                        </a:rPr>
                        <a:t> мен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дағдысынан</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сондай</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ақ тәрбиелік деңгейінен көрінетін  нәтижелерді тікелей</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  арқылы  іске</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асады</a:t>
                      </a:r>
                      <a:r>
                        <a:rPr kumimoji="0" lang="ru-RU" sz="1800" b="0" i="0" u="none" strike="noStrike" cap="none" normalizeH="0" baseline="0" dirty="0" smtClean="0">
                          <a:ln>
                            <a:noFill/>
                          </a:ln>
                          <a:solidFill>
                            <a:schemeClr val="tx1"/>
                          </a:solidFill>
                          <a:effectLst/>
                          <a:latin typeface="Arial" pitchFamily="34" charset="0"/>
                          <a:cs typeface="Arial" pitchFamily="34" charset="0"/>
                        </a:rPr>
                        <a:t>.</a:t>
                      </a: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Қарастырылып жатқан проблема идеяларын тәжірибеге ендіруді зерттеу мектеп басшыларына  оның оқу – тәрбие процесін жетілдіруге ықпалы жайлы ой түйіндеп қорытынды жасауларына мүмкіндік береді.</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0119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10.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Жылдам</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оперативті</a:t>
                      </a: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kumimoji="0" lang="ru-RU" sz="1800" b="0" i="0" u="none" strike="noStrike" cap="none" normalizeH="0" baseline="0" dirty="0" err="1" smtClean="0">
                          <a:ln>
                            <a:noFill/>
                          </a:ln>
                          <a:solidFill>
                            <a:schemeClr val="tx1"/>
                          </a:solidFill>
                          <a:effectLst/>
                          <a:latin typeface="Arial" pitchFamily="34" charset="0"/>
                          <a:cs typeface="Arial" pitchFamily="34" charset="0"/>
                        </a:rPr>
                        <a:t>бақылау</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Бұл </a:t>
                      </a:r>
                      <a:r>
                        <a:rPr kumimoji="0" lang="kk-KZ" sz="1800" b="1" i="0" u="none" strike="noStrike" cap="none" normalizeH="0" baseline="0" dirty="0" smtClean="0">
                          <a:ln>
                            <a:noFill/>
                          </a:ln>
                          <a:solidFill>
                            <a:schemeClr val="tx1"/>
                          </a:solidFill>
                          <a:effectLst/>
                          <a:latin typeface="Arial" pitchFamily="34" charset="0"/>
                          <a:cs typeface="Arial" pitchFamily="34" charset="0"/>
                        </a:rPr>
                        <a:t>бір сыныптағы  оқу –тәрбие процесінің  күйін </a:t>
                      </a:r>
                      <a:r>
                        <a:rPr kumimoji="0" lang="kk-KZ" sz="1800" b="0" i="0" u="none" strike="noStrike" cap="none" normalizeH="0" baseline="0" dirty="0" smtClean="0">
                          <a:ln>
                            <a:noFill/>
                          </a:ln>
                          <a:solidFill>
                            <a:schemeClr val="tx1"/>
                          </a:solidFill>
                          <a:effectLst/>
                          <a:latin typeface="Arial" pitchFamily="34" charset="0"/>
                          <a:cs typeface="Arial" pitchFamily="34" charset="0"/>
                        </a:rPr>
                        <a:t>немесе </a:t>
                      </a:r>
                      <a:r>
                        <a:rPr kumimoji="0" lang="kk-KZ" sz="1800" b="1" i="0" u="none" strike="noStrike" cap="none" normalizeH="0" baseline="0" dirty="0" smtClean="0">
                          <a:ln>
                            <a:noFill/>
                          </a:ln>
                          <a:solidFill>
                            <a:schemeClr val="tx1"/>
                          </a:solidFill>
                          <a:effectLst/>
                          <a:latin typeface="Arial" pitchFamily="34" charset="0"/>
                          <a:cs typeface="Arial" pitchFamily="34" charset="0"/>
                        </a:rPr>
                        <a:t>бір мұғалімнің  қызметін</a:t>
                      </a:r>
                      <a:r>
                        <a:rPr kumimoji="0" lang="kk-KZ" sz="1800" b="0" i="0" u="none" strike="noStrike" cap="none" normalizeH="0" baseline="0" dirty="0" smtClean="0">
                          <a:ln>
                            <a:noFill/>
                          </a:ln>
                          <a:solidFill>
                            <a:schemeClr val="tx1"/>
                          </a:solidFill>
                          <a:effectLst/>
                          <a:latin typeface="Arial" pitchFamily="34" charset="0"/>
                          <a:cs typeface="Arial" pitchFamily="34" charset="0"/>
                        </a:rPr>
                        <a:t> бір күндік бақылау.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Ол қандай да бір орын алған оқиғадан кейін, мұғалім немесе сынып жетекшісі  тарапынан түскен сигнал,  мектеп басшысының интуициясы негізінде жүргізіледі.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Arial" pitchFamily="34" charset="0"/>
                          <a:cs typeface="Arial" pitchFamily="34" charset="0"/>
                        </a:rPr>
                        <a:t>Бұндай бір күндік бақылау нәтижесі бойынша мектеп басшылары әдетте тақырыптық бақылауды  жоспарлайды.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57188"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975" y="588963"/>
            <a:ext cx="10515600" cy="2000250"/>
          </a:xfrm>
          <a:solidFill>
            <a:schemeClr val="accent1">
              <a:lumMod val="20000"/>
              <a:lumOff val="80000"/>
            </a:schemeClr>
          </a:solidFill>
        </p:spPr>
        <p:txBody>
          <a:bodyPr rtlCol="0">
            <a:normAutofit/>
          </a:bodyPr>
          <a:lstStyle/>
          <a:p>
            <a:pPr algn="ctr" eaLnBrk="1" fontAlgn="auto" hangingPunct="1">
              <a:spcAft>
                <a:spcPts val="0"/>
              </a:spcAft>
              <a:defRPr/>
            </a:pPr>
            <a:r>
              <a:rPr lang="kk-KZ" b="1" dirty="0" smtClean="0">
                <a:solidFill>
                  <a:srgbClr val="FF0000"/>
                </a:solidFill>
                <a:latin typeface="Arial" panose="020B0604020202020204" pitchFamily="34" charset="0"/>
                <a:cs typeface="Arial" panose="020B0604020202020204" pitchFamily="34" charset="0"/>
              </a:rPr>
              <a:t>1. Мектепішілік бақылаудың мәні мен ерекшеліктері</a:t>
            </a:r>
            <a:endParaRPr lang="ru-RU" b="1" dirty="0" smtClean="0">
              <a:solidFill>
                <a:srgbClr val="FF0000"/>
              </a:solidFill>
              <a:latin typeface="Arial" panose="020B0604020202020204" pitchFamily="34" charset="0"/>
              <a:cs typeface="Arial" panose="020B0604020202020204" pitchFamily="34" charset="0"/>
            </a:endParaRPr>
          </a:p>
        </p:txBody>
      </p:sp>
      <p:pic>
        <p:nvPicPr>
          <p:cNvPr id="4099"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2771775"/>
            <a:ext cx="2524125" cy="325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Рисунок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67475" y="3514725"/>
            <a:ext cx="4953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Прямая со стрелкой 6"/>
          <p:cNvCxnSpPr>
            <a:stCxn id="4" idx="3"/>
          </p:cNvCxnSpPr>
          <p:nvPr/>
        </p:nvCxnSpPr>
        <p:spPr>
          <a:xfrm flipV="1">
            <a:off x="3925888" y="4448175"/>
            <a:ext cx="2541587" cy="269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838200" y="-204788"/>
            <a:ext cx="10515600" cy="1325563"/>
          </a:xfrm>
        </p:spPr>
        <p:txBody>
          <a:bodyPr/>
          <a:lstStyle/>
          <a:p>
            <a:pPr eaLnBrk="1" hangingPunct="1"/>
            <a:r>
              <a:rPr lang="kk-KZ" altLang="ru-RU" sz="2400" smtClean="0">
                <a:solidFill>
                  <a:srgbClr val="00B0F0"/>
                </a:solidFill>
                <a:latin typeface="Arial" panose="020B0604020202020204" pitchFamily="34" charset="0"/>
                <a:cs typeface="Arial" panose="020B0604020202020204" pitchFamily="34" charset="0"/>
              </a:rPr>
              <a:t>Тағы да ...</a:t>
            </a:r>
            <a:endParaRPr lang="ru-RU" altLang="ru-RU" sz="2400" smtClean="0">
              <a:solidFill>
                <a:srgbClr val="00B0F0"/>
              </a:solidFill>
              <a:latin typeface="Arial" panose="020B0604020202020204" pitchFamily="34" charset="0"/>
              <a:cs typeface="Arial" panose="020B0604020202020204" pitchFamily="34" charset="0"/>
            </a:endParaRPr>
          </a:p>
        </p:txBody>
      </p:sp>
      <p:sp>
        <p:nvSpPr>
          <p:cNvPr id="31747" name="Объект 2"/>
          <p:cNvSpPr>
            <a:spLocks noGrp="1"/>
          </p:cNvSpPr>
          <p:nvPr>
            <p:ph idx="1"/>
          </p:nvPr>
        </p:nvSpPr>
        <p:spPr>
          <a:xfrm>
            <a:off x="668338" y="744538"/>
            <a:ext cx="11296650" cy="1133475"/>
          </a:xfrm>
          <a:ln>
            <a:solidFill>
              <a:schemeClr val="accent1"/>
            </a:solidFill>
            <a:miter lim="800000"/>
            <a:headEnd/>
            <a:tailEnd/>
          </a:ln>
        </p:spPr>
        <p:txBody>
          <a:bodyPr/>
          <a:lstStyle/>
          <a:p>
            <a:pPr algn="just" eaLnBrk="1" hangingPunct="1"/>
            <a:r>
              <a:rPr lang="kk-KZ" altLang="ru-RU" sz="2000" b="1" smtClean="0">
                <a:solidFill>
                  <a:srgbClr val="0D0D0D"/>
                </a:solidFill>
                <a:latin typeface="Arial" panose="020B0604020202020204" pitchFamily="34" charset="0"/>
                <a:cs typeface="Arial" panose="020B0604020202020204" pitchFamily="34" charset="0"/>
              </a:rPr>
              <a:t>Бақылаудың қандайда бір түрін таңдап алу </a:t>
            </a:r>
            <a:r>
              <a:rPr lang="kk-KZ" altLang="ru-RU" sz="2000" smtClean="0">
                <a:solidFill>
                  <a:srgbClr val="0D0D0D"/>
                </a:solidFill>
                <a:latin typeface="Arial" panose="020B0604020202020204" pitchFamily="34" charset="0"/>
                <a:cs typeface="Arial" panose="020B0604020202020204" pitchFamily="34" charset="0"/>
              </a:rPr>
              <a:t>оқу – тәрбие жұмысының жағдайына және ол жағдайдың педагогикалық талдау нәтижелерінен туындайтын нақты мақсаттық ұстанымдарға байланысты</a:t>
            </a:r>
            <a:endParaRPr lang="ru-RU" altLang="ru-RU" sz="2000" smtClean="0">
              <a:solidFill>
                <a:srgbClr val="0D0D0D"/>
              </a:solidFill>
              <a:latin typeface="Arial" panose="020B0604020202020204" pitchFamily="34" charset="0"/>
              <a:cs typeface="Arial" panose="020B0604020202020204" pitchFamily="34" charset="0"/>
            </a:endParaRPr>
          </a:p>
          <a:p>
            <a:pPr algn="just" eaLnBrk="1" hangingPunct="1"/>
            <a:endParaRPr lang="ru-RU" altLang="ru-RU" sz="2000" smtClean="0"/>
          </a:p>
        </p:txBody>
      </p:sp>
      <p:sp>
        <p:nvSpPr>
          <p:cNvPr id="31748" name="TextBox 3"/>
          <p:cNvSpPr txBox="1">
            <a:spLocks noChangeArrowheads="1"/>
          </p:cNvSpPr>
          <p:nvPr/>
        </p:nvSpPr>
        <p:spPr bwMode="auto">
          <a:xfrm>
            <a:off x="666750" y="2024063"/>
            <a:ext cx="11285538" cy="19081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altLang="ru-RU" sz="2000">
                <a:cs typeface="Arial" panose="020B0604020202020204" pitchFamily="34" charset="0"/>
              </a:rPr>
              <a:t>Бақылау барысында нақты бір бөлімшедегі істің жағдайы жайлы алынған барлық  ақпараттың есепке алынуы анық болуы </a:t>
            </a:r>
            <a:r>
              <a:rPr lang="kk-KZ" altLang="ru-RU" sz="2000" b="1">
                <a:cs typeface="Arial" panose="020B0604020202020204" pitchFamily="34" charset="0"/>
              </a:rPr>
              <a:t>маңызды.</a:t>
            </a:r>
          </a:p>
          <a:p>
            <a:pPr eaLnBrk="1" hangingPunct="1"/>
            <a:r>
              <a:rPr lang="kk-KZ" altLang="ru-RU" sz="2000">
                <a:cs typeface="Arial" panose="020B0604020202020204" pitchFamily="34" charset="0"/>
              </a:rPr>
              <a:t>Оны дұрыс пайдалану мектеп басшысына педагогикалық ұжым мүшелерінің күштерін мектепті басқару тиімділігін арттыруға, алға қойылған мақсатты орындауға үйлестіруге мүмкіндік береді</a:t>
            </a:r>
            <a:r>
              <a:rPr lang="kk-KZ" altLang="ru-RU" sz="2000" b="1">
                <a:cs typeface="Arial" panose="020B0604020202020204" pitchFamily="34" charset="0"/>
              </a:rPr>
              <a:t>.</a:t>
            </a:r>
            <a:endParaRPr lang="ru-RU" altLang="ru-RU" sz="2000" b="1">
              <a:cs typeface="Arial" panose="020B0604020202020204" pitchFamily="34" charset="0"/>
            </a:endParaRPr>
          </a:p>
          <a:p>
            <a:pPr eaLnBrk="1" hangingPunct="1"/>
            <a:endParaRPr lang="ru-RU" altLang="ru-RU">
              <a:latin typeface="Calibri" panose="020F0502020204030204" pitchFamily="34" charset="0"/>
            </a:endParaRPr>
          </a:p>
        </p:txBody>
      </p:sp>
      <p:sp>
        <p:nvSpPr>
          <p:cNvPr id="31749" name="TextBox 4"/>
          <p:cNvSpPr txBox="1">
            <a:spLocks noChangeArrowheads="1"/>
          </p:cNvSpPr>
          <p:nvPr/>
        </p:nvSpPr>
        <p:spPr bwMode="auto">
          <a:xfrm>
            <a:off x="669925" y="4167188"/>
            <a:ext cx="9798050" cy="22161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 typeface="Arial" panose="020B0604020202020204" pitchFamily="34" charset="0"/>
              <a:buChar char="•"/>
            </a:pPr>
            <a:r>
              <a:rPr lang="kk-KZ" altLang="ru-RU" sz="2000" b="1">
                <a:cs typeface="Arial" panose="020B0604020202020204" pitchFamily="34" charset="0"/>
              </a:rPr>
              <a:t>Бақылау түрін таңдай отырып, мақсаттық ұстанымды белгілей отырып, мектеп басшысы сай келетін тексеру әдістерін анықтауы керек.</a:t>
            </a:r>
          </a:p>
          <a:p>
            <a:pPr algn="just" eaLnBrk="1" hangingPunct="1">
              <a:buFont typeface="Arial" panose="020B0604020202020204" pitchFamily="34" charset="0"/>
              <a:buChar char="•"/>
            </a:pPr>
            <a:r>
              <a:rPr lang="kk-KZ" altLang="ru-RU" sz="2000">
                <a:cs typeface="Arial" panose="020B0604020202020204" pitchFamily="34" charset="0"/>
              </a:rPr>
              <a:t>Олар енжар /пассивті (сабақты бақылау, оқушылар әрекеті және  кейбір  жеке процестердің барысына хронометрия жасау, мұғалім құжаттары мен оқушылар әрекеттерінің нәтижесін талдау) және белсенді (сұхбат, оқушымен жеке сауалнама  жүргізу, оқушылардың білімін жазбаша тексеру).</a:t>
            </a:r>
            <a:endParaRPr lang="ru-RU" altLang="ru-RU" sz="2000">
              <a:cs typeface="Arial" panose="020B0604020202020204" pitchFamily="34" charset="0"/>
            </a:endParaRPr>
          </a:p>
          <a:p>
            <a:pPr eaLnBrk="1" hangingPunct="1"/>
            <a:endParaRPr lang="ru-RU" altLang="ru-RU">
              <a:latin typeface="Calibri" panose="020F0502020204030204" pitchFamily="34" charset="0"/>
            </a:endParaRPr>
          </a:p>
        </p:txBody>
      </p:sp>
      <p:cxnSp>
        <p:nvCxnSpPr>
          <p:cNvPr id="7" name="Прямая со стрелкой 6"/>
          <p:cNvCxnSpPr/>
          <p:nvPr/>
        </p:nvCxnSpPr>
        <p:spPr>
          <a:xfrm flipH="1">
            <a:off x="5815013" y="1706563"/>
            <a:ext cx="14287" cy="438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829300" y="3817938"/>
            <a:ext cx="14288" cy="379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1752" name="Рисунок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6088" y="4262438"/>
            <a:ext cx="1495425"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838200" y="365125"/>
            <a:ext cx="10669588" cy="1325563"/>
          </a:xfrm>
        </p:spPr>
        <p:txBody>
          <a:bodyPr/>
          <a:lstStyle/>
          <a:p>
            <a:pPr eaLnBrk="1" hangingPunct="1"/>
            <a:r>
              <a:rPr lang="ru-RU" altLang="ru-RU" smtClean="0">
                <a:solidFill>
                  <a:srgbClr val="C00000"/>
                </a:solidFill>
                <a:latin typeface="Arial" panose="020B0604020202020204" pitchFamily="34" charset="0"/>
                <a:cs typeface="Arial" panose="020B0604020202020204" pitchFamily="34" charset="0"/>
              </a:rPr>
              <a:t>     Бақылауды ұйымдастыру </a:t>
            </a:r>
            <a:br>
              <a:rPr lang="ru-RU" altLang="ru-RU" smtClean="0">
                <a:solidFill>
                  <a:srgbClr val="C00000"/>
                </a:solidFill>
                <a:latin typeface="Arial" panose="020B0604020202020204" pitchFamily="34" charset="0"/>
                <a:cs typeface="Arial" panose="020B0604020202020204" pitchFamily="34" charset="0"/>
              </a:rPr>
            </a:br>
            <a:r>
              <a:rPr lang="ru-RU" altLang="ru-RU" smtClean="0">
                <a:solidFill>
                  <a:srgbClr val="C00000"/>
                </a:solidFill>
                <a:latin typeface="Arial" panose="020B0604020202020204" pitchFamily="34" charset="0"/>
                <a:cs typeface="Arial" panose="020B0604020202020204" pitchFamily="34" charset="0"/>
              </a:rPr>
              <a:t>                 формалары: </a:t>
            </a:r>
          </a:p>
        </p:txBody>
      </p:sp>
      <p:sp>
        <p:nvSpPr>
          <p:cNvPr id="32771" name="Объект 2"/>
          <p:cNvSpPr>
            <a:spLocks noGrp="1"/>
          </p:cNvSpPr>
          <p:nvPr>
            <p:ph idx="1"/>
          </p:nvPr>
        </p:nvSpPr>
        <p:spPr>
          <a:xfrm>
            <a:off x="838200" y="2363788"/>
            <a:ext cx="5562600" cy="3813175"/>
          </a:xfrm>
          <a:ln>
            <a:solidFill>
              <a:schemeClr val="accent1"/>
            </a:solidFill>
            <a:miter lim="800000"/>
            <a:headEnd/>
            <a:tailEnd/>
          </a:ln>
        </p:spPr>
        <p:txBody>
          <a:bodyPr/>
          <a:lstStyle/>
          <a:p>
            <a:pPr marL="514350" indent="-514350" eaLnBrk="1" hangingPunct="1">
              <a:buFont typeface="Calibri Light" panose="020F0302020204030204" pitchFamily="34" charset="0"/>
              <a:buAutoNum type="arabicPeriod"/>
            </a:pPr>
            <a:r>
              <a:rPr lang="kk-KZ" altLang="ru-RU" sz="2400" b="1" smtClean="0">
                <a:latin typeface="Arial" panose="020B0604020202020204" pitchFamily="34" charset="0"/>
                <a:cs typeface="Arial" panose="020B0604020202020204" pitchFamily="34" charset="0"/>
              </a:rPr>
              <a:t>Дара –өзіндік </a:t>
            </a:r>
            <a:r>
              <a:rPr lang="kk-KZ" altLang="ru-RU" sz="2400" smtClean="0">
                <a:latin typeface="Arial" panose="020B0604020202020204" pitchFamily="34" charset="0"/>
                <a:cs typeface="Arial" panose="020B0604020202020204" pitchFamily="34" charset="0"/>
              </a:rPr>
              <a:t>(мектеп басшысы жұмыстың қандайда бір бөлігін өзі тексереді)</a:t>
            </a:r>
            <a:endParaRPr lang="ru-RU" altLang="ru-RU" sz="2400" smtClean="0">
              <a:latin typeface="Arial" panose="020B0604020202020204" pitchFamily="34" charset="0"/>
              <a:cs typeface="Arial" panose="020B0604020202020204" pitchFamily="34" charset="0"/>
            </a:endParaRPr>
          </a:p>
          <a:p>
            <a:pPr marL="514350" indent="-514350" eaLnBrk="1" hangingPunct="1">
              <a:buFont typeface="Calibri Light" panose="020F0302020204030204" pitchFamily="34" charset="0"/>
              <a:buAutoNum type="arabicPeriod"/>
            </a:pPr>
            <a:r>
              <a:rPr lang="kk-KZ" altLang="ru-RU" sz="2400" b="1" smtClean="0">
                <a:latin typeface="Arial" panose="020B0604020202020204" pitchFamily="34" charset="0"/>
                <a:cs typeface="Arial" panose="020B0604020202020204" pitchFamily="34" charset="0"/>
              </a:rPr>
              <a:t>Ұжымдық</a:t>
            </a:r>
            <a:r>
              <a:rPr lang="kk-KZ" altLang="ru-RU" sz="2400" smtClean="0">
                <a:latin typeface="Arial" panose="020B0604020202020204" pitchFamily="34" charset="0"/>
                <a:cs typeface="Arial" panose="020B0604020202020204" pitchFamily="34" charset="0"/>
              </a:rPr>
              <a:t> (бақылауды тексерушілер тобы жүргізеді)</a:t>
            </a:r>
            <a:endParaRPr lang="ru-RU" altLang="ru-RU" sz="2400" smtClean="0">
              <a:latin typeface="Arial" panose="020B0604020202020204" pitchFamily="34" charset="0"/>
              <a:cs typeface="Arial" panose="020B0604020202020204" pitchFamily="34" charset="0"/>
            </a:endParaRPr>
          </a:p>
          <a:p>
            <a:pPr marL="514350" indent="-514350" eaLnBrk="1" hangingPunct="1">
              <a:buFont typeface="Calibri Light" panose="020F0302020204030204" pitchFamily="34" charset="0"/>
              <a:buAutoNum type="arabicPeriod"/>
            </a:pPr>
            <a:endParaRPr lang="ru-RU" altLang="ru-RU" sz="2400" smtClean="0">
              <a:latin typeface="Arial" panose="020B0604020202020204" pitchFamily="34" charset="0"/>
              <a:cs typeface="Arial" panose="020B0604020202020204" pitchFamily="34" charset="0"/>
            </a:endParaRPr>
          </a:p>
        </p:txBody>
      </p:sp>
      <p:sp>
        <p:nvSpPr>
          <p:cNvPr id="4" name="TextBox 3"/>
          <p:cNvSpPr txBox="1"/>
          <p:nvPr/>
        </p:nvSpPr>
        <p:spPr>
          <a:xfrm>
            <a:off x="7178675" y="2403475"/>
            <a:ext cx="4394200" cy="3779838"/>
          </a:xfrm>
          <a:prstGeom prst="rect">
            <a:avLst/>
          </a:prstGeom>
          <a:noFill/>
          <a:ln>
            <a:solidFill>
              <a:schemeClr val="accent1"/>
            </a:solidFill>
          </a:ln>
        </p:spPr>
        <p:txBody>
          <a:bodyPr>
            <a:spAutoFit/>
          </a:bodyPr>
          <a:lstStyle/>
          <a:p>
            <a:pPr fontAlgn="auto">
              <a:spcBef>
                <a:spcPts val="0"/>
              </a:spcBef>
              <a:spcAft>
                <a:spcPts val="0"/>
              </a:spcAft>
              <a:defRPr/>
            </a:pPr>
            <a:r>
              <a:rPr lang="kk-KZ" sz="2000" dirty="0">
                <a:solidFill>
                  <a:srgbClr val="00B0F0"/>
                </a:solidFill>
                <a:cs typeface="Arial" panose="020B0604020202020204" pitchFamily="34" charset="0"/>
              </a:rPr>
              <a:t>Мектепішілік бақылау формалары:</a:t>
            </a:r>
            <a:endParaRPr lang="ru-RU" sz="2000" dirty="0">
              <a:solidFill>
                <a:srgbClr val="00B0F0"/>
              </a:solidFill>
              <a:cs typeface="Arial" panose="020B0604020202020204" pitchFamily="34" charset="0"/>
            </a:endParaRPr>
          </a:p>
          <a:p>
            <a:pPr fontAlgn="auto">
              <a:spcBef>
                <a:spcPts val="0"/>
              </a:spcBef>
              <a:spcAft>
                <a:spcPts val="0"/>
              </a:spcAft>
              <a:defRPr/>
            </a:pPr>
            <a:endParaRPr lang="ru-RU" sz="2000" u="sng" dirty="0">
              <a:cs typeface="Arial" panose="020B0604020202020204" pitchFamily="34" charset="0"/>
            </a:endParaRPr>
          </a:p>
          <a:p>
            <a:pPr marL="457200" indent="-457200" fontAlgn="auto">
              <a:spcBef>
                <a:spcPts val="0"/>
              </a:spcBef>
              <a:spcAft>
                <a:spcPts val="0"/>
              </a:spcAft>
              <a:buFont typeface="+mj-lt"/>
              <a:buAutoNum type="arabicPeriod"/>
              <a:defRPr/>
            </a:pPr>
            <a:r>
              <a:rPr lang="ru-RU" sz="2400" dirty="0" err="1">
                <a:cs typeface="Arial" panose="020B0604020202020204" pitchFamily="34" charset="0"/>
              </a:rPr>
              <a:t>персоналды</a:t>
            </a:r>
            <a:r>
              <a:rPr lang="ru-RU" sz="2400" dirty="0">
                <a:cs typeface="Arial" panose="020B0604020202020204" pitchFamily="34" charset="0"/>
              </a:rPr>
              <a:t>, </a:t>
            </a:r>
          </a:p>
          <a:p>
            <a:pPr marL="457200" indent="-457200" fontAlgn="auto">
              <a:spcBef>
                <a:spcPts val="0"/>
              </a:spcBef>
              <a:spcAft>
                <a:spcPts val="0"/>
              </a:spcAft>
              <a:buFont typeface="+mj-lt"/>
              <a:buAutoNum type="arabicPeriod"/>
              <a:defRPr/>
            </a:pPr>
            <a:endParaRPr lang="ru-RU" sz="2400" dirty="0">
              <a:cs typeface="Arial" panose="020B0604020202020204" pitchFamily="34" charset="0"/>
            </a:endParaRPr>
          </a:p>
          <a:p>
            <a:pPr marL="457200" indent="-457200" fontAlgn="auto">
              <a:spcBef>
                <a:spcPts val="0"/>
              </a:spcBef>
              <a:spcAft>
                <a:spcPts val="0"/>
              </a:spcAft>
              <a:buFont typeface="+mj-lt"/>
              <a:buAutoNum type="arabicPeriod"/>
              <a:defRPr/>
            </a:pPr>
            <a:r>
              <a:rPr lang="ru-RU" sz="2400" dirty="0" err="1">
                <a:cs typeface="Arial" panose="020B0604020202020204" pitchFamily="34" charset="0"/>
              </a:rPr>
              <a:t>тақырыптық,</a:t>
            </a:r>
            <a:endParaRPr lang="ru-RU" sz="2400" dirty="0">
              <a:cs typeface="Arial" panose="020B0604020202020204" pitchFamily="34" charset="0"/>
            </a:endParaRPr>
          </a:p>
          <a:p>
            <a:pPr marL="457200" indent="-457200" fontAlgn="auto">
              <a:spcBef>
                <a:spcPts val="0"/>
              </a:spcBef>
              <a:spcAft>
                <a:spcPts val="0"/>
              </a:spcAft>
              <a:buFont typeface="+mj-lt"/>
              <a:buAutoNum type="arabicPeriod"/>
              <a:defRPr/>
            </a:pPr>
            <a:endParaRPr lang="ru-RU" sz="2400" dirty="0">
              <a:cs typeface="Arial" panose="020B0604020202020204" pitchFamily="34" charset="0"/>
            </a:endParaRPr>
          </a:p>
          <a:p>
            <a:pPr marL="457200" indent="-457200" fontAlgn="auto">
              <a:spcBef>
                <a:spcPts val="0"/>
              </a:spcBef>
              <a:spcAft>
                <a:spcPts val="0"/>
              </a:spcAft>
              <a:buFont typeface="+mj-lt"/>
              <a:buAutoNum type="arabicPeriod"/>
              <a:defRPr/>
            </a:pPr>
            <a:r>
              <a:rPr lang="ru-RU" sz="2400" dirty="0">
                <a:cs typeface="Arial" panose="020B0604020202020204" pitchFamily="34" charset="0"/>
              </a:rPr>
              <a:t> </a:t>
            </a:r>
            <a:r>
              <a:rPr lang="ru-RU" sz="2400" dirty="0" err="1">
                <a:cs typeface="Arial" panose="020B0604020202020204" pitchFamily="34" charset="0"/>
              </a:rPr>
              <a:t>сыныптық </a:t>
            </a:r>
            <a:r>
              <a:rPr lang="ru-RU" sz="2400" dirty="0">
                <a:cs typeface="Arial" panose="020B0604020202020204" pitchFamily="34" charset="0"/>
              </a:rPr>
              <a:t>-</a:t>
            </a:r>
            <a:r>
              <a:rPr lang="ru-RU" sz="2400" dirty="0" err="1">
                <a:cs typeface="Arial" panose="020B0604020202020204" pitchFamily="34" charset="0"/>
              </a:rPr>
              <a:t>жалпылама</a:t>
            </a:r>
            <a:r>
              <a:rPr lang="ru-RU" sz="2400" dirty="0">
                <a:cs typeface="Arial" panose="020B0604020202020204" pitchFamily="34" charset="0"/>
              </a:rPr>
              <a:t>,</a:t>
            </a:r>
          </a:p>
          <a:p>
            <a:pPr marL="457200" indent="-457200" fontAlgn="auto">
              <a:spcBef>
                <a:spcPts val="0"/>
              </a:spcBef>
              <a:spcAft>
                <a:spcPts val="0"/>
              </a:spcAft>
              <a:buFont typeface="+mj-lt"/>
              <a:buAutoNum type="arabicPeriod"/>
              <a:defRPr/>
            </a:pPr>
            <a:endParaRPr lang="ru-RU" sz="2400" dirty="0">
              <a:cs typeface="Arial" panose="020B0604020202020204" pitchFamily="34" charset="0"/>
            </a:endParaRPr>
          </a:p>
          <a:p>
            <a:pPr marL="457200" indent="-457200" fontAlgn="auto">
              <a:spcBef>
                <a:spcPts val="0"/>
              </a:spcBef>
              <a:spcAft>
                <a:spcPts val="0"/>
              </a:spcAft>
              <a:buFont typeface="+mj-lt"/>
              <a:buAutoNum type="arabicPeriod"/>
              <a:defRPr/>
            </a:pPr>
            <a:r>
              <a:rPr lang="ru-RU" sz="2400" dirty="0">
                <a:cs typeface="Arial" panose="020B0604020202020204" pitchFamily="34" charset="0"/>
              </a:rPr>
              <a:t> </a:t>
            </a:r>
            <a:r>
              <a:rPr lang="ru-RU" sz="2400" dirty="0" err="1">
                <a:cs typeface="Arial" panose="020B0604020202020204" pitchFamily="34" charset="0"/>
              </a:rPr>
              <a:t>комплексті</a:t>
            </a:r>
            <a:r>
              <a:rPr lang="ru-RU" sz="2400" dirty="0">
                <a:cs typeface="Arial" panose="020B0604020202020204" pitchFamily="34" charset="0"/>
              </a:rPr>
              <a:t>.</a:t>
            </a:r>
          </a:p>
          <a:p>
            <a:pPr marL="342900" indent="-342900" fontAlgn="auto">
              <a:spcBef>
                <a:spcPts val="0"/>
              </a:spcBef>
              <a:spcAft>
                <a:spcPts val="0"/>
              </a:spcAft>
              <a:buFont typeface="Arial" panose="020B0604020202020204" pitchFamily="34" charset="0"/>
              <a:buChar char="•"/>
              <a:defRPr/>
            </a:pPr>
            <a:endParaRPr lang="ru-RU" sz="2400" dirty="0">
              <a:cs typeface="Arial" panose="020B0604020202020204" pitchFamily="34" charset="0"/>
            </a:endParaRPr>
          </a:p>
        </p:txBody>
      </p:sp>
      <p:cxnSp>
        <p:nvCxnSpPr>
          <p:cNvPr id="6" name="Прямая со стрелкой 5"/>
          <p:cNvCxnSpPr/>
          <p:nvPr/>
        </p:nvCxnSpPr>
        <p:spPr>
          <a:xfrm flipH="1">
            <a:off x="4219575" y="1646238"/>
            <a:ext cx="2168525" cy="482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6557963" y="1671638"/>
            <a:ext cx="1958975" cy="561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2775"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66288" y="482600"/>
            <a:ext cx="1528762"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838200" y="365125"/>
            <a:ext cx="10515600" cy="1058863"/>
          </a:xfrm>
        </p:spPr>
        <p:txBody>
          <a:bodyPr/>
          <a:lstStyle/>
          <a:p>
            <a:pPr eaLnBrk="1" hangingPunct="1"/>
            <a:r>
              <a:rPr lang="kk-KZ" altLang="ru-RU" smtClean="0">
                <a:solidFill>
                  <a:srgbClr val="C00000"/>
                </a:solidFill>
              </a:rPr>
              <a:t>Мектептегі бақылау ӘДІСТЕРІ</a:t>
            </a:r>
            <a:endParaRPr lang="ru-RU" altLang="ru-RU" smtClean="0">
              <a:solidFill>
                <a:srgbClr val="C00000"/>
              </a:solidFill>
            </a:endParaRPr>
          </a:p>
        </p:txBody>
      </p:sp>
      <p:sp>
        <p:nvSpPr>
          <p:cNvPr id="3" name="Объект 2"/>
          <p:cNvSpPr>
            <a:spLocks noGrp="1"/>
          </p:cNvSpPr>
          <p:nvPr>
            <p:ph idx="1"/>
          </p:nvPr>
        </p:nvSpPr>
        <p:spPr>
          <a:xfrm>
            <a:off x="838200" y="1803400"/>
            <a:ext cx="5772150" cy="4373563"/>
          </a:xfrm>
          <a:ln>
            <a:solidFill>
              <a:schemeClr val="accent1"/>
            </a:solidFill>
          </a:ln>
        </p:spPr>
        <p:txBody>
          <a:bodyPr rtlCol="0">
            <a:normAutofit fontScale="77500" lnSpcReduction="20000"/>
          </a:bodyPr>
          <a:lstStyle/>
          <a:p>
            <a:pPr marL="0" indent="0" eaLnBrk="1" fontAlgn="auto" hangingPunct="1">
              <a:spcAft>
                <a:spcPts val="0"/>
              </a:spcAft>
              <a:buFont typeface="Arial" panose="020B0604020202020204" pitchFamily="34" charset="0"/>
              <a:buNone/>
              <a:defRPr/>
            </a:pPr>
            <a:endParaRPr lang="kk-KZ" b="1" dirty="0" smtClean="0">
              <a:solidFill>
                <a:schemeClr val="accent1"/>
              </a:solidFill>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r>
              <a:rPr lang="kk-KZ" b="1" dirty="0" smtClean="0">
                <a:solidFill>
                  <a:schemeClr val="accent1"/>
                </a:solidFill>
                <a:latin typeface="Arial" panose="020B0604020202020204" pitchFamily="34" charset="0"/>
                <a:cs typeface="Arial" panose="020B0604020202020204" pitchFamily="34" charset="0"/>
              </a:rPr>
              <a:t>Мұғалім қызметін бақылау әдістері:</a:t>
            </a:r>
            <a:endParaRPr lang="ru-RU" b="1" dirty="0" smtClean="0">
              <a:solidFill>
                <a:schemeClr val="accent1"/>
              </a:solidFill>
              <a:latin typeface="Arial" panose="020B0604020202020204" pitchFamily="34" charset="0"/>
              <a:cs typeface="Arial" panose="020B0604020202020204" pitchFamily="34" charset="0"/>
            </a:endParaRPr>
          </a:p>
          <a:p>
            <a:pPr marL="0" indent="0" eaLnBrk="1" fontAlgn="auto" hangingPunct="1">
              <a:spcAft>
                <a:spcPts val="0"/>
              </a:spcAft>
              <a:buFont typeface="Arial" charset="0"/>
              <a:buChar char="•"/>
              <a:defRPr/>
            </a:pPr>
            <a:r>
              <a:rPr lang="kk-KZ" dirty="0" smtClean="0">
                <a:latin typeface="Arial" panose="020B0604020202020204" pitchFamily="34" charset="0"/>
                <a:cs typeface="Arial" panose="020B0604020202020204" pitchFamily="34" charset="0"/>
              </a:rPr>
              <a:t> сауалнама,</a:t>
            </a:r>
            <a:endParaRPr lang="ru-RU" dirty="0" smtClean="0">
              <a:latin typeface="Arial" panose="020B0604020202020204" pitchFamily="34" charset="0"/>
              <a:cs typeface="Arial" panose="020B0604020202020204" pitchFamily="34" charset="0"/>
            </a:endParaRPr>
          </a:p>
          <a:p>
            <a:pPr eaLnBrk="1" fontAlgn="auto" hangingPunct="1">
              <a:spcAft>
                <a:spcPts val="0"/>
              </a:spcAft>
              <a:defRPr/>
            </a:pPr>
            <a:r>
              <a:rPr lang="kk-KZ" dirty="0" smtClean="0">
                <a:latin typeface="Arial" panose="020B0604020202020204" pitchFamily="34" charset="0"/>
                <a:cs typeface="Arial" panose="020B0604020202020204" pitchFamily="34" charset="0"/>
              </a:rPr>
              <a:t>тестілеу,</a:t>
            </a:r>
            <a:endParaRPr lang="ru-RU" dirty="0" smtClean="0">
              <a:latin typeface="Arial" panose="020B0604020202020204" pitchFamily="34" charset="0"/>
              <a:cs typeface="Arial" panose="020B0604020202020204" pitchFamily="34" charset="0"/>
            </a:endParaRPr>
          </a:p>
          <a:p>
            <a:pPr eaLnBrk="1" fontAlgn="auto" hangingPunct="1">
              <a:spcAft>
                <a:spcPts val="0"/>
              </a:spcAft>
              <a:defRPr/>
            </a:pPr>
            <a:r>
              <a:rPr lang="ru-RU" dirty="0" err="1" smtClean="0">
                <a:latin typeface="Arial" panose="020B0604020202020204" pitchFamily="34" charset="0"/>
                <a:cs typeface="Arial" panose="020B0604020202020204" pitchFamily="34" charset="0"/>
              </a:rPr>
              <a:t>әлеуметтік сұрақ,</a:t>
            </a:r>
            <a:endParaRPr lang="ru-RU" dirty="0" smtClean="0">
              <a:latin typeface="Arial" panose="020B0604020202020204" pitchFamily="34" charset="0"/>
              <a:cs typeface="Arial" panose="020B0604020202020204" pitchFamily="34" charset="0"/>
            </a:endParaRPr>
          </a:p>
          <a:p>
            <a:pPr eaLnBrk="1" fontAlgn="auto" hangingPunct="1">
              <a:spcAft>
                <a:spcPts val="0"/>
              </a:spcAft>
              <a:defRPr/>
            </a:pPr>
            <a:r>
              <a:rPr lang="ru-RU" dirty="0" smtClean="0">
                <a:latin typeface="Arial" panose="020B0604020202020204" pitchFamily="34" charset="0"/>
                <a:cs typeface="Arial" panose="020B0604020202020204" pitchFamily="34" charset="0"/>
              </a:rPr>
              <a:t>мониторинг, </a:t>
            </a:r>
          </a:p>
          <a:p>
            <a:pPr eaLnBrk="1" fontAlgn="auto" hangingPunct="1">
              <a:spcAft>
                <a:spcPts val="0"/>
              </a:spcAft>
              <a:defRPr/>
            </a:pPr>
            <a:r>
              <a:rPr lang="ru-RU" dirty="0" err="1" smtClean="0">
                <a:latin typeface="Arial" panose="020B0604020202020204" pitchFamily="34" charset="0"/>
                <a:cs typeface="Arial" panose="020B0604020202020204" pitchFamily="34" charset="0"/>
              </a:rPr>
              <a:t>бақылау,</a:t>
            </a:r>
            <a:r>
              <a:rPr lang="ru-RU" dirty="0" smtClean="0">
                <a:latin typeface="Arial" panose="020B0604020202020204" pitchFamily="34" charset="0"/>
                <a:cs typeface="Arial" panose="020B0604020202020204" pitchFamily="34" charset="0"/>
              </a:rPr>
              <a:t> </a:t>
            </a:r>
          </a:p>
          <a:p>
            <a:pPr eaLnBrk="1" fontAlgn="auto" hangingPunct="1">
              <a:spcAft>
                <a:spcPts val="0"/>
              </a:spcAft>
              <a:defRPr/>
            </a:pPr>
            <a:r>
              <a:rPr lang="ru-RU" dirty="0" err="1" smtClean="0">
                <a:latin typeface="Arial" panose="020B0604020202020204" pitchFamily="34" charset="0"/>
                <a:cs typeface="Arial" panose="020B0604020202020204" pitchFamily="34" charset="0"/>
              </a:rPr>
              <a:t>құжаттармен танысу</a:t>
            </a:r>
            <a:r>
              <a:rPr lang="ru-RU" dirty="0" smtClean="0">
                <a:latin typeface="Arial" panose="020B0604020202020204" pitchFamily="34" charset="0"/>
                <a:cs typeface="Arial" panose="020B0604020202020204" pitchFamily="34" charset="0"/>
              </a:rPr>
              <a:t>, </a:t>
            </a:r>
          </a:p>
          <a:p>
            <a:pPr eaLnBrk="1" fontAlgn="auto" hangingPunct="1">
              <a:spcAft>
                <a:spcPts val="0"/>
              </a:spcAft>
              <a:defRPr/>
            </a:pPr>
            <a:r>
              <a:rPr lang="ru-RU" dirty="0" err="1" smtClean="0">
                <a:latin typeface="Arial" panose="020B0604020202020204" pitchFamily="34" charset="0"/>
                <a:cs typeface="Arial" panose="020B0604020202020204" pitchFamily="34" charset="0"/>
              </a:rPr>
              <a:t>сабақтарды өз бетіндік</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талдау</a:t>
            </a:r>
            <a:r>
              <a:rPr lang="ru-RU" dirty="0" smtClean="0">
                <a:latin typeface="Arial" panose="020B0604020202020204" pitchFamily="34" charset="0"/>
                <a:cs typeface="Arial" panose="020B0604020202020204" pitchFamily="34" charset="0"/>
              </a:rPr>
              <a:t>, </a:t>
            </a:r>
          </a:p>
          <a:p>
            <a:pPr eaLnBrk="1" fontAlgn="auto" hangingPunct="1">
              <a:spcAft>
                <a:spcPts val="0"/>
              </a:spcAft>
              <a:defRPr/>
            </a:pPr>
            <a:r>
              <a:rPr lang="ru-RU" dirty="0" err="1" smtClean="0">
                <a:latin typeface="Arial" panose="020B0604020202020204" pitchFamily="34" charset="0"/>
                <a:cs typeface="Arial" panose="020B0604020202020204" pitchFamily="34" charset="0"/>
              </a:rPr>
              <a:t>оқушылардың әрекеттері жайлы</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сұхбат,</a:t>
            </a:r>
            <a:endParaRPr lang="ru-RU" dirty="0" smtClean="0">
              <a:latin typeface="Arial" panose="020B0604020202020204" pitchFamily="34" charset="0"/>
              <a:cs typeface="Arial" panose="020B0604020202020204" pitchFamily="34" charset="0"/>
            </a:endParaRPr>
          </a:p>
          <a:p>
            <a:pPr eaLnBrk="1" fontAlgn="auto" hangingPunct="1">
              <a:spcAft>
                <a:spcPts val="0"/>
              </a:spcAft>
              <a:defRPr/>
            </a:pPr>
            <a:r>
              <a:rPr lang="ru-RU" dirty="0" err="1" smtClean="0">
                <a:latin typeface="Arial" panose="020B0604020202020204" pitchFamily="34" charset="0"/>
                <a:cs typeface="Arial" panose="020B0604020202020204" pitchFamily="34" charset="0"/>
              </a:rPr>
              <a:t>оқушылардың оқу әрекетінің нәтижелері.</a:t>
            </a:r>
            <a:r>
              <a:rPr lang="ru-RU" dirty="0" smtClean="0">
                <a:latin typeface="Arial" panose="020B0604020202020204" pitchFamily="34" charset="0"/>
                <a:cs typeface="Arial" panose="020B0604020202020204" pitchFamily="34" charset="0"/>
              </a:rPr>
              <a:t> </a:t>
            </a:r>
          </a:p>
          <a:p>
            <a:pPr eaLnBrk="1" fontAlgn="auto" hangingPunct="1">
              <a:spcAft>
                <a:spcPts val="0"/>
              </a:spcAft>
              <a:defRPr/>
            </a:pPr>
            <a:endParaRPr lang="ru-RU" dirty="0">
              <a:latin typeface="Arial" panose="020B0604020202020204" pitchFamily="34" charset="0"/>
              <a:cs typeface="Arial" panose="020B0604020202020204" pitchFamily="34" charset="0"/>
            </a:endParaRPr>
          </a:p>
        </p:txBody>
      </p:sp>
      <p:sp>
        <p:nvSpPr>
          <p:cNvPr id="4" name="TextBox 3"/>
          <p:cNvSpPr txBox="1"/>
          <p:nvPr/>
        </p:nvSpPr>
        <p:spPr>
          <a:xfrm>
            <a:off x="6950075" y="1711325"/>
            <a:ext cx="4859338" cy="4713288"/>
          </a:xfrm>
          <a:prstGeom prst="rect">
            <a:avLst/>
          </a:prstGeom>
          <a:noFill/>
          <a:ln>
            <a:solidFill>
              <a:schemeClr val="accent1"/>
            </a:solidFill>
          </a:ln>
        </p:spPr>
        <p:txBody>
          <a:bodyPr>
            <a:spAutoFit/>
          </a:bodyPr>
          <a:lstStyle/>
          <a:p>
            <a:pPr fontAlgn="auto">
              <a:spcBef>
                <a:spcPts val="0"/>
              </a:spcBef>
              <a:spcAft>
                <a:spcPts val="0"/>
              </a:spcAft>
              <a:defRPr/>
            </a:pPr>
            <a:r>
              <a:rPr lang="kk-KZ" sz="2000" b="1" dirty="0">
                <a:solidFill>
                  <a:schemeClr val="accent1"/>
                </a:solidFill>
                <a:cs typeface="Arial" panose="020B0604020202020204" pitchFamily="34" charset="0"/>
              </a:rPr>
              <a:t>Оқыту әрекетінің нәтижелерін бақылау әдістері:</a:t>
            </a:r>
            <a:endParaRPr lang="ru-RU" sz="2000" b="1" dirty="0">
              <a:solidFill>
                <a:schemeClr val="accent1"/>
              </a:solidFill>
              <a:cs typeface="Arial" panose="020B0604020202020204" pitchFamily="34" charset="0"/>
            </a:endParaRPr>
          </a:p>
          <a:p>
            <a:pPr fontAlgn="auto">
              <a:spcBef>
                <a:spcPts val="0"/>
              </a:spcBef>
              <a:spcAft>
                <a:spcPts val="0"/>
              </a:spcAft>
              <a:defRPr/>
            </a:pPr>
            <a:endParaRPr lang="ru-RU" sz="2000" dirty="0">
              <a:cs typeface="Arial" panose="020B0604020202020204" pitchFamily="34" charset="0"/>
            </a:endParaRP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бақылау,</a:t>
            </a:r>
            <a:r>
              <a:rPr lang="ru-RU" sz="2000" dirty="0">
                <a:cs typeface="Arial" panose="020B0604020202020204" pitchFamily="34" charset="0"/>
              </a:rPr>
              <a:t> </a:t>
            </a: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ауызша</a:t>
            </a:r>
            <a:r>
              <a:rPr lang="ru-RU" sz="2000" dirty="0">
                <a:cs typeface="Arial" panose="020B0604020202020204" pitchFamily="34" charset="0"/>
              </a:rPr>
              <a:t> </a:t>
            </a:r>
            <a:r>
              <a:rPr lang="ru-RU" sz="2000" dirty="0" err="1">
                <a:cs typeface="Arial" panose="020B0604020202020204" pitchFamily="34" charset="0"/>
              </a:rPr>
              <a:t>сауал/сұрақ,</a:t>
            </a:r>
            <a:r>
              <a:rPr lang="ru-RU" sz="2000" dirty="0">
                <a:cs typeface="Arial" panose="020B0604020202020204" pitchFamily="34" charset="0"/>
              </a:rPr>
              <a:t> </a:t>
            </a: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жазбаша</a:t>
            </a:r>
            <a:r>
              <a:rPr lang="ru-RU" sz="2000" dirty="0">
                <a:cs typeface="Arial" panose="020B0604020202020204" pitchFamily="34" charset="0"/>
              </a:rPr>
              <a:t> </a:t>
            </a:r>
            <a:r>
              <a:rPr lang="ru-RU" sz="2000" dirty="0" err="1">
                <a:cs typeface="Arial" panose="020B0604020202020204" pitchFamily="34" charset="0"/>
              </a:rPr>
              <a:t>сауал/сұрақ</a:t>
            </a:r>
            <a:endParaRPr lang="ru-RU" sz="2000" dirty="0">
              <a:cs typeface="Arial" panose="020B0604020202020204" pitchFamily="34" charset="0"/>
            </a:endParaRP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білімді</a:t>
            </a:r>
            <a:r>
              <a:rPr lang="ru-RU" sz="2000" dirty="0">
                <a:cs typeface="Arial" panose="020B0604020202020204" pitchFamily="34" charset="0"/>
              </a:rPr>
              <a:t> </a:t>
            </a:r>
            <a:r>
              <a:rPr lang="ru-RU" sz="2000" dirty="0" err="1">
                <a:cs typeface="Arial" panose="020B0604020202020204" pitchFamily="34" charset="0"/>
              </a:rPr>
              <a:t>жазбаша</a:t>
            </a:r>
            <a:r>
              <a:rPr lang="ru-RU" sz="2000" dirty="0">
                <a:cs typeface="Arial" panose="020B0604020202020204" pitchFamily="34" charset="0"/>
              </a:rPr>
              <a:t> </a:t>
            </a:r>
            <a:r>
              <a:rPr lang="ru-RU" sz="2000" dirty="0" err="1">
                <a:cs typeface="Arial" panose="020B0604020202020204" pitchFamily="34" charset="0"/>
              </a:rPr>
              <a:t>тексеру</a:t>
            </a:r>
            <a:r>
              <a:rPr lang="ru-RU" sz="2000" dirty="0">
                <a:cs typeface="Arial" panose="020B0604020202020204" pitchFamily="34" charset="0"/>
              </a:rPr>
              <a:t> </a:t>
            </a:r>
            <a:r>
              <a:rPr lang="ru-RU" sz="2000" dirty="0" err="1">
                <a:cs typeface="Arial" panose="020B0604020202020204" pitchFamily="34" charset="0"/>
              </a:rPr>
              <a:t>(бақылау жұмысы</a:t>
            </a:r>
            <a:r>
              <a:rPr lang="ru-RU" sz="2000" dirty="0">
                <a:cs typeface="Arial" panose="020B0604020202020204" pitchFamily="34" charset="0"/>
              </a:rPr>
              <a:t>),  </a:t>
            </a: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аралас</a:t>
            </a:r>
            <a:r>
              <a:rPr lang="ru-RU" sz="2000" dirty="0">
                <a:cs typeface="Arial" panose="020B0604020202020204" pitchFamily="34" charset="0"/>
              </a:rPr>
              <a:t> </a:t>
            </a:r>
            <a:r>
              <a:rPr lang="ru-RU" sz="2000" dirty="0" err="1">
                <a:cs typeface="Arial" panose="020B0604020202020204" pitchFamily="34" charset="0"/>
              </a:rPr>
              <a:t>тексеру</a:t>
            </a:r>
            <a:r>
              <a:rPr lang="ru-RU" sz="2000" dirty="0">
                <a:cs typeface="Arial" panose="020B0604020202020204" pitchFamily="34" charset="0"/>
              </a:rPr>
              <a:t>, </a:t>
            </a: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сұхбат,</a:t>
            </a:r>
            <a:r>
              <a:rPr lang="ru-RU" sz="2000" dirty="0">
                <a:cs typeface="Arial" panose="020B0604020202020204" pitchFamily="34" charset="0"/>
              </a:rPr>
              <a:t> </a:t>
            </a: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сауалнама</a:t>
            </a:r>
            <a:r>
              <a:rPr lang="ru-RU" sz="2000" dirty="0">
                <a:cs typeface="Arial" panose="020B0604020202020204" pitchFamily="34" charset="0"/>
              </a:rPr>
              <a:t>, </a:t>
            </a:r>
          </a:p>
          <a:p>
            <a:pPr marL="342900" indent="-342900" fontAlgn="auto">
              <a:spcBef>
                <a:spcPts val="0"/>
              </a:spcBef>
              <a:spcAft>
                <a:spcPts val="0"/>
              </a:spcAft>
              <a:buFont typeface="Arial" panose="020B0604020202020204" pitchFamily="34" charset="0"/>
              <a:buChar char="•"/>
              <a:defRPr/>
            </a:pPr>
            <a:r>
              <a:rPr lang="ru-RU" sz="2000" dirty="0" err="1">
                <a:cs typeface="Arial" panose="020B0604020202020204" pitchFamily="34" charset="0"/>
              </a:rPr>
              <a:t>тестілеу</a:t>
            </a:r>
            <a:r>
              <a:rPr lang="ru-RU" sz="2000" dirty="0">
                <a:cs typeface="Arial" panose="020B0604020202020204" pitchFamily="34" charset="0"/>
              </a:rPr>
              <a:t>,</a:t>
            </a:r>
          </a:p>
          <a:p>
            <a:pPr marL="342900" indent="-342900" fontAlgn="auto">
              <a:spcBef>
                <a:spcPts val="0"/>
              </a:spcBef>
              <a:spcAft>
                <a:spcPts val="0"/>
              </a:spcAft>
              <a:buFont typeface="Arial" panose="020B0604020202020204" pitchFamily="34" charset="0"/>
              <a:buChar char="•"/>
              <a:defRPr/>
            </a:pPr>
            <a:r>
              <a:rPr lang="ru-RU" sz="2000" dirty="0">
                <a:cs typeface="Arial" panose="020B0604020202020204" pitchFamily="34" charset="0"/>
              </a:rPr>
              <a:t> </a:t>
            </a:r>
            <a:r>
              <a:rPr lang="ru-RU" sz="2000" dirty="0" err="1">
                <a:cs typeface="Arial" panose="020B0604020202020204" pitchFamily="34" charset="0"/>
              </a:rPr>
              <a:t>құжаттарды тексеру</a:t>
            </a:r>
            <a:r>
              <a:rPr lang="ru-RU" sz="2000" dirty="0">
                <a:cs typeface="Arial" panose="020B0604020202020204" pitchFamily="34" charset="0"/>
              </a:rPr>
              <a:t>.</a:t>
            </a:r>
          </a:p>
          <a:p>
            <a:pPr fontAlgn="auto">
              <a:spcBef>
                <a:spcPts val="0"/>
              </a:spcBef>
              <a:spcAft>
                <a:spcPts val="0"/>
              </a:spcAft>
              <a:defRPr/>
            </a:pPr>
            <a:endParaRPr lang="ru-RU" b="1" dirty="0">
              <a:solidFill>
                <a:schemeClr val="accent1"/>
              </a:solidFill>
              <a:cs typeface="Arial" panose="020B0604020202020204" pitchFamily="34" charset="0"/>
            </a:endParaRPr>
          </a:p>
          <a:p>
            <a:pPr fontAlgn="auto">
              <a:spcBef>
                <a:spcPts val="0"/>
              </a:spcBef>
              <a:spcAft>
                <a:spcPts val="0"/>
              </a:spcAft>
              <a:defRPr/>
            </a:pPr>
            <a:endParaRPr lang="ru-RU" dirty="0">
              <a:latin typeface="+mn-lt"/>
            </a:endParaRPr>
          </a:p>
        </p:txBody>
      </p:sp>
      <p:cxnSp>
        <p:nvCxnSpPr>
          <p:cNvPr id="6" name="Прямая со стрелкой 5"/>
          <p:cNvCxnSpPr/>
          <p:nvPr/>
        </p:nvCxnSpPr>
        <p:spPr>
          <a:xfrm flipH="1">
            <a:off x="4337050" y="1239838"/>
            <a:ext cx="1366838" cy="341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943600" y="1254125"/>
            <a:ext cx="2311400" cy="312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3799"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26563" y="157163"/>
            <a:ext cx="22034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704850" y="287338"/>
            <a:ext cx="10609263" cy="1162050"/>
          </a:xfrm>
        </p:spPr>
        <p:txBody>
          <a:bodyPr/>
          <a:lstStyle/>
          <a:p>
            <a:pPr eaLnBrk="1" hangingPunct="1"/>
            <a:r>
              <a:rPr lang="ru-RU" altLang="ru-RU" sz="2400" smtClean="0">
                <a:solidFill>
                  <a:schemeClr val="accent1"/>
                </a:solidFill>
                <a:latin typeface="Arial" panose="020B0604020202020204" pitchFamily="34" charset="0"/>
                <a:cs typeface="Arial" panose="020B0604020202020204" pitchFamily="34" charset="0"/>
              </a:rPr>
              <a:t>Бақылау әдістері мынандай болады:</a:t>
            </a:r>
          </a:p>
        </p:txBody>
      </p:sp>
      <p:sp>
        <p:nvSpPr>
          <p:cNvPr id="34819" name="Объект 2"/>
          <p:cNvSpPr>
            <a:spLocks noGrp="1"/>
          </p:cNvSpPr>
          <p:nvPr>
            <p:ph idx="1"/>
          </p:nvPr>
        </p:nvSpPr>
        <p:spPr>
          <a:xfrm>
            <a:off x="2795588" y="1419225"/>
            <a:ext cx="8610600" cy="4718050"/>
          </a:xfrm>
          <a:ln>
            <a:solidFill>
              <a:schemeClr val="accent1"/>
            </a:solidFill>
            <a:miter lim="800000"/>
            <a:headEnd/>
            <a:tailEnd/>
          </a:ln>
        </p:spPr>
        <p:txBody>
          <a:bodyPr/>
          <a:lstStyle/>
          <a:p>
            <a:pPr marL="0" indent="314325" algn="just" eaLnBrk="1" hangingPunct="1"/>
            <a:r>
              <a:rPr lang="kk-KZ" altLang="ru-RU" sz="2200" smtClean="0">
                <a:latin typeface="Arial" panose="020B0604020202020204" pitchFamily="34" charset="0"/>
                <a:cs typeface="Arial" panose="020B0604020202020204" pitchFamily="34" charset="0"/>
              </a:rPr>
              <a:t>Оқушылардың білім сапасын бақылауда мектеп басшылары енжар (пассивті) тексеру әдістерімен қатар белсенді (активный) әдістерді  қолданады.</a:t>
            </a:r>
            <a:endParaRPr lang="ru-RU" altLang="ru-RU" sz="2200" smtClean="0">
              <a:latin typeface="Arial" panose="020B0604020202020204" pitchFamily="34" charset="0"/>
              <a:cs typeface="Arial" panose="020B0604020202020204" pitchFamily="34" charset="0"/>
            </a:endParaRPr>
          </a:p>
          <a:p>
            <a:pPr marL="0" indent="314325" algn="just" eaLnBrk="1" hangingPunct="1"/>
            <a:r>
              <a:rPr lang="kk-KZ" altLang="ru-RU" sz="2200" smtClean="0">
                <a:latin typeface="Arial" panose="020B0604020202020204" pitchFamily="34" charset="0"/>
                <a:cs typeface="Arial" panose="020B0604020202020204" pitchFamily="34" charset="0"/>
              </a:rPr>
              <a:t>Олар оқушылардың сабақтағы әрекеттерін бақылайды, олардың жауаптарын, жазба жұмыстарының (үй және бақылау) нәтижелерін оқиды, сынып журналындағы бағаларды талдайды, сондай ақ қысқа мерзім аралығында сабаққа қатысу барысында білім, білік және дағдыларын өзі тексереді.</a:t>
            </a:r>
            <a:endParaRPr lang="ru-RU" altLang="ru-RU" sz="2200" smtClean="0">
              <a:latin typeface="Arial" panose="020B0604020202020204" pitchFamily="34" charset="0"/>
              <a:cs typeface="Arial" panose="020B0604020202020204" pitchFamily="34" charset="0"/>
            </a:endParaRPr>
          </a:p>
          <a:p>
            <a:pPr marL="0" indent="314325" algn="just" eaLnBrk="1" hangingPunct="1"/>
            <a:r>
              <a:rPr lang="kk-KZ" altLang="ru-RU" sz="2200" smtClean="0">
                <a:latin typeface="Arial" panose="020B0604020202020204" pitchFamily="34" charset="0"/>
                <a:cs typeface="Arial" panose="020B0604020202020204" pitchFamily="34" charset="0"/>
              </a:rPr>
              <a:t>Білім сапасын бұндай қысқа мерзімді тексеру мектеп басшысы сабаққа басқа мақсатпен қатысқанда да мүмкін. Алайда бұндай қысқамерзімді сауалда оларға  бақылау мазмұны және алдыңғы сабақ бойынша сұрақтар берген жөн.</a:t>
            </a:r>
            <a:endParaRPr lang="ru-RU" altLang="ru-RU" sz="2200" smtClean="0">
              <a:latin typeface="Arial" panose="020B0604020202020204" pitchFamily="34" charset="0"/>
              <a:cs typeface="Arial" panose="020B0604020202020204" pitchFamily="34" charset="0"/>
            </a:endParaRPr>
          </a:p>
          <a:p>
            <a:pPr marL="0" indent="314325" algn="just" eaLnBrk="1" hangingPunct="1"/>
            <a:endParaRPr lang="ru-RU" altLang="ru-RU" sz="2200" smtClean="0">
              <a:latin typeface="Arial" panose="020B0604020202020204" pitchFamily="34" charset="0"/>
              <a:cs typeface="Arial" panose="020B0604020202020204" pitchFamily="34" charset="0"/>
            </a:endParaRPr>
          </a:p>
        </p:txBody>
      </p:sp>
      <p:pic>
        <p:nvPicPr>
          <p:cNvPr id="34820"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8463" y="1458913"/>
            <a:ext cx="20193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p:txBody>
          <a:bodyPr/>
          <a:lstStyle/>
          <a:p>
            <a:pPr eaLnBrk="1" hangingPunct="1"/>
            <a:r>
              <a:rPr lang="ru-RU" altLang="ru-RU" sz="2400" smtClean="0">
                <a:solidFill>
                  <a:srgbClr val="00B0F0"/>
                </a:solidFill>
                <a:latin typeface="Arial" panose="020B0604020202020204" pitchFamily="34" charset="0"/>
                <a:cs typeface="Arial" panose="020B0604020202020204" pitchFamily="34" charset="0"/>
              </a:rPr>
              <a:t>Мысалы, </a:t>
            </a:r>
          </a:p>
        </p:txBody>
      </p:sp>
      <p:sp>
        <p:nvSpPr>
          <p:cNvPr id="35843" name="Объект 2"/>
          <p:cNvSpPr>
            <a:spLocks noGrp="1"/>
          </p:cNvSpPr>
          <p:nvPr>
            <p:ph idx="1"/>
          </p:nvPr>
        </p:nvSpPr>
        <p:spPr>
          <a:xfrm>
            <a:off x="728663" y="1620838"/>
            <a:ext cx="8101012" cy="4351337"/>
          </a:xfrm>
          <a:ln>
            <a:solidFill>
              <a:schemeClr val="accent1"/>
            </a:solidFill>
            <a:miter lim="800000"/>
            <a:headEnd/>
            <a:tailEnd/>
          </a:ln>
        </p:spPr>
        <p:txBody>
          <a:bodyPr/>
          <a:lstStyle/>
          <a:p>
            <a:pPr marL="0" indent="400050" algn="just" eaLnBrk="1" hangingPunct="1">
              <a:lnSpc>
                <a:spcPct val="70000"/>
              </a:lnSpc>
            </a:pPr>
            <a:r>
              <a:rPr lang="kk-KZ" altLang="ru-RU" sz="2400" i="1" smtClean="0">
                <a:latin typeface="Arial" panose="020B0604020202020204" pitchFamily="34" charset="0"/>
                <a:cs typeface="Arial" panose="020B0604020202020204" pitchFamily="34" charset="0"/>
              </a:rPr>
              <a:t>Егер мектеп басшысы сабақтың суреттемесін алу мақсатын қойса, яғни сабақта болып жатқан нәрсенің  барлығын тіркегісі келсе сабақтың нақты көрінісін қағазға түсіруге көмектесетін біраз </a:t>
            </a:r>
            <a:r>
              <a:rPr lang="kk-KZ" altLang="ru-RU" sz="2400" smtClean="0">
                <a:latin typeface="Arial" panose="020B0604020202020204" pitchFamily="34" charset="0"/>
                <a:cs typeface="Arial" panose="020B0604020202020204" pitchFamily="34" charset="0"/>
              </a:rPr>
              <a:t>әдістерді  және техникалық құралдарды қолдануы керек</a:t>
            </a:r>
            <a:endParaRPr lang="ru-RU" altLang="ru-RU" sz="2400" smtClean="0">
              <a:latin typeface="Arial" panose="020B0604020202020204" pitchFamily="34" charset="0"/>
              <a:cs typeface="Arial" panose="020B0604020202020204" pitchFamily="34" charset="0"/>
            </a:endParaRPr>
          </a:p>
          <a:p>
            <a:pPr marL="0" indent="400050" algn="just" eaLnBrk="1" hangingPunct="1">
              <a:lnSpc>
                <a:spcPct val="70000"/>
              </a:lnSpc>
            </a:pPr>
            <a:r>
              <a:rPr lang="kk-KZ" altLang="ru-RU" sz="2400" smtClean="0">
                <a:latin typeface="Arial" panose="020B0604020202020204" pitchFamily="34" charset="0"/>
                <a:cs typeface="Arial" panose="020B0604020202020204" pitchFamily="34" charset="0"/>
              </a:rPr>
              <a:t>Бұл жағдайда бақылау негізгі роль атқарады. Нәтижесін өзің жазып алуға болатындықтан немесе бұндай мақсат үшін  сабақтағы түрлі процестердің ( өз бетіндік жұмыс, жаңа материалды тексеру, танымдық әрекет процесіндегі оқушылардың белсенділік ұзақтығын және т.б.) жүру ұзақтығын анықтауға мүмкіндік беретін магнитофон, хронометрді қолдануға болады.</a:t>
            </a:r>
            <a:endParaRPr lang="ru-RU" altLang="ru-RU" sz="2400" smtClean="0">
              <a:latin typeface="Arial" panose="020B0604020202020204" pitchFamily="34" charset="0"/>
              <a:cs typeface="Arial" panose="020B0604020202020204" pitchFamily="34" charset="0"/>
            </a:endParaRPr>
          </a:p>
        </p:txBody>
      </p:sp>
      <p:pic>
        <p:nvPicPr>
          <p:cNvPr id="35844"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85313" y="2786063"/>
            <a:ext cx="2449512"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936625" y="244475"/>
            <a:ext cx="10515600" cy="1325563"/>
          </a:xfrm>
        </p:spPr>
        <p:txBody>
          <a:bodyPr/>
          <a:lstStyle/>
          <a:p>
            <a:pPr eaLnBrk="1" hangingPunct="1"/>
            <a:r>
              <a:rPr lang="ru-RU" altLang="ru-RU" sz="2400" smtClean="0">
                <a:solidFill>
                  <a:srgbClr val="00B0F0"/>
                </a:solidFill>
                <a:latin typeface="Arial" panose="020B0604020202020204" pitchFamily="34" charset="0"/>
                <a:cs typeface="Arial" panose="020B0604020202020204" pitchFamily="34" charset="0"/>
              </a:rPr>
              <a:t/>
            </a:r>
            <a:br>
              <a:rPr lang="ru-RU" altLang="ru-RU" sz="2400" smtClean="0">
                <a:solidFill>
                  <a:srgbClr val="00B0F0"/>
                </a:solidFill>
                <a:latin typeface="Arial" panose="020B0604020202020204" pitchFamily="34" charset="0"/>
                <a:cs typeface="Arial" panose="020B0604020202020204" pitchFamily="34" charset="0"/>
              </a:rPr>
            </a:br>
            <a:r>
              <a:rPr lang="ru-RU" altLang="ru-RU" sz="2400" smtClean="0">
                <a:solidFill>
                  <a:srgbClr val="00B0F0"/>
                </a:solidFill>
                <a:latin typeface="Arial" panose="020B0604020202020204" pitchFamily="34" charset="0"/>
                <a:cs typeface="Arial" panose="020B0604020202020204" pitchFamily="34" charset="0"/>
              </a:rPr>
              <a:t>Бақылау кезінде  СҰХБАТТАСУ ӘДІСІ кеңірек  пайдаланылады</a:t>
            </a:r>
            <a:br>
              <a:rPr lang="ru-RU" altLang="ru-RU" sz="2400" smtClean="0">
                <a:solidFill>
                  <a:srgbClr val="00B0F0"/>
                </a:solidFill>
                <a:latin typeface="Arial" panose="020B0604020202020204" pitchFamily="34" charset="0"/>
                <a:cs typeface="Arial" panose="020B0604020202020204" pitchFamily="34" charset="0"/>
              </a:rPr>
            </a:br>
            <a:endParaRPr lang="ru-RU" altLang="ru-RU" sz="2400" smtClean="0">
              <a:solidFill>
                <a:srgbClr val="00B0F0"/>
              </a:solidFill>
              <a:latin typeface="Arial" panose="020B0604020202020204" pitchFamily="34" charset="0"/>
              <a:cs typeface="Arial" panose="020B0604020202020204" pitchFamily="34" charset="0"/>
            </a:endParaRPr>
          </a:p>
        </p:txBody>
      </p:sp>
      <p:sp>
        <p:nvSpPr>
          <p:cNvPr id="36867" name="Объект 2"/>
          <p:cNvSpPr>
            <a:spLocks noGrp="1"/>
          </p:cNvSpPr>
          <p:nvPr>
            <p:ph idx="1"/>
          </p:nvPr>
        </p:nvSpPr>
        <p:spPr>
          <a:xfrm>
            <a:off x="923925" y="1797050"/>
            <a:ext cx="5910263" cy="4351338"/>
          </a:xfrm>
          <a:ln>
            <a:solidFill>
              <a:schemeClr val="accent1"/>
            </a:solidFill>
            <a:miter lim="800000"/>
            <a:headEnd/>
            <a:tailEnd/>
          </a:ln>
        </p:spPr>
        <p:txBody>
          <a:bodyPr/>
          <a:lstStyle/>
          <a:p>
            <a:pPr algn="just" eaLnBrk="1" hangingPunct="1"/>
            <a:endParaRPr lang="ru-RU" altLang="ru-RU" sz="2400" smtClean="0">
              <a:latin typeface="Arial" panose="020B0604020202020204" pitchFamily="34" charset="0"/>
              <a:cs typeface="Arial" panose="020B0604020202020204" pitchFamily="34" charset="0"/>
            </a:endParaRPr>
          </a:p>
          <a:p>
            <a:pPr algn="just" eaLnBrk="1" hangingPunct="1"/>
            <a:r>
              <a:rPr lang="ru-RU" altLang="ru-RU" sz="2400" smtClean="0">
                <a:latin typeface="Arial" panose="020B0604020202020204" pitchFamily="34" charset="0"/>
                <a:cs typeface="Arial" panose="020B0604020202020204" pitchFamily="34" charset="0"/>
              </a:rPr>
              <a:t>Тексеруші мұғаліммен, оқушымен немесе мектептегі басқа жұмысшылармен жүргізетін …</a:t>
            </a:r>
          </a:p>
          <a:p>
            <a:pPr algn="just" eaLnBrk="1" hangingPunct="1"/>
            <a:r>
              <a:rPr lang="kk-KZ" altLang="ru-RU" sz="2400" smtClean="0">
                <a:latin typeface="Arial" panose="020B0604020202020204" pitchFamily="34" charset="0"/>
                <a:cs typeface="Arial" panose="020B0604020202020204" pitchFamily="34" charset="0"/>
              </a:rPr>
              <a:t>Сұхбат  барысында мұғалім жұмысын бақылау кезінде, сондай ақ құжаттарды талдау мен қарау сәтінде, оқушылардың сабақ және сабақтан тыс уақытта жүргізетін әрекеттерінің нәтижесінде туындаған барлық сұрақтарды анықтауға мүмкіндік туады.</a:t>
            </a:r>
            <a:endParaRPr lang="ru-RU" altLang="ru-RU" sz="2400" smtClean="0">
              <a:latin typeface="Arial" panose="020B0604020202020204" pitchFamily="34" charset="0"/>
              <a:cs typeface="Arial" panose="020B0604020202020204" pitchFamily="34" charset="0"/>
            </a:endParaRPr>
          </a:p>
        </p:txBody>
      </p:sp>
      <p:pic>
        <p:nvPicPr>
          <p:cNvPr id="36868"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46950" y="2112963"/>
            <a:ext cx="4406900"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500063" y="209550"/>
            <a:ext cx="10028237" cy="1069975"/>
          </a:xfrm>
        </p:spPr>
        <p:txBody>
          <a:bodyPr/>
          <a:lstStyle/>
          <a:p>
            <a:pPr eaLnBrk="1" hangingPunct="1"/>
            <a:r>
              <a:rPr lang="ru-RU" altLang="ru-RU" sz="2400" smtClean="0">
                <a:solidFill>
                  <a:srgbClr val="1F4E79"/>
                </a:solidFill>
                <a:latin typeface="Arial" panose="020B0604020202020204" pitchFamily="34" charset="0"/>
                <a:cs typeface="Arial" panose="020B0604020202020204" pitchFamily="34" charset="0"/>
              </a:rPr>
              <a:t/>
            </a:r>
            <a:br>
              <a:rPr lang="ru-RU" altLang="ru-RU" sz="2400" smtClean="0">
                <a:solidFill>
                  <a:srgbClr val="1F4E79"/>
                </a:solidFill>
                <a:latin typeface="Arial" panose="020B0604020202020204" pitchFamily="34" charset="0"/>
                <a:cs typeface="Arial" panose="020B0604020202020204" pitchFamily="34" charset="0"/>
              </a:rPr>
            </a:br>
            <a:r>
              <a:rPr lang="ru-RU" altLang="ru-RU" sz="2400" smtClean="0">
                <a:solidFill>
                  <a:srgbClr val="1F4E79"/>
                </a:solidFill>
                <a:latin typeface="Arial" panose="020B0604020202020204" pitchFamily="34" charset="0"/>
                <a:cs typeface="Arial" panose="020B0604020202020204" pitchFamily="34" charset="0"/>
              </a:rPr>
              <a:t>Әр тоқсан аяғында жүргізілетін </a:t>
            </a:r>
            <a:r>
              <a:rPr lang="ru-RU" altLang="ru-RU" sz="2400" b="1" smtClean="0">
                <a:solidFill>
                  <a:srgbClr val="1F4E79"/>
                </a:solidFill>
                <a:latin typeface="Arial" panose="020B0604020202020204" pitchFamily="34" charset="0"/>
                <a:cs typeface="Arial" panose="020B0604020202020204" pitchFamily="34" charset="0"/>
              </a:rPr>
              <a:t>Қорытынды</a:t>
            </a:r>
            <a:r>
              <a:rPr lang="ru-RU" altLang="ru-RU" sz="2400" smtClean="0">
                <a:solidFill>
                  <a:srgbClr val="1F4E79"/>
                </a:solidFill>
                <a:latin typeface="Arial" panose="020B0604020202020204" pitchFamily="34" charset="0"/>
                <a:cs typeface="Arial" panose="020B0604020202020204" pitchFamily="34" charset="0"/>
              </a:rPr>
              <a:t> бақылау барысында жүргізу орынды: </a:t>
            </a:r>
            <a:br>
              <a:rPr lang="ru-RU" altLang="ru-RU" sz="2400" smtClean="0">
                <a:solidFill>
                  <a:srgbClr val="1F4E79"/>
                </a:solidFill>
                <a:latin typeface="Arial" panose="020B0604020202020204" pitchFamily="34" charset="0"/>
                <a:cs typeface="Arial" panose="020B0604020202020204" pitchFamily="34" charset="0"/>
              </a:rPr>
            </a:br>
            <a:endParaRPr lang="ru-RU" altLang="ru-RU" sz="2400" smtClean="0">
              <a:solidFill>
                <a:srgbClr val="1F4E79"/>
              </a:solidFill>
              <a:latin typeface="Arial" panose="020B0604020202020204" pitchFamily="34" charset="0"/>
              <a:cs typeface="Arial" panose="020B0604020202020204" pitchFamily="34" charset="0"/>
            </a:endParaRPr>
          </a:p>
        </p:txBody>
      </p:sp>
      <p:sp>
        <p:nvSpPr>
          <p:cNvPr id="37891" name="Объект 2"/>
          <p:cNvSpPr>
            <a:spLocks noGrp="1"/>
          </p:cNvSpPr>
          <p:nvPr>
            <p:ph idx="1"/>
          </p:nvPr>
        </p:nvSpPr>
        <p:spPr>
          <a:xfrm>
            <a:off x="500063" y="1384300"/>
            <a:ext cx="11387137" cy="5216525"/>
          </a:xfrm>
          <a:ln>
            <a:solidFill>
              <a:schemeClr val="accent1"/>
            </a:solidFill>
            <a:miter lim="800000"/>
            <a:headEnd/>
            <a:tailEnd/>
          </a:ln>
        </p:spPr>
        <p:txBody>
          <a:bodyPr/>
          <a:lstStyle/>
          <a:p>
            <a:pPr marL="0" indent="449263" algn="just" eaLnBrk="1" hangingPunct="1">
              <a:lnSpc>
                <a:spcPct val="70000"/>
              </a:lnSpc>
            </a:pPr>
            <a:endParaRPr lang="kk-KZ" altLang="ru-RU" sz="2000" smtClean="0">
              <a:latin typeface="Arial" panose="020B0604020202020204" pitchFamily="34" charset="0"/>
              <a:cs typeface="Arial" panose="020B0604020202020204" pitchFamily="34" charset="0"/>
            </a:endParaRPr>
          </a:p>
          <a:p>
            <a:pPr marL="0" indent="449263" algn="just" eaLnBrk="1" hangingPunct="1">
              <a:lnSpc>
                <a:spcPct val="70000"/>
              </a:lnSpc>
            </a:pPr>
            <a:r>
              <a:rPr lang="kk-KZ" altLang="ru-RU" sz="2000" smtClean="0">
                <a:latin typeface="Arial" panose="020B0604020202020204" pitchFamily="34" charset="0"/>
                <a:cs typeface="Arial" panose="020B0604020202020204" pitchFamily="34" charset="0"/>
              </a:rPr>
              <a:t>Оқушылардан</a:t>
            </a:r>
            <a:r>
              <a:rPr lang="kk-KZ" altLang="ru-RU" sz="2000" b="1" smtClean="0">
                <a:latin typeface="Arial" panose="020B0604020202020204" pitchFamily="34" charset="0"/>
                <a:cs typeface="Arial" panose="020B0604020202020204" pitchFamily="34" charset="0"/>
              </a:rPr>
              <a:t> ауызша сұрақ алу </a:t>
            </a:r>
            <a:r>
              <a:rPr lang="kk-KZ" altLang="ru-RU" sz="2000" smtClean="0">
                <a:latin typeface="Arial" panose="020B0604020202020204" pitchFamily="34" charset="0"/>
                <a:cs typeface="Arial" panose="020B0604020202020204" pitchFamily="34" charset="0"/>
              </a:rPr>
              <a:t>немесе сабақ бойы бақылау жұмысын алу</a:t>
            </a:r>
            <a:endParaRPr lang="ru-RU" altLang="ru-RU" sz="2000" smtClean="0">
              <a:latin typeface="Arial" panose="020B0604020202020204" pitchFamily="34" charset="0"/>
              <a:cs typeface="Arial" panose="020B0604020202020204" pitchFamily="34" charset="0"/>
            </a:endParaRPr>
          </a:p>
          <a:p>
            <a:pPr marL="0" indent="449263" algn="just" eaLnBrk="1" hangingPunct="1">
              <a:lnSpc>
                <a:spcPct val="70000"/>
              </a:lnSpc>
            </a:pPr>
            <a:r>
              <a:rPr lang="kk-KZ" altLang="ru-RU" sz="2000" b="1" smtClean="0">
                <a:latin typeface="Arial" panose="020B0604020202020204" pitchFamily="34" charset="0"/>
                <a:cs typeface="Arial" panose="020B0604020202020204" pitchFamily="34" charset="0"/>
              </a:rPr>
              <a:t>Бақылау сұрақтары мен тапсырмалары </a:t>
            </a:r>
            <a:r>
              <a:rPr lang="kk-KZ" altLang="ru-RU" sz="2000" smtClean="0">
                <a:latin typeface="Arial" panose="020B0604020202020204" pitchFamily="34" charset="0"/>
                <a:cs typeface="Arial" panose="020B0604020202020204" pitchFamily="34" charset="0"/>
              </a:rPr>
              <a:t>өткен бағдарлама материалдарының мәліметтерін ескере отырып </a:t>
            </a:r>
            <a:r>
              <a:rPr lang="kk-KZ" altLang="ru-RU" sz="2000" b="1" smtClean="0">
                <a:latin typeface="Arial" panose="020B0604020202020204" pitchFamily="34" charset="0"/>
                <a:cs typeface="Arial" panose="020B0604020202020204" pitchFamily="34" charset="0"/>
              </a:rPr>
              <a:t>алдын ала дайындалады. </a:t>
            </a:r>
            <a:r>
              <a:rPr lang="kk-KZ" altLang="ru-RU" sz="2000" smtClean="0">
                <a:latin typeface="Arial" panose="020B0604020202020204" pitchFamily="34" charset="0"/>
                <a:cs typeface="Arial" panose="020B0604020202020204" pitchFamily="34" charset="0"/>
              </a:rPr>
              <a:t>Сондай ақ тексеру әдістерін түрлендірген маңызды: жеке сауал алуды қысқа жазба жұмыстарымен араластыра отырып,</a:t>
            </a:r>
            <a:endParaRPr lang="ru-RU" altLang="ru-RU" sz="2000" smtClean="0">
              <a:latin typeface="Arial" panose="020B0604020202020204" pitchFamily="34" charset="0"/>
              <a:cs typeface="Arial" panose="020B0604020202020204" pitchFamily="34" charset="0"/>
            </a:endParaRPr>
          </a:p>
          <a:p>
            <a:pPr marL="0" indent="449263" algn="just" eaLnBrk="1" hangingPunct="1">
              <a:lnSpc>
                <a:spcPct val="70000"/>
              </a:lnSpc>
            </a:pPr>
            <a:r>
              <a:rPr lang="ru-RU" altLang="ru-RU" sz="2000" smtClean="0">
                <a:solidFill>
                  <a:srgbClr val="FF0000"/>
                </a:solidFill>
                <a:latin typeface="Arial" panose="020B0604020202020204" pitchFamily="34" charset="0"/>
                <a:cs typeface="Arial" panose="020B0604020202020204" pitchFamily="34" charset="0"/>
              </a:rPr>
              <a:t>использовать карточки с печатной основой или специально разработанные задания для безмашинного программированного контроля.</a:t>
            </a:r>
          </a:p>
          <a:p>
            <a:pPr marL="0" indent="449263" algn="just" eaLnBrk="1" hangingPunct="1">
              <a:lnSpc>
                <a:spcPct val="70000"/>
              </a:lnSpc>
              <a:buFont typeface="Arial" panose="020B0604020202020204" pitchFamily="34" charset="0"/>
              <a:buNone/>
            </a:pPr>
            <a:r>
              <a:rPr lang="ru-RU" altLang="ru-RU" sz="2000" smtClean="0">
                <a:solidFill>
                  <a:srgbClr val="FF0000"/>
                </a:solidFill>
                <a:latin typeface="Arial" panose="020B0604020202020204" pitchFamily="34" charset="0"/>
                <a:cs typeface="Arial" panose="020B0604020202020204" pitchFamily="34" charset="0"/>
              </a:rPr>
              <a:t> </a:t>
            </a:r>
            <a:r>
              <a:rPr lang="ru-RU" altLang="ru-RU" sz="2000" smtClean="0">
                <a:latin typeface="Arial" panose="020B0604020202020204" pitchFamily="34" charset="0"/>
                <a:cs typeface="Arial" panose="020B0604020202020204" pitchFamily="34" charset="0"/>
              </a:rPr>
              <a:t>Оқушылардың білімінің нақты көрінісін анықтауда  аралас тексеру әдісі жақсы нәтиже береді. Аралас тексеру әдісі барысында келесі тексеру жұмыстары қолданылады:</a:t>
            </a:r>
          </a:p>
          <a:p>
            <a:pPr marL="0" indent="449263" algn="just" eaLnBrk="1" hangingPunct="1">
              <a:lnSpc>
                <a:spcPct val="70000"/>
              </a:lnSpc>
              <a:buFont typeface="Wingdings" panose="05000000000000000000" pitchFamily="2" charset="2"/>
              <a:buChar char="ü"/>
            </a:pPr>
            <a:r>
              <a:rPr lang="kk-KZ" altLang="ru-RU" sz="2000" smtClean="0">
                <a:latin typeface="Arial" panose="020B0604020202020204" pitchFamily="34" charset="0"/>
                <a:cs typeface="Arial" panose="020B0604020202020204" pitchFamily="34" charset="0"/>
              </a:rPr>
              <a:t>фронтальды сауал;</a:t>
            </a:r>
          </a:p>
          <a:p>
            <a:pPr marL="0" indent="449263" algn="just" eaLnBrk="1" hangingPunct="1">
              <a:lnSpc>
                <a:spcPct val="70000"/>
              </a:lnSpc>
              <a:buFont typeface="Wingdings" panose="05000000000000000000" pitchFamily="2" charset="2"/>
              <a:buChar char="ü"/>
            </a:pPr>
            <a:r>
              <a:rPr lang="kk-KZ" altLang="ru-RU" sz="2000" smtClean="0">
                <a:latin typeface="Arial" panose="020B0604020202020204" pitchFamily="34" charset="0"/>
                <a:cs typeface="Arial" panose="020B0604020202020204" pitchFamily="34" charset="0"/>
              </a:rPr>
              <a:t>жеке карточкаларға жазылған тапсырмалар бойынша дайындалған бірнеше оқушыны тақта алдында сұрау;</a:t>
            </a:r>
            <a:endParaRPr lang="ru-RU" altLang="ru-RU" sz="2000" smtClean="0">
              <a:latin typeface="Arial" panose="020B0604020202020204" pitchFamily="34" charset="0"/>
              <a:cs typeface="Arial" panose="020B0604020202020204" pitchFamily="34" charset="0"/>
            </a:endParaRPr>
          </a:p>
          <a:p>
            <a:pPr marL="0" indent="449263" algn="just" eaLnBrk="1" hangingPunct="1">
              <a:lnSpc>
                <a:spcPct val="70000"/>
              </a:lnSpc>
              <a:buFont typeface="Wingdings" panose="05000000000000000000" pitchFamily="2" charset="2"/>
              <a:buChar char="ü"/>
            </a:pPr>
            <a:r>
              <a:rPr lang="kk-KZ" altLang="ru-RU" sz="2000" smtClean="0">
                <a:latin typeface="Arial" panose="020B0604020202020204" pitchFamily="34" charset="0"/>
                <a:cs typeface="Arial" panose="020B0604020202020204" pitchFamily="34" charset="0"/>
              </a:rPr>
              <a:t>жеке карточкалар бойынша дайындалған барлық оқушылардың жазбаша жауабы;</a:t>
            </a:r>
            <a:endParaRPr lang="ru-RU" altLang="ru-RU" sz="2000" smtClean="0">
              <a:latin typeface="Arial" panose="020B0604020202020204" pitchFamily="34" charset="0"/>
              <a:cs typeface="Arial" panose="020B0604020202020204" pitchFamily="34" charset="0"/>
            </a:endParaRPr>
          </a:p>
          <a:p>
            <a:pPr marL="0" indent="449263" algn="just" eaLnBrk="1" hangingPunct="1">
              <a:lnSpc>
                <a:spcPct val="70000"/>
              </a:lnSpc>
              <a:buFont typeface="Wingdings" panose="05000000000000000000" pitchFamily="2" charset="2"/>
              <a:buChar char="ü"/>
            </a:pPr>
            <a:r>
              <a:rPr lang="kk-KZ" altLang="ru-RU" sz="2000" smtClean="0">
                <a:latin typeface="Arial" panose="020B0604020202020204" pitchFamily="34" charset="0"/>
                <a:cs typeface="Arial" panose="020B0604020202020204" pitchFamily="34" charset="0"/>
              </a:rPr>
              <a:t>жалпы жазбаша жұмыс. Білім сапасын тексерудің бұл түрі тиімді болып табылады, бірақ ол мектеп басшысынан үлкен байындықты талап етеді.</a:t>
            </a:r>
            <a:endParaRPr lang="ru-RU" altLang="ru-RU" sz="2000" smtClean="0">
              <a:latin typeface="Arial" panose="020B0604020202020204" pitchFamily="34" charset="0"/>
              <a:cs typeface="Arial" panose="020B0604020202020204" pitchFamily="34" charset="0"/>
            </a:endParaRPr>
          </a:p>
          <a:p>
            <a:pPr marL="0" indent="449263" algn="just" eaLnBrk="1" hangingPunct="1">
              <a:lnSpc>
                <a:spcPct val="70000"/>
              </a:lnSpc>
              <a:buFont typeface="Arial" panose="020B0604020202020204" pitchFamily="34" charset="0"/>
              <a:buNone/>
            </a:pPr>
            <a:r>
              <a:rPr lang="kk-KZ" altLang="ru-RU" sz="2000" smtClean="0">
                <a:latin typeface="Arial" panose="020B0604020202020204" pitchFamily="34" charset="0"/>
                <a:cs typeface="Arial" panose="020B0604020202020204" pitchFamily="34" charset="0"/>
              </a:rPr>
              <a:t>Бақылауды жүзеге асыру кезінде тек білім сапасын ғана тексеріп қоймай, нақты тапсырмаларды орындағандағы ойлау тәсілінде тексеру қажет. </a:t>
            </a:r>
            <a:endParaRPr lang="ru-RU" altLang="ru-RU" sz="2000" smtClean="0">
              <a:latin typeface="Arial" panose="020B0604020202020204" pitchFamily="34" charset="0"/>
              <a:cs typeface="Arial" panose="020B0604020202020204" pitchFamily="34" charset="0"/>
            </a:endParaRPr>
          </a:p>
          <a:p>
            <a:pPr marL="0" indent="449263" eaLnBrk="1" hangingPunct="1">
              <a:lnSpc>
                <a:spcPct val="70000"/>
              </a:lnSpc>
            </a:pPr>
            <a:endParaRPr lang="ru-RU" altLang="ru-RU" sz="700" smtClean="0"/>
          </a:p>
        </p:txBody>
      </p:sp>
      <p:pic>
        <p:nvPicPr>
          <p:cNvPr id="37892"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93388" y="0"/>
            <a:ext cx="1281112"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975" y="557213"/>
            <a:ext cx="10515600" cy="1793875"/>
          </a:xfrm>
          <a:solidFill>
            <a:schemeClr val="accent1">
              <a:lumMod val="20000"/>
              <a:lumOff val="80000"/>
            </a:schemeClr>
          </a:solidFill>
        </p:spPr>
        <p:txBody>
          <a:bodyPr rtlCol="0">
            <a:normAutofit/>
          </a:bodyPr>
          <a:lstStyle/>
          <a:p>
            <a:pPr algn="ctr" eaLnBrk="1" fontAlgn="auto" hangingPunct="1">
              <a:spcAft>
                <a:spcPts val="0"/>
              </a:spcAft>
              <a:defRPr/>
            </a:pPr>
            <a:r>
              <a:rPr lang="ru-RU" dirty="0" smtClean="0"/>
              <a:t>4. </a:t>
            </a:r>
            <a:r>
              <a:rPr lang="ru-RU" dirty="0" err="1" smtClean="0"/>
              <a:t>Мектепішілік</a:t>
            </a:r>
            <a:r>
              <a:rPr lang="ru-RU" dirty="0" smtClean="0"/>
              <a:t> </a:t>
            </a:r>
            <a:r>
              <a:rPr lang="ru-RU" dirty="0" err="1" smtClean="0"/>
              <a:t>бақылау  </a:t>
            </a:r>
            <a:r>
              <a:rPr lang="ru-RU" dirty="0" smtClean="0">
                <a:solidFill>
                  <a:srgbClr val="C00000"/>
                </a:solidFill>
              </a:rPr>
              <a:t>ҚҰЖАТТАРЫ </a:t>
            </a:r>
            <a:r>
              <a:rPr lang="ru-RU" dirty="0">
                <a:solidFill>
                  <a:schemeClr val="tx1">
                    <a:lumMod val="95000"/>
                    <a:lumOff val="5000"/>
                  </a:schemeClr>
                </a:solidFill>
                <a:latin typeface="Arial" panose="020B0604020202020204" pitchFamily="34" charset="0"/>
                <a:cs typeface="Arial" panose="020B0604020202020204" pitchFamily="34" charset="0"/>
              </a:rPr>
              <a:t/>
            </a:r>
            <a:br>
              <a:rPr lang="ru-RU" dirty="0">
                <a:solidFill>
                  <a:schemeClr val="tx1">
                    <a:lumMod val="95000"/>
                    <a:lumOff val="5000"/>
                  </a:schemeClr>
                </a:solidFill>
                <a:latin typeface="Arial" panose="020B0604020202020204" pitchFamily="34" charset="0"/>
                <a:cs typeface="Arial" panose="020B0604020202020204" pitchFamily="34" charset="0"/>
              </a:rPr>
            </a:br>
            <a:endParaRPr lang="ru-RU"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38915"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90900" y="2560638"/>
            <a:ext cx="5899150"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31875"/>
          </a:xfrm>
        </p:spPr>
        <p:txBody>
          <a:bodyPr rtlCol="0">
            <a:normAutofit/>
          </a:bodyPr>
          <a:lstStyle/>
          <a:p>
            <a:pPr eaLnBrk="1" fontAlgn="auto" hangingPunct="1">
              <a:spcAft>
                <a:spcPts val="0"/>
              </a:spcAft>
              <a:defRPr/>
            </a:pPr>
            <a:r>
              <a:rPr lang="ru-RU" sz="2400" dirty="0" err="1" smtClean="0">
                <a:solidFill>
                  <a:schemeClr val="accent1">
                    <a:lumMod val="75000"/>
                  </a:schemeClr>
                </a:solidFill>
                <a:latin typeface="Arial" panose="020B0604020202020204" pitchFamily="34" charset="0"/>
                <a:cs typeface="Arial" panose="020B0604020202020204" pitchFamily="34" charset="0"/>
              </a:rPr>
              <a:t>Мектепішілік</a:t>
            </a:r>
            <a:r>
              <a:rPr lang="ru-RU" sz="2400" dirty="0" smtClean="0">
                <a:solidFill>
                  <a:schemeClr val="accent1">
                    <a:lumMod val="75000"/>
                  </a:schemeClr>
                </a:solidFill>
                <a:latin typeface="Arial" panose="020B0604020202020204" pitchFamily="34" charset="0"/>
                <a:cs typeface="Arial" panose="020B0604020202020204" pitchFamily="34" charset="0"/>
              </a:rPr>
              <a:t> </a:t>
            </a:r>
            <a:r>
              <a:rPr lang="ru-RU" sz="2400" dirty="0" err="1" smtClean="0">
                <a:solidFill>
                  <a:schemeClr val="accent1">
                    <a:lumMod val="75000"/>
                  </a:schemeClr>
                </a:solidFill>
                <a:latin typeface="Arial" panose="020B0604020202020204" pitchFamily="34" charset="0"/>
                <a:cs typeface="Arial" panose="020B0604020202020204" pitchFamily="34" charset="0"/>
              </a:rPr>
              <a:t>бақылау нәтижесін тіркеу</a:t>
            </a:r>
            <a:r>
              <a:rPr lang="ru-RU" sz="2400" dirty="0" smtClean="0">
                <a:solidFill>
                  <a:schemeClr val="accent1">
                    <a:lumMod val="75000"/>
                  </a:schemeClr>
                </a:solidFill>
                <a:latin typeface="Arial" panose="020B0604020202020204" pitchFamily="34" charset="0"/>
                <a:cs typeface="Arial" panose="020B0604020202020204" pitchFamily="34" charset="0"/>
              </a:rPr>
              <a:t> (оформление) </a:t>
            </a:r>
            <a:r>
              <a:rPr lang="ru-RU" sz="2400" dirty="0" err="1" smtClean="0">
                <a:solidFill>
                  <a:schemeClr val="accent1">
                    <a:lumMod val="75000"/>
                  </a:schemeClr>
                </a:solidFill>
                <a:latin typeface="Arial" panose="020B0604020202020204" pitchFamily="34" charset="0"/>
                <a:cs typeface="Arial" panose="020B0604020202020204" pitchFamily="34" charset="0"/>
              </a:rPr>
              <a:t>түрлері</a:t>
            </a:r>
            <a:r>
              <a:rPr lang="ru-RU" sz="2400" dirty="0" smtClean="0">
                <a:solidFill>
                  <a:schemeClr val="accent1">
                    <a:lumMod val="75000"/>
                  </a:schemeClr>
                </a:solidFill>
                <a:latin typeface="Arial" panose="020B0604020202020204" pitchFamily="34" charset="0"/>
                <a:cs typeface="Arial" panose="020B0604020202020204" pitchFamily="34" charset="0"/>
              </a:rPr>
              <a:t/>
            </a:r>
            <a:br>
              <a:rPr lang="ru-RU" sz="2400" dirty="0" smtClean="0">
                <a:solidFill>
                  <a:schemeClr val="accent1">
                    <a:lumMod val="75000"/>
                  </a:schemeClr>
                </a:solidFill>
                <a:latin typeface="Arial" panose="020B0604020202020204" pitchFamily="34" charset="0"/>
                <a:cs typeface="Arial" panose="020B0604020202020204" pitchFamily="34" charset="0"/>
              </a:rPr>
            </a:br>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657600" y="1584325"/>
            <a:ext cx="7696200" cy="4351338"/>
          </a:xfrm>
          <a:ln>
            <a:solidFill>
              <a:schemeClr val="accent1"/>
            </a:solidFill>
          </a:ln>
        </p:spPr>
        <p:txBody>
          <a:bodyPr rtlCol="0">
            <a:normAutofit fontScale="92500" lnSpcReduction="10000"/>
          </a:bodyPr>
          <a:lstStyle/>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Сараптамалық анықтама,</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мектепішілік бақылау нәтижесі жайында анықтамалар,</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r>
              <a:rPr lang="kk-KZ" dirty="0" smtClean="0">
                <a:latin typeface="Arial" panose="020B0604020202020204" pitchFamily="34" charset="0"/>
                <a:cs typeface="Arial" panose="020B0604020202020204" pitchFamily="34" charset="0"/>
              </a:rPr>
              <a:t>Тексерілген істің жағдайы жайлы баяндама</a:t>
            </a:r>
            <a:endParaRPr lang="ru-RU" dirty="0" smtClean="0">
              <a:latin typeface="Arial" panose="020B0604020202020204" pitchFamily="34" charset="0"/>
              <a:cs typeface="Arial" panose="020B0604020202020204" pitchFamily="34" charset="0"/>
            </a:endParaRPr>
          </a:p>
          <a:p>
            <a:pPr marL="514350" indent="-514350" eaLnBrk="1" fontAlgn="auto" hangingPunct="1">
              <a:spcAft>
                <a:spcPts val="0"/>
              </a:spcAft>
              <a:buFont typeface="+mj-lt"/>
              <a:buAutoNum type="arabicPeriod"/>
              <a:defRPr/>
            </a:pPr>
            <a:endParaRPr lang="ru-RU" dirty="0" smtClean="0">
              <a:latin typeface="Arial" panose="020B0604020202020204" pitchFamily="34" charset="0"/>
              <a:cs typeface="Arial" panose="020B0604020202020204" pitchFamily="34" charset="0"/>
            </a:endParaRPr>
          </a:p>
          <a:p>
            <a:pPr eaLnBrk="1" fontAlgn="auto" hangingPunct="1">
              <a:spcAft>
                <a:spcPts val="0"/>
              </a:spcAft>
              <a:defRPr/>
            </a:pPr>
            <a:r>
              <a:rPr lang="kk-KZ" dirty="0" smtClean="0">
                <a:latin typeface="Arial" panose="020B0604020202020204" pitchFamily="34" charset="0"/>
                <a:cs typeface="Arial" panose="020B0604020202020204" pitchFamily="34" charset="0"/>
              </a:rPr>
              <a:t>Соңғы мәліметтер нақты фактілерді, қорытындыларды және қажет болса ұсыныстарды қамтуы қажет. Нәтиже жөніндегі ақпарат мектеп қызметкерлерінің назарына жеткізіледі.</a:t>
            </a:r>
            <a:endParaRPr lang="ru-RU" dirty="0">
              <a:latin typeface="Arial" panose="020B0604020202020204" pitchFamily="34" charset="0"/>
              <a:cs typeface="Arial" panose="020B0604020202020204" pitchFamily="34" charset="0"/>
            </a:endParaRPr>
          </a:p>
          <a:p>
            <a:pPr eaLnBrk="1" fontAlgn="auto" hangingPunct="1">
              <a:spcAft>
                <a:spcPts val="0"/>
              </a:spcAft>
              <a:defRPr/>
            </a:pPr>
            <a:endParaRPr lang="ru-RU" dirty="0">
              <a:latin typeface="Arial" panose="020B0604020202020204" pitchFamily="34" charset="0"/>
              <a:cs typeface="Arial" panose="020B0604020202020204" pitchFamily="34" charset="0"/>
            </a:endParaRPr>
          </a:p>
          <a:p>
            <a:pPr eaLnBrk="1" fontAlgn="auto" hangingPunct="1">
              <a:spcAft>
                <a:spcPts val="0"/>
              </a:spcAft>
              <a:defRPr/>
            </a:pPr>
            <a:endParaRPr lang="ru-RU" dirty="0">
              <a:latin typeface="Arial" panose="020B0604020202020204" pitchFamily="34" charset="0"/>
              <a:cs typeface="Arial" panose="020B0604020202020204" pitchFamily="34" charset="0"/>
            </a:endParaRPr>
          </a:p>
        </p:txBody>
      </p:sp>
      <p:pic>
        <p:nvPicPr>
          <p:cNvPr id="39940"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684338"/>
            <a:ext cx="2767013"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p:txBody>
          <a:bodyPr/>
          <a:lstStyle/>
          <a:p>
            <a:pPr eaLnBrk="1" hangingPunct="1"/>
            <a:r>
              <a:rPr lang="ru-RU" altLang="ru-RU" sz="2400" smtClean="0">
                <a:solidFill>
                  <a:schemeClr val="accent1"/>
                </a:solidFill>
                <a:latin typeface="Arial" panose="020B0604020202020204" pitchFamily="34" charset="0"/>
                <a:cs typeface="Arial" panose="020B0604020202020204" pitchFamily="34" charset="0"/>
              </a:rPr>
              <a:t>Мектепішілік бақылаудың формасы,  мақсаты мен міндеттеріне байланысты, сондай ақ істің нақты жағдайына қарай  ЕҢ СОҢЫНДА:</a:t>
            </a:r>
            <a:br>
              <a:rPr lang="ru-RU" altLang="ru-RU" sz="2400" smtClean="0">
                <a:solidFill>
                  <a:schemeClr val="accent1"/>
                </a:solidFill>
                <a:latin typeface="Arial" panose="020B0604020202020204" pitchFamily="34" charset="0"/>
                <a:cs typeface="Arial" panose="020B0604020202020204" pitchFamily="34" charset="0"/>
              </a:rPr>
            </a:br>
            <a:endParaRPr lang="ru-RU" altLang="ru-RU" sz="2000" smtClean="0">
              <a:solidFill>
                <a:schemeClr val="accent1"/>
              </a:solidFill>
              <a:latin typeface="Arial" panose="020B0604020202020204" pitchFamily="34" charset="0"/>
              <a:cs typeface="Arial" panose="020B0604020202020204" pitchFamily="34" charset="0"/>
            </a:endParaRPr>
          </a:p>
        </p:txBody>
      </p:sp>
      <p:sp>
        <p:nvSpPr>
          <p:cNvPr id="40963" name="Объект 2"/>
          <p:cNvSpPr>
            <a:spLocks noGrp="1"/>
          </p:cNvSpPr>
          <p:nvPr>
            <p:ph idx="1"/>
          </p:nvPr>
        </p:nvSpPr>
        <p:spPr>
          <a:xfrm>
            <a:off x="769938" y="1690688"/>
            <a:ext cx="7769225" cy="4351337"/>
          </a:xfrm>
          <a:ln>
            <a:solidFill>
              <a:schemeClr val="accent1"/>
            </a:solidFill>
            <a:miter lim="800000"/>
            <a:headEnd/>
            <a:tailEnd/>
          </a:ln>
        </p:spPr>
        <p:txBody>
          <a:bodyPr/>
          <a:lstStyle/>
          <a:p>
            <a:pPr indent="314325" eaLnBrk="1" hangingPunct="1">
              <a:lnSpc>
                <a:spcPct val="80000"/>
              </a:lnSpc>
              <a:buFont typeface="Wingdings" panose="05000000000000000000" pitchFamily="2" charset="2"/>
              <a:buChar char="ü"/>
            </a:pPr>
            <a:endParaRPr lang="kk-KZ" altLang="ru-RU" sz="2400" smtClean="0">
              <a:latin typeface="Arial" panose="020B0604020202020204" pitchFamily="34" charset="0"/>
              <a:cs typeface="Arial" panose="020B0604020202020204" pitchFamily="34" charset="0"/>
            </a:endParaRPr>
          </a:p>
          <a:p>
            <a:pPr indent="314325" eaLnBrk="1" hangingPunct="1">
              <a:lnSpc>
                <a:spcPct val="80000"/>
              </a:lnSpc>
              <a:buFont typeface="Wingdings" panose="05000000000000000000" pitchFamily="2" charset="2"/>
              <a:buChar char="ü"/>
            </a:pPr>
            <a:r>
              <a:rPr lang="kk-KZ" altLang="ru-RU" sz="2400" smtClean="0">
                <a:latin typeface="Arial" panose="020B0604020202020204" pitchFamily="34" charset="0"/>
                <a:cs typeface="Arial" panose="020B0604020202020204" pitchFamily="34" charset="0"/>
              </a:rPr>
              <a:t>Педагогикалық немесе әдістемелік кеңестер отырысы, педагогтар құрамымен шаруашылық және жұмысшы отырыстар  (совещания) өткізіледі;</a:t>
            </a:r>
            <a:endParaRPr lang="ru-RU" altLang="ru-RU" sz="2400" smtClean="0">
              <a:latin typeface="Arial" panose="020B0604020202020204" pitchFamily="34" charset="0"/>
              <a:cs typeface="Arial" panose="020B0604020202020204" pitchFamily="34" charset="0"/>
            </a:endParaRPr>
          </a:p>
          <a:p>
            <a:pPr indent="314325" eaLnBrk="1" hangingPunct="1">
              <a:lnSpc>
                <a:spcPct val="80000"/>
              </a:lnSpc>
              <a:buFont typeface="Wingdings" panose="05000000000000000000" pitchFamily="2" charset="2"/>
              <a:buChar char="ü"/>
            </a:pPr>
            <a:r>
              <a:rPr lang="kk-KZ" altLang="ru-RU" sz="2400" smtClean="0">
                <a:latin typeface="Arial" panose="020B0604020202020204" pitchFamily="34" charset="0"/>
                <a:cs typeface="Arial" panose="020B0604020202020204" pitchFamily="34" charset="0"/>
              </a:rPr>
              <a:t>айтылған ескертулер мен ұсыныстар мектеп ісінің номенклатурасына сай құжаттарға тіркеледі; </a:t>
            </a:r>
            <a:endParaRPr lang="ru-RU" altLang="ru-RU" sz="2400" smtClean="0">
              <a:latin typeface="Arial" panose="020B0604020202020204" pitchFamily="34" charset="0"/>
              <a:cs typeface="Arial" panose="020B0604020202020204" pitchFamily="34" charset="0"/>
            </a:endParaRPr>
          </a:p>
          <a:p>
            <a:pPr indent="314325" eaLnBrk="1" hangingPunct="1">
              <a:lnSpc>
                <a:spcPct val="80000"/>
              </a:lnSpc>
              <a:buFont typeface="Wingdings" panose="05000000000000000000" pitchFamily="2" charset="2"/>
              <a:buChar char="ü"/>
            </a:pPr>
            <a:r>
              <a:rPr lang="kk-KZ" altLang="ru-RU" sz="2400" smtClean="0">
                <a:latin typeface="Arial" panose="020B0604020202020204" pitchFamily="34" charset="0"/>
                <a:cs typeface="Arial" panose="020B0604020202020204" pitchFamily="34" charset="0"/>
              </a:rPr>
              <a:t>мектепішілік бақылау нәтижесі мұғалімдерді аттестациядан өткізу кезінде ескерілуі мүмкін, алайда  сараптама жүргізуші (экспертік) топтың шешім қабылдауына негіз болмайды.</a:t>
            </a:r>
            <a:endParaRPr lang="ru-RU" altLang="ru-RU" sz="2400" smtClean="0">
              <a:latin typeface="Arial" panose="020B0604020202020204" pitchFamily="34" charset="0"/>
              <a:cs typeface="Arial" panose="020B0604020202020204" pitchFamily="34" charset="0"/>
            </a:endParaRPr>
          </a:p>
          <a:p>
            <a:pPr indent="314325" eaLnBrk="1" hangingPunct="1">
              <a:lnSpc>
                <a:spcPct val="80000"/>
              </a:lnSpc>
              <a:buFont typeface="Arial" panose="020B0604020202020204" pitchFamily="34" charset="0"/>
              <a:buNone/>
            </a:pPr>
            <a:endParaRPr lang="ru-RU" altLang="ru-RU" sz="2400" smtClean="0">
              <a:latin typeface="Arial" panose="020B0604020202020204" pitchFamily="34" charset="0"/>
              <a:cs typeface="Arial" panose="020B0604020202020204" pitchFamily="34" charset="0"/>
            </a:endParaRPr>
          </a:p>
        </p:txBody>
      </p:sp>
      <p:pic>
        <p:nvPicPr>
          <p:cNvPr id="40964"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10625" y="3867150"/>
            <a:ext cx="2914650"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2206625" y="365125"/>
            <a:ext cx="9866313" cy="1325563"/>
          </a:xfrm>
        </p:spPr>
        <p:txBody>
          <a:bodyPr/>
          <a:lstStyle/>
          <a:p>
            <a:pPr eaLnBrk="1" hangingPunct="1"/>
            <a:r>
              <a:rPr lang="en-US" altLang="ru-RU" smtClean="0">
                <a:latin typeface="Arial" panose="020B0604020202020204" pitchFamily="34" charset="0"/>
                <a:cs typeface="Arial" panose="020B0604020202020204" pitchFamily="34" charset="0"/>
              </a:rPr>
              <a:t/>
            </a:r>
            <a:br>
              <a:rPr lang="en-US" altLang="ru-RU" smtClean="0">
                <a:latin typeface="Arial" panose="020B0604020202020204" pitchFamily="34" charset="0"/>
                <a:cs typeface="Arial" panose="020B0604020202020204" pitchFamily="34" charset="0"/>
              </a:rPr>
            </a:br>
            <a:r>
              <a:rPr lang="en-US" altLang="ru-RU" smtClean="0">
                <a:latin typeface="Arial" panose="020B0604020202020204" pitchFamily="34" charset="0"/>
                <a:cs typeface="Arial" panose="020B0604020202020204" pitchFamily="34" charset="0"/>
              </a:rPr>
              <a:t>“</a:t>
            </a:r>
            <a:r>
              <a:rPr lang="kk-KZ" altLang="ru-RU" smtClean="0">
                <a:solidFill>
                  <a:srgbClr val="C00000"/>
                </a:solidFill>
                <a:latin typeface="Arial" panose="020B0604020202020204" pitchFamily="34" charset="0"/>
                <a:cs typeface="Arial" panose="020B0604020202020204" pitchFamily="34" charset="0"/>
              </a:rPr>
              <a:t>Мектепішілік бақылау</a:t>
            </a:r>
            <a:r>
              <a:rPr lang="en-US" altLang="ru-RU" smtClean="0">
                <a:solidFill>
                  <a:srgbClr val="C00000"/>
                </a:solidFill>
                <a:latin typeface="Arial" panose="020B0604020202020204" pitchFamily="34" charset="0"/>
                <a:cs typeface="Arial" panose="020B0604020202020204" pitchFamily="34" charset="0"/>
              </a:rPr>
              <a:t>”</a:t>
            </a:r>
            <a:r>
              <a:rPr lang="kk-KZ" altLang="ru-RU" smtClean="0">
                <a:solidFill>
                  <a:srgbClr val="C00000"/>
                </a:solidFill>
                <a:latin typeface="Arial" panose="020B0604020202020204" pitchFamily="34" charset="0"/>
                <a:cs typeface="Arial" panose="020B0604020202020204" pitchFamily="34" charset="0"/>
              </a:rPr>
              <a:t> ұғымы</a:t>
            </a:r>
            <a:r>
              <a:rPr lang="ru-RU" altLang="ru-RU" smtClean="0">
                <a:solidFill>
                  <a:srgbClr val="C00000"/>
                </a:solidFill>
              </a:rPr>
              <a:t/>
            </a:r>
            <a:br>
              <a:rPr lang="ru-RU" altLang="ru-RU" smtClean="0">
                <a:solidFill>
                  <a:srgbClr val="C00000"/>
                </a:solidFill>
              </a:rPr>
            </a:br>
            <a:endParaRPr lang="ru-RU" altLang="ru-RU" smtClean="0">
              <a:solidFill>
                <a:srgbClr val="C00000"/>
              </a:solidFill>
            </a:endParaRPr>
          </a:p>
        </p:txBody>
      </p:sp>
      <p:sp>
        <p:nvSpPr>
          <p:cNvPr id="5123" name="Объект 2"/>
          <p:cNvSpPr>
            <a:spLocks noGrp="1"/>
          </p:cNvSpPr>
          <p:nvPr>
            <p:ph idx="1"/>
          </p:nvPr>
        </p:nvSpPr>
        <p:spPr>
          <a:xfrm>
            <a:off x="598488" y="1690688"/>
            <a:ext cx="11242675" cy="4673600"/>
          </a:xfrm>
          <a:ln>
            <a:solidFill>
              <a:schemeClr val="accent1"/>
            </a:solidFill>
            <a:miter lim="800000"/>
            <a:headEnd/>
            <a:tailEnd/>
          </a:ln>
        </p:spPr>
        <p:txBody>
          <a:bodyPr/>
          <a:lstStyle/>
          <a:p>
            <a:pPr algn="just" eaLnBrk="1" hangingPunct="1"/>
            <a:r>
              <a:rPr lang="kk-KZ" altLang="ru-RU" smtClean="0"/>
              <a:t> </a:t>
            </a:r>
            <a:r>
              <a:rPr lang="kk-KZ" altLang="ru-RU" sz="2400" u="sng" smtClean="0">
                <a:latin typeface="Times New Roman" panose="02020603050405020304" pitchFamily="18" charset="0"/>
                <a:cs typeface="Times New Roman" panose="02020603050405020304" pitchFamily="18" charset="0"/>
              </a:rPr>
              <a:t>Мектепішілік бақылау</a:t>
            </a:r>
            <a:r>
              <a:rPr lang="kk-KZ" altLang="ru-RU" sz="2400" smtClean="0">
                <a:latin typeface="Times New Roman" panose="02020603050405020304" pitchFamily="18" charset="0"/>
                <a:cs typeface="Times New Roman" panose="02020603050405020304" pitchFamily="18" charset="0"/>
              </a:rPr>
              <a:t> - бұл мектептің барлық жұмысын оның алдына қойылған тапсырмаларға сай үйлестіру мен оңтайландыру мақсатында  білім беру ұйымындағы оқу тәрбие процесін жан-жақты  оқу мен талдау жасайтын, сондай ақ қателіктердің алдын алу мен педагогикалық ұжымға кәсіби көмек көрсететін біртұтас процесс.  Сонымен бірге МІБ - бұл мектептегі білім беру процесінің өзекті мәселелері мен қатар білім ұйымы қызметін  анықтаудағы маңызды ақпараттардың қайнар көзі. </a:t>
            </a:r>
            <a:endParaRPr lang="en-US" altLang="ru-RU" sz="2400" smtClean="0">
              <a:latin typeface="Times New Roman" panose="02020603050405020304" pitchFamily="18" charset="0"/>
              <a:cs typeface="Times New Roman" panose="02020603050405020304" pitchFamily="18" charset="0"/>
            </a:endParaRPr>
          </a:p>
          <a:p>
            <a:pPr algn="just" eaLnBrk="1" hangingPunct="1"/>
            <a:r>
              <a:rPr lang="kk-KZ" altLang="ru-RU" sz="2400" smtClean="0">
                <a:latin typeface="Times New Roman" panose="02020603050405020304" pitchFamily="18" charset="0"/>
                <a:cs typeface="Times New Roman" panose="02020603050405020304" pitchFamily="18" charset="0"/>
              </a:rPr>
              <a:t>Бұл жұмыс мектеп әкімшілігі мүшелерінің өз құзырлықтары шеңберінде мектеп жұмысшыларының Қазақстан Республикасының  заңдары мен басқа да нормтивтік -құқықтық құжаттарды орындауын бақылау мен басқару бағытында жүзеге асыратын тексеру мен байқау жүргізуін ұсынады.</a:t>
            </a:r>
            <a:endParaRPr lang="en-US" altLang="ru-RU" sz="2400" smtClean="0">
              <a:latin typeface="Times New Roman" panose="02020603050405020304" pitchFamily="18" charset="0"/>
              <a:cs typeface="Times New Roman" panose="02020603050405020304" pitchFamily="18" charset="0"/>
            </a:endParaRPr>
          </a:p>
          <a:p>
            <a:pPr algn="just" eaLnBrk="1" hangingPunct="1"/>
            <a:endParaRPr lang="ru-RU" altLang="ru-RU" sz="2400" smtClean="0">
              <a:latin typeface="Times New Roman" panose="02020603050405020304" pitchFamily="18" charset="0"/>
              <a:cs typeface="Times New Roman" panose="02020603050405020304" pitchFamily="18" charset="0"/>
            </a:endParaRPr>
          </a:p>
        </p:txBody>
      </p:sp>
      <p:pic>
        <p:nvPicPr>
          <p:cNvPr id="5124"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79388"/>
            <a:ext cx="1608137"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93775"/>
          </a:xfrm>
        </p:spPr>
        <p:txBody>
          <a:bodyPr rtlCol="0">
            <a:normAutofit fontScale="90000"/>
          </a:bodyPr>
          <a:lstStyle/>
          <a:p>
            <a:pPr eaLnBrk="1" fontAlgn="auto" hangingPunct="1">
              <a:spcAft>
                <a:spcPts val="0"/>
              </a:spcAft>
              <a:defRPr/>
            </a:pPr>
            <a:r>
              <a:rPr lang="ru-RU" sz="2400" dirty="0" smtClean="0">
                <a:solidFill>
                  <a:schemeClr val="accent1">
                    <a:lumMod val="50000"/>
                  </a:schemeClr>
                </a:solidFill>
                <a:latin typeface="Arial" panose="020B0604020202020204" pitchFamily="34" charset="0"/>
                <a:cs typeface="Arial" panose="020B0604020202020204" pitchFamily="34" charset="0"/>
              </a:rPr>
              <a:t/>
            </a:r>
            <a:br>
              <a:rPr lang="ru-RU" sz="2400" dirty="0" smtClean="0">
                <a:solidFill>
                  <a:schemeClr val="accent1">
                    <a:lumMod val="50000"/>
                  </a:schemeClr>
                </a:solidFill>
                <a:latin typeface="Arial" panose="020B0604020202020204" pitchFamily="34" charset="0"/>
                <a:cs typeface="Arial" panose="020B0604020202020204" pitchFamily="34" charset="0"/>
              </a:rPr>
            </a:br>
            <a:r>
              <a:rPr lang="ru-RU" sz="2400" dirty="0" err="1" smtClean="0">
                <a:solidFill>
                  <a:schemeClr val="accent1">
                    <a:lumMod val="50000"/>
                  </a:schemeClr>
                </a:solidFill>
                <a:latin typeface="Arial" panose="020B0604020202020204" pitchFamily="34" charset="0"/>
                <a:cs typeface="Arial" panose="020B0604020202020204" pitchFamily="34" charset="0"/>
              </a:rPr>
              <a:t>Мектеп</a:t>
            </a: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басшысы</a:t>
            </a:r>
            <a:r>
              <a:rPr lang="ru-RU" sz="2400" dirty="0" smtClean="0">
                <a:solidFill>
                  <a:schemeClr val="accent1">
                    <a:lumMod val="50000"/>
                  </a:schemeClr>
                </a:solidFill>
                <a:latin typeface="Arial" panose="020B0604020202020204" pitchFamily="34" charset="0"/>
                <a:cs typeface="Arial" panose="020B0604020202020204" pitchFamily="34" charset="0"/>
              </a:rPr>
              <a:t> БАҚЫЛАУ НӘТИЖЕСІ </a:t>
            </a:r>
            <a:r>
              <a:rPr lang="ru-RU" sz="2400" dirty="0" err="1" smtClean="0">
                <a:solidFill>
                  <a:schemeClr val="accent1">
                    <a:lumMod val="50000"/>
                  </a:schemeClr>
                </a:solidFill>
                <a:latin typeface="Arial" panose="020B0604020202020204" pitchFamily="34" charset="0"/>
                <a:cs typeface="Arial" panose="020B0604020202020204" pitchFamily="34" charset="0"/>
              </a:rPr>
              <a:t>бойынша</a:t>
            </a:r>
            <a:r>
              <a:rPr lang="ru-RU" sz="2400" dirty="0" smtClean="0">
                <a:solidFill>
                  <a:schemeClr val="accent1">
                    <a:lumMod val="50000"/>
                  </a:schemeClr>
                </a:solidFill>
                <a:latin typeface="Arial" panose="020B0604020202020204" pitchFamily="34" charset="0"/>
                <a:cs typeface="Arial" panose="020B0604020202020204" pitchFamily="34" charset="0"/>
              </a:rPr>
              <a:t> </a:t>
            </a:r>
            <a:r>
              <a:rPr lang="ru-RU" sz="2400" dirty="0" err="1" smtClean="0">
                <a:solidFill>
                  <a:schemeClr val="accent1">
                    <a:lumMod val="50000"/>
                  </a:schemeClr>
                </a:solidFill>
                <a:latin typeface="Arial" panose="020B0604020202020204" pitchFamily="34" charset="0"/>
                <a:cs typeface="Arial" panose="020B0604020202020204" pitchFamily="34" charset="0"/>
              </a:rPr>
              <a:t>төмендегі </a:t>
            </a:r>
            <a:r>
              <a:rPr lang="ru-RU" sz="2400" dirty="0" smtClean="0">
                <a:solidFill>
                  <a:schemeClr val="accent1">
                    <a:lumMod val="50000"/>
                  </a:schemeClr>
                </a:solidFill>
                <a:latin typeface="Arial" panose="020B0604020202020204" pitchFamily="34" charset="0"/>
                <a:cs typeface="Arial" panose="020B0604020202020204" pitchFamily="34" charset="0"/>
              </a:rPr>
              <a:t>ШЕШІМДЕРДІ </a:t>
            </a:r>
            <a:r>
              <a:rPr lang="ru-RU" sz="2400" dirty="0" err="1" smtClean="0">
                <a:solidFill>
                  <a:schemeClr val="accent1">
                    <a:lumMod val="50000"/>
                  </a:schemeClr>
                </a:solidFill>
                <a:latin typeface="Arial" panose="020B0604020202020204" pitchFamily="34" charset="0"/>
                <a:cs typeface="Arial" panose="020B0604020202020204" pitchFamily="34" charset="0"/>
              </a:rPr>
              <a:t>қабылдайды</a:t>
            </a:r>
            <a:r>
              <a:rPr lang="ru-RU" sz="2400" dirty="0" smtClean="0">
                <a:solidFill>
                  <a:schemeClr val="accent1">
                    <a:lumMod val="50000"/>
                  </a:schemeClr>
                </a:solidFill>
                <a:latin typeface="Arial" panose="020B0604020202020204" pitchFamily="34" charset="0"/>
                <a:cs typeface="Arial" panose="020B0604020202020204" pitchFamily="34" charset="0"/>
              </a:rPr>
              <a:t>:</a:t>
            </a:r>
            <a:br>
              <a:rPr lang="ru-RU" sz="2400" dirty="0" smtClean="0">
                <a:solidFill>
                  <a:schemeClr val="accent1">
                    <a:lumMod val="50000"/>
                  </a:schemeClr>
                </a:solidFill>
                <a:latin typeface="Arial" panose="020B0604020202020204" pitchFamily="34" charset="0"/>
                <a:cs typeface="Arial" panose="020B0604020202020204" pitchFamily="34" charset="0"/>
              </a:rPr>
            </a:br>
            <a:r>
              <a:rPr lang="ru-RU" sz="2400" dirty="0">
                <a:solidFill>
                  <a:schemeClr val="accent1">
                    <a:lumMod val="50000"/>
                  </a:schemeClr>
                </a:solidFill>
                <a:latin typeface="Arial" panose="020B0604020202020204" pitchFamily="34" charset="0"/>
                <a:cs typeface="Arial" panose="020B0604020202020204" pitchFamily="34" charset="0"/>
              </a:rPr>
              <a:t/>
            </a:r>
            <a:br>
              <a:rPr lang="ru-RU" sz="2400" dirty="0">
                <a:solidFill>
                  <a:schemeClr val="accent1">
                    <a:lumMod val="50000"/>
                  </a:schemeClr>
                </a:solidFill>
                <a:latin typeface="Arial" panose="020B0604020202020204" pitchFamily="34" charset="0"/>
                <a:cs typeface="Arial" panose="020B0604020202020204" pitchFamily="34" charset="0"/>
              </a:rPr>
            </a:br>
            <a:endParaRPr lang="ru-RU" sz="2400" dirty="0">
              <a:solidFill>
                <a:schemeClr val="accent1">
                  <a:lumMod val="5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635250" y="1825625"/>
            <a:ext cx="5438775" cy="4351338"/>
          </a:xfrm>
          <a:ln>
            <a:solidFill>
              <a:schemeClr val="accent1"/>
            </a:solidFill>
          </a:ln>
        </p:spPr>
        <p:txBody>
          <a:bodyPr rtlCol="0">
            <a:normAutofit fontScale="92500"/>
          </a:bodyPr>
          <a:lstStyle/>
          <a:p>
            <a:pPr marL="0" indent="620713" eaLnBrk="1" fontAlgn="auto" hangingPunct="1">
              <a:spcAft>
                <a:spcPts val="0"/>
              </a:spcAft>
              <a:buFont typeface="Wingdings" panose="05000000000000000000" pitchFamily="2" charset="2"/>
              <a:buChar char="ü"/>
              <a:defRPr/>
            </a:pPr>
            <a:r>
              <a:rPr lang="kk-KZ" dirty="0" smtClean="0"/>
              <a:t>Бұйрық шығару;</a:t>
            </a:r>
            <a:endParaRPr lang="ru-RU" dirty="0" smtClean="0"/>
          </a:p>
          <a:p>
            <a:pPr marL="0" indent="620713" eaLnBrk="1" fontAlgn="auto" hangingPunct="1">
              <a:spcAft>
                <a:spcPts val="0"/>
              </a:spcAft>
              <a:buFont typeface="Wingdings" panose="05000000000000000000" pitchFamily="2" charset="2"/>
              <a:buChar char="ü"/>
              <a:defRPr/>
            </a:pPr>
            <a:r>
              <a:rPr lang="kk-KZ" dirty="0" smtClean="0"/>
              <a:t>МІБ соңғы мәліметтерін алқалы (коллегиальный) органда талдау;</a:t>
            </a:r>
            <a:endParaRPr lang="ru-RU" dirty="0" smtClean="0"/>
          </a:p>
          <a:p>
            <a:pPr marL="0" indent="620713" eaLnBrk="1" fontAlgn="auto" hangingPunct="1">
              <a:spcAft>
                <a:spcPts val="0"/>
              </a:spcAft>
              <a:buFont typeface="Wingdings" panose="05000000000000000000" pitchFamily="2" charset="2"/>
              <a:buChar char="ü"/>
              <a:defRPr/>
            </a:pPr>
            <a:r>
              <a:rPr lang="kk-KZ" dirty="0" smtClean="0"/>
              <a:t>сараптамашыларды тарта отырып  бақылауды қайта жүргізу; </a:t>
            </a:r>
            <a:endParaRPr lang="ru-RU" dirty="0" smtClean="0"/>
          </a:p>
          <a:p>
            <a:pPr marL="0" indent="620713" eaLnBrk="1" fontAlgn="auto" hangingPunct="1">
              <a:spcAft>
                <a:spcPts val="0"/>
              </a:spcAft>
              <a:buFont typeface="Wingdings" panose="05000000000000000000" pitchFamily="2" charset="2"/>
              <a:buChar char="ü"/>
              <a:defRPr/>
            </a:pPr>
            <a:r>
              <a:rPr lang="kk-KZ" dirty="0" smtClean="0"/>
              <a:t>лауазымды адамдарды тәртіптік жауапкершілікке тарту; </a:t>
            </a:r>
            <a:endParaRPr lang="ru-RU" dirty="0" smtClean="0"/>
          </a:p>
          <a:p>
            <a:pPr marL="0" indent="620713" eaLnBrk="1" fontAlgn="auto" hangingPunct="1">
              <a:spcAft>
                <a:spcPts val="0"/>
              </a:spcAft>
              <a:buFont typeface="Wingdings" panose="05000000000000000000" pitchFamily="2" charset="2"/>
              <a:buChar char="ü"/>
              <a:defRPr/>
            </a:pPr>
            <a:r>
              <a:rPr lang="kk-KZ" dirty="0" smtClean="0"/>
              <a:t>қызметкерлерді марапаттау;</a:t>
            </a:r>
            <a:endParaRPr lang="ru-RU" dirty="0" smtClean="0"/>
          </a:p>
          <a:p>
            <a:pPr marL="0" indent="620713" eaLnBrk="1" fontAlgn="auto" hangingPunct="1">
              <a:spcAft>
                <a:spcPts val="0"/>
              </a:spcAft>
              <a:buFont typeface="Wingdings" panose="05000000000000000000" pitchFamily="2" charset="2"/>
              <a:buChar char="ü"/>
              <a:defRPr/>
            </a:pPr>
            <a:r>
              <a:rPr lang="kk-KZ" dirty="0" smtClean="0"/>
              <a:t>өз құзырлығы шеңберінде басқа да шешімдер қабылдау</a:t>
            </a:r>
            <a:endParaRPr lang="ru-RU" dirty="0" smtClean="0"/>
          </a:p>
          <a:p>
            <a:pPr marL="0" indent="620713" eaLnBrk="1" fontAlgn="auto" hangingPunct="1">
              <a:spcAft>
                <a:spcPts val="0"/>
              </a:spcAft>
              <a:buFont typeface="Wingdings" panose="05000000000000000000" pitchFamily="2" charset="2"/>
              <a:buChar char="ü"/>
              <a:defRPr/>
            </a:pPr>
            <a:endParaRPr lang="ru-RU" dirty="0"/>
          </a:p>
        </p:txBody>
      </p:sp>
      <p:sp>
        <p:nvSpPr>
          <p:cNvPr id="41988" name="TextBox 3"/>
          <p:cNvSpPr txBox="1">
            <a:spLocks noChangeArrowheads="1"/>
          </p:cNvSpPr>
          <p:nvPr/>
        </p:nvSpPr>
        <p:spPr bwMode="auto">
          <a:xfrm>
            <a:off x="8470900" y="2755900"/>
            <a:ext cx="3455988" cy="33242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altLang="ru-RU" sz="1600">
                <a:cs typeface="Arial" panose="020B0604020202020204" pitchFamily="34" charset="0"/>
              </a:rPr>
              <a:t>Оқушылар мен олардың ата -аналарына  арналған жолдауындағы тексеру нәтижелері жайлы мәліметтер, сондай ақ  басқа адамдар мен ұйымдардың жолдаулары мен сұраныстарында.</a:t>
            </a:r>
            <a:endParaRPr lang="ru-RU" altLang="ru-RU" sz="1600">
              <a:cs typeface="Arial" panose="020B0604020202020204" pitchFamily="34" charset="0"/>
            </a:endParaRPr>
          </a:p>
          <a:p>
            <a:pPr eaLnBrk="1" hangingPunct="1"/>
            <a:r>
              <a:rPr lang="kk-KZ" altLang="ru-RU" sz="1600">
                <a:cs typeface="Arial" panose="020B0604020202020204" pitchFamily="34" charset="0"/>
              </a:rPr>
              <a:t>Олар белгіленген тәртіппен және белгіленген уақытта хабардар болады.</a:t>
            </a:r>
            <a:endParaRPr lang="ru-RU" altLang="ru-RU" sz="1600">
              <a:cs typeface="Arial" panose="020B0604020202020204" pitchFamily="34" charset="0"/>
            </a:endParaRPr>
          </a:p>
          <a:p>
            <a:pPr eaLnBrk="1" hangingPunct="1"/>
            <a:endParaRPr lang="ru-RU" altLang="ru-RU" sz="1600">
              <a:cs typeface="Arial" panose="020B0604020202020204" pitchFamily="34" charset="0"/>
            </a:endParaRPr>
          </a:p>
          <a:p>
            <a:pPr eaLnBrk="1" hangingPunct="1"/>
            <a:endParaRPr lang="ru-RU" altLang="ru-RU" sz="1600">
              <a:cs typeface="Arial" panose="020B0604020202020204" pitchFamily="34" charset="0"/>
            </a:endParaRPr>
          </a:p>
          <a:p>
            <a:pPr eaLnBrk="1" hangingPunct="1"/>
            <a:endParaRPr lang="ru-RU" altLang="ru-RU">
              <a:latin typeface="Calibri" panose="020F0502020204030204" pitchFamily="34" charset="0"/>
            </a:endParaRPr>
          </a:p>
        </p:txBody>
      </p:sp>
      <p:cxnSp>
        <p:nvCxnSpPr>
          <p:cNvPr id="6" name="Прямая со стрелкой 5"/>
          <p:cNvCxnSpPr/>
          <p:nvPr/>
        </p:nvCxnSpPr>
        <p:spPr>
          <a:xfrm flipH="1">
            <a:off x="4603750" y="806450"/>
            <a:ext cx="2090738" cy="927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6977063" y="776288"/>
            <a:ext cx="2851150" cy="2197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991"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5475" y="1554163"/>
            <a:ext cx="1885950"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Содержимое 2"/>
          <p:cNvSpPr>
            <a:spLocks noGrp="1"/>
          </p:cNvSpPr>
          <p:nvPr>
            <p:ph idx="1"/>
          </p:nvPr>
        </p:nvSpPr>
        <p:spPr>
          <a:xfrm>
            <a:off x="658318" y="251658"/>
            <a:ext cx="10515600" cy="4351338"/>
          </a:xfrm>
        </p:spPr>
        <p:txBody>
          <a:bodyPr/>
          <a:lstStyle/>
          <a:p>
            <a:pPr lvl="0"/>
            <a:r>
              <a:rPr lang="ru-RU" u="sng" dirty="0"/>
              <a:t>«</a:t>
            </a:r>
            <a:r>
              <a:rPr lang="ru-RU" u="sng" dirty="0" err="1"/>
              <a:t>Оқушының</a:t>
            </a:r>
            <a:r>
              <a:rPr lang="ru-RU" u="sng" dirty="0"/>
              <a:t> </a:t>
            </a:r>
            <a:r>
              <a:rPr lang="ru-RU" u="sng" dirty="0" err="1"/>
              <a:t>жұмыс</a:t>
            </a:r>
            <a:r>
              <a:rPr lang="ru-RU" u="sng" dirty="0"/>
              <a:t> </a:t>
            </a:r>
            <a:r>
              <a:rPr lang="ru-RU" u="sng" dirty="0" err="1"/>
              <a:t>дәптерлерінің</a:t>
            </a:r>
            <a:r>
              <a:rPr lang="ru-RU" u="sng" dirty="0"/>
              <a:t> </a:t>
            </a:r>
            <a:r>
              <a:rPr lang="ru-RU" u="sng" dirty="0" err="1"/>
              <a:t>жүргізілуі</a:t>
            </a:r>
            <a:r>
              <a:rPr lang="ru-RU" u="sng" dirty="0"/>
              <a:t>» </a:t>
            </a:r>
            <a:r>
              <a:rPr lang="ru-RU" dirty="0" err="1"/>
              <a:t>тақырыптық</a:t>
            </a:r>
            <a:r>
              <a:rPr lang="ru-RU" dirty="0"/>
              <a:t> </a:t>
            </a:r>
            <a:r>
              <a:rPr lang="ru-RU" dirty="0" err="1"/>
              <a:t>тексерудің</a:t>
            </a:r>
            <a:r>
              <a:rPr lang="ru-RU" dirty="0"/>
              <a:t> </a:t>
            </a:r>
            <a:r>
              <a:rPr lang="ru-RU" dirty="0" err="1"/>
              <a:t>жоспар-тапсырмасы</a:t>
            </a:r>
            <a:r>
              <a:rPr lang="ru-RU" dirty="0"/>
              <a:t>.</a:t>
            </a:r>
          </a:p>
          <a:p>
            <a:r>
              <a:rPr lang="ru-RU" u="sng" dirty="0"/>
              <a:t> </a:t>
            </a:r>
            <a:endParaRPr lang="ru-RU" dirty="0"/>
          </a:p>
          <a:p>
            <a:r>
              <a:rPr lang="ru-RU" dirty="0" err="1"/>
              <a:t>Мақсаты</a:t>
            </a:r>
            <a:r>
              <a:rPr lang="ru-RU" dirty="0"/>
              <a:t>: </a:t>
            </a:r>
            <a:r>
              <a:rPr lang="ru-RU" dirty="0" err="1"/>
              <a:t>оқушы</a:t>
            </a:r>
            <a:r>
              <a:rPr lang="ru-RU" dirty="0"/>
              <a:t> </a:t>
            </a:r>
            <a:r>
              <a:rPr lang="ru-RU" dirty="0" err="1"/>
              <a:t>дәптерлерін</a:t>
            </a:r>
            <a:r>
              <a:rPr lang="ru-RU" dirty="0"/>
              <a:t> </a:t>
            </a:r>
            <a:r>
              <a:rPr lang="ru-RU" dirty="0" err="1"/>
              <a:t>тексерудің</a:t>
            </a:r>
            <a:r>
              <a:rPr lang="ru-RU" dirty="0"/>
              <a:t> </a:t>
            </a:r>
            <a:r>
              <a:rPr lang="ru-RU" dirty="0" err="1"/>
              <a:t>сапасын</a:t>
            </a:r>
            <a:r>
              <a:rPr lang="ru-RU" dirty="0"/>
              <a:t>, </a:t>
            </a:r>
            <a:r>
              <a:rPr lang="ru-RU" dirty="0" err="1"/>
              <a:t>бірыңғай</a:t>
            </a:r>
            <a:endParaRPr lang="ru-RU" dirty="0"/>
          </a:p>
          <a:p>
            <a:r>
              <a:rPr lang="ru-RU" dirty="0"/>
              <a:t>                   </a:t>
            </a:r>
            <a:r>
              <a:rPr lang="ru-RU" dirty="0" err="1"/>
              <a:t>орфографиялық</a:t>
            </a:r>
            <a:r>
              <a:rPr lang="ru-RU" dirty="0"/>
              <a:t> </a:t>
            </a:r>
            <a:r>
              <a:rPr lang="ru-RU" dirty="0" err="1"/>
              <a:t>талаптың</a:t>
            </a:r>
            <a:r>
              <a:rPr lang="ru-RU" dirty="0"/>
              <a:t> </a:t>
            </a:r>
            <a:r>
              <a:rPr lang="ru-RU" dirty="0" err="1"/>
              <a:t>сақталуын</a:t>
            </a:r>
            <a:r>
              <a:rPr lang="ru-RU" dirty="0"/>
              <a:t> </a:t>
            </a:r>
            <a:r>
              <a:rPr lang="ru-RU" dirty="0" err="1"/>
              <a:t>анықтау</a:t>
            </a:r>
            <a:r>
              <a:rPr lang="ru-RU" dirty="0"/>
              <a:t>.</a:t>
            </a:r>
          </a:p>
          <a:p>
            <a:r>
              <a:rPr lang="ru-RU" dirty="0"/>
              <a:t> </a:t>
            </a:r>
            <a:r>
              <a:rPr lang="ru-RU" dirty="0" err="1" smtClean="0"/>
              <a:t>Қаралатын</a:t>
            </a:r>
            <a:r>
              <a:rPr lang="ru-RU" dirty="0" smtClean="0"/>
              <a:t> </a:t>
            </a:r>
            <a:r>
              <a:rPr lang="ru-RU" dirty="0" err="1"/>
              <a:t>мәселелер</a:t>
            </a:r>
            <a:r>
              <a:rPr lang="ru-RU" dirty="0"/>
              <a:t>:</a:t>
            </a:r>
          </a:p>
          <a:p>
            <a:pPr lvl="0"/>
            <a:r>
              <a:rPr lang="ru-RU" dirty="0" err="1"/>
              <a:t>Бірыңғай</a:t>
            </a:r>
            <a:r>
              <a:rPr lang="ru-RU" dirty="0"/>
              <a:t> </a:t>
            </a:r>
            <a:r>
              <a:rPr lang="ru-RU" dirty="0" err="1"/>
              <a:t>орфографиялық</a:t>
            </a:r>
            <a:r>
              <a:rPr lang="ru-RU" dirty="0"/>
              <a:t> </a:t>
            </a:r>
            <a:r>
              <a:rPr lang="ru-RU" dirty="0" err="1"/>
              <a:t>талаптың</a:t>
            </a:r>
            <a:r>
              <a:rPr lang="ru-RU" dirty="0"/>
              <a:t> </a:t>
            </a:r>
            <a:r>
              <a:rPr lang="ru-RU" dirty="0" err="1"/>
              <a:t>сақталуы</a:t>
            </a:r>
            <a:r>
              <a:rPr lang="ru-RU" dirty="0"/>
              <a:t>.</a:t>
            </a:r>
          </a:p>
          <a:p>
            <a:pPr lvl="0"/>
            <a:r>
              <a:rPr lang="ru-RU" dirty="0" err="1"/>
              <a:t>Дәптер</a:t>
            </a:r>
            <a:r>
              <a:rPr lang="ru-RU" dirty="0"/>
              <a:t> </a:t>
            </a:r>
            <a:r>
              <a:rPr lang="ru-RU" dirty="0" err="1"/>
              <a:t>сыртын</a:t>
            </a:r>
            <a:r>
              <a:rPr lang="ru-RU" dirty="0"/>
              <a:t> </a:t>
            </a:r>
            <a:r>
              <a:rPr lang="ru-RU" dirty="0" err="1"/>
              <a:t>толтырудың</a:t>
            </a:r>
            <a:r>
              <a:rPr lang="ru-RU" dirty="0"/>
              <a:t> </a:t>
            </a:r>
            <a:r>
              <a:rPr lang="ru-RU" dirty="0" err="1"/>
              <a:t>дұрыстығы</a:t>
            </a:r>
            <a:r>
              <a:rPr lang="ru-RU" dirty="0"/>
              <a:t>.</a:t>
            </a:r>
          </a:p>
          <a:p>
            <a:pPr lvl="0"/>
            <a:r>
              <a:rPr lang="ru-RU" dirty="0" err="1"/>
              <a:t>Каллиграфиямен</a:t>
            </a:r>
            <a:r>
              <a:rPr lang="ru-RU" dirty="0"/>
              <a:t> </a:t>
            </a:r>
            <a:r>
              <a:rPr lang="ru-RU" dirty="0" err="1"/>
              <a:t>жұмыс</a:t>
            </a:r>
            <a:r>
              <a:rPr lang="ru-RU" dirty="0"/>
              <a:t>.</a:t>
            </a:r>
          </a:p>
          <a:p>
            <a:pPr lvl="0"/>
            <a:r>
              <a:rPr lang="ru-RU" dirty="0" err="1"/>
              <a:t>Қатемен</a:t>
            </a:r>
            <a:r>
              <a:rPr lang="ru-RU" dirty="0"/>
              <a:t> </a:t>
            </a:r>
            <a:r>
              <a:rPr lang="ru-RU" dirty="0" err="1"/>
              <a:t>жұмыс</a:t>
            </a:r>
            <a:r>
              <a:rPr lang="ru-RU" dirty="0"/>
              <a:t>.</a:t>
            </a:r>
          </a:p>
          <a:p>
            <a:pPr lvl="0"/>
            <a:r>
              <a:rPr lang="ru-RU" dirty="0" err="1"/>
              <a:t>Жұмыс</a:t>
            </a:r>
            <a:r>
              <a:rPr lang="ru-RU" dirty="0"/>
              <a:t> </a:t>
            </a:r>
            <a:r>
              <a:rPr lang="ru-RU" dirty="0" err="1"/>
              <a:t>түрлері</a:t>
            </a:r>
            <a:r>
              <a:rPr lang="ru-RU" dirty="0"/>
              <a:t>.</a:t>
            </a:r>
          </a:p>
          <a:p>
            <a:pPr lvl="0"/>
            <a:r>
              <a:rPr lang="ru-RU" dirty="0" err="1"/>
              <a:t>Сынып</a:t>
            </a:r>
            <a:r>
              <a:rPr lang="ru-RU" dirty="0"/>
              <a:t> </a:t>
            </a:r>
            <a:r>
              <a:rPr lang="ru-RU" dirty="0" err="1"/>
              <a:t>жұмыстарының</a:t>
            </a:r>
            <a:r>
              <a:rPr lang="ru-RU" dirty="0"/>
              <a:t> </a:t>
            </a:r>
            <a:r>
              <a:rPr lang="ru-RU" dirty="0" err="1"/>
              <a:t>көлемі</a:t>
            </a:r>
            <a:r>
              <a:rPr lang="ru-RU" dirty="0"/>
              <a:t>.</a:t>
            </a:r>
          </a:p>
          <a:p>
            <a:pPr lvl="0"/>
            <a:r>
              <a:rPr lang="ru-RU" dirty="0" err="1"/>
              <a:t>Үй</a:t>
            </a:r>
            <a:r>
              <a:rPr lang="ru-RU" dirty="0"/>
              <a:t> </a:t>
            </a:r>
            <a:r>
              <a:rPr lang="ru-RU" dirty="0" err="1"/>
              <a:t>жұмыстарының</a:t>
            </a:r>
            <a:r>
              <a:rPr lang="ru-RU" dirty="0"/>
              <a:t> </a:t>
            </a:r>
            <a:r>
              <a:rPr lang="ru-RU" dirty="0" err="1"/>
              <a:t>көлемі</a:t>
            </a:r>
            <a:r>
              <a:rPr lang="ru-RU" dirty="0"/>
              <a:t>.</a:t>
            </a:r>
          </a:p>
          <a:p>
            <a:pPr lvl="0"/>
            <a:r>
              <a:rPr lang="ru-RU" dirty="0" err="1"/>
              <a:t>Деңгейлеп</a:t>
            </a:r>
            <a:r>
              <a:rPr lang="ru-RU" dirty="0"/>
              <a:t> </a:t>
            </a:r>
            <a:r>
              <a:rPr lang="ru-RU" dirty="0" err="1"/>
              <a:t>оқыту</a:t>
            </a:r>
            <a:r>
              <a:rPr lang="ru-RU" dirty="0"/>
              <a:t>.</a:t>
            </a:r>
          </a:p>
          <a:p>
            <a:pPr lvl="0"/>
            <a:r>
              <a:rPr lang="ru-RU" dirty="0" err="1"/>
              <a:t>Оқушылардың</a:t>
            </a:r>
            <a:r>
              <a:rPr lang="ru-RU" dirty="0"/>
              <a:t> </a:t>
            </a:r>
            <a:r>
              <a:rPr lang="ru-RU" dirty="0" err="1"/>
              <a:t>шығармашылық</a:t>
            </a:r>
            <a:r>
              <a:rPr lang="ru-RU" dirty="0"/>
              <a:t> </a:t>
            </a:r>
            <a:r>
              <a:rPr lang="ru-RU" dirty="0" err="1"/>
              <a:t>жұмыстары</a:t>
            </a:r>
            <a:r>
              <a:rPr lang="ru-RU" dirty="0"/>
              <a:t>.</a:t>
            </a:r>
          </a:p>
          <a:p>
            <a:r>
              <a:rPr lang="ru-RU" dirty="0"/>
              <a:t>10.Жүргізу </a:t>
            </a:r>
            <a:r>
              <a:rPr lang="ru-RU" dirty="0" err="1"/>
              <a:t>эстетикасы</a:t>
            </a:r>
            <a:r>
              <a:rPr lang="ru-RU" dirty="0"/>
              <a:t>.</a:t>
            </a:r>
          </a:p>
          <a:p>
            <a:r>
              <a:rPr lang="ru-RU" dirty="0"/>
              <a:t>11.Тексеру </a:t>
            </a:r>
            <a:r>
              <a:rPr lang="ru-RU" dirty="0" err="1"/>
              <a:t>мерзімділігі</a:t>
            </a:r>
            <a:r>
              <a:rPr lang="ru-RU"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p:txBody>
          <a:bodyPr/>
          <a:lstStyle/>
          <a:p>
            <a:pPr eaLnBrk="1" hangingPunct="1"/>
            <a:r>
              <a:rPr lang="kk-KZ" altLang="ru-RU" sz="4000" smtClean="0">
                <a:latin typeface="Arial" panose="020B0604020202020204" pitchFamily="34" charset="0"/>
                <a:cs typeface="Arial" panose="020B0604020202020204" pitchFamily="34" charset="0"/>
              </a:rPr>
              <a:t>Назарларыңызға рахмет!</a:t>
            </a:r>
            <a:endParaRPr lang="ru-RU" altLang="ru-RU" sz="4000" smtClean="0">
              <a:latin typeface="Arial" panose="020B0604020202020204" pitchFamily="34" charset="0"/>
              <a:cs typeface="Arial" panose="020B0604020202020204" pitchFamily="34" charset="0"/>
            </a:endParaRPr>
          </a:p>
        </p:txBody>
      </p:sp>
      <p:pic>
        <p:nvPicPr>
          <p:cNvPr id="45059"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64325" y="1381125"/>
            <a:ext cx="4346575" cy="434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algn="ctr" eaLnBrk="1" hangingPunct="1"/>
            <a:r>
              <a:rPr lang="kk-KZ" altLang="ru-RU" sz="2800" smtClean="0">
                <a:solidFill>
                  <a:srgbClr val="C00000"/>
                </a:solidFill>
                <a:latin typeface="Arial" panose="020B0604020202020204" pitchFamily="34" charset="0"/>
                <a:cs typeface="Arial" panose="020B0604020202020204" pitchFamily="34" charset="0"/>
              </a:rPr>
              <a:t> Мектепішілік бақылаудың ЕҢ басты МАҚСАТЫ </a:t>
            </a:r>
            <a:r>
              <a:rPr lang="ru-RU" altLang="ru-RU" sz="2800" smtClean="0">
                <a:solidFill>
                  <a:srgbClr val="C00000"/>
                </a:solidFill>
                <a:latin typeface="Arial" panose="020B0604020202020204" pitchFamily="34" charset="0"/>
                <a:cs typeface="Arial" panose="020B0604020202020204" pitchFamily="34" charset="0"/>
              </a:rPr>
              <a:t/>
            </a:r>
            <a:br>
              <a:rPr lang="ru-RU" altLang="ru-RU" sz="2800" smtClean="0">
                <a:solidFill>
                  <a:srgbClr val="C00000"/>
                </a:solidFill>
                <a:latin typeface="Arial" panose="020B0604020202020204" pitchFamily="34" charset="0"/>
                <a:cs typeface="Arial" panose="020B0604020202020204" pitchFamily="34" charset="0"/>
              </a:rPr>
            </a:br>
            <a:endParaRPr lang="ru-RU" altLang="ru-RU" sz="2800" smtClean="0">
              <a:solidFill>
                <a:srgbClr val="C00000"/>
              </a:solidFill>
              <a:latin typeface="Arial" panose="020B0604020202020204" pitchFamily="34" charset="0"/>
              <a:cs typeface="Arial" panose="020B0604020202020204" pitchFamily="34" charset="0"/>
            </a:endParaRPr>
          </a:p>
        </p:txBody>
      </p:sp>
      <p:sp>
        <p:nvSpPr>
          <p:cNvPr id="6147" name="Объект 2"/>
          <p:cNvSpPr>
            <a:spLocks noGrp="1"/>
          </p:cNvSpPr>
          <p:nvPr>
            <p:ph idx="1"/>
          </p:nvPr>
        </p:nvSpPr>
        <p:spPr>
          <a:xfrm>
            <a:off x="6272213" y="1825625"/>
            <a:ext cx="5081587" cy="4351338"/>
          </a:xfrm>
          <a:ln>
            <a:solidFill>
              <a:schemeClr val="accent1"/>
            </a:solidFill>
            <a:miter lim="800000"/>
            <a:headEnd/>
            <a:tailEnd/>
          </a:ln>
        </p:spPr>
        <p:txBody>
          <a:bodyPr/>
          <a:lstStyle/>
          <a:p>
            <a:pPr marL="0" indent="0" algn="just" eaLnBrk="1" hangingPunct="1">
              <a:buFont typeface="Arial" panose="020B0604020202020204" pitchFamily="34" charset="0"/>
              <a:buNone/>
            </a:pPr>
            <a:r>
              <a:rPr lang="ru-RU" altLang="ru-RU" smtClean="0"/>
              <a:t>  Оқу – тәрбие процессінің  барысы мен нәтижелерінің мемлекеттің, үкіметтің директивті ұстанымдарына, оқу бағдарламасының, білімнің жаңа мазмұнына және тәрбие жұмысының үлгі мазмұнына сай келуін анықтау және оны сақтау.</a:t>
            </a:r>
            <a:endParaRPr lang="kk-KZ" altLang="ru-RU" sz="2400" smtClean="0"/>
          </a:p>
        </p:txBody>
      </p:sp>
      <p:pic>
        <p:nvPicPr>
          <p:cNvPr id="6148"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6750" y="2000250"/>
            <a:ext cx="522922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Рисунок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66363" y="365125"/>
            <a:ext cx="13589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0088" y="365125"/>
            <a:ext cx="9383712" cy="1325563"/>
          </a:xfrm>
        </p:spPr>
        <p:txBody>
          <a:bodyPr rtlCol="0">
            <a:normAutofit/>
          </a:bodyPr>
          <a:lstStyle/>
          <a:p>
            <a:pPr eaLnBrk="1" fontAlgn="auto" hangingPunct="1">
              <a:spcAft>
                <a:spcPts val="0"/>
              </a:spcAft>
              <a:defRPr/>
            </a:pPr>
            <a:r>
              <a:rPr lang="kk-KZ" sz="4000" dirty="0" smtClean="0">
                <a:solidFill>
                  <a:schemeClr val="accent1">
                    <a:lumMod val="50000"/>
                  </a:schemeClr>
                </a:solidFill>
                <a:latin typeface="Arial" panose="020B0604020202020204" pitchFamily="34" charset="0"/>
                <a:cs typeface="Arial" panose="020B0604020202020204" pitchFamily="34" charset="0"/>
              </a:rPr>
              <a:t>Мектепішілік бақылаудың мақсаттары</a:t>
            </a:r>
            <a:r>
              <a:rPr lang="ru-RU" dirty="0" smtClean="0">
                <a:solidFill>
                  <a:schemeClr val="accent1">
                    <a:lumMod val="50000"/>
                  </a:schemeClr>
                </a:solidFill>
                <a:latin typeface="Arial" panose="020B0604020202020204" pitchFamily="34" charset="0"/>
                <a:cs typeface="Arial" panose="020B0604020202020204" pitchFamily="34" charset="0"/>
              </a:rPr>
              <a:t>: </a:t>
            </a:r>
            <a:endParaRPr lang="ru-RU" dirty="0">
              <a:solidFill>
                <a:schemeClr val="accent1">
                  <a:lumMod val="50000"/>
                </a:schemeClr>
              </a:solidFill>
              <a:latin typeface="Arial" panose="020B0604020202020204" pitchFamily="34" charset="0"/>
              <a:cs typeface="Arial" panose="020B0604020202020204" pitchFamily="34" charset="0"/>
            </a:endParaRPr>
          </a:p>
        </p:txBody>
      </p:sp>
      <p:sp>
        <p:nvSpPr>
          <p:cNvPr id="7171" name="Объект 2"/>
          <p:cNvSpPr>
            <a:spLocks noGrp="1"/>
          </p:cNvSpPr>
          <p:nvPr>
            <p:ph idx="1"/>
          </p:nvPr>
        </p:nvSpPr>
        <p:spPr>
          <a:xfrm>
            <a:off x="838200" y="1489075"/>
            <a:ext cx="10515600" cy="4687888"/>
          </a:xfrm>
          <a:ln>
            <a:solidFill>
              <a:schemeClr val="accent1"/>
            </a:solidFill>
            <a:miter lim="800000"/>
            <a:headEnd/>
            <a:tailEnd/>
          </a:ln>
        </p:spPr>
        <p:txBody>
          <a:bodyPr/>
          <a:lstStyle/>
          <a:p>
            <a:pPr algn="just" eaLnBrk="1" hangingPunct="1">
              <a:lnSpc>
                <a:spcPct val="80000"/>
              </a:lnSpc>
              <a:buFont typeface="Wingdings" panose="05000000000000000000" pitchFamily="2" charset="2"/>
              <a:buChar char="ü"/>
            </a:pPr>
            <a:r>
              <a:rPr lang="ru-RU" altLang="ru-RU" sz="2400" smtClean="0"/>
              <a:t> </a:t>
            </a:r>
            <a:r>
              <a:rPr lang="kk-KZ" altLang="ru-RU" sz="2400" smtClean="0"/>
              <a:t>білім беру ұйымының педагогикалық жүйесінің жалпы білім берудің мемлекеттік стандартына сай жұмыс істеуі мен дамуының мектептегі білім беру процесін ары қарай дамыту ұсыныстары мен объективті тұжырымдамаларды қамтамасыз ететін себеп - салдарлық  байланыстарын орнатуды анықтау;</a:t>
            </a:r>
            <a:endParaRPr lang="ru-RU" altLang="ru-RU" sz="2400" smtClean="0"/>
          </a:p>
          <a:p>
            <a:pPr algn="just" eaLnBrk="1" hangingPunct="1">
              <a:lnSpc>
                <a:spcPct val="80000"/>
              </a:lnSpc>
              <a:buFont typeface="Wingdings" panose="05000000000000000000" pitchFamily="2" charset="2"/>
              <a:buChar char="ü"/>
            </a:pPr>
            <a:r>
              <a:rPr lang="kk-KZ" altLang="ru-RU" sz="2400" smtClean="0"/>
              <a:t>Жеке тұлғаның келешек және маңызды қажеттіліктеріне сай және  оның фундаметальды  негізін сақтап қалуға негізделген мектеп ұжымының  қол жетімді және сапалы қызметін жетілдіру;</a:t>
            </a:r>
            <a:endParaRPr lang="ru-RU" altLang="ru-RU" sz="2400" smtClean="0"/>
          </a:p>
          <a:p>
            <a:r>
              <a:rPr lang="kk-KZ" altLang="ru-RU" sz="2400" smtClean="0"/>
              <a:t>Оқушының білім әлеуетін анықтау және жүзеге асыру, жеке тұлғаның жан-жақты даму динамикасын бақылау;</a:t>
            </a:r>
            <a:endParaRPr lang="ru-RU" altLang="ru-RU" sz="2400" smtClean="0"/>
          </a:p>
          <a:p>
            <a:r>
              <a:rPr lang="kk-KZ" altLang="ru-RU" sz="2400" smtClean="0"/>
              <a:t>Білім мекемелерінің білім беру процесін қамтамасыз ету мен  ұйымдастыруға қойылатын талаптарға сай жұмыс істеуін қамтамасыз ету.</a:t>
            </a:r>
            <a:endParaRPr lang="ru-RU" altLang="ru-RU" sz="2400" smtClean="0"/>
          </a:p>
          <a:p>
            <a:pPr algn="just" eaLnBrk="1" hangingPunct="1">
              <a:lnSpc>
                <a:spcPct val="80000"/>
              </a:lnSpc>
              <a:buFont typeface="Arial" panose="020B0604020202020204" pitchFamily="34" charset="0"/>
              <a:buNone/>
            </a:pPr>
            <a:endParaRPr lang="ru-RU" altLang="ru-RU" sz="2400" smtClean="0"/>
          </a:p>
          <a:p>
            <a:pPr algn="just" eaLnBrk="1" hangingPunct="1">
              <a:lnSpc>
                <a:spcPct val="80000"/>
              </a:lnSpc>
              <a:buFont typeface="Wingdings" panose="05000000000000000000" pitchFamily="2" charset="2"/>
              <a:buChar char="ü"/>
            </a:pPr>
            <a:endParaRPr lang="ru-RU" altLang="ru-RU" sz="2400" b="1" smtClean="0">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None/>
            </a:pPr>
            <a:endParaRPr lang="ru-RU" altLang="ru-RU" sz="2400" smtClean="0">
              <a:latin typeface="Arial" panose="020B0604020202020204" pitchFamily="34" charset="0"/>
              <a:cs typeface="Arial" panose="020B0604020202020204" pitchFamily="34" charset="0"/>
            </a:endParaRPr>
          </a:p>
        </p:txBody>
      </p:sp>
      <p:pic>
        <p:nvPicPr>
          <p:cNvPr id="7172"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0050"/>
            <a:ext cx="13589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9538" y="365125"/>
            <a:ext cx="8704262" cy="1325563"/>
          </a:xfrm>
        </p:spPr>
        <p:txBody>
          <a:bodyPr rtlCol="0">
            <a:normAutofit/>
          </a:bodyPr>
          <a:lstStyle/>
          <a:p>
            <a:pPr eaLnBrk="1" fontAlgn="auto" hangingPunct="1">
              <a:spcAft>
                <a:spcPts val="0"/>
              </a:spcAft>
              <a:defRPr/>
            </a:pPr>
            <a:r>
              <a:rPr lang="ru-RU" dirty="0" smtClean="0">
                <a:solidFill>
                  <a:schemeClr val="accent1">
                    <a:lumMod val="75000"/>
                  </a:schemeClr>
                </a:solidFill>
                <a:latin typeface="Arial" panose="020B0604020202020204" pitchFamily="34" charset="0"/>
                <a:cs typeface="Arial" panose="020B0604020202020204" pitchFamily="34" charset="0"/>
              </a:rPr>
              <a:t>          </a:t>
            </a:r>
            <a:r>
              <a:rPr lang="ru-RU" dirty="0" err="1" smtClean="0">
                <a:solidFill>
                  <a:schemeClr val="accent1">
                    <a:lumMod val="75000"/>
                  </a:schemeClr>
                </a:solidFill>
                <a:latin typeface="Arial" panose="020B0604020202020204" pitchFamily="34" charset="0"/>
                <a:cs typeface="Arial" panose="020B0604020202020204" pitchFamily="34" charset="0"/>
              </a:rPr>
              <a:t>Бақылау </a:t>
            </a:r>
            <a:r>
              <a:rPr lang="ru-RU" dirty="0" smtClean="0">
                <a:solidFill>
                  <a:schemeClr val="accent1">
                    <a:lumMod val="75000"/>
                  </a:schemeClr>
                </a:solidFill>
                <a:latin typeface="Arial" panose="020B0604020202020204" pitchFamily="34" charset="0"/>
                <a:cs typeface="Arial" panose="020B0604020202020204" pitchFamily="34" charset="0"/>
              </a:rPr>
              <a:t>МИССИЯСЫ</a:t>
            </a:r>
            <a:endParaRPr lang="ru-RU" dirty="0">
              <a:solidFill>
                <a:schemeClr val="accent1">
                  <a:lumMod val="75000"/>
                </a:schemeClr>
              </a:solidFill>
              <a:latin typeface="Arial" panose="020B0604020202020204" pitchFamily="34" charset="0"/>
              <a:cs typeface="Arial" panose="020B0604020202020204" pitchFamily="34" charset="0"/>
            </a:endParaRPr>
          </a:p>
        </p:txBody>
      </p:sp>
      <p:sp>
        <p:nvSpPr>
          <p:cNvPr id="8195" name="Объект 2"/>
          <p:cNvSpPr>
            <a:spLocks noGrp="1"/>
          </p:cNvSpPr>
          <p:nvPr>
            <p:ph idx="1"/>
          </p:nvPr>
        </p:nvSpPr>
        <p:spPr>
          <a:xfrm>
            <a:off x="838200" y="2398713"/>
            <a:ext cx="10515600" cy="1785937"/>
          </a:xfrm>
          <a:ln>
            <a:solidFill>
              <a:schemeClr val="accent1"/>
            </a:solidFill>
            <a:miter lim="800000"/>
            <a:headEnd/>
            <a:tailEnd/>
          </a:ln>
        </p:spPr>
        <p:txBody>
          <a:bodyPr/>
          <a:lstStyle/>
          <a:p>
            <a:pPr marL="0" indent="0" eaLnBrk="1" hangingPunct="1">
              <a:buFont typeface="Arial" panose="020B0604020202020204" pitchFamily="34" charset="0"/>
              <a:buNone/>
            </a:pPr>
            <a:r>
              <a:rPr lang="kk-KZ" altLang="ru-RU" smtClean="0">
                <a:latin typeface="Arial" panose="020B0604020202020204" pitchFamily="34" charset="0"/>
                <a:cs typeface="Arial" panose="020B0604020202020204" pitchFamily="34" charset="0"/>
              </a:rPr>
              <a:t>	Бақылауды диагностика негізіне көшіру(аудару) және оны мұғалім қызметінің шығармашылық бастамаларын дамыту құралына айналдыру</a:t>
            </a:r>
            <a:endParaRPr lang="ru-RU" altLang="ru-RU"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endParaRPr lang="ru-RU" altLang="ru-RU" smtClean="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ru-RU" altLang="ru-RU" smtClean="0">
                <a:latin typeface="Arial" panose="020B0604020202020204" pitchFamily="34" charset="0"/>
                <a:cs typeface="Arial" panose="020B0604020202020204" pitchFamily="34" charset="0"/>
              </a:rPr>
              <a:t> </a:t>
            </a:r>
          </a:p>
        </p:txBody>
      </p:sp>
      <p:pic>
        <p:nvPicPr>
          <p:cNvPr id="8196"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6438" y="458788"/>
            <a:ext cx="1608137"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513" y="365125"/>
            <a:ext cx="9158287" cy="1325563"/>
          </a:xfrm>
        </p:spPr>
        <p:txBody>
          <a:bodyPr rtlCol="0">
            <a:normAutofit fontScale="90000"/>
          </a:bodyPr>
          <a:lstStyle/>
          <a:p>
            <a:pPr eaLnBrk="1" fontAlgn="auto" hangingPunct="1">
              <a:spcAft>
                <a:spcPts val="0"/>
              </a:spcAft>
              <a:defRPr/>
            </a:pPr>
            <a:r>
              <a:rPr lang="kk-KZ" dirty="0" smtClean="0">
                <a:solidFill>
                  <a:schemeClr val="accent1">
                    <a:lumMod val="50000"/>
                  </a:schemeClr>
                </a:solidFill>
                <a:latin typeface="Arial" panose="020B0604020202020204" pitchFamily="34" charset="0"/>
                <a:cs typeface="Arial" panose="020B0604020202020204" pitchFamily="34" charset="0"/>
              </a:rPr>
              <a:t>Мектепішілік бақылаудың міндеттері</a:t>
            </a:r>
            <a:r>
              <a:rPr lang="ru-RU" dirty="0" smtClean="0">
                <a:solidFill>
                  <a:schemeClr val="accent1">
                    <a:lumMod val="50000"/>
                  </a:schemeClr>
                </a:solidFill>
                <a:latin typeface="Arial" panose="020B0604020202020204" pitchFamily="34" charset="0"/>
                <a:cs typeface="Arial" panose="020B0604020202020204" pitchFamily="34" charset="0"/>
              </a:rPr>
              <a:t>:</a:t>
            </a:r>
            <a:r>
              <a:rPr lang="ru-RU" dirty="0">
                <a:solidFill>
                  <a:schemeClr val="accent1">
                    <a:lumMod val="50000"/>
                  </a:schemeClr>
                </a:solidFill>
                <a:latin typeface="Arial" panose="020B0604020202020204" pitchFamily="34" charset="0"/>
                <a:cs typeface="Arial" panose="020B0604020202020204" pitchFamily="34" charset="0"/>
              </a:rPr>
              <a:t/>
            </a:r>
            <a:br>
              <a:rPr lang="ru-RU" dirty="0">
                <a:solidFill>
                  <a:schemeClr val="accent1">
                    <a:lumMod val="50000"/>
                  </a:schemeClr>
                </a:solidFill>
                <a:latin typeface="Arial" panose="020B0604020202020204" pitchFamily="34" charset="0"/>
                <a:cs typeface="Arial" panose="020B0604020202020204" pitchFamily="34" charset="0"/>
              </a:rPr>
            </a:br>
            <a:endParaRPr lang="ru-RU" dirty="0">
              <a:solidFill>
                <a:schemeClr val="accent1">
                  <a:lumMod val="5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549400"/>
            <a:ext cx="11017250" cy="4611688"/>
          </a:xfrm>
          <a:ln>
            <a:solidFill>
              <a:schemeClr val="accent1"/>
            </a:solidFill>
          </a:ln>
        </p:spPr>
        <p:txBody>
          <a:bodyPr rtlCol="0">
            <a:normAutofit/>
          </a:bodyPr>
          <a:lstStyle/>
          <a:p>
            <a:pPr marL="457200" indent="-457200" eaLnBrk="1" fontAlgn="auto" hangingPunct="1">
              <a:spcAft>
                <a:spcPts val="0"/>
              </a:spcAft>
              <a:buFont typeface="+mj-lt"/>
              <a:buAutoNum type="arabicPeriod"/>
              <a:defRPr/>
            </a:pPr>
            <a:endParaRPr lang="ru-RU" sz="2400" b="1" dirty="0" smtClean="0">
              <a:latin typeface="Arial" panose="020B0604020202020204" pitchFamily="34" charset="0"/>
              <a:cs typeface="Arial" panose="020B0604020202020204" pitchFamily="34" charset="0"/>
            </a:endParaRPr>
          </a:p>
          <a:p>
            <a:pPr>
              <a:buFont typeface="Arial" charset="0"/>
              <a:buChar char="•"/>
              <a:defRPr/>
            </a:pPr>
            <a:r>
              <a:rPr lang="kk-KZ" sz="2000" dirty="0" smtClean="0"/>
              <a:t>Қазақстан Республикасының білім беру аумағындағы заңнамаларының орындалуын бақылауды жүзеге асыру;</a:t>
            </a:r>
            <a:endParaRPr lang="ru-RU" sz="2000" dirty="0" smtClean="0"/>
          </a:p>
          <a:p>
            <a:pPr>
              <a:buFont typeface="Arial" charset="0"/>
              <a:buChar char="•"/>
              <a:defRPr/>
            </a:pPr>
            <a:r>
              <a:rPr lang="kk-KZ" sz="2000" dirty="0" smtClean="0"/>
              <a:t> заңнамаларды және басқа да нормативті -құқықтық актілерді бұзу және орындамау жағдайларын анықтау, оны болдырмау шараларын жүргізу;</a:t>
            </a:r>
            <a:endParaRPr lang="ru-RU" sz="2000" dirty="0" smtClean="0"/>
          </a:p>
          <a:p>
            <a:pPr>
              <a:buFont typeface="Arial" charset="0"/>
              <a:buChar char="•"/>
              <a:defRPr/>
            </a:pPr>
            <a:r>
              <a:rPr lang="kk-KZ" sz="2000" dirty="0" smtClean="0"/>
              <a:t> талапты бұзу себептерін анықтау, оның алдын алу шараларын жүргізу;</a:t>
            </a:r>
            <a:endParaRPr lang="ru-RU" sz="2000" dirty="0" smtClean="0"/>
          </a:p>
          <a:p>
            <a:pPr>
              <a:buFont typeface="Arial" charset="0"/>
              <a:buChar char="•"/>
              <a:defRPr/>
            </a:pPr>
            <a:r>
              <a:rPr lang="kk-KZ" sz="2000" dirty="0" smtClean="0"/>
              <a:t>педагогтардың қызметінің нәтижесінің тиімділігін талдау және эксперттік баға беру;</a:t>
            </a:r>
            <a:endParaRPr lang="ru-RU" sz="2000" dirty="0" smtClean="0"/>
          </a:p>
          <a:p>
            <a:pPr>
              <a:buFont typeface="Arial" charset="0"/>
              <a:buChar char="•"/>
              <a:defRPr/>
            </a:pPr>
            <a:r>
              <a:rPr lang="kk-KZ" sz="2000" dirty="0" smtClean="0"/>
              <a:t>педагогикалық қызмет нәтижесін оқып зерттеу, білім беру процесін ұйымдастырудағы оң және кері тенденцияларды анықтау және осының негізінде кері тенденцияларды болдырмау жайында педагогикалық тәжірибені таратуды ұсыну;</a:t>
            </a:r>
            <a:endParaRPr lang="ru-RU" sz="2000" dirty="0" smtClean="0"/>
          </a:p>
          <a:p>
            <a:pPr>
              <a:buFont typeface="Arial" charset="0"/>
              <a:buChar char="•"/>
              <a:defRPr/>
            </a:pPr>
            <a:r>
              <a:rPr lang="kk-KZ" sz="2000" dirty="0" smtClean="0"/>
              <a:t>мектепте  Бұйрық пен нұсқаулардың жүзеге асырылу нәтижелерін талдау;</a:t>
            </a:r>
            <a:endParaRPr lang="ru-RU" sz="2000" dirty="0" smtClean="0"/>
          </a:p>
          <a:p>
            <a:pPr>
              <a:buFont typeface="Arial" charset="0"/>
              <a:buChar char="•"/>
              <a:defRPr/>
            </a:pPr>
            <a:r>
              <a:rPr lang="kk-KZ" sz="2000" dirty="0" smtClean="0"/>
              <a:t>педагогтарға бақылау барысында әдістемелік көмек көрсету.</a:t>
            </a:r>
            <a:endParaRPr lang="ru-RU" sz="2000" dirty="0" smtClean="0"/>
          </a:p>
          <a:p>
            <a:pPr marL="457200" indent="-457200" eaLnBrk="1" fontAlgn="auto" hangingPunct="1">
              <a:spcAft>
                <a:spcPts val="0"/>
              </a:spcAft>
              <a:buFont typeface="+mj-lt"/>
              <a:buAutoNum type="arabicPeriod"/>
              <a:defRPr/>
            </a:pPr>
            <a:endParaRPr lang="ru-RU" sz="2400" b="1" dirty="0" smtClean="0">
              <a:latin typeface="Arial" panose="020B0604020202020204" pitchFamily="34" charset="0"/>
              <a:cs typeface="Arial" panose="020B0604020202020204" pitchFamily="34" charset="0"/>
            </a:endParaRPr>
          </a:p>
          <a:p>
            <a:pPr eaLnBrk="1" fontAlgn="auto" hangingPunct="1">
              <a:spcAft>
                <a:spcPts val="0"/>
              </a:spcAft>
              <a:defRPr/>
            </a:pPr>
            <a:endParaRPr lang="ru-RU" dirty="0"/>
          </a:p>
        </p:txBody>
      </p:sp>
      <p:pic>
        <p:nvPicPr>
          <p:cNvPr id="9220" name="Рисунок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8813" y="439738"/>
            <a:ext cx="135731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Объект 2"/>
          <p:cNvSpPr>
            <a:spLocks noGrp="1"/>
          </p:cNvSpPr>
          <p:nvPr>
            <p:ph idx="1"/>
          </p:nvPr>
        </p:nvSpPr>
        <p:spPr>
          <a:xfrm>
            <a:off x="314325" y="882650"/>
            <a:ext cx="11601450" cy="5718175"/>
          </a:xfrm>
          <a:ln>
            <a:solidFill>
              <a:schemeClr val="accent1"/>
            </a:solidFill>
            <a:miter lim="800000"/>
            <a:headEnd/>
            <a:tailEnd/>
          </a:ln>
        </p:spPr>
        <p:txBody>
          <a:bodyPr/>
          <a:lstStyle/>
          <a:p>
            <a:pPr marL="0" indent="628650" eaLnBrk="1" hangingPunct="1"/>
            <a:r>
              <a:rPr lang="kk-KZ" altLang="ru-RU" sz="2400" dirty="0" smtClean="0">
                <a:latin typeface="Arial" panose="020B0604020202020204" pitchFamily="34" charset="0"/>
                <a:cs typeface="Arial" panose="020B0604020202020204" pitchFamily="34" charset="0"/>
              </a:rPr>
              <a:t>Әрбір оқу пәніне қойылатын мемлекеттің бағдарлама талаптарының орындалуын </a:t>
            </a:r>
            <a:r>
              <a:rPr lang="kk-KZ" altLang="ru-RU" sz="2400" dirty="0" smtClean="0">
                <a:latin typeface="Arial" panose="020B0604020202020204" pitchFamily="34" charset="0"/>
                <a:cs typeface="Arial" panose="020B0604020202020204" pitchFamily="34" charset="0"/>
              </a:rPr>
              <a:t>үнемі тексеру</a:t>
            </a:r>
            <a:r>
              <a:rPr lang="kk-KZ" altLang="ru-RU" sz="2400" dirty="0" smtClean="0">
                <a:latin typeface="Arial" panose="020B0604020202020204" pitchFamily="34" charset="0"/>
                <a:cs typeface="Arial" panose="020B0604020202020204" pitchFamily="34" charset="0"/>
              </a:rPr>
              <a:t>;</a:t>
            </a:r>
            <a:endParaRPr lang="ru-RU" altLang="ru-RU" sz="2400" dirty="0" smtClean="0">
              <a:latin typeface="Arial" panose="020B0604020202020204" pitchFamily="34" charset="0"/>
              <a:cs typeface="Arial" panose="020B0604020202020204" pitchFamily="34" charset="0"/>
            </a:endParaRPr>
          </a:p>
          <a:p>
            <a:pPr marL="0" indent="628650" eaLnBrk="1" hangingPunct="1"/>
            <a:r>
              <a:rPr lang="kk-KZ" altLang="ru-RU" sz="2400" dirty="0" smtClean="0">
                <a:latin typeface="Arial" panose="020B0604020202020204" pitchFamily="34" charset="0"/>
                <a:cs typeface="Arial" panose="020B0604020202020204" pitchFamily="34" charset="0"/>
              </a:rPr>
              <a:t>оқу пәндерін оқыту сапасын, мұғалімдердің оқу - тәрбие жұмысының формалары мен әдістеріне, мазмұнына қойылатын ғылыми негізделген талаптарды мептепті дамыту міндеттерін ескере отырып орындауын жүйелі бақылау;</a:t>
            </a:r>
            <a:endParaRPr lang="ru-RU" altLang="ru-RU" sz="2400" dirty="0" smtClean="0">
              <a:latin typeface="Arial" panose="020B0604020202020204" pitchFamily="34" charset="0"/>
              <a:cs typeface="Arial" panose="020B0604020202020204" pitchFamily="34" charset="0"/>
            </a:endParaRPr>
          </a:p>
          <a:p>
            <a:pPr marL="0" indent="628650" eaLnBrk="1" hangingPunct="1"/>
            <a:r>
              <a:rPr lang="kk-KZ" altLang="ru-RU" sz="2400" dirty="0" smtClean="0">
                <a:latin typeface="Arial" panose="020B0604020202020204" pitchFamily="34" charset="0"/>
                <a:cs typeface="Arial" panose="020B0604020202020204" pitchFamily="34" charset="0"/>
              </a:rPr>
              <a:t>оқушылардың білімді меңгеру процессін, олардың даму және тәрбиелік деңгейін, сондай ақ өз бетінше білім алу әдістерін меңгеруін кезеңмен бақылау;</a:t>
            </a:r>
            <a:endParaRPr lang="ru-RU" altLang="ru-RU" sz="2400" dirty="0" smtClean="0">
              <a:latin typeface="Arial" panose="020B0604020202020204" pitchFamily="34" charset="0"/>
              <a:cs typeface="Arial" panose="020B0604020202020204" pitchFamily="34" charset="0"/>
            </a:endParaRPr>
          </a:p>
          <a:p>
            <a:pPr marL="0" indent="628650" eaLnBrk="1" hangingPunct="1"/>
            <a:r>
              <a:rPr lang="kk-KZ" altLang="ru-RU" sz="2400" dirty="0" smtClean="0">
                <a:latin typeface="Arial" panose="020B0604020202020204" pitchFamily="34" charset="0"/>
                <a:cs typeface="Arial" panose="020B0604020202020204" pitchFamily="34" charset="0"/>
              </a:rPr>
              <a:t>мұғалімдерге оқу - тәрбие жұмысының барысында және олардың өздерінің педагогикалық шеберліктерін жетілдіруіне көмек көрсету;</a:t>
            </a:r>
            <a:endParaRPr lang="ru-RU" altLang="ru-RU" sz="2400" dirty="0" smtClean="0">
              <a:latin typeface="Arial" panose="020B0604020202020204" pitchFamily="34" charset="0"/>
              <a:cs typeface="Arial" panose="020B0604020202020204" pitchFamily="34" charset="0"/>
            </a:endParaRPr>
          </a:p>
          <a:p>
            <a:pPr marL="0" indent="628650" eaLnBrk="1" hangingPunct="1"/>
            <a:r>
              <a:rPr lang="kk-KZ" altLang="ru-RU" sz="2400" dirty="0" smtClean="0">
                <a:latin typeface="Arial" panose="020B0604020202020204" pitchFamily="34" charset="0"/>
                <a:cs typeface="Arial" panose="020B0604020202020204" pitchFamily="34" charset="0"/>
              </a:rPr>
              <a:t>мұғалімдердің алдыңғы қатарлы озық тәжірибелерін оқу және олардың идеяларын іс тәжірибеге енгізу;</a:t>
            </a:r>
            <a:endParaRPr lang="ru-RU" altLang="ru-RU" sz="2400" dirty="0" smtClean="0">
              <a:latin typeface="Arial" panose="020B0604020202020204" pitchFamily="34" charset="0"/>
              <a:cs typeface="Arial" panose="020B0604020202020204" pitchFamily="34" charset="0"/>
            </a:endParaRPr>
          </a:p>
          <a:p>
            <a:pPr marL="0" indent="628650" eaLnBrk="1" hangingPunct="1"/>
            <a:r>
              <a:rPr lang="kk-KZ" altLang="ru-RU" sz="2400" dirty="0" smtClean="0">
                <a:latin typeface="Arial" panose="020B0604020202020204" pitchFamily="34" charset="0"/>
                <a:cs typeface="Arial" panose="020B0604020202020204" pitchFamily="34" charset="0"/>
              </a:rPr>
              <a:t>мектептің барлық жоспарларының  орындалуы мен қабылданған шешімдердің жүзеге асырылуын тұрақты тексеріп отыру.</a:t>
            </a:r>
            <a:endParaRPr lang="ru-RU" altLang="ru-RU" sz="2400" dirty="0" smtClean="0">
              <a:latin typeface="Arial" panose="020B0604020202020204" pitchFamily="34" charset="0"/>
              <a:cs typeface="Arial" panose="020B0604020202020204" pitchFamily="34" charset="0"/>
            </a:endParaRPr>
          </a:p>
          <a:p>
            <a:pPr marL="0" indent="628650" eaLnBrk="1" hangingPunct="1"/>
            <a:endParaRPr lang="ru-RU" altLang="ru-RU" sz="2400" dirty="0" smtClean="0">
              <a:latin typeface="Arial" panose="020B0604020202020204" pitchFamily="34" charset="0"/>
              <a:cs typeface="Arial" panose="020B0604020202020204" pitchFamily="34" charset="0"/>
            </a:endParaRPr>
          </a:p>
          <a:p>
            <a:pPr marL="0" indent="628650" eaLnBrk="1" hangingPunct="1"/>
            <a:endParaRPr lang="ru-RU" altLang="ru-RU" sz="24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TotalTime>
  <Words>3108</Words>
  <Application>Microsoft Office PowerPoint</Application>
  <PresentationFormat>Широкоэкранный</PresentationFormat>
  <Paragraphs>342</Paragraphs>
  <Slides>42</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42</vt:i4>
      </vt:variant>
    </vt:vector>
  </HeadingPairs>
  <TitlesOfParts>
    <vt:vector size="48" baseType="lpstr">
      <vt:lpstr>Arial</vt:lpstr>
      <vt:lpstr>Calibri</vt:lpstr>
      <vt:lpstr>Calibri Light</vt:lpstr>
      <vt:lpstr>Times New Roman</vt:lpstr>
      <vt:lpstr>Wingdings</vt:lpstr>
      <vt:lpstr>Тема Office</vt:lpstr>
      <vt:lpstr>мектепішілік бақылау</vt:lpstr>
      <vt:lpstr> ЖОСПАР</vt:lpstr>
      <vt:lpstr>1. Мектепішілік бақылаудың мәні мен ерекшеліктері</vt:lpstr>
      <vt:lpstr> “Мектепішілік бақылау” ұғымы </vt:lpstr>
      <vt:lpstr> Мектепішілік бақылаудың ЕҢ басты МАҚСАТЫ  </vt:lpstr>
      <vt:lpstr>Мектепішілік бақылаудың мақсаттары: </vt:lpstr>
      <vt:lpstr>          Бақылау МИССИЯСЫ</vt:lpstr>
      <vt:lpstr>Мектепішілік бақылаудың міндеттері: </vt:lpstr>
      <vt:lpstr>Презентация PowerPoint</vt:lpstr>
      <vt:lpstr>  Мектепішілік бақылаудың объектілері: </vt:lpstr>
      <vt:lpstr>  Мектепішілік бақылау функциялары: </vt:lpstr>
      <vt:lpstr> Мектепішілік бақылаудың қағидалары: </vt:lpstr>
      <vt:lpstr>            Мектепішілік бақылаудың бағыттары:</vt:lpstr>
      <vt:lpstr>Мектепішілік бақылауды жүзеге асыруға бірқатар талаптар қойылады:</vt:lpstr>
      <vt:lpstr>Бақылаудың жоспарлылығын, жүйелігін, мақсатқа бағыттылығын және әрекеттілігін жүзеге асыру үшін әрбір мектепте мыналар болуы керек:</vt:lpstr>
      <vt:lpstr>    Мектеп басшысы бақылауды: </vt:lpstr>
      <vt:lpstr>                   Мектепішілік бақылау ЕРЕЖЕСІ</vt:lpstr>
      <vt:lpstr>    Мектепішілік бақылауды жүргізудің негізі: </vt:lpstr>
      <vt:lpstr>2. Мектепішілік бақылау ТЕХНОЛОГИЯСЫ </vt:lpstr>
      <vt:lpstr>       Бақылау технологиясы  (Жайтапова А.А., Саматокина Г.М., )</vt:lpstr>
      <vt:lpstr>Бақылау процессі өзара  байланысқан  құрылымдық  КЕЗЕҢДЕРден тұрады: </vt:lpstr>
      <vt:lpstr>  3. Мектепішілік бақылаудың ТҮРЛЕРІ, ФОРМАЛАРЫ,ӘДІСТЕРІ  </vt:lpstr>
      <vt:lpstr>Бақылау мақсатына жетуде басты роль атқарады: </vt:lpstr>
      <vt:lpstr>Бақылау түрлері: </vt:lpstr>
      <vt:lpstr>Мектептегі бақылау түрлері: </vt:lpstr>
      <vt:lpstr>Мектептегі бақылау түрлері</vt:lpstr>
      <vt:lpstr> Мектептегі бақылау түрлері</vt:lpstr>
      <vt:lpstr> Мектептегі бақылау түрлері</vt:lpstr>
      <vt:lpstr>Мектептегі бақылау түрлері</vt:lpstr>
      <vt:lpstr>Тағы да ...</vt:lpstr>
      <vt:lpstr>     Бақылауды ұйымдастыру                   формалары: </vt:lpstr>
      <vt:lpstr>Мектептегі бақылау ӘДІСТЕРІ</vt:lpstr>
      <vt:lpstr>Бақылау әдістері мынандай болады:</vt:lpstr>
      <vt:lpstr>Мысалы, </vt:lpstr>
      <vt:lpstr> Бақылау кезінде  СҰХБАТТАСУ ӘДІСІ кеңірек  пайдаланылады </vt:lpstr>
      <vt:lpstr> Әр тоқсан аяғында жүргізілетін Қорытынды бақылау барысында жүргізу орынды:  </vt:lpstr>
      <vt:lpstr>4. Мектепішілік бақылау  ҚҰЖАТТАРЫ  </vt:lpstr>
      <vt:lpstr>Мектепішілік бақылау нәтижесін тіркеу (оформление) түрлері </vt:lpstr>
      <vt:lpstr>Мектепішілік бақылаудың формасы,  мақсаты мен міндеттеріне байланысты, сондай ақ істің нақты жағдайына қарай  ЕҢ СОҢЫНДА: </vt:lpstr>
      <vt:lpstr> Мектеп басшысы БАҚЫЛАУ НӘТИЖЕСІ бойынша төмендегі ШЕШІМДЕРДІ қабылдайды:  </vt:lpstr>
      <vt:lpstr>Презентация PowerPoint</vt:lpstr>
      <vt:lpstr>Назарларыңызға рахмет!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Внутришкольный контроль</dc:title>
  <dc:creator>Зухра</dc:creator>
  <cp:lastModifiedBy>Lenovo</cp:lastModifiedBy>
  <cp:revision>262</cp:revision>
  <dcterms:created xsi:type="dcterms:W3CDTF">2016-03-22T16:19:59Z</dcterms:created>
  <dcterms:modified xsi:type="dcterms:W3CDTF">2021-01-05T12:40:59Z</dcterms:modified>
</cp:coreProperties>
</file>