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381" r:id="rId2"/>
    <p:sldId id="382" r:id="rId3"/>
    <p:sldId id="378" r:id="rId4"/>
    <p:sldId id="365" r:id="rId5"/>
    <p:sldId id="366" r:id="rId6"/>
    <p:sldId id="367" r:id="rId7"/>
    <p:sldId id="368" r:id="rId8"/>
    <p:sldId id="358" r:id="rId9"/>
    <p:sldId id="371" r:id="rId10"/>
    <p:sldId id="380" r:id="rId11"/>
    <p:sldId id="377" r:id="rId12"/>
    <p:sldId id="379" r:id="rId13"/>
    <p:sldId id="376" r:id="rId14"/>
    <p:sldId id="351" r:id="rId15"/>
  </p:sldIdLst>
  <p:sldSz cx="9144000" cy="5143500" type="screen16x9"/>
  <p:notesSz cx="6797675" cy="9928225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387350" indent="-30163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777875" indent="-61913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166813" indent="-93663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557338" indent="-125413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786">
          <p15:clr>
            <a:srgbClr val="A4A3A4"/>
          </p15:clr>
        </p15:guide>
        <p15:guide id="3" orient="horz" pos="1469">
          <p15:clr>
            <a:srgbClr val="A4A3A4"/>
          </p15:clr>
        </p15:guide>
        <p15:guide id="4" pos="3343">
          <p15:clr>
            <a:srgbClr val="A4A3A4"/>
          </p15:clr>
        </p15:guide>
        <p15:guide id="5" pos="3909">
          <p15:clr>
            <a:srgbClr val="A4A3A4"/>
          </p15:clr>
        </p15:guide>
        <p15:guide id="6" pos="2463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9BBB59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620"/>
        <p:guide orient="horz" pos="1786"/>
        <p:guide orient="horz" pos="1469"/>
        <p:guide pos="3343"/>
        <p:guide pos="3909"/>
        <p:guide pos="246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>
            <a:extLst/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Google Shape;4;n">
            <a:extLst/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388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422275" y="1241425"/>
            <a:ext cx="5953125" cy="334962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6389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  <p:sp>
        <p:nvSpPr>
          <p:cNvPr id="2054" name="Google Shape;7;n">
            <a:extLst/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Google Shape;8;n">
            <a:extLst/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itchFamily="34" charset="0"/>
              <a:buNone/>
              <a:defRPr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4DB97D79-67C6-45BB-A76E-9B12045E7B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387350" indent="-193675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2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1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2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765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867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969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072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253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560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9615-E0E7-4991-BD85-A77591D588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42546-07CA-40A0-976B-1C7534AB41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5981"/>
            <a:ext cx="2228851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05981"/>
            <a:ext cx="65341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FBF0-9FD3-4F01-AB4C-A192CA610D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318B6-4948-48DB-B594-8C2B7058E5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92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68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4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0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69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269B-C80A-48FC-AE3B-02C2E3F21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200153"/>
            <a:ext cx="43815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200153"/>
            <a:ext cx="43815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253D-CA5C-4D20-8F49-E50299C404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13" indent="0">
              <a:buNone/>
              <a:defRPr sz="1700" b="1"/>
            </a:lvl2pPr>
            <a:lvl3pPr marL="779227" indent="0">
              <a:buNone/>
              <a:defRPr sz="1600" b="1"/>
            </a:lvl3pPr>
            <a:lvl4pPr marL="1168840" indent="0">
              <a:buNone/>
              <a:defRPr sz="1300" b="1"/>
            </a:lvl4pPr>
            <a:lvl5pPr marL="1558454" indent="0">
              <a:buNone/>
              <a:defRPr sz="1300" b="1"/>
            </a:lvl5pPr>
            <a:lvl6pPr marL="1948067" indent="0">
              <a:buNone/>
              <a:defRPr sz="1300" b="1"/>
            </a:lvl6pPr>
            <a:lvl7pPr marL="2337681" indent="0">
              <a:buNone/>
              <a:defRPr sz="1300" b="1"/>
            </a:lvl7pPr>
            <a:lvl8pPr marL="2727295" indent="0">
              <a:buNone/>
              <a:defRPr sz="1300" b="1"/>
            </a:lvl8pPr>
            <a:lvl9pPr marL="3116909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6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13" indent="0">
              <a:buNone/>
              <a:defRPr sz="1700" b="1"/>
            </a:lvl2pPr>
            <a:lvl3pPr marL="779227" indent="0">
              <a:buNone/>
              <a:defRPr sz="1600" b="1"/>
            </a:lvl3pPr>
            <a:lvl4pPr marL="1168840" indent="0">
              <a:buNone/>
              <a:defRPr sz="1300" b="1"/>
            </a:lvl4pPr>
            <a:lvl5pPr marL="1558454" indent="0">
              <a:buNone/>
              <a:defRPr sz="1300" b="1"/>
            </a:lvl5pPr>
            <a:lvl6pPr marL="1948067" indent="0">
              <a:buNone/>
              <a:defRPr sz="1300" b="1"/>
            </a:lvl6pPr>
            <a:lvl7pPr marL="2337681" indent="0">
              <a:buNone/>
              <a:defRPr sz="1300" b="1"/>
            </a:lvl7pPr>
            <a:lvl8pPr marL="2727295" indent="0">
              <a:buNone/>
              <a:defRPr sz="1300" b="1"/>
            </a:lvl8pPr>
            <a:lvl9pPr marL="3116909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9DBE7-BD80-4C15-BFF1-4A6FD68AC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E185-7E9E-4EA7-BBA8-966B162661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6EAE3-50A9-4D7D-92AD-63D88C8D1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49" cy="43898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13" indent="0">
              <a:buNone/>
              <a:defRPr sz="1000"/>
            </a:lvl2pPr>
            <a:lvl3pPr marL="779227" indent="0">
              <a:buNone/>
              <a:defRPr sz="900"/>
            </a:lvl3pPr>
            <a:lvl4pPr marL="1168840" indent="0">
              <a:buNone/>
              <a:defRPr sz="800"/>
            </a:lvl4pPr>
            <a:lvl5pPr marL="1558454" indent="0">
              <a:buNone/>
              <a:defRPr sz="800"/>
            </a:lvl5pPr>
            <a:lvl6pPr marL="1948067" indent="0">
              <a:buNone/>
              <a:defRPr sz="800"/>
            </a:lvl6pPr>
            <a:lvl7pPr marL="2337681" indent="0">
              <a:buNone/>
              <a:defRPr sz="800"/>
            </a:lvl7pPr>
            <a:lvl8pPr marL="2727295" indent="0">
              <a:buNone/>
              <a:defRPr sz="800"/>
            </a:lvl8pPr>
            <a:lvl9pPr marL="311690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04DD5-3C55-4B3D-B80D-A3D4C8E464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613" indent="0">
              <a:buNone/>
              <a:defRPr sz="2300"/>
            </a:lvl2pPr>
            <a:lvl3pPr marL="779227" indent="0">
              <a:buNone/>
              <a:defRPr sz="2000"/>
            </a:lvl3pPr>
            <a:lvl4pPr marL="1168840" indent="0">
              <a:buNone/>
              <a:defRPr sz="1700"/>
            </a:lvl4pPr>
            <a:lvl5pPr marL="1558454" indent="0">
              <a:buNone/>
              <a:defRPr sz="1700"/>
            </a:lvl5pPr>
            <a:lvl6pPr marL="1948067" indent="0">
              <a:buNone/>
              <a:defRPr sz="1700"/>
            </a:lvl6pPr>
            <a:lvl7pPr marL="2337681" indent="0">
              <a:buNone/>
              <a:defRPr sz="1700"/>
            </a:lvl7pPr>
            <a:lvl8pPr marL="2727295" indent="0">
              <a:buNone/>
              <a:defRPr sz="1700"/>
            </a:lvl8pPr>
            <a:lvl9pPr marL="3116909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13" indent="0">
              <a:buNone/>
              <a:defRPr sz="1000"/>
            </a:lvl2pPr>
            <a:lvl3pPr marL="779227" indent="0">
              <a:buNone/>
              <a:defRPr sz="900"/>
            </a:lvl3pPr>
            <a:lvl4pPr marL="1168840" indent="0">
              <a:buNone/>
              <a:defRPr sz="800"/>
            </a:lvl4pPr>
            <a:lvl5pPr marL="1558454" indent="0">
              <a:buNone/>
              <a:defRPr sz="800"/>
            </a:lvl5pPr>
            <a:lvl6pPr marL="1948067" indent="0">
              <a:buNone/>
              <a:defRPr sz="800"/>
            </a:lvl6pPr>
            <a:lvl7pPr marL="2337681" indent="0">
              <a:buNone/>
              <a:defRPr sz="800"/>
            </a:lvl7pPr>
            <a:lvl8pPr marL="2727295" indent="0">
              <a:buNone/>
              <a:defRPr sz="800"/>
            </a:lvl8pPr>
            <a:lvl9pPr marL="311690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FB729-E62D-4A4F-B790-59E1AF7B26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3" tIns="38962" rIns="77923" bIns="389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3" tIns="38962" rIns="77923" bIns="38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>
            <a:extLst/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3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923" tIns="38962" rIns="77923" bIns="38962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898989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923" tIns="38962" rIns="77923" bIns="38962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898989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30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7923" tIns="38962" rIns="77923" bIns="3896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000">
                <a:solidFill>
                  <a:srgbClr val="898989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345A8C63-F4FE-4A17-B8DB-363A6D7A6B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</a:defRPr>
      </a:lvl5pPr>
      <a:lvl6pPr marL="389613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</a:defRPr>
      </a:lvl6pPr>
      <a:lvl7pPr marL="779227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</a:defRPr>
      </a:lvl7pPr>
      <a:lvl8pPr marL="116884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</a:defRPr>
      </a:lvl8pPr>
      <a:lvl9pPr marL="1558454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73138" indent="-1936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5" indent="-1936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600" indent="-1936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875" indent="-194807" algn="l" defTabSz="77922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488" indent="-194807" algn="l" defTabSz="77922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02" indent="-194807" algn="l" defTabSz="77922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715" indent="-194807" algn="l" defTabSz="77922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13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27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40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54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67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81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295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909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ilimland.kz/kk/subject/ximiya/7-syny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563563" y="1477963"/>
            <a:ext cx="8272462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334" tIns="22156" rIns="44334" bIns="22156"/>
          <a:lstStyle/>
          <a:p>
            <a:pPr algn="ctr">
              <a:buClr>
                <a:srgbClr val="000000"/>
              </a:buClr>
            </a:pP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Тақырыбы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: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«</a:t>
            </a:r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Кристалдық тор түрлері, байланыс типтері және заттардың қасиеттері арасындағы өзара байланыс</a:t>
            </a:r>
            <a:r>
              <a:rPr lang="kk-KZ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»</a:t>
            </a:r>
            <a:endParaRPr lang="kk-KZ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buClr>
                <a:srgbClr val="000000"/>
              </a:buClr>
              <a:buSzPts val="1100"/>
            </a:pP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0" hangingPunct="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8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сынып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0" hangingPunct="0">
              <a:lnSpc>
                <a:spcPct val="115000"/>
              </a:lnSpc>
              <a:buClr>
                <a:srgbClr val="000000"/>
              </a:buClr>
              <a:buSzPts val="1100"/>
            </a:pPr>
            <a:endParaRPr lang="en-US" altLang="ru-RU" sz="20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0" hangingPunct="0">
              <a:lnSpc>
                <a:spcPct val="115000"/>
              </a:lnSpc>
              <a:buClr>
                <a:srgbClr val="000000"/>
              </a:buClr>
              <a:buSzPts val="1100"/>
            </a:pPr>
            <a:endParaRPr lang="en-US" altLang="ru-RU" sz="20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0" hangingPunct="0">
              <a:lnSpc>
                <a:spcPct val="115000"/>
              </a:lnSpc>
              <a:buClr>
                <a:srgbClr val="000000"/>
              </a:buClr>
              <a:buSzPts val="1100"/>
            </a:pPr>
            <a:endParaRPr lang="ru-RU" altLang="ru-RU" sz="20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r" eaLnBrk="0" hangingPunct="0">
              <a:lnSpc>
                <a:spcPct val="115000"/>
              </a:lnSpc>
              <a:buClr>
                <a:srgbClr val="000000"/>
              </a:buClr>
              <a:buSzPts val="1100"/>
            </a:pPr>
            <a:endParaRPr lang="kk-KZ" altLang="ru-RU" sz="1400" b="1" dirty="0">
              <a:solidFill>
                <a:srgbClr val="090F78"/>
              </a:solidFill>
              <a:latin typeface="Century Gothic" pitchFamily="34" charset="0"/>
              <a:sym typeface="Open Sans" pitchFamily="34" charset="0"/>
            </a:endParaRPr>
          </a:p>
          <a:p>
            <a:pPr algn="ctr" eaLnBrk="0" hangingPunct="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US" altLang="ru-RU" sz="16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/>
            </a:r>
            <a:br>
              <a:rPr lang="en-US" altLang="ru-RU" sz="16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</a:br>
            <a:endParaRPr lang="kk-KZ" altLang="ru-RU" sz="16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0" hangingPunct="0">
              <a:lnSpc>
                <a:spcPct val="115000"/>
              </a:lnSpc>
              <a:buClr>
                <a:srgbClr val="000000"/>
              </a:buClr>
              <a:buSzPts val="1100"/>
            </a:pPr>
            <a:endParaRPr lang="ru-RU" altLang="ru-RU" sz="2200" b="1" dirty="0">
              <a:solidFill>
                <a:srgbClr val="090F78"/>
              </a:solidFill>
              <a:latin typeface="Century Gothic" pitchFamily="34" charset="0"/>
              <a:sym typeface="Open Sans" pitchFamily="34" charset="0"/>
            </a:endParaRPr>
          </a:p>
          <a:p>
            <a:pPr algn="ctr">
              <a:buClr>
                <a:srgbClr val="000000"/>
              </a:buClr>
              <a:buFont typeface="Arial" pitchFamily="34" charset="0"/>
              <a:buNone/>
            </a:pPr>
            <a:endParaRPr lang="ru-RU" altLang="ru-RU" sz="2200" b="1" dirty="0">
              <a:solidFill>
                <a:srgbClr val="090F78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63" y="4114800"/>
            <a:ext cx="6938962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36650" y="4251325"/>
            <a:ext cx="6713538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1057275" y="2706688"/>
            <a:ext cx="7161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kk-KZ" alt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        </a:t>
            </a:r>
          </a:p>
          <a:p>
            <a:pPr algn="ctr" eaLnBrk="0" hangingPunct="0"/>
            <a:endParaRPr lang="kk-KZ" alt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0" hangingPunct="0"/>
            <a:r>
              <a:rPr lang="kk-KZ" alt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Химия пәні </a:t>
            </a:r>
            <a:r>
              <a:rPr lang="kk-KZ" alt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мұғалімі:Абилханова Улбала Аширалиевна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3813"/>
            <a:ext cx="9144000" cy="5167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113" y="4532313"/>
            <a:ext cx="2057400" cy="273050"/>
          </a:xfrm>
          <a:noFill/>
          <a:ln>
            <a:miter lim="800000"/>
            <a:headEnd/>
            <a:tailEnd/>
          </a:ln>
        </p:spPr>
        <p:txBody>
          <a:bodyPr lIns="70922" tIns="35450" rIns="70922" bIns="35450"/>
          <a:lstStyle/>
          <a:p>
            <a:pPr>
              <a:buSzPts val="1100"/>
            </a:pPr>
            <a:fld id="{9599E8FA-287E-4506-A678-B208180731B1}" type="slidenum">
              <a:rPr lang="ru-RU" altLang="ru-RU" sz="1100" b="1" smtClean="0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100" b="1" smtClean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00038" y="4883150"/>
            <a:ext cx="86137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457200" y="4979988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1270" name="Прямоугольник 9"/>
          <p:cNvSpPr>
            <a:spLocks noChangeArrowheads="1"/>
          </p:cNvSpPr>
          <p:nvPr/>
        </p:nvSpPr>
        <p:spPr bwMode="auto">
          <a:xfrm>
            <a:off x="1222375" y="166688"/>
            <a:ext cx="6889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algn="ctr" eaLnBrk="0" hangingPunct="0"/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жауабы</a:t>
            </a:r>
            <a:endParaRPr lang="ru-RU" alt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261938" y="798513"/>
            <a:ext cx="8667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kk-KZ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1-тапсырма. </a:t>
            </a:r>
            <a:r>
              <a:rPr lang="kk-KZ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Төменде берілген кристалл торлардың атымен сәйкестендір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137400" y="2981738"/>
            <a:ext cx="2006600" cy="1296064"/>
          </a:xfrm>
        </p:spPr>
      </p:pic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238" y="3217863"/>
            <a:ext cx="13557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1935163" y="3036888"/>
            <a:ext cx="1555750" cy="1438275"/>
          </a:xfrm>
        </p:spPr>
      </p:pic>
      <p:pic>
        <p:nvPicPr>
          <p:cNvPr id="112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3670300" y="2949934"/>
            <a:ext cx="1400175" cy="1623654"/>
          </a:xfrm>
        </p:spPr>
      </p:pic>
      <p:pic>
        <p:nvPicPr>
          <p:cNvPr id="1127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38788" y="3069202"/>
            <a:ext cx="1724025" cy="12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Прямоугольник 10"/>
          <p:cNvSpPr>
            <a:spLocks noChangeArrowheads="1"/>
          </p:cNvSpPr>
          <p:nvPr/>
        </p:nvSpPr>
        <p:spPr bwMode="auto">
          <a:xfrm>
            <a:off x="4013200" y="1354138"/>
            <a:ext cx="1520825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Атомдық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Box 16"/>
          <p:cNvSpPr txBox="1">
            <a:spLocks noChangeArrowheads="1"/>
          </p:cNvSpPr>
          <p:nvPr/>
        </p:nvSpPr>
        <p:spPr bwMode="auto">
          <a:xfrm>
            <a:off x="795338" y="1377950"/>
            <a:ext cx="2292350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Молекуалалық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TextBox 17"/>
          <p:cNvSpPr txBox="1">
            <a:spLocks noChangeArrowheads="1"/>
          </p:cNvSpPr>
          <p:nvPr/>
        </p:nvSpPr>
        <p:spPr bwMode="auto">
          <a:xfrm>
            <a:off x="6294438" y="1365250"/>
            <a:ext cx="1471612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Иондық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>
            <a:stCxn id="11277" idx="2"/>
          </p:cNvCxnSpPr>
          <p:nvPr/>
        </p:nvCxnSpPr>
        <p:spPr>
          <a:xfrm rot="16200000" flipH="1">
            <a:off x="5779639" y="810073"/>
            <a:ext cx="1308763" cy="3320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1277" idx="2"/>
            <a:endCxn id="12" idx="0"/>
          </p:cNvCxnSpPr>
          <p:nvPr/>
        </p:nvCxnSpPr>
        <p:spPr>
          <a:xfrm rot="5400000">
            <a:off x="2149475" y="593725"/>
            <a:ext cx="1401763" cy="384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279" idx="2"/>
          </p:cNvCxnSpPr>
          <p:nvPr/>
        </p:nvCxnSpPr>
        <p:spPr>
          <a:xfrm rot="5400000">
            <a:off x="5164932" y="1175544"/>
            <a:ext cx="1212850" cy="2516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278" idx="2"/>
          </p:cNvCxnSpPr>
          <p:nvPr/>
        </p:nvCxnSpPr>
        <p:spPr>
          <a:xfrm rot="16200000" flipH="1">
            <a:off x="3437240" y="344185"/>
            <a:ext cx="1308807" cy="4300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278" idx="2"/>
          </p:cNvCxnSpPr>
          <p:nvPr/>
        </p:nvCxnSpPr>
        <p:spPr>
          <a:xfrm rot="16200000" flipH="1">
            <a:off x="1831182" y="1950244"/>
            <a:ext cx="1319212" cy="1098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250" y="4540195"/>
            <a:ext cx="413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313830" y="4564049"/>
            <a:ext cx="485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2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007457" y="4540196"/>
            <a:ext cx="755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3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098650" y="4492487"/>
            <a:ext cx="596348" cy="28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4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943353" y="4468633"/>
            <a:ext cx="604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5167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113" y="4532313"/>
            <a:ext cx="2057400" cy="273050"/>
          </a:xfrm>
          <a:noFill/>
          <a:ln>
            <a:miter lim="800000"/>
            <a:headEnd/>
            <a:tailEnd/>
          </a:ln>
        </p:spPr>
        <p:txBody>
          <a:bodyPr lIns="70922" tIns="35450" rIns="70922" bIns="35450"/>
          <a:lstStyle/>
          <a:p>
            <a:pPr>
              <a:buSzPts val="1100"/>
            </a:pPr>
            <a:fld id="{2CE00773-FA5D-422E-825F-F925A1360681}" type="slidenum">
              <a:rPr lang="ru-RU" altLang="ru-RU" sz="1100" b="1" smtClean="0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100" b="1" smtClean="0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38" y="4883150"/>
            <a:ext cx="86137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200" y="4979988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2294" name="Прямоугольник 10"/>
          <p:cNvSpPr>
            <a:spLocks noChangeArrowheads="1"/>
          </p:cNvSpPr>
          <p:nvPr/>
        </p:nvSpPr>
        <p:spPr bwMode="auto">
          <a:xfrm>
            <a:off x="3500438" y="233363"/>
            <a:ext cx="18986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algn="ctr" eaLnBrk="0" hangingPunct="0"/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Прямоугольник 7"/>
          <p:cNvSpPr>
            <a:spLocks noChangeArrowheads="1"/>
          </p:cNvSpPr>
          <p:nvPr/>
        </p:nvSpPr>
        <p:spPr bwMode="auto">
          <a:xfrm>
            <a:off x="2160588" y="166688"/>
            <a:ext cx="49641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Бекіту тапсырмасы</a:t>
            </a:r>
            <a: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49238" y="2476500"/>
            <a:ext cx="85979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eaLnBrk="0" hangingPunct="0">
              <a:defRPr/>
            </a:pP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0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8" name="Rectangle 1"/>
          <p:cNvSpPr>
            <a:spLocks noChangeArrowheads="1"/>
          </p:cNvSpPr>
          <p:nvPr/>
        </p:nvSpPr>
        <p:spPr bwMode="auto">
          <a:xfrm>
            <a:off x="153988" y="704850"/>
            <a:ext cx="8823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kk-KZ" sz="1800" b="1" dirty="0">
                <a:solidFill>
                  <a:schemeClr val="tx2"/>
                </a:solidFill>
                <a:latin typeface="Times New Roman" pitchFamily="18" charset="0"/>
                <a:cs typeface="Calibri" charset="-52"/>
                <a:sym typeface="Arial" charset="0"/>
              </a:rPr>
              <a:t>2-тапсырма.</a:t>
            </a:r>
            <a:r>
              <a:rPr lang="kk-KZ" sz="1800" dirty="0">
                <a:solidFill>
                  <a:schemeClr val="tx2"/>
                </a:solidFill>
                <a:latin typeface="Times New Roman" pitchFamily="18" charset="0"/>
                <a:cs typeface="Calibri" charset="-52"/>
                <a:sym typeface="Arial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Кристалл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торлары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бірдей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заттарды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диагоналді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көлденең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тігінен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сызық жүргізіп белгілеп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шығыңыз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kk-K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/>
            </a: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</a:br>
            <a:endParaRPr lang="kk-KZ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ph sz="half" idx="1"/>
          </p:nvPr>
        </p:nvGraphicFramePr>
        <p:xfrm>
          <a:off x="1327150" y="1527175"/>
          <a:ext cx="6082748" cy="2518706"/>
        </p:xfrm>
        <a:graphic>
          <a:graphicData uri="http://schemas.openxmlformats.org/drawingml/2006/table">
            <a:tbl>
              <a:tblPr/>
              <a:tblGrid>
                <a:gridCol w="212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364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126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ru-RU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216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en-US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16" name="TextBox 11"/>
          <p:cNvSpPr txBox="1">
            <a:spLocks noChangeArrowheads="1"/>
          </p:cNvSpPr>
          <p:nvPr/>
        </p:nvSpPr>
        <p:spPr bwMode="auto">
          <a:xfrm>
            <a:off x="249238" y="4097338"/>
            <a:ext cx="85264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Дескриптор: кристалл торлары бірдей заттарды дұрыс табады.   </a:t>
            </a:r>
          </a:p>
          <a:p>
            <a:pPr eaLnBrk="0" hangingPunct="0"/>
            <a:r>
              <a:rPr lang="kk-KZ" alt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Білім алушы</a:t>
            </a:r>
            <a:r>
              <a:rPr lang="ru-RU" altLang="ru-RU" sz="2000">
                <a:solidFill>
                  <a:schemeClr val="tx2"/>
                </a:solidFill>
              </a:rPr>
              <a:t> 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3813"/>
            <a:ext cx="9144000" cy="5167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113" y="4532313"/>
            <a:ext cx="2057400" cy="273050"/>
          </a:xfrm>
          <a:noFill/>
          <a:ln>
            <a:miter lim="800000"/>
            <a:headEnd/>
            <a:tailEnd/>
          </a:ln>
        </p:spPr>
        <p:txBody>
          <a:bodyPr lIns="70922" tIns="35450" rIns="70922" bIns="35450"/>
          <a:lstStyle/>
          <a:p>
            <a:pPr>
              <a:buSzPts val="1100"/>
            </a:pPr>
            <a:fld id="{8B9F6F89-DD57-4F54-8FFD-D4F0A9F02B0E}" type="slidenum">
              <a:rPr lang="ru-RU" altLang="ru-RU" sz="1100" b="1" smtClean="0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100" b="1" smtClean="0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00038" y="4883150"/>
            <a:ext cx="86137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457200" y="4979988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3318" name="Прямоугольник 10"/>
          <p:cNvSpPr>
            <a:spLocks noChangeArrowheads="1"/>
          </p:cNvSpPr>
          <p:nvPr/>
        </p:nvSpPr>
        <p:spPr bwMode="auto">
          <a:xfrm>
            <a:off x="3500438" y="233363"/>
            <a:ext cx="18986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algn="ctr" eaLnBrk="0" hangingPunct="0"/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2160588" y="261938"/>
            <a:ext cx="49641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жауабы</a:t>
            </a:r>
            <a:endParaRPr lang="ru-RU" alt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49238" y="2476500"/>
            <a:ext cx="85979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eaLnBrk="0" hangingPunct="0">
              <a:defRPr/>
            </a:pP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0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8" name="Rectangle 1"/>
          <p:cNvSpPr>
            <a:spLocks noChangeArrowheads="1"/>
          </p:cNvSpPr>
          <p:nvPr/>
        </p:nvSpPr>
        <p:spPr bwMode="auto">
          <a:xfrm>
            <a:off x="153988" y="704850"/>
            <a:ext cx="88233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kk-KZ" sz="1800" b="1" dirty="0">
              <a:solidFill>
                <a:schemeClr val="tx2"/>
              </a:solidFill>
              <a:latin typeface="Times New Roman" pitchFamily="18" charset="0"/>
              <a:cs typeface="Calibri" charset="-52"/>
              <a:sym typeface="Arial" charset="0"/>
            </a:endParaRPr>
          </a:p>
          <a:p>
            <a:pPr eaLnBrk="0" hangingPunct="0">
              <a:defRPr/>
            </a:pPr>
            <a:r>
              <a:rPr lang="kk-KZ" sz="1800" b="1" dirty="0">
                <a:solidFill>
                  <a:schemeClr val="tx2"/>
                </a:solidFill>
                <a:latin typeface="Times New Roman" pitchFamily="18" charset="0"/>
                <a:cs typeface="Calibri" charset="-52"/>
                <a:sym typeface="Arial" charset="0"/>
              </a:rPr>
              <a:t>2-тапсырма.</a:t>
            </a:r>
            <a:r>
              <a:rPr lang="kk-KZ" sz="1800" dirty="0">
                <a:solidFill>
                  <a:schemeClr val="tx2"/>
                </a:solidFill>
                <a:latin typeface="Times New Roman" pitchFamily="18" charset="0"/>
                <a:cs typeface="Calibri" charset="-52"/>
                <a:sym typeface="Arial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Кристалл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торлары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бірдей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заттарды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диагоналді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көлденең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тігінен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сызық жүргізіп белгілеп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шығыңыз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/>
            </a: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</a:br>
            <a:endParaRPr lang="kk-KZ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ph sz="half" idx="1"/>
          </p:nvPr>
        </p:nvGraphicFramePr>
        <p:xfrm>
          <a:off x="1089025" y="1900238"/>
          <a:ext cx="6424652" cy="2576947"/>
        </p:xfrm>
        <a:graphic>
          <a:graphicData uri="http://schemas.openxmlformats.org/drawingml/2006/table">
            <a:tbl>
              <a:tblPr/>
              <a:tblGrid>
                <a:gridCol w="2242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3132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396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ru-RU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41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en-US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4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5167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433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113" y="4532313"/>
            <a:ext cx="2057400" cy="273050"/>
          </a:xfrm>
          <a:noFill/>
          <a:ln>
            <a:miter lim="800000"/>
            <a:headEnd/>
            <a:tailEnd/>
          </a:ln>
        </p:spPr>
        <p:txBody>
          <a:bodyPr lIns="70922" tIns="35450" rIns="70922" bIns="35450"/>
          <a:lstStyle/>
          <a:p>
            <a:pPr>
              <a:buSzPts val="1100"/>
            </a:pPr>
            <a:fld id="{EA10A275-D0FC-4682-B30C-4EFE96B8D73F}" type="slidenum">
              <a:rPr lang="ru-RU" altLang="ru-RU" sz="1100" b="1" smtClean="0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100" b="1" smtClean="0">
              <a:solidFill>
                <a:srgbClr val="002060"/>
              </a:solidFill>
            </a:endParaRPr>
          </a:p>
        </p:txBody>
      </p:sp>
      <p:cxnSp>
        <p:nvCxnSpPr>
          <p:cNvPr id="14340" name="Google Shape;124;p4"/>
          <p:cNvCxnSpPr>
            <a:cxnSpLocks noChangeShapeType="1"/>
          </p:cNvCxnSpPr>
          <p:nvPr/>
        </p:nvCxnSpPr>
        <p:spPr bwMode="auto">
          <a:xfrm>
            <a:off x="300038" y="4883150"/>
            <a:ext cx="86137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4341" name="Google Shape;125;p4"/>
          <p:cNvCxnSpPr>
            <a:cxnSpLocks noChangeShapeType="1"/>
          </p:cNvCxnSpPr>
          <p:nvPr/>
        </p:nvCxnSpPr>
        <p:spPr bwMode="auto">
          <a:xfrm rot="10800000" flipH="1">
            <a:off x="457200" y="4979988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4342" name="Прямоугольник 10"/>
          <p:cNvSpPr>
            <a:spLocks noChangeArrowheads="1"/>
          </p:cNvSpPr>
          <p:nvPr/>
        </p:nvSpPr>
        <p:spPr bwMode="auto">
          <a:xfrm>
            <a:off x="582613" y="233363"/>
            <a:ext cx="72310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algn="ctr" eaLnBrk="0" hangingPunct="0"/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Кейбір заттардың балқу температуралары</a:t>
            </a:r>
          </a:p>
        </p:txBody>
      </p:sp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296863" y="4073525"/>
            <a:ext cx="83312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kk-KZ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Заттардың физика-химиялық қасиеттері олардың кристалдық торларының типтеріне тәуелді болады.</a:t>
            </a:r>
          </a:p>
          <a:p>
            <a:pPr algn="just" eaLnBrk="0" hangingPunct="0"/>
            <a:endParaRPr lang="kk-KZ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kk-KZ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32175"/>
            <a:ext cx="9144000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Қорытынды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3225" y="949325"/>
          <a:ext cx="8193976" cy="2327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891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Заттар атаулары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Балқу температурасы (С)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Натрий фториді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NaF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905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Фторсутек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HF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83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Фтор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F</a:t>
                      </a:r>
                      <a:r>
                        <a:rPr lang="en-US" sz="2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- 220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5167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113" y="4532313"/>
            <a:ext cx="2057400" cy="273050"/>
          </a:xfrm>
          <a:noFill/>
          <a:ln>
            <a:miter lim="800000"/>
            <a:headEnd/>
            <a:tailEnd/>
          </a:ln>
        </p:spPr>
        <p:txBody>
          <a:bodyPr lIns="70922" tIns="35450" rIns="70922" bIns="35450"/>
          <a:lstStyle/>
          <a:p>
            <a:pPr>
              <a:buSzPts val="1100"/>
            </a:pPr>
            <a:fld id="{149DAB24-DECA-459D-8FCE-139551DA3CB9}" type="slidenum">
              <a:rPr lang="ru-RU" altLang="ru-RU" sz="1100" b="1" smtClean="0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100" b="1" smtClean="0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00038" y="4883150"/>
            <a:ext cx="86137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457200" y="4979988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5366" name="Прямоугольник 10"/>
          <p:cNvSpPr>
            <a:spLocks noChangeArrowheads="1"/>
          </p:cNvSpPr>
          <p:nvPr/>
        </p:nvSpPr>
        <p:spPr bwMode="auto">
          <a:xfrm>
            <a:off x="3157538" y="255588"/>
            <a:ext cx="33924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algn="just" eaLnBrk="0" hangingPunct="0"/>
            <a:r>
              <a:rPr lang="kk-KZ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Бүгінгі сабақта:</a:t>
            </a:r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357188" y="1112838"/>
            <a:ext cx="865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kk-KZ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Байланыс түрлерін  білемін.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kk-KZ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Кристалдық торлардың түрлері туралы түсінік беремін.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kk-KZ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Кристалл тор түрлерін ажырата аламын.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kk-KZ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Заттардың құрылымы мен қасиеттері арасындағы қатынас орнатамын.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49575"/>
            <a:ext cx="9144000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Қосымша р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есурстар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582613" y="3514725"/>
            <a:ext cx="80152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Химия оқулығы  8 сынып  </a:t>
            </a:r>
          </a:p>
          <a:p>
            <a:pPr algn="ctr" eaLnBrk="0" hangingPunct="0"/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Оспанова М.Қ., Белоусова Т.Г. </a:t>
            </a:r>
            <a:r>
              <a:rPr lang="kk-KZ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Аухадиева.Қ.С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kk-KZ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en-US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https://bilimland.kz/kk/subject/ximiya/</a:t>
            </a:r>
            <a:r>
              <a:rPr lang="kk-KZ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8</a:t>
            </a:r>
            <a:r>
              <a:rPr lang="en-US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-synyp/</a:t>
            </a:r>
            <a:endParaRPr lang="kk-KZ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3813"/>
            <a:ext cx="9186863" cy="5167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113" y="4532313"/>
            <a:ext cx="2057400" cy="273050"/>
          </a:xfrm>
          <a:noFill/>
          <a:ln>
            <a:miter lim="800000"/>
            <a:headEnd/>
            <a:tailEnd/>
          </a:ln>
        </p:spPr>
        <p:txBody>
          <a:bodyPr lIns="70922" tIns="35450" rIns="70922" bIns="35450"/>
          <a:lstStyle/>
          <a:p>
            <a:pPr>
              <a:buSzPts val="1100"/>
            </a:pPr>
            <a:fld id="{A79E09E3-0777-4383-BD33-B9DF55049E1C}" type="slidenum">
              <a:rPr lang="ru-RU" altLang="ru-RU" sz="1100" b="1" smtClean="0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100" b="1" smtClean="0">
              <a:solidFill>
                <a:srgbClr val="002060"/>
              </a:solidFill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38" y="4883150"/>
            <a:ext cx="86137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200" y="4979988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3078" name="Google Shape;230;p65"/>
          <p:cNvSpPr txBox="1">
            <a:spLocks/>
          </p:cNvSpPr>
          <p:nvPr/>
        </p:nvSpPr>
        <p:spPr bwMode="auto">
          <a:xfrm>
            <a:off x="220663" y="931863"/>
            <a:ext cx="855345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672" tIns="83672" rIns="83672" bIns="83672"/>
          <a:lstStyle/>
          <a:p>
            <a:pPr marL="57150" indent="-57150" eaLnBrk="0" hangingPunct="0">
              <a:lnSpc>
                <a:spcPct val="120000"/>
              </a:lnSpc>
              <a:buFont typeface="Arial" pitchFamily="34" charset="0"/>
              <a:buNone/>
            </a:pPr>
            <a:endParaRPr lang="ru-RU" sz="2200">
              <a:solidFill>
                <a:srgbClr val="002060"/>
              </a:solidFill>
              <a:latin typeface="Century Gothic" pitchFamily="34" charset="0"/>
              <a:sym typeface="Open Sans" pitchFamily="34" charset="0"/>
            </a:endParaRP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3275013" y="233363"/>
            <a:ext cx="3778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eaLnBrk="0" hangingPunct="0"/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 мақсаты </a:t>
            </a:r>
          </a:p>
        </p:txBody>
      </p:sp>
      <p:pic>
        <p:nvPicPr>
          <p:cNvPr id="10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t="5761" r="11484" b="85591"/>
          <a:stretch/>
        </p:blipFill>
        <p:spPr bwMode="auto">
          <a:xfrm>
            <a:off x="0" y="2273300"/>
            <a:ext cx="9144000" cy="446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81" name="Прямоугольник 1"/>
          <p:cNvSpPr>
            <a:spLocks noChangeArrowheads="1"/>
          </p:cNvSpPr>
          <p:nvPr/>
        </p:nvSpPr>
        <p:spPr bwMode="auto">
          <a:xfrm>
            <a:off x="2838450" y="2268538"/>
            <a:ext cx="3287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ғалау критерийлері</a:t>
            </a:r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166688" y="866775"/>
            <a:ext cx="8977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kk-KZ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8.1.4.3 -заттар қасиеттерінің кристалдық тор типтеріне тәуелділігін түсіндіру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0" y="29972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Байланыс түрлерін  біледі.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Кристалдық торлардың түрлері туралы түсінік береді.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Кристалл тор түрлерін ажырата алады.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Заттардың құрылымы мен қасиеттері арасындағы қатынас 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орнатады.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5167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113" y="4532313"/>
            <a:ext cx="2057400" cy="273050"/>
          </a:xfrm>
          <a:noFill/>
          <a:ln>
            <a:miter lim="800000"/>
            <a:headEnd/>
            <a:tailEnd/>
          </a:ln>
        </p:spPr>
        <p:txBody>
          <a:bodyPr lIns="70922" tIns="35450" rIns="70922" bIns="35450"/>
          <a:lstStyle/>
          <a:p>
            <a:pPr>
              <a:buSzPts val="1100"/>
            </a:pPr>
            <a:fld id="{281D88B7-C876-4357-B3DA-192492110C99}" type="slidenum">
              <a:rPr lang="ru-RU" altLang="ru-RU" sz="1100" b="1" smtClean="0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100" b="1" smtClean="0">
              <a:solidFill>
                <a:srgbClr val="002060"/>
              </a:solidFill>
            </a:endParaRPr>
          </a:p>
        </p:txBody>
      </p:sp>
      <p:cxnSp>
        <p:nvCxnSpPr>
          <p:cNvPr id="4100" name="Google Shape;124;p4"/>
          <p:cNvCxnSpPr>
            <a:cxnSpLocks noChangeShapeType="1"/>
          </p:cNvCxnSpPr>
          <p:nvPr/>
        </p:nvCxnSpPr>
        <p:spPr bwMode="auto">
          <a:xfrm>
            <a:off x="300038" y="4883150"/>
            <a:ext cx="86137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>
            <a:cxnSpLocks noChangeShapeType="1"/>
          </p:cNvCxnSpPr>
          <p:nvPr/>
        </p:nvCxnSpPr>
        <p:spPr bwMode="auto">
          <a:xfrm rot="10800000" flipH="1">
            <a:off x="457200" y="4979988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19063" y="2973388"/>
            <a:ext cx="88233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Кристалдық тор</a:t>
            </a:r>
            <a:r>
              <a:rPr lang="ru-RU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кристалл  заттардағы атомдардың, иондардың, молекулалардың белгілі бір ретпен орналасуы.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Бөлшектердің орналасқан нүктелері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кристалдық тор түйіндері 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деп аталады</a:t>
            </a:r>
            <a:r>
              <a:rPr lang="ru-RU" altLang="ru-RU" sz="2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800"/>
          </a:p>
          <a:p>
            <a:pPr eaLnBrk="0" hangingPunct="0"/>
            <a:r>
              <a:rPr lang="ru-RU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0" y="2457450"/>
            <a:ext cx="9144000" cy="430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Кристалдық торлар</a:t>
            </a:r>
            <a:endParaRPr lang="kk-KZ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2655888" y="158750"/>
            <a:ext cx="29733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200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Тірек ұғымдар: </a:t>
            </a:r>
            <a:endParaRPr lang="ru-RU" sz="2200">
              <a:solidFill>
                <a:schemeClr val="bg1"/>
              </a:solidFill>
            </a:endParaRPr>
          </a:p>
          <a:p>
            <a:endParaRPr lang="ru-RU" sz="2000"/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1239838" y="819150"/>
            <a:ext cx="43497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kk-KZ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Кристалдық торлар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k-KZ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Атомдық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k-KZ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Молекуалалық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k-KZ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Иондық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kk-KZ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Металдық</a:t>
            </a: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3813"/>
            <a:ext cx="9144000" cy="5167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113" y="4532313"/>
            <a:ext cx="2057400" cy="273050"/>
          </a:xfrm>
          <a:noFill/>
          <a:ln>
            <a:miter lim="800000"/>
            <a:headEnd/>
            <a:tailEnd/>
          </a:ln>
        </p:spPr>
        <p:txBody>
          <a:bodyPr lIns="70922" tIns="35450" rIns="70922" bIns="35450"/>
          <a:lstStyle/>
          <a:p>
            <a:pPr>
              <a:buSzPts val="1100"/>
            </a:pPr>
            <a:fld id="{DB929A07-6E10-4F1E-A02B-A20ABA4BC2E8}" type="slidenum">
              <a:rPr lang="ru-RU" altLang="ru-RU" sz="1100" b="1" smtClean="0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100" b="1" smtClean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38" y="4883150"/>
            <a:ext cx="86137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200" y="4979988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5126" name="Прямоугольник 9"/>
          <p:cNvSpPr>
            <a:spLocks noChangeArrowheads="1"/>
          </p:cNvSpPr>
          <p:nvPr/>
        </p:nvSpPr>
        <p:spPr bwMode="auto">
          <a:xfrm>
            <a:off x="787400" y="223838"/>
            <a:ext cx="78120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algn="ctr" eaLnBrk="0" hangingPunct="0"/>
            <a:endParaRPr lang="ru-RU" alt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3040063" y="866775"/>
            <a:ext cx="3716337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altLang="ru-RU" sz="2800" b="1">
                <a:solidFill>
                  <a:srgbClr val="0070C0"/>
                </a:solidFill>
              </a:rPr>
              <a:t>Кристалдық торлар</a:t>
            </a:r>
            <a:endParaRPr lang="kk-KZ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Прямоугольник 10"/>
          <p:cNvSpPr>
            <a:spLocks noChangeArrowheads="1"/>
          </p:cNvSpPr>
          <p:nvPr/>
        </p:nvSpPr>
        <p:spPr bwMode="auto">
          <a:xfrm>
            <a:off x="190500" y="1863725"/>
            <a:ext cx="1649413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Атомдық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Прямоугольник 11"/>
          <p:cNvSpPr>
            <a:spLocks noChangeArrowheads="1"/>
          </p:cNvSpPr>
          <p:nvPr/>
        </p:nvSpPr>
        <p:spPr bwMode="auto">
          <a:xfrm>
            <a:off x="2208213" y="225425"/>
            <a:ext cx="509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Кристалдық  тор типтері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2505075" y="1839913"/>
            <a:ext cx="2162175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Молекуалалық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Box 12"/>
          <p:cNvSpPr txBox="1">
            <a:spLocks noChangeArrowheads="1"/>
          </p:cNvSpPr>
          <p:nvPr/>
        </p:nvSpPr>
        <p:spPr bwMode="auto">
          <a:xfrm>
            <a:off x="5189538" y="1852613"/>
            <a:ext cx="1543050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Иондық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19954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Box 16"/>
          <p:cNvSpPr txBox="1">
            <a:spLocks noChangeArrowheads="1"/>
          </p:cNvSpPr>
          <p:nvPr/>
        </p:nvSpPr>
        <p:spPr bwMode="auto">
          <a:xfrm>
            <a:off x="7291388" y="1839913"/>
            <a:ext cx="1590675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Металдық</a:t>
            </a:r>
            <a:endParaRPr lang="ru-RU" sz="2400"/>
          </a:p>
        </p:txBody>
      </p:sp>
      <p:cxnSp>
        <p:nvCxnSpPr>
          <p:cNvPr id="19" name="Прямая со стрелкой 18"/>
          <p:cNvCxnSpPr>
            <a:stCxn id="5127" idx="2"/>
            <a:endCxn id="5133" idx="0"/>
          </p:cNvCxnSpPr>
          <p:nvPr/>
        </p:nvCxnSpPr>
        <p:spPr>
          <a:xfrm rot="16200000" flipH="1">
            <a:off x="6268243" y="21432"/>
            <a:ext cx="449263" cy="318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127" idx="2"/>
            <a:endCxn id="5131" idx="0"/>
          </p:cNvCxnSpPr>
          <p:nvPr/>
        </p:nvCxnSpPr>
        <p:spPr>
          <a:xfrm rot="16200000" flipH="1">
            <a:off x="5199062" y="1090613"/>
            <a:ext cx="461963" cy="1062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127" idx="2"/>
            <a:endCxn id="5128" idx="0"/>
          </p:cNvCxnSpPr>
          <p:nvPr/>
        </p:nvCxnSpPr>
        <p:spPr>
          <a:xfrm rot="5400000">
            <a:off x="2720975" y="-314325"/>
            <a:ext cx="473075" cy="388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127" idx="2"/>
            <a:endCxn id="5130" idx="0"/>
          </p:cNvCxnSpPr>
          <p:nvPr/>
        </p:nvCxnSpPr>
        <p:spPr>
          <a:xfrm rot="5400000">
            <a:off x="4017962" y="958851"/>
            <a:ext cx="449263" cy="1312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1263" y="2814638"/>
            <a:ext cx="18542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7" descr="хлорид натр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5225" y="2801938"/>
            <a:ext cx="1798638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9" descr="ме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91388" y="2647950"/>
            <a:ext cx="16859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3813"/>
            <a:ext cx="9144000" cy="5167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614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113" y="4532313"/>
            <a:ext cx="2057400" cy="273050"/>
          </a:xfrm>
          <a:noFill/>
          <a:ln>
            <a:miter lim="800000"/>
            <a:headEnd/>
            <a:tailEnd/>
          </a:ln>
        </p:spPr>
        <p:txBody>
          <a:bodyPr lIns="70922" tIns="35450" rIns="70922" bIns="35450"/>
          <a:lstStyle/>
          <a:p>
            <a:pPr>
              <a:buSzPts val="1100"/>
            </a:pPr>
            <a:fld id="{7213F9CC-A4F8-4469-AE09-38A334B20831}" type="slidenum">
              <a:rPr lang="ru-RU" altLang="ru-RU" sz="1100" b="1" smtClean="0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100" b="1" smtClean="0">
              <a:solidFill>
                <a:srgbClr val="002060"/>
              </a:solidFill>
            </a:endParaRPr>
          </a:p>
        </p:txBody>
      </p:sp>
      <p:cxnSp>
        <p:nvCxnSpPr>
          <p:cNvPr id="6148" name="Google Shape;124;p4"/>
          <p:cNvCxnSpPr>
            <a:cxnSpLocks noChangeShapeType="1"/>
          </p:cNvCxnSpPr>
          <p:nvPr/>
        </p:nvCxnSpPr>
        <p:spPr bwMode="auto">
          <a:xfrm>
            <a:off x="300038" y="4883150"/>
            <a:ext cx="86137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6149" name="Google Shape;125;p4"/>
          <p:cNvCxnSpPr>
            <a:cxnSpLocks noChangeShapeType="1"/>
          </p:cNvCxnSpPr>
          <p:nvPr/>
        </p:nvCxnSpPr>
        <p:spPr bwMode="auto">
          <a:xfrm rot="10800000" flipH="1">
            <a:off x="457200" y="4979988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6150" name="Прямоугольник 9"/>
          <p:cNvSpPr>
            <a:spLocks noChangeArrowheads="1"/>
          </p:cNvSpPr>
          <p:nvPr/>
        </p:nvSpPr>
        <p:spPr bwMode="auto">
          <a:xfrm>
            <a:off x="776288" y="212725"/>
            <a:ext cx="781208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algn="ctr" eaLnBrk="0" hangingPunct="0"/>
            <a:r>
              <a:rPr lang="kk-K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51" name="Rectangle 27"/>
          <p:cNvSpPr>
            <a:spLocks noChangeArrowheads="1"/>
          </p:cNvSpPr>
          <p:nvPr/>
        </p:nvSpPr>
        <p:spPr bwMode="auto">
          <a:xfrm>
            <a:off x="3005138" y="185738"/>
            <a:ext cx="5141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kk-KZ">
                <a:latin typeface="Times New Roman" pitchFamily="18" charset="0"/>
                <a:cs typeface="Calibri" pitchFamily="34" charset="0"/>
              </a:rPr>
              <a:t> </a:t>
            </a: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Кристалдық торлар</a:t>
            </a:r>
            <a:endParaRPr lang="kk-KZ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6688" y="842963"/>
          <a:ext cx="8786812" cy="3927793"/>
        </p:xfrm>
        <a:graphic>
          <a:graphicData uri="http://schemas.openxmlformats.org/drawingml/2006/table">
            <a:tbl>
              <a:tblPr/>
              <a:tblGrid>
                <a:gridCol w="108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52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013">
                <a:tc rowSpan="2"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Тордың типтері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Құрылыс белгілері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Бөлшектер</a:t>
                      </a:r>
                    </a:p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дің    арасындағы байланыс типтері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Заттардың қасиеттері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  <a:p>
                      <a:pPr marL="0" marR="0" lvl="0" indent="0" algn="ctr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Мысалдар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t 0 </a:t>
                      </a: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С балқу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Ерігіштігі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Атомдық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Бейтарап атомдар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Ковалентті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Жоғары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Ерімейді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С,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 Si,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charset="-52"/>
                          <a:sym typeface="Arial" charset="0"/>
                        </a:rPr>
                        <a:t>SiO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charset="-52"/>
                          <a:sym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charset="-52"/>
                        <a:sym typeface="Arial" charset="0"/>
                      </a:endParaRPr>
                    </a:p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Молекулалық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Молекулалар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Әлсіз молекула аралық байланыс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Төмен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Органикалық еріткіштер</a:t>
                      </a:r>
                    </a:p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мен суда ериді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Барлық заттар, жай заттар,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charset="-52"/>
                          <a:sym typeface="Arial" charset="0"/>
                        </a:rPr>
                        <a:t>І</a:t>
                      </a:r>
                      <a:r>
                        <a:rPr kumimoji="0" lang="ru-RU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charset="-52"/>
                          <a:sym typeface="Arial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charset="-52"/>
                          <a:sym typeface="Arial" charset="0"/>
                        </a:rPr>
                        <a:t>, Вr</a:t>
                      </a:r>
                      <a:r>
                        <a:rPr kumimoji="0" lang="ru-RU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charset="-52"/>
                          <a:sym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, 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қышқылдық оксидтер, қышқылдар, органикалық заттар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025"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Иондық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Иондар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Иондық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Жоғары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Суда ерімтал келеді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Металдар мен бейметалдардан тұратын заттар, гидроксидтер, тұздар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3813"/>
            <a:ext cx="9144000" cy="5167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113" y="4532313"/>
            <a:ext cx="2057400" cy="273050"/>
          </a:xfrm>
          <a:noFill/>
          <a:ln>
            <a:miter lim="800000"/>
            <a:headEnd/>
            <a:tailEnd/>
          </a:ln>
        </p:spPr>
        <p:txBody>
          <a:bodyPr lIns="70922" tIns="35450" rIns="70922" bIns="35450"/>
          <a:lstStyle/>
          <a:p>
            <a:pPr>
              <a:buSzPts val="1100"/>
            </a:pPr>
            <a:fld id="{DDF7C4BA-AF52-4BAC-A554-629A1CDC281D}" type="slidenum">
              <a:rPr lang="ru-RU" altLang="ru-RU" sz="1100" b="1" smtClean="0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100" b="1" smtClean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38" y="4883150"/>
            <a:ext cx="86137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200" y="4979988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7174" name="Прямоугольник 9"/>
          <p:cNvSpPr>
            <a:spLocks noChangeArrowheads="1"/>
          </p:cNvSpPr>
          <p:nvPr/>
        </p:nvSpPr>
        <p:spPr bwMode="auto">
          <a:xfrm>
            <a:off x="787400" y="223838"/>
            <a:ext cx="7812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algn="ctr" eaLnBrk="0" hangingPunct="0"/>
            <a:r>
              <a:rPr lang="kk-K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1531938" y="225425"/>
            <a:ext cx="6411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kk-KZ" sz="2400">
                <a:latin typeface="Times New Roman" pitchFamily="18" charset="0"/>
                <a:cs typeface="Calibri" pitchFamily="34" charset="0"/>
              </a:rPr>
              <a:t> </a:t>
            </a:r>
            <a:r>
              <a:rPr lang="ru-RU" altLang="ru-RU" sz="2400">
                <a:solidFill>
                  <a:schemeClr val="bg1"/>
                </a:solidFill>
              </a:rPr>
              <a:t>Атомдық кристалдық тор</a:t>
            </a:r>
            <a:r>
              <a:rPr lang="kk-KZ" altLang="ru-RU" sz="2400">
                <a:solidFill>
                  <a:schemeClr val="bg1"/>
                </a:solidFill>
              </a:rPr>
              <a:t>лар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27"/>
          <p:cNvSpPr>
            <a:spLocks noChangeArrowheads="1"/>
          </p:cNvSpPr>
          <p:nvPr/>
        </p:nvSpPr>
        <p:spPr bwMode="auto">
          <a:xfrm>
            <a:off x="784225" y="2268538"/>
            <a:ext cx="1009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kk-KZ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latin typeface="Cambria" pitchFamily="18" charset="0"/>
              </a:rPr>
              <a:t>алмаз</a:t>
            </a:r>
            <a:endParaRPr lang="ru-RU" altLang="ru-RU" sz="2000" b="1" baseline="-25000">
              <a:latin typeface="Cambria" pitchFamily="18" charset="0"/>
            </a:endParaRPr>
          </a:p>
        </p:txBody>
      </p:sp>
      <p:sp>
        <p:nvSpPr>
          <p:cNvPr id="7177" name="Прямоугольник 9"/>
          <p:cNvSpPr>
            <a:spLocks noChangeArrowheads="1"/>
          </p:cNvSpPr>
          <p:nvPr/>
        </p:nvSpPr>
        <p:spPr bwMode="auto">
          <a:xfrm>
            <a:off x="795338" y="4240213"/>
            <a:ext cx="1258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latin typeface="Cambria" pitchFamily="18" charset="0"/>
              </a:rPr>
              <a:t>графит</a:t>
            </a:r>
            <a:endParaRPr lang="ru-RU" altLang="ru-RU" sz="2000" b="1" baseline="-25000">
              <a:latin typeface="Cambria" pitchFamily="18" charset="0"/>
            </a:endParaRPr>
          </a:p>
        </p:txBody>
      </p:sp>
      <p:pic>
        <p:nvPicPr>
          <p:cNvPr id="71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313" y="857250"/>
            <a:ext cx="2160587" cy="1517650"/>
          </a:xfrm>
        </p:spPr>
      </p:pic>
      <p:pic>
        <p:nvPicPr>
          <p:cNvPr id="71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163" y="2992438"/>
            <a:ext cx="13557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2921000" y="1246188"/>
            <a:ext cx="5843588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000" b="1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Атомдық кристалдық тор</a:t>
            </a:r>
            <a:r>
              <a:rPr lang="kk-KZ" altLang="ru-RU" sz="2400" b="1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лардың түйіндерінде коваленттік байланыспен байланысқан жеке атомдар орналасқан. Бор </a:t>
            </a:r>
            <a:r>
              <a:rPr lang="kk-KZ" alt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kk-KZ" altLang="ru-RU" sz="2400" b="1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, кремний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kk-KZ" altLang="ru-RU" sz="2400" b="1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, алмаз </a:t>
            </a:r>
            <a:r>
              <a:rPr lang="kk-KZ" alt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altLang="ru-RU" sz="2400" b="1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, графит </a:t>
            </a:r>
            <a:r>
              <a:rPr lang="kk-KZ" sz="240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kk-KZ" sz="2400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жай заттарға тән. Ал күрделі заттардан кәдімгі өзен құмының </a:t>
            </a:r>
            <a:r>
              <a:rPr lang="ru-RU" sz="2400">
                <a:latin typeface="Times New Roman" pitchFamily="18" charset="0"/>
                <a:cs typeface="Calibri" pitchFamily="34" charset="0"/>
              </a:rPr>
              <a:t>SiO</a:t>
            </a:r>
            <a:r>
              <a:rPr lang="ru-RU" sz="2400" baseline="-25000">
                <a:latin typeface="Times New Roman" pitchFamily="18" charset="0"/>
                <a:cs typeface="Calibri" pitchFamily="34" charset="0"/>
              </a:rPr>
              <a:t>2  </a:t>
            </a:r>
            <a:r>
              <a:rPr lang="ru-RU" sz="2400">
                <a:latin typeface="Times New Roman" pitchFamily="18" charset="0"/>
                <a:cs typeface="Calibri" pitchFamily="34" charset="0"/>
              </a:rPr>
              <a:t> </a:t>
            </a:r>
            <a:r>
              <a:rPr lang="ru-RU" sz="2400">
                <a:solidFill>
                  <a:srgbClr val="558ED5"/>
                </a:solidFill>
                <a:latin typeface="Times New Roman" pitchFamily="18" charset="0"/>
                <a:cs typeface="Calibri" pitchFamily="34" charset="0"/>
              </a:rPr>
              <a:t>кристалдық торы атомдық болады</a:t>
            </a:r>
          </a:p>
          <a:p>
            <a:pPr eaLnBrk="0" hangingPunct="0"/>
            <a:r>
              <a:rPr lang="kk-KZ" altLang="ru-RU" sz="2000" b="1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>
              <a:solidFill>
                <a:srgbClr val="558ED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5167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819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113" y="4532313"/>
            <a:ext cx="2057400" cy="273050"/>
          </a:xfrm>
          <a:noFill/>
          <a:ln>
            <a:miter lim="800000"/>
            <a:headEnd/>
            <a:tailEnd/>
          </a:ln>
        </p:spPr>
        <p:txBody>
          <a:bodyPr lIns="70922" tIns="35450" rIns="70922" bIns="35450"/>
          <a:lstStyle/>
          <a:p>
            <a:pPr>
              <a:buSzPts val="1100"/>
            </a:pPr>
            <a:fld id="{A54D09B2-CDDB-4869-8167-A622BF4231E9}" type="slidenum">
              <a:rPr lang="ru-RU" altLang="ru-RU" sz="1100" b="1" smtClean="0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100" b="1" smtClean="0">
              <a:solidFill>
                <a:srgbClr val="002060"/>
              </a:solidFill>
            </a:endParaRPr>
          </a:p>
        </p:txBody>
      </p:sp>
      <p:cxnSp>
        <p:nvCxnSpPr>
          <p:cNvPr id="8196" name="Google Shape;124;p4"/>
          <p:cNvCxnSpPr>
            <a:cxnSpLocks noChangeShapeType="1"/>
          </p:cNvCxnSpPr>
          <p:nvPr/>
        </p:nvCxnSpPr>
        <p:spPr bwMode="auto">
          <a:xfrm>
            <a:off x="300038" y="4883150"/>
            <a:ext cx="86137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8197" name="Google Shape;125;p4"/>
          <p:cNvCxnSpPr>
            <a:cxnSpLocks noChangeShapeType="1"/>
          </p:cNvCxnSpPr>
          <p:nvPr/>
        </p:nvCxnSpPr>
        <p:spPr bwMode="auto">
          <a:xfrm rot="10800000" flipH="1">
            <a:off x="457200" y="4979988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159125" y="1033463"/>
            <a:ext cx="5783263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5760" indent="-256032" eaLnBrk="0" hangingPunct="0">
              <a:buClr>
                <a:schemeClr val="accent3"/>
              </a:buClr>
              <a:defRPr/>
            </a:pPr>
            <a:r>
              <a:rPr lang="ru-RU" altLang="ru-RU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Тор </a:t>
            </a:r>
            <a:r>
              <a:rPr lang="ru-RU" altLang="ru-RU" sz="2400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түйіндерінде</a:t>
            </a:r>
            <a:r>
              <a:rPr lang="ru-RU" altLang="ru-RU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</a:t>
            </a:r>
            <a:r>
              <a:rPr lang="ru-RU" alt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молекулалар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Химиялық байланысы</a:t>
            </a:r>
            <a:r>
              <a:rPr lang="ru-RU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</a:t>
            </a:r>
            <a:r>
              <a:rPr lang="ru-RU" sz="2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ковалентті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полюсті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және полюссіз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Мысалы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жай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заттар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N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O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F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P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4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S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8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Ne, He),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күрделі заттар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(СО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H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O,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қант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</a:t>
            </a:r>
            <a:r>
              <a:rPr lang="ru-RU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12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O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11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және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т.б.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)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eaLnBrk="0" hangingPunct="0">
              <a:defRPr/>
            </a:pP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eaLnBrk="0" hangingPunct="0">
              <a:defRPr/>
            </a:pPr>
            <a:endParaRPr lang="ru-RU" sz="800" dirty="0">
              <a:latin typeface="Arial" charset="0"/>
              <a:cs typeface="Arial" charset="0"/>
              <a:sym typeface="Arial" charset="0"/>
            </a:endParaRPr>
          </a:p>
          <a:p>
            <a:pPr eaLnBrk="0" hangingPunct="0">
              <a:defRPr/>
            </a:pPr>
            <a:r>
              <a:rPr lang="ru-RU" dirty="0">
                <a:latin typeface="Arial" charset="0"/>
                <a:cs typeface="Times New Roman" pitchFamily="18" charset="0"/>
                <a:sym typeface="Arial" charset="0"/>
              </a:rPr>
              <a:t> </a:t>
            </a:r>
            <a:endParaRPr lang="ru-RU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199" name="Прямоугольник 8"/>
          <p:cNvSpPr>
            <a:spLocks noChangeArrowheads="1"/>
          </p:cNvSpPr>
          <p:nvPr/>
        </p:nvSpPr>
        <p:spPr bwMode="auto">
          <a:xfrm>
            <a:off x="2136775" y="249238"/>
            <a:ext cx="6424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Молекуалалық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ристалдық  тор типтері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4663" y="757238"/>
            <a:ext cx="1555750" cy="1438275"/>
          </a:xfrm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425" y="2933700"/>
            <a:ext cx="17240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593725" y="2327275"/>
            <a:ext cx="128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Йод   </a:t>
            </a:r>
            <a:r>
              <a:rPr lang="en-US" altLang="ru-RU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20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20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166688" y="4381500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Көмір қышқыл газы СО</a:t>
            </a:r>
            <a:r>
              <a:rPr lang="en-US" altLang="ru-RU" sz="20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2000" b="1" baseline="-25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3813"/>
            <a:ext cx="9144000" cy="5167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113" y="4532313"/>
            <a:ext cx="2057400" cy="273050"/>
          </a:xfrm>
          <a:noFill/>
          <a:ln>
            <a:miter lim="800000"/>
            <a:headEnd/>
            <a:tailEnd/>
          </a:ln>
        </p:spPr>
        <p:txBody>
          <a:bodyPr lIns="70922" tIns="35450" rIns="70922" bIns="35450"/>
          <a:lstStyle/>
          <a:p>
            <a:pPr>
              <a:buSzPts val="1100"/>
            </a:pPr>
            <a:fld id="{6238C878-2BB3-41CA-8B45-EEF8C3C9A4DC}" type="slidenum">
              <a:rPr lang="ru-RU" altLang="ru-RU" sz="1100" b="1" smtClean="0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100" b="1" smtClean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38" y="4883150"/>
            <a:ext cx="86137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200" y="4979988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1946275" y="223838"/>
            <a:ext cx="61658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algn="ctr" eaLnBrk="0" hangingPunct="0"/>
            <a: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2801938" y="708025"/>
            <a:ext cx="61642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kk-KZ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>
                <a:solidFill>
                  <a:schemeClr val="tx2"/>
                </a:solidFill>
              </a:rPr>
              <a:t>Иондық кристалдық т</a:t>
            </a:r>
            <a:r>
              <a:rPr lang="ru-RU" altLang="ru-RU" sz="2400" u="sng">
                <a:solidFill>
                  <a:schemeClr val="tx2"/>
                </a:solidFill>
              </a:rPr>
              <a:t>орлардың түйіндерінде</a:t>
            </a:r>
            <a:r>
              <a:rPr lang="ru-RU" altLang="ru-RU" sz="2400">
                <a:solidFill>
                  <a:schemeClr val="tx2"/>
                </a:solidFill>
              </a:rPr>
              <a:t> қарама қарсы зарядталған иондар болады. Олар суда жақсы ериді. Ерітінділері мен балқымалары электр тоғын жақсы өткізеді.</a:t>
            </a:r>
          </a:p>
          <a:p>
            <a:pPr>
              <a:buFont typeface="Georgia" pitchFamily="18" charset="0"/>
              <a:buNone/>
            </a:pPr>
            <a:endParaRPr lang="ru-RU" altLang="ru-RU" sz="2400">
              <a:solidFill>
                <a:schemeClr val="tx2"/>
              </a:solidFill>
            </a:endParaRPr>
          </a:p>
          <a:p>
            <a:pPr>
              <a:buFont typeface="Georgia" pitchFamily="18" charset="0"/>
              <a:buNone/>
            </a:pPr>
            <a:r>
              <a:rPr lang="ru-RU" altLang="ru-RU" sz="2400" u="sng">
                <a:solidFill>
                  <a:schemeClr val="tx2"/>
                </a:solidFill>
              </a:rPr>
              <a:t>Мысалы</a:t>
            </a:r>
            <a:r>
              <a:rPr lang="ru-RU" altLang="ru-RU" sz="2400">
                <a:solidFill>
                  <a:schemeClr val="tx2"/>
                </a:solidFill>
              </a:rPr>
              <a:t>: тұздар (</a:t>
            </a:r>
            <a:r>
              <a:rPr lang="en-US" altLang="ru-RU" sz="2400">
                <a:solidFill>
                  <a:schemeClr val="tx2"/>
                </a:solidFill>
              </a:rPr>
              <a:t>NaCl, K</a:t>
            </a:r>
            <a:r>
              <a:rPr lang="en-US" altLang="ru-RU" sz="2400" baseline="-25000">
                <a:solidFill>
                  <a:schemeClr val="tx2"/>
                </a:solidFill>
              </a:rPr>
              <a:t>2</a:t>
            </a:r>
            <a:r>
              <a:rPr lang="en-US" altLang="ru-RU" sz="2400">
                <a:solidFill>
                  <a:schemeClr val="tx2"/>
                </a:solidFill>
              </a:rPr>
              <a:t>CO</a:t>
            </a:r>
            <a:r>
              <a:rPr lang="en-US" altLang="ru-RU" sz="2400" baseline="-25000">
                <a:solidFill>
                  <a:schemeClr val="tx2"/>
                </a:solidFill>
              </a:rPr>
              <a:t>3</a:t>
            </a:r>
            <a:r>
              <a:rPr lang="en-US" altLang="ru-RU" sz="2400">
                <a:solidFill>
                  <a:schemeClr val="tx2"/>
                </a:solidFill>
              </a:rPr>
              <a:t>),</a:t>
            </a:r>
            <a:r>
              <a:rPr lang="kk-KZ" altLang="ru-RU" sz="2400">
                <a:solidFill>
                  <a:schemeClr val="tx2"/>
                </a:solidFill>
              </a:rPr>
              <a:t> оксидтер, </a:t>
            </a:r>
            <a:r>
              <a:rPr lang="ru-RU" altLang="ru-RU" sz="2400">
                <a:solidFill>
                  <a:schemeClr val="tx2"/>
                </a:solidFill>
              </a:rPr>
              <a:t> негіздер </a:t>
            </a:r>
            <a:r>
              <a:rPr lang="en-US" altLang="ru-RU" sz="2400">
                <a:solidFill>
                  <a:schemeClr val="tx2"/>
                </a:solidFill>
              </a:rPr>
              <a:t>Ca(OH)</a:t>
            </a:r>
            <a:r>
              <a:rPr lang="en-US" altLang="ru-RU" sz="2400" baseline="-25000">
                <a:solidFill>
                  <a:schemeClr val="tx2"/>
                </a:solidFill>
              </a:rPr>
              <a:t>2</a:t>
            </a:r>
            <a:r>
              <a:rPr lang="en-US" altLang="ru-RU" sz="2400">
                <a:solidFill>
                  <a:schemeClr val="tx2"/>
                </a:solidFill>
              </a:rPr>
              <a:t>, NaOH</a:t>
            </a:r>
            <a:endParaRPr lang="ru-RU" sz="2400" b="1">
              <a:solidFill>
                <a:schemeClr val="tx2"/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Прямоугольник 14"/>
          <p:cNvSpPr>
            <a:spLocks noChangeArrowheads="1"/>
          </p:cNvSpPr>
          <p:nvPr/>
        </p:nvSpPr>
        <p:spPr bwMode="auto">
          <a:xfrm>
            <a:off x="1828800" y="214313"/>
            <a:ext cx="5830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Иондық кристалдық тор</a:t>
            </a:r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313" y="831850"/>
            <a:ext cx="2508250" cy="3051175"/>
          </a:xfrm>
        </p:spPr>
      </p:pic>
      <p:sp>
        <p:nvSpPr>
          <p:cNvPr id="10" name="TextBox 9"/>
          <p:cNvSpPr txBox="1"/>
          <p:nvPr/>
        </p:nvSpPr>
        <p:spPr>
          <a:xfrm>
            <a:off x="606425" y="4037013"/>
            <a:ext cx="13763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kk-K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Ас тұзы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3813"/>
            <a:ext cx="9144000" cy="5167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024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113" y="4532313"/>
            <a:ext cx="2057400" cy="273050"/>
          </a:xfrm>
          <a:noFill/>
          <a:ln>
            <a:miter lim="800000"/>
            <a:headEnd/>
            <a:tailEnd/>
          </a:ln>
        </p:spPr>
        <p:txBody>
          <a:bodyPr lIns="70922" tIns="35450" rIns="70922" bIns="35450"/>
          <a:lstStyle/>
          <a:p>
            <a:pPr>
              <a:buSzPts val="1100"/>
            </a:pPr>
            <a:fld id="{A57D6C37-1DBA-4077-9C6E-8EF1A1276965}" type="slidenum">
              <a:rPr lang="ru-RU" altLang="ru-RU" sz="1100" b="1" smtClean="0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100" b="1" smtClean="0">
              <a:solidFill>
                <a:srgbClr val="002060"/>
              </a:solidFill>
            </a:endParaRPr>
          </a:p>
        </p:txBody>
      </p:sp>
      <p:cxnSp>
        <p:nvCxnSpPr>
          <p:cNvPr id="10244" name="Google Shape;124;p4"/>
          <p:cNvCxnSpPr>
            <a:cxnSpLocks noChangeShapeType="1"/>
          </p:cNvCxnSpPr>
          <p:nvPr/>
        </p:nvCxnSpPr>
        <p:spPr bwMode="auto">
          <a:xfrm>
            <a:off x="300038" y="4883150"/>
            <a:ext cx="86137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0245" name="Google Shape;125;p4"/>
          <p:cNvCxnSpPr>
            <a:cxnSpLocks noChangeShapeType="1"/>
          </p:cNvCxnSpPr>
          <p:nvPr/>
        </p:nvCxnSpPr>
        <p:spPr bwMode="auto">
          <a:xfrm rot="10800000" flipH="1">
            <a:off x="457200" y="4979988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1222375" y="166688"/>
            <a:ext cx="68897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61" tIns="35780" rIns="71561" bIns="35780">
            <a:spAutoFit/>
          </a:bodyPr>
          <a:lstStyle/>
          <a:p>
            <a:pPr algn="ctr" eaLnBrk="0" hangingPunct="0"/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Бекіту тапсырмасы</a:t>
            </a:r>
            <a: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261938" y="798513"/>
            <a:ext cx="8667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kk-KZ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1-тапсырма. </a:t>
            </a:r>
            <a:r>
              <a:rPr lang="kk-KZ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Төменде берілген кристалл торлардың атымен сәйкестендір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137400" y="2341563"/>
            <a:ext cx="2006600" cy="1517650"/>
          </a:xfrm>
        </p:spPr>
      </p:pic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238" y="2613025"/>
            <a:ext cx="13557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1911350" y="2455863"/>
            <a:ext cx="1555750" cy="1438275"/>
          </a:xfrm>
        </p:spPr>
      </p:pic>
      <p:pic>
        <p:nvPicPr>
          <p:cNvPr id="102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3657600" y="2393950"/>
            <a:ext cx="1401763" cy="1704975"/>
          </a:xfrm>
        </p:spPr>
      </p:pic>
      <p:pic>
        <p:nvPicPr>
          <p:cNvPr id="1025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49900" y="2493963"/>
            <a:ext cx="172561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Прямоугольник 10"/>
          <p:cNvSpPr>
            <a:spLocks noChangeArrowheads="1"/>
          </p:cNvSpPr>
          <p:nvPr/>
        </p:nvSpPr>
        <p:spPr bwMode="auto">
          <a:xfrm>
            <a:off x="4013200" y="1354138"/>
            <a:ext cx="1520825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Атомдық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4" name="TextBox 16"/>
          <p:cNvSpPr txBox="1">
            <a:spLocks noChangeArrowheads="1"/>
          </p:cNvSpPr>
          <p:nvPr/>
        </p:nvSpPr>
        <p:spPr bwMode="auto">
          <a:xfrm>
            <a:off x="795338" y="1377950"/>
            <a:ext cx="2292350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Молекуалалық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5" name="TextBox 17"/>
          <p:cNvSpPr txBox="1">
            <a:spLocks noChangeArrowheads="1"/>
          </p:cNvSpPr>
          <p:nvPr/>
        </p:nvSpPr>
        <p:spPr bwMode="auto">
          <a:xfrm>
            <a:off x="6294438" y="1365250"/>
            <a:ext cx="1471612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Иондық</a:t>
            </a:r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6" name="TextBox 18"/>
          <p:cNvSpPr txBox="1">
            <a:spLocks noChangeArrowheads="1"/>
          </p:cNvSpPr>
          <p:nvPr/>
        </p:nvSpPr>
        <p:spPr bwMode="auto">
          <a:xfrm>
            <a:off x="177800" y="4049713"/>
            <a:ext cx="82899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kk-KZ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Дескриптор: кристалл торларын дұрыс табады </a:t>
            </a:r>
          </a:p>
          <a:p>
            <a:pPr algn="just" eaLnBrk="0" hangingPunct="0"/>
            <a:r>
              <a:rPr lang="kk-KZ" alt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Білім алушы</a:t>
            </a:r>
            <a:r>
              <a:rPr lang="ru-RU" altLang="ru-RU" sz="2000">
                <a:solidFill>
                  <a:schemeClr val="tx2"/>
                </a:solidFill>
              </a:rPr>
              <a:t> 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5035</TotalTime>
  <Words>545</Words>
  <Application>Microsoft Office PowerPoint</Application>
  <PresentationFormat>Экран (16:9)</PresentationFormat>
  <Paragraphs>173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Wingdings</vt:lpstr>
      <vt:lpstr>Cambria</vt:lpstr>
      <vt:lpstr>Century Gothic</vt:lpstr>
      <vt:lpstr>Calibri</vt:lpstr>
      <vt:lpstr>Georgia</vt:lpstr>
      <vt:lpstr>Times New Roman</vt:lpstr>
      <vt:lpstr>Open Sans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Жибек Байырбекова</cp:lastModifiedBy>
  <cp:revision>461</cp:revision>
  <cp:lastPrinted>2020-01-23T03:03:28Z</cp:lastPrinted>
  <dcterms:modified xsi:type="dcterms:W3CDTF">2021-04-29T07:21:49Z</dcterms:modified>
</cp:coreProperties>
</file>