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89" r:id="rId2"/>
    <p:sldId id="260" r:id="rId3"/>
    <p:sldId id="284" r:id="rId4"/>
    <p:sldId id="261" r:id="rId5"/>
    <p:sldId id="262" r:id="rId6"/>
    <p:sldId id="264" r:id="rId7"/>
    <p:sldId id="295" r:id="rId8"/>
    <p:sldId id="282" r:id="rId9"/>
    <p:sldId id="283" r:id="rId10"/>
    <p:sldId id="275" r:id="rId11"/>
    <p:sldId id="29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инара" initials="Д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FE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1-14T15:38:14.853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comments" Target="../comments/commen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189" y="235132"/>
            <a:ext cx="7200022" cy="83602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i="1" dirty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4"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Strategy: </a:t>
            </a:r>
            <a:r>
              <a:rPr lang="en-US" b="1" i="1" dirty="0">
                <a:ln w="6600">
                  <a:solidFill>
                    <a:srgbClr val="0055FE"/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4"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Who knows?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6434" y="4611231"/>
            <a:ext cx="979953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Presentation new theme the legend about dombra  «The two giants » by asking questions:</a:t>
            </a:r>
          </a:p>
          <a:p>
            <a:r>
              <a:rPr lang="en-US" sz="28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- </a:t>
            </a:r>
            <a:r>
              <a:rPr lang="en-US" sz="2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H</a:t>
            </a:r>
            <a:r>
              <a:rPr lang="en-US" sz="28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ow </a:t>
            </a:r>
            <a:r>
              <a:rPr lang="en-US" sz="2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do you think what musical instrument is it?</a:t>
            </a:r>
          </a:p>
          <a:p>
            <a:r>
              <a:rPr lang="en-US" sz="2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-What does it </a:t>
            </a:r>
            <a:r>
              <a:rPr lang="en-US" sz="28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look </a:t>
            </a:r>
            <a:r>
              <a:rPr lang="en-US" sz="2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like?</a:t>
            </a:r>
          </a:p>
          <a:p>
            <a:r>
              <a:rPr lang="en-US" sz="2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-What do you know about dombra?</a:t>
            </a:r>
          </a:p>
        </p:txBody>
      </p:sp>
      <p:pic>
        <p:nvPicPr>
          <p:cNvPr id="6" name="Рисунок 5" descr="Картинки по запросу dombra"/>
          <p:cNvPicPr/>
          <p:nvPr/>
        </p:nvPicPr>
        <p:blipFill rotWithShape="1">
          <a:blip r:embed="rId2" cstate="print"/>
          <a:srcRect l="28731" r="29285"/>
          <a:stretch/>
        </p:blipFill>
        <p:spPr bwMode="auto">
          <a:xfrm>
            <a:off x="235131" y="1267207"/>
            <a:ext cx="3670663" cy="3147971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263" y="1071154"/>
            <a:ext cx="4358640" cy="326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1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288" y="223208"/>
            <a:ext cx="5005396" cy="60930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Homework</a:t>
            </a:r>
            <a:endParaRPr lang="ru-RU" b="1" dirty="0">
              <a:ln w="66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03534" y="1065431"/>
            <a:ext cx="59563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28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ctr"/>
            <a:endParaRPr lang="kk-KZ" sz="28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465" y="1428622"/>
            <a:ext cx="114024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Ex 7 p.83 b)</a:t>
            </a:r>
          </a:p>
          <a:p>
            <a:r>
              <a:rPr lang="en-US" sz="4000" dirty="0" smtClean="0"/>
              <a:t>Join the sentences  using the linkers  in brackets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4823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1966" y="2103120"/>
            <a:ext cx="8921931" cy="259950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Thank  you  for   you  attention</a:t>
            </a:r>
            <a:endParaRPr lang="ru-RU" b="1" dirty="0">
              <a:ln w="66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58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639" y="245823"/>
            <a:ext cx="5262950" cy="77307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Theme of the lesson:</a:t>
            </a:r>
            <a:endParaRPr lang="ru-RU" b="1" dirty="0">
              <a:ln w="66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8247" y="1580605"/>
            <a:ext cx="7446565" cy="1841863"/>
          </a:xfrm>
          <a:prstGeom prst="rect">
            <a:avLst/>
          </a:prstGeom>
          <a:noFill/>
        </p:spPr>
        <p:txBody>
          <a:bodyPr wrap="none" rtlCol="0">
            <a:prstTxWarp prst="textInflateBottom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tantia" panose="02030602050306030303" pitchFamily="18" charset="0"/>
              </a:rPr>
              <a:t>The Two Giants</a:t>
            </a:r>
          </a:p>
        </p:txBody>
      </p:sp>
      <p:pic>
        <p:nvPicPr>
          <p:cNvPr id="11" name="Рисунок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687" y="3840479"/>
            <a:ext cx="2404519" cy="245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Рисунок 1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8502" y="3840479"/>
            <a:ext cx="2410778" cy="245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Рисунок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5576" y="3840479"/>
            <a:ext cx="2553109" cy="245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Картинки по запросу dombra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59312" y="3840479"/>
            <a:ext cx="1960791" cy="245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57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949" y="272060"/>
            <a:ext cx="7398891" cy="784625"/>
          </a:xfrm>
          <a:prstGeom prst="rect">
            <a:avLst/>
          </a:prstGeom>
          <a:noFill/>
        </p:spPr>
        <p:txBody>
          <a:bodyPr wrap="none" rtlCol="0">
            <a:prstTxWarp prst="textPlain">
              <a:avLst>
                <a:gd name="adj" fmla="val 51140"/>
              </a:avLst>
            </a:prstTxWarp>
            <a:spAutoFit/>
          </a:bodyPr>
          <a:lstStyle/>
          <a:p>
            <a:r>
              <a:rPr lang="en-US" b="1" i="1" dirty="0" smtClean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tx2">
                      <a:lumMod val="60000"/>
                      <a:lumOff val="40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Lesson objectives 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3288" y="1056890"/>
            <a:ext cx="1847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kk-KZ" sz="2500" b="1" dirty="0" smtClean="0">
              <a:ln w="13462">
                <a:solidFill>
                  <a:srgbClr val="002060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48367" y="2072347"/>
            <a:ext cx="114424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3000" b="1" dirty="0" smtClean="0">
              <a:ln w="13462">
                <a:solidFill>
                  <a:srgbClr val="002060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4084" y="1287517"/>
            <a:ext cx="89533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ln w="13462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-to understand the main event of the story;</a:t>
            </a:r>
          </a:p>
          <a:p>
            <a:r>
              <a:rPr lang="en-US" sz="3200" b="1" i="1" dirty="0" smtClean="0">
                <a:ln w="13462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-to develop speaking, reading abilities;</a:t>
            </a:r>
          </a:p>
          <a:p>
            <a:r>
              <a:rPr lang="en-US" sz="3200" b="1" i="1" dirty="0" smtClean="0">
                <a:ln w="13462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-to use linkers join in speaking.</a:t>
            </a:r>
            <a:endParaRPr lang="en-US" sz="3200" b="1" i="1" dirty="0">
              <a:ln w="13462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084" y="3411175"/>
            <a:ext cx="8661356" cy="637169"/>
          </a:xfrm>
          <a:prstGeom prst="rect">
            <a:avLst/>
          </a:prstGeom>
          <a:noFill/>
        </p:spPr>
        <p:txBody>
          <a:bodyPr wrap="none" rtlCol="0">
            <a:prstTxWarp prst="textPlain">
              <a:avLst>
                <a:gd name="adj" fmla="val 51140"/>
              </a:avLst>
            </a:prstTxWarp>
            <a:spAutoFit/>
          </a:bodyPr>
          <a:lstStyle/>
          <a:p>
            <a:r>
              <a:rPr lang="en-US" b="1" i="1" dirty="0" smtClean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tx1">
                      <a:lumMod val="50000"/>
                      <a:lumOff val="50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Assessment criteria: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4949" y="4132453"/>
            <a:ext cx="969702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n w="13462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400" b="1" i="1" dirty="0">
                <a:ln w="13462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i="1" dirty="0" smtClean="0">
                <a:ln w="13462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uses the words with support</a:t>
            </a:r>
          </a:p>
          <a:p>
            <a:r>
              <a:rPr lang="en-US" sz="2400" b="1" i="1" dirty="0">
                <a:ln w="13462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i="1" dirty="0" smtClean="0">
                <a:ln w="13462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uses and explains the words  without  support</a:t>
            </a:r>
          </a:p>
          <a:p>
            <a:r>
              <a:rPr lang="en-US" sz="2400" b="1" i="1" dirty="0" smtClean="0">
                <a:ln w="13462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-prepares and compares  the lexical material  with support</a:t>
            </a:r>
          </a:p>
          <a:p>
            <a:r>
              <a:rPr lang="en-US" sz="2400" b="1" i="1" dirty="0" smtClean="0">
                <a:ln w="13462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-prepares, compares and explains the lexical  materials  without support</a:t>
            </a:r>
          </a:p>
          <a:p>
            <a:endParaRPr lang="en-US" sz="2400" b="1" i="1" dirty="0" smtClean="0">
              <a:ln w="13462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ln w="13462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ln w="13462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400" b="1" i="1" dirty="0">
              <a:ln w="13462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5814" y="5515698"/>
            <a:ext cx="5862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n w="13462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230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195" y="236970"/>
            <a:ext cx="89789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Pre-reading 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task: 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00B050"/>
                </a:solidFill>
              </a:rPr>
              <a:t>By Quizlet </a:t>
            </a:r>
            <a:endParaRPr lang="en-US" sz="4000" dirty="0">
              <a:ln>
                <a:solidFill>
                  <a:srgbClr val="002060"/>
                </a:solidFill>
              </a:ln>
              <a:solidFill>
                <a:srgbClr val="00B050"/>
              </a:solidFill>
            </a:endParaRPr>
          </a:p>
          <a:p>
            <a:pPr algn="ctr"/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The quick 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vocabulary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endParaRPr lang="en-US" sz="40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  <a:p>
            <a:pPr algn="ctr"/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Show 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and listen 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new 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words </a:t>
            </a:r>
            <a:endParaRPr lang="en-US" sz="40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  <a:p>
            <a:pPr algn="ctr"/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from 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the story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05893" y="3481204"/>
            <a:ext cx="309552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 smtClean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kk-KZ" sz="2500" b="1" dirty="0" smtClean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/</a:t>
            </a:r>
            <a:r>
              <a:rPr lang="en-US" sz="4500" b="1" dirty="0" smtClean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Watching</a:t>
            </a:r>
            <a:r>
              <a:rPr lang="kk-KZ" sz="2500" b="1" dirty="0" smtClean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/</a:t>
            </a:r>
            <a:endParaRPr lang="ru-RU" sz="2500" b="1" dirty="0">
              <a:ln w="13462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0" name="Стрелка вверх 9"/>
          <p:cNvSpPr/>
          <p:nvPr/>
        </p:nvSpPr>
        <p:spPr>
          <a:xfrm>
            <a:off x="4070312" y="2681443"/>
            <a:ext cx="1166687" cy="9098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140924" y="4123057"/>
            <a:ext cx="1051225" cy="7755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65761" y="4581610"/>
            <a:ext cx="102804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n w="13462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Strategy video </a:t>
            </a:r>
            <a:r>
              <a:rPr lang="en-US" sz="6000" b="1" dirty="0" err="1">
                <a:ln w="13462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promt</a:t>
            </a:r>
            <a:r>
              <a:rPr lang="en-US" sz="6000" b="1" dirty="0">
                <a:ln w="13462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: </a:t>
            </a:r>
            <a:endParaRPr lang="kk-KZ" sz="6000" b="1" dirty="0">
              <a:ln w="13462">
                <a:solidFill>
                  <a:srgbClr val="002060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onstantia" panose="02030602050306030303" pitchFamily="18" charset="0"/>
            </a:endParaRPr>
          </a:p>
          <a:p>
            <a:pPr algn="ctr"/>
            <a:r>
              <a:rPr lang="en-US" sz="6000" b="1" dirty="0">
                <a:ln w="13462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The two giants</a:t>
            </a:r>
            <a:endParaRPr lang="ru-RU" sz="6000" b="1" dirty="0">
              <a:ln w="13462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33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65967" y="978513"/>
            <a:ext cx="107539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ln w="13462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Every fire has got </a:t>
            </a:r>
            <a:r>
              <a:rPr lang="en-US" sz="3800" b="1" dirty="0" smtClean="0">
                <a:ln w="13462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a task. The </a:t>
            </a:r>
            <a:r>
              <a:rPr lang="en-US" sz="3800" b="1" dirty="0">
                <a:ln w="13462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pupils </a:t>
            </a:r>
            <a:endParaRPr lang="en-US" sz="3800" b="1" dirty="0" smtClean="0">
              <a:ln w="13462">
                <a:solidFill>
                  <a:srgbClr val="002060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onstantia" panose="02030602050306030303" pitchFamily="18" charset="0"/>
            </a:endParaRPr>
          </a:p>
          <a:p>
            <a:r>
              <a:rPr lang="en-US" sz="3800" b="1" dirty="0" smtClean="0">
                <a:ln w="13462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must </a:t>
            </a:r>
            <a:r>
              <a:rPr lang="en-US" sz="3800" b="1" dirty="0">
                <a:ln w="13462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read and give </a:t>
            </a:r>
            <a:r>
              <a:rPr lang="en-US" sz="3800" b="1" dirty="0" smtClean="0">
                <a:ln w="13462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the translations </a:t>
            </a:r>
          </a:p>
          <a:p>
            <a:r>
              <a:rPr lang="en-US" sz="3800" b="1" dirty="0" smtClean="0">
                <a:ln w="13462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and </a:t>
            </a:r>
            <a:r>
              <a:rPr lang="en-US" sz="3800" b="1" dirty="0">
                <a:ln w="13462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opinions.</a:t>
            </a:r>
            <a:endParaRPr lang="kk-KZ" sz="3800" b="1" dirty="0" smtClean="0">
              <a:ln w="13462">
                <a:solidFill>
                  <a:srgbClr val="002060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6288" y="223208"/>
            <a:ext cx="5005396" cy="60930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Surprised from the box</a:t>
            </a:r>
            <a:endParaRPr lang="ru-RU" b="1" dirty="0">
              <a:ln w="66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1277213">
            <a:off x="702559" y="5703411"/>
            <a:ext cx="55168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en-US" sz="4500" b="1" dirty="0" smtClean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Read and complete</a:t>
            </a:r>
            <a:endParaRPr lang="ru-RU" sz="2500" b="1" dirty="0">
              <a:ln w="13462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5280" y="4318843"/>
            <a:ext cx="27693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Descriptor:</a:t>
            </a:r>
          </a:p>
          <a:p>
            <a:r>
              <a:rPr lang="en-US" sz="1600" b="1" dirty="0" smtClean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A learner</a:t>
            </a:r>
          </a:p>
          <a:p>
            <a:r>
              <a:rPr lang="en-US" sz="1600" b="1" dirty="0" smtClean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-Reads correctly</a:t>
            </a:r>
          </a:p>
          <a:p>
            <a:r>
              <a:rPr lang="en-US" sz="1600" b="1" dirty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-</a:t>
            </a:r>
            <a:r>
              <a:rPr lang="en-US" sz="1600" b="1" dirty="0" smtClean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Translate</a:t>
            </a:r>
          </a:p>
          <a:p>
            <a:r>
              <a:rPr lang="en-US" sz="1600" b="1" dirty="0" smtClean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- Gives </a:t>
            </a:r>
            <a:r>
              <a:rPr lang="en-US" sz="1600" b="1" dirty="0" err="1" smtClean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opiniouns</a:t>
            </a:r>
            <a:endParaRPr lang="en-US" sz="1600" b="1" dirty="0" smtClean="0">
              <a:ln w="13462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onstantia" panose="02030602050306030303" pitchFamily="18" charset="0"/>
            </a:endParaRPr>
          </a:p>
          <a:p>
            <a:pPr algn="ctr"/>
            <a:endParaRPr lang="en-US" sz="4500" b="1" dirty="0" smtClean="0">
              <a:ln w="13462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onstantia" panose="02030602050306030303" pitchFamily="18" charset="0"/>
            </a:endParaRPr>
          </a:p>
          <a:p>
            <a:pPr algn="ctr"/>
            <a:endParaRPr lang="ru-RU" sz="2500" b="1" dirty="0">
              <a:ln w="13462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92" y="3061721"/>
            <a:ext cx="1963737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986" y="2825172"/>
            <a:ext cx="1963737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073" y="2825172"/>
            <a:ext cx="1963737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65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947" y="140670"/>
            <a:ext cx="6821869" cy="798114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Strategy</a:t>
            </a:r>
            <a:r>
              <a:rPr lang="en-US" b="1" dirty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: </a:t>
            </a:r>
            <a:r>
              <a:rPr lang="en-US" b="1" dirty="0" smtClean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Cinquain  </a:t>
            </a:r>
            <a:endParaRPr lang="ru-RU" b="1" dirty="0">
              <a:ln w="66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946846" y="2759559"/>
            <a:ext cx="7283706" cy="23380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sentence-noun</a:t>
            </a: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sentence-two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adjectives</a:t>
            </a:r>
            <a:endParaRPr lang="kk-K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sentence-three verbs</a:t>
            </a:r>
            <a:endParaRPr lang="kk-K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fourth sentence-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sentence</a:t>
            </a:r>
            <a:r>
              <a:rPr lang="kk-K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clause must be complemented by a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</a:t>
            </a:r>
            <a:r>
              <a:rPr lang="kk-K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fifth sentence-Synonym of the first sentence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3" charset="2"/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947" y="1341340"/>
            <a:ext cx="916654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nstantia" panose="02030602050306030303" pitchFamily="18" charset="0"/>
              </a:rPr>
              <a:t>Presentation </a:t>
            </a:r>
            <a:r>
              <a:rPr lang="en-US" sz="23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nstantia" panose="02030602050306030303" pitchFamily="18" charset="0"/>
              </a:rPr>
              <a:t>of the heroes.</a:t>
            </a:r>
          </a:p>
          <a:p>
            <a:r>
              <a:rPr lang="en-US" sz="23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Make </a:t>
            </a:r>
            <a:r>
              <a:rPr lang="en-US" sz="23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up a presentation about the positive and negative qualities of the hero and present this hero to the class.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1968" y="6088559"/>
            <a:ext cx="25795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4400" b="1" dirty="0" smtClean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/</a:t>
            </a:r>
            <a:r>
              <a:rPr lang="en-US" sz="4400" b="1" dirty="0" smtClean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writing</a:t>
            </a:r>
            <a:r>
              <a:rPr lang="kk-KZ" sz="4400" b="1" dirty="0" smtClean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nstantia" panose="02030602050306030303" pitchFamily="18" charset="0"/>
              </a:rPr>
              <a:t>/</a:t>
            </a:r>
            <a:endParaRPr lang="ru-RU" sz="4400" b="1" dirty="0">
              <a:ln w="13462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7234" y="2700683"/>
            <a:ext cx="1729464" cy="141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Рисунок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66730" y="2700683"/>
            <a:ext cx="1611019" cy="141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Рисунок 11" descr="Картинки по запросу dombr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00584" y="4319981"/>
            <a:ext cx="2532292" cy="224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00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6802" y="2544725"/>
            <a:ext cx="77314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-</a:t>
            </a:r>
            <a:r>
              <a:rPr lang="en-US" sz="3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correctly writing of the words</a:t>
            </a:r>
          </a:p>
          <a:p>
            <a:r>
              <a:rPr lang="en-US" sz="3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-right grammatically structure of the sentence</a:t>
            </a:r>
          </a:p>
          <a:p>
            <a:r>
              <a:rPr lang="en-US" sz="3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-correctly reading the words  and the sentence</a:t>
            </a:r>
            <a:endParaRPr lang="en-US" sz="3600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566" y="314762"/>
            <a:ext cx="6821869" cy="798114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Strategy</a:t>
            </a:r>
            <a:r>
              <a:rPr lang="en-US" b="1" dirty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: </a:t>
            </a:r>
            <a:r>
              <a:rPr lang="en-US" b="1" dirty="0" smtClean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Cinquain  </a:t>
            </a:r>
            <a:endParaRPr lang="ru-RU" b="1" dirty="0">
              <a:ln w="66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6" name="Шеврон 5"/>
          <p:cNvSpPr/>
          <p:nvPr/>
        </p:nvSpPr>
        <p:spPr>
          <a:xfrm>
            <a:off x="457064" y="1553565"/>
            <a:ext cx="5331656" cy="81592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68300" y="1735757"/>
            <a:ext cx="4337540" cy="540262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r>
              <a:rPr lang="en-US" sz="32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Descriptor:	</a:t>
            </a:r>
            <a:endParaRPr lang="ru-RU" sz="3200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21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2333" y="1462145"/>
            <a:ext cx="86921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endParaRPr lang="kk-KZ" sz="40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948" y="140670"/>
            <a:ext cx="5829092" cy="865170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Venn diagram </a:t>
            </a:r>
            <a:r>
              <a:rPr lang="en-US" b="1" dirty="0" smtClean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 </a:t>
            </a:r>
            <a:endParaRPr lang="ru-RU" b="1" dirty="0">
              <a:ln w="66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194967" y="2910624"/>
            <a:ext cx="4404575" cy="31810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599543" y="2910624"/>
            <a:ext cx="4430332" cy="30394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90164" y="1462145"/>
            <a:ext cx="42135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“Two brothers” 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2664" y="2545448"/>
            <a:ext cx="216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Older brother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5094" y="2448959"/>
            <a:ext cx="2398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Younger brother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481847" y="3335628"/>
            <a:ext cx="2163651" cy="21507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010401" y="2910623"/>
            <a:ext cx="1024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Both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162" y="294207"/>
            <a:ext cx="4387152" cy="72469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Reflection:</a:t>
            </a:r>
            <a:endParaRPr lang="ru-RU" b="1" dirty="0">
              <a:ln w="66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90937" y="294207"/>
            <a:ext cx="3874685" cy="829127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/Dombra</a:t>
            </a:r>
            <a:r>
              <a:rPr lang="kk-KZ" b="1" dirty="0" smtClean="0">
                <a:ln w="66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onstantia" panose="02030602050306030303" pitchFamily="18" charset="0"/>
              </a:rPr>
              <a:t>/</a:t>
            </a:r>
            <a:endParaRPr lang="ru-RU" b="1" dirty="0">
              <a:ln w="66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04377" y="3913542"/>
            <a:ext cx="508762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At the end of the lesson  learners reflect on </a:t>
            </a:r>
          </a:p>
          <a:p>
            <a:r>
              <a:rPr lang="en-US" sz="2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What they have learned?</a:t>
            </a:r>
          </a:p>
          <a:p>
            <a:r>
              <a:rPr lang="en-US" sz="2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What remained unclear for the them?</a:t>
            </a:r>
          </a:p>
          <a:p>
            <a:r>
              <a:rPr lang="en-US" sz="2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What they continue  working on ?</a:t>
            </a:r>
          </a:p>
          <a:p>
            <a:r>
              <a:rPr lang="en-US" sz="2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A learner is asked to give each other the rope by making spider web  according to the lesson</a:t>
            </a:r>
          </a:p>
          <a:p>
            <a:endParaRPr lang="kk-KZ" sz="22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6" y="1575717"/>
            <a:ext cx="5641349" cy="490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23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3158</TotalTime>
  <Words>325</Words>
  <Application>Microsoft Office PowerPoint</Application>
  <PresentationFormat>Произвольный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Динара</dc:creator>
  <cp:lastModifiedBy>Admin</cp:lastModifiedBy>
  <cp:revision>143</cp:revision>
  <cp:lastPrinted>2020-02-18T18:00:57Z</cp:lastPrinted>
  <dcterms:created xsi:type="dcterms:W3CDTF">2018-01-14T11:15:33Z</dcterms:created>
  <dcterms:modified xsi:type="dcterms:W3CDTF">2021-02-17T18:23:58Z</dcterms:modified>
</cp:coreProperties>
</file>