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8" r:id="rId4"/>
  </p:sldMasterIdLst>
  <p:sldIdLst>
    <p:sldId id="257" r:id="rId5"/>
    <p:sldId id="256" r:id="rId6"/>
    <p:sldId id="261" r:id="rId7"/>
    <p:sldId id="267" r:id="rId8"/>
    <p:sldId id="258" r:id="rId9"/>
    <p:sldId id="266" r:id="rId10"/>
    <p:sldId id="262" r:id="rId11"/>
    <p:sldId id="260" r:id="rId12"/>
    <p:sldId id="265" r:id="rId13"/>
    <p:sldId id="264" r:id="rId14"/>
    <p:sldId id="263" r:id="rId15"/>
    <p:sldId id="25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2DC8C-390C-45CA-A4F6-2AA67B8C3F0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24D8CC6-80BC-4104-8C4F-CBF932944E4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Өзара келісім келеді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3E65E7-959D-4BFD-95E3-1FDF42AA8D12}" type="parTrans" cxnId="{9CAEDF5A-A39A-4F03-B2FF-ABB8434F029D}">
      <dgm:prSet/>
      <dgm:spPr/>
      <dgm:t>
        <a:bodyPr/>
        <a:lstStyle/>
        <a:p>
          <a:endParaRPr lang="ru-RU"/>
        </a:p>
      </dgm:t>
    </dgm:pt>
    <dgm:pt modelId="{A8840B9F-3B32-4FF2-B591-2BB3ECFC0CBF}" type="sibTrans" cxnId="{9CAEDF5A-A39A-4F03-B2FF-ABB8434F029D}">
      <dgm:prSet/>
      <dgm:spPr/>
      <dgm:t>
        <a:bodyPr/>
        <a:lstStyle/>
        <a:p>
          <a:endParaRPr lang="ru-RU"/>
        </a:p>
      </dgm:t>
    </dgm:pt>
    <dgm:pt modelId="{550607B4-3B17-411E-91A3-D0707B9344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Сыйластық қарым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қатынаста болады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3AAB63-6979-4667-B57B-59D788B6A944}" type="parTrans" cxnId="{6D8AF2F8-111D-4DFC-9299-0EB49F0AF7F3}">
      <dgm:prSet/>
      <dgm:spPr/>
      <dgm:t>
        <a:bodyPr/>
        <a:lstStyle/>
        <a:p>
          <a:endParaRPr lang="ru-RU"/>
        </a:p>
      </dgm:t>
    </dgm:pt>
    <dgm:pt modelId="{E52C7705-A076-48FC-A01B-B68A8E1E9A0D}" type="sibTrans" cxnId="{6D8AF2F8-111D-4DFC-9299-0EB49F0AF7F3}">
      <dgm:prSet/>
      <dgm:spPr/>
      <dgm:t>
        <a:bodyPr/>
        <a:lstStyle/>
        <a:p>
          <a:endParaRPr lang="ru-RU"/>
        </a:p>
      </dgm:t>
    </dgm:pt>
    <dgm:pt modelId="{C5D36E36-45D0-41D0-B515-D65441BD966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Нені және кімді оқытуды анықтайды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119371-CF1B-4927-979B-1EA3EA657909}" type="parTrans" cxnId="{1CA7C11C-3C3A-47CC-B08E-12D7D7061573}">
      <dgm:prSet/>
      <dgm:spPr/>
      <dgm:t>
        <a:bodyPr/>
        <a:lstStyle/>
        <a:p>
          <a:endParaRPr lang="ru-RU"/>
        </a:p>
      </dgm:t>
    </dgm:pt>
    <dgm:pt modelId="{19EC45A7-8B3A-4BCF-96F0-0CDF06B7A6CE}" type="sibTrans" cxnId="{1CA7C11C-3C3A-47CC-B08E-12D7D7061573}">
      <dgm:prSet/>
      <dgm:spPr/>
      <dgm:t>
        <a:bodyPr/>
        <a:lstStyle/>
        <a:p>
          <a:endParaRPr lang="ru-RU"/>
        </a:p>
      </dgm:t>
    </dgm:pt>
    <dgm:pt modelId="{6E032D6F-B79E-487D-BD4E-24E77707630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Нәтижелерін қорытады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925DA6-D304-439B-AE6F-2A19662CDAA1}" type="parTrans" cxnId="{5924C156-E965-4C5E-8938-53ACEECC5848}">
      <dgm:prSet/>
      <dgm:spPr/>
      <dgm:t>
        <a:bodyPr/>
        <a:lstStyle/>
        <a:p>
          <a:endParaRPr lang="ru-RU"/>
        </a:p>
      </dgm:t>
    </dgm:pt>
    <dgm:pt modelId="{C3BB15FB-49D2-41BF-A98E-1EEA55FA3FB2}" type="sibTrans" cxnId="{5924C156-E965-4C5E-8938-53ACEECC5848}">
      <dgm:prSet/>
      <dgm:spPr/>
      <dgm:t>
        <a:bodyPr/>
        <a:lstStyle/>
        <a:p>
          <a:endParaRPr lang="ru-RU"/>
        </a:p>
      </dgm:t>
    </dgm:pt>
    <dgm:pt modelId="{169DFD7F-6221-4FC7-AB96-31B39C320B1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Сыныптың оқу үлгерімін анықтайды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14576A-9294-4D41-92BC-AB1EDDA7415F}" type="parTrans" cxnId="{9F9845C3-52F5-4988-B459-0E70B6110D34}">
      <dgm:prSet/>
      <dgm:spPr/>
      <dgm:t>
        <a:bodyPr/>
        <a:lstStyle/>
        <a:p>
          <a:endParaRPr lang="ru-RU"/>
        </a:p>
      </dgm:t>
    </dgm:pt>
    <dgm:pt modelId="{E38E6A4F-A39D-411F-940C-F44C176FBD85}" type="sibTrans" cxnId="{9F9845C3-52F5-4988-B459-0E70B6110D34}">
      <dgm:prSet/>
      <dgm:spPr/>
      <dgm:t>
        <a:bodyPr/>
        <a:lstStyle/>
        <a:p>
          <a:endParaRPr lang="ru-RU"/>
        </a:p>
      </dgm:t>
    </dgm:pt>
    <dgm:pt modelId="{B2D69AA7-9E97-4DB1-ADA6-F55F30B36215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Зерттелетін оқушылардың меңгеру деңгейін анықтайды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4D34A0-62B4-4DB3-AD80-16CD4AF25407}" type="parTrans" cxnId="{03DD8541-231A-497D-BF60-6552E4B047D5}">
      <dgm:prSet/>
      <dgm:spPr/>
      <dgm:t>
        <a:bodyPr/>
        <a:lstStyle/>
        <a:p>
          <a:endParaRPr lang="ru-RU"/>
        </a:p>
      </dgm:t>
    </dgm:pt>
    <dgm:pt modelId="{9A6C7C14-D0E7-4564-A504-C533D04D658B}" type="sibTrans" cxnId="{03DD8541-231A-497D-BF60-6552E4B047D5}">
      <dgm:prSet/>
      <dgm:spPr/>
      <dgm:t>
        <a:bodyPr/>
        <a:lstStyle/>
        <a:p>
          <a:endParaRPr lang="ru-RU"/>
        </a:p>
      </dgm:t>
    </dgm:pt>
    <dgm:pt modelId="{0B177675-1039-4ADD-854B-B9182F6F731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Оқушылармен сұхбат жүргізеді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8A11F88-A0D2-43C5-81AE-DF751107096D}" type="parTrans" cxnId="{74BAC868-69A3-4E3A-9CEF-196EA2A34CBF}">
      <dgm:prSet/>
      <dgm:spPr/>
      <dgm:t>
        <a:bodyPr/>
        <a:lstStyle/>
        <a:p>
          <a:endParaRPr lang="ru-RU"/>
        </a:p>
      </dgm:t>
    </dgm:pt>
    <dgm:pt modelId="{823A2B83-B56C-45A0-BD7D-6E9410BF8B84}" type="sibTrans" cxnId="{74BAC868-69A3-4E3A-9CEF-196EA2A34CBF}">
      <dgm:prSet/>
      <dgm:spPr/>
      <dgm:t>
        <a:bodyPr/>
        <a:lstStyle/>
        <a:p>
          <a:endParaRPr lang="ru-RU"/>
        </a:p>
      </dgm:t>
    </dgm:pt>
    <dgm:pt modelId="{CA8FF789-804D-4012-A5E2-61F58886F9F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Талқылау жүргізіледі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2E5145-CE17-4706-B575-C50E362E8E13}" type="parTrans" cxnId="{0FEA2237-F20A-463C-8290-80EB7F3ED74E}">
      <dgm:prSet/>
      <dgm:spPr/>
      <dgm:t>
        <a:bodyPr/>
        <a:lstStyle/>
        <a:p>
          <a:endParaRPr lang="ru-RU"/>
        </a:p>
      </dgm:t>
    </dgm:pt>
    <dgm:pt modelId="{ADB9C06A-43EA-4232-AD01-4B7660D18714}" type="sibTrans" cxnId="{0FEA2237-F20A-463C-8290-80EB7F3ED74E}">
      <dgm:prSet/>
      <dgm:spPr/>
      <dgm:t>
        <a:bodyPr/>
        <a:lstStyle/>
        <a:p>
          <a:endParaRPr lang="ru-RU"/>
        </a:p>
      </dgm:t>
    </dgm:pt>
    <dgm:pt modelId="{3686776D-42B1-419A-82AE-67D54CDB226C}" type="pres">
      <dgm:prSet presAssocID="{D082DC8C-390C-45CA-A4F6-2AA67B8C3F02}" presName="compositeShape" presStyleCnt="0">
        <dgm:presLayoutVars>
          <dgm:dir/>
          <dgm:resizeHandles/>
        </dgm:presLayoutVars>
      </dgm:prSet>
      <dgm:spPr/>
    </dgm:pt>
    <dgm:pt modelId="{9823295E-5AE3-44B6-BB9D-7763C6BA4AB0}" type="pres">
      <dgm:prSet presAssocID="{D082DC8C-390C-45CA-A4F6-2AA67B8C3F02}" presName="pyramid" presStyleLbl="node1" presStyleIdx="0" presStyleCnt="1"/>
      <dgm:spPr/>
    </dgm:pt>
    <dgm:pt modelId="{A8F88A46-D74C-4783-9439-AD6002908AE4}" type="pres">
      <dgm:prSet presAssocID="{D082DC8C-390C-45CA-A4F6-2AA67B8C3F02}" presName="theList" presStyleCnt="0"/>
      <dgm:spPr/>
    </dgm:pt>
    <dgm:pt modelId="{A8D0257E-72F3-4D98-878E-97E377E0E423}" type="pres">
      <dgm:prSet presAssocID="{824D8CC6-80BC-4104-8C4F-CBF932944E48}" presName="aNode" presStyleLbl="fgAcc1" presStyleIdx="0" presStyleCnt="8" custScaleY="103538" custLinFactNeighborX="-1433" custLinFactNeighborY="2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04A8-79A5-43BC-A05A-038E3C8D1B8E}" type="pres">
      <dgm:prSet presAssocID="{824D8CC6-80BC-4104-8C4F-CBF932944E48}" presName="aSpace" presStyleCnt="0"/>
      <dgm:spPr/>
    </dgm:pt>
    <dgm:pt modelId="{0956AA50-F211-4318-B6C8-1651644D19E5}" type="pres">
      <dgm:prSet presAssocID="{550607B4-3B17-411E-91A3-D0707B934498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61536-2E03-4C92-A72D-F04B7E7B95BB}" type="pres">
      <dgm:prSet presAssocID="{550607B4-3B17-411E-91A3-D0707B934498}" presName="aSpace" presStyleCnt="0"/>
      <dgm:spPr/>
    </dgm:pt>
    <dgm:pt modelId="{F5308B3C-D048-4562-9F47-0FF45160BFFC}" type="pres">
      <dgm:prSet presAssocID="{C5D36E36-45D0-41D0-B515-D65441BD966B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8B03C-7D7E-4234-9654-6D931899E627}" type="pres">
      <dgm:prSet presAssocID="{C5D36E36-45D0-41D0-B515-D65441BD966B}" presName="aSpace" presStyleCnt="0"/>
      <dgm:spPr/>
    </dgm:pt>
    <dgm:pt modelId="{3B82D60A-7396-4218-A68D-4509131B3A2E}" type="pres">
      <dgm:prSet presAssocID="{6E032D6F-B79E-487D-BD4E-24E77707630B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9A550-7566-4CFF-A0A8-006136224C9C}" type="pres">
      <dgm:prSet presAssocID="{6E032D6F-B79E-487D-BD4E-24E77707630B}" presName="aSpace" presStyleCnt="0"/>
      <dgm:spPr/>
    </dgm:pt>
    <dgm:pt modelId="{68952080-14B4-4D92-A3B1-0188A49D5E79}" type="pres">
      <dgm:prSet presAssocID="{169DFD7F-6221-4FC7-AB96-31B39C320B14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9B25-027B-438B-945E-DB0343878F6F}" type="pres">
      <dgm:prSet presAssocID="{169DFD7F-6221-4FC7-AB96-31B39C320B14}" presName="aSpace" presStyleCnt="0"/>
      <dgm:spPr/>
    </dgm:pt>
    <dgm:pt modelId="{030ACB6A-7182-461A-AD9E-E0B6D6F57DEF}" type="pres">
      <dgm:prSet presAssocID="{B2D69AA7-9E97-4DB1-ADA6-F55F30B36215}" presName="aNode" presStyleLbl="fgAcc1" presStyleIdx="5" presStyleCnt="8" custLinFactNeighborX="420" custLinFactNeighborY="85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3E69-49D5-424A-9C57-50C88DD4DE35}" type="pres">
      <dgm:prSet presAssocID="{B2D69AA7-9E97-4DB1-ADA6-F55F30B36215}" presName="aSpace" presStyleCnt="0"/>
      <dgm:spPr/>
    </dgm:pt>
    <dgm:pt modelId="{EAB55211-4257-4769-BA96-D5AFE2656237}" type="pres">
      <dgm:prSet presAssocID="{0B177675-1039-4ADD-854B-B9182F6F7319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BBC8-C1A7-4D07-9409-E446E6302820}" type="pres">
      <dgm:prSet presAssocID="{0B177675-1039-4ADD-854B-B9182F6F7319}" presName="aSpace" presStyleCnt="0"/>
      <dgm:spPr/>
    </dgm:pt>
    <dgm:pt modelId="{07A5C8B0-3524-4684-B432-C808E412ACBA}" type="pres">
      <dgm:prSet presAssocID="{CA8FF789-804D-4012-A5E2-61F58886F9FB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DEBCF-344C-456A-8318-F48186C30108}" type="pres">
      <dgm:prSet presAssocID="{CA8FF789-804D-4012-A5E2-61F58886F9FB}" presName="aSpace" presStyleCnt="0"/>
      <dgm:spPr/>
    </dgm:pt>
  </dgm:ptLst>
  <dgm:cxnLst>
    <dgm:cxn modelId="{82D0EDCB-6FED-4526-9A10-86B8EC0C9DF3}" type="presOf" srcId="{B2D69AA7-9E97-4DB1-ADA6-F55F30B36215}" destId="{030ACB6A-7182-461A-AD9E-E0B6D6F57DEF}" srcOrd="0" destOrd="0" presId="urn:microsoft.com/office/officeart/2005/8/layout/pyramid2"/>
    <dgm:cxn modelId="{B0F78754-A7B5-404C-B00C-0E778C1A3905}" type="presOf" srcId="{169DFD7F-6221-4FC7-AB96-31B39C320B14}" destId="{68952080-14B4-4D92-A3B1-0188A49D5E79}" srcOrd="0" destOrd="0" presId="urn:microsoft.com/office/officeart/2005/8/layout/pyramid2"/>
    <dgm:cxn modelId="{2C14E171-FA2F-4543-BD9D-105E1CAB0E3D}" type="presOf" srcId="{550607B4-3B17-411E-91A3-D0707B934498}" destId="{0956AA50-F211-4318-B6C8-1651644D19E5}" srcOrd="0" destOrd="0" presId="urn:microsoft.com/office/officeart/2005/8/layout/pyramid2"/>
    <dgm:cxn modelId="{52CEEC2E-08CC-46E1-A289-49044BC184D4}" type="presOf" srcId="{6E032D6F-B79E-487D-BD4E-24E77707630B}" destId="{3B82D60A-7396-4218-A68D-4509131B3A2E}" srcOrd="0" destOrd="0" presId="urn:microsoft.com/office/officeart/2005/8/layout/pyramid2"/>
    <dgm:cxn modelId="{03DD8541-231A-497D-BF60-6552E4B047D5}" srcId="{D082DC8C-390C-45CA-A4F6-2AA67B8C3F02}" destId="{B2D69AA7-9E97-4DB1-ADA6-F55F30B36215}" srcOrd="5" destOrd="0" parTransId="{6E4D34A0-62B4-4DB3-AD80-16CD4AF25407}" sibTransId="{9A6C7C14-D0E7-4564-A504-C533D04D658B}"/>
    <dgm:cxn modelId="{9CAEDF5A-A39A-4F03-B2FF-ABB8434F029D}" srcId="{D082DC8C-390C-45CA-A4F6-2AA67B8C3F02}" destId="{824D8CC6-80BC-4104-8C4F-CBF932944E48}" srcOrd="0" destOrd="0" parTransId="{963E65E7-959D-4BFD-95E3-1FDF42AA8D12}" sibTransId="{A8840B9F-3B32-4FF2-B591-2BB3ECFC0CBF}"/>
    <dgm:cxn modelId="{5924C156-E965-4C5E-8938-53ACEECC5848}" srcId="{D082DC8C-390C-45CA-A4F6-2AA67B8C3F02}" destId="{6E032D6F-B79E-487D-BD4E-24E77707630B}" srcOrd="3" destOrd="0" parTransId="{DF925DA6-D304-439B-AE6F-2A19662CDAA1}" sibTransId="{C3BB15FB-49D2-41BF-A98E-1EEA55FA3FB2}"/>
    <dgm:cxn modelId="{50E0B742-224A-45A8-A6FF-B01D50520EC9}" type="presOf" srcId="{824D8CC6-80BC-4104-8C4F-CBF932944E48}" destId="{A8D0257E-72F3-4D98-878E-97E377E0E423}" srcOrd="0" destOrd="0" presId="urn:microsoft.com/office/officeart/2005/8/layout/pyramid2"/>
    <dgm:cxn modelId="{9D4231E0-3032-42D1-A306-3DC05BCE5BB1}" type="presOf" srcId="{0B177675-1039-4ADD-854B-B9182F6F7319}" destId="{EAB55211-4257-4769-BA96-D5AFE2656237}" srcOrd="0" destOrd="0" presId="urn:microsoft.com/office/officeart/2005/8/layout/pyramid2"/>
    <dgm:cxn modelId="{133B2AF3-CA76-4185-88F6-F36204216EE9}" type="presOf" srcId="{D082DC8C-390C-45CA-A4F6-2AA67B8C3F02}" destId="{3686776D-42B1-419A-82AE-67D54CDB226C}" srcOrd="0" destOrd="0" presId="urn:microsoft.com/office/officeart/2005/8/layout/pyramid2"/>
    <dgm:cxn modelId="{F9C7AE6A-4EF9-4596-870B-08C1B75292C8}" type="presOf" srcId="{CA8FF789-804D-4012-A5E2-61F58886F9FB}" destId="{07A5C8B0-3524-4684-B432-C808E412ACBA}" srcOrd="0" destOrd="0" presId="urn:microsoft.com/office/officeart/2005/8/layout/pyramid2"/>
    <dgm:cxn modelId="{9F9845C3-52F5-4988-B459-0E70B6110D34}" srcId="{D082DC8C-390C-45CA-A4F6-2AA67B8C3F02}" destId="{169DFD7F-6221-4FC7-AB96-31B39C320B14}" srcOrd="4" destOrd="0" parTransId="{2014576A-9294-4D41-92BC-AB1EDDA7415F}" sibTransId="{E38E6A4F-A39D-411F-940C-F44C176FBD85}"/>
    <dgm:cxn modelId="{0FEA2237-F20A-463C-8290-80EB7F3ED74E}" srcId="{D082DC8C-390C-45CA-A4F6-2AA67B8C3F02}" destId="{CA8FF789-804D-4012-A5E2-61F58886F9FB}" srcOrd="7" destOrd="0" parTransId="{982E5145-CE17-4706-B575-C50E362E8E13}" sibTransId="{ADB9C06A-43EA-4232-AD01-4B7660D18714}"/>
    <dgm:cxn modelId="{6D8AF2F8-111D-4DFC-9299-0EB49F0AF7F3}" srcId="{D082DC8C-390C-45CA-A4F6-2AA67B8C3F02}" destId="{550607B4-3B17-411E-91A3-D0707B934498}" srcOrd="1" destOrd="0" parTransId="{C13AAB63-6979-4667-B57B-59D788B6A944}" sibTransId="{E52C7705-A076-48FC-A01B-B68A8E1E9A0D}"/>
    <dgm:cxn modelId="{6289067D-9935-4DDC-AF1E-A55E49B89572}" type="presOf" srcId="{C5D36E36-45D0-41D0-B515-D65441BD966B}" destId="{F5308B3C-D048-4562-9F47-0FF45160BFFC}" srcOrd="0" destOrd="0" presId="urn:microsoft.com/office/officeart/2005/8/layout/pyramid2"/>
    <dgm:cxn modelId="{74BAC868-69A3-4E3A-9CEF-196EA2A34CBF}" srcId="{D082DC8C-390C-45CA-A4F6-2AA67B8C3F02}" destId="{0B177675-1039-4ADD-854B-B9182F6F7319}" srcOrd="6" destOrd="0" parTransId="{38A11F88-A0D2-43C5-81AE-DF751107096D}" sibTransId="{823A2B83-B56C-45A0-BD7D-6E9410BF8B84}"/>
    <dgm:cxn modelId="{1CA7C11C-3C3A-47CC-B08E-12D7D7061573}" srcId="{D082DC8C-390C-45CA-A4F6-2AA67B8C3F02}" destId="{C5D36E36-45D0-41D0-B515-D65441BD966B}" srcOrd="2" destOrd="0" parTransId="{DF119371-CF1B-4927-979B-1EA3EA657909}" sibTransId="{19EC45A7-8B3A-4BCF-96F0-0CDF06B7A6CE}"/>
    <dgm:cxn modelId="{9D70974A-7A4E-4D98-A9FE-3C56A770FF6C}" type="presParOf" srcId="{3686776D-42B1-419A-82AE-67D54CDB226C}" destId="{9823295E-5AE3-44B6-BB9D-7763C6BA4AB0}" srcOrd="0" destOrd="0" presId="urn:microsoft.com/office/officeart/2005/8/layout/pyramid2"/>
    <dgm:cxn modelId="{49E7BBF1-D714-4EF9-B28F-C4AF9E8E3322}" type="presParOf" srcId="{3686776D-42B1-419A-82AE-67D54CDB226C}" destId="{A8F88A46-D74C-4783-9439-AD6002908AE4}" srcOrd="1" destOrd="0" presId="urn:microsoft.com/office/officeart/2005/8/layout/pyramid2"/>
    <dgm:cxn modelId="{39BF3469-B456-4403-B3B6-E81A0CCF8DD5}" type="presParOf" srcId="{A8F88A46-D74C-4783-9439-AD6002908AE4}" destId="{A8D0257E-72F3-4D98-878E-97E377E0E423}" srcOrd="0" destOrd="0" presId="urn:microsoft.com/office/officeart/2005/8/layout/pyramid2"/>
    <dgm:cxn modelId="{6E7AA926-F0B4-4929-A75A-216937C60BA0}" type="presParOf" srcId="{A8F88A46-D74C-4783-9439-AD6002908AE4}" destId="{2B9104A8-79A5-43BC-A05A-038E3C8D1B8E}" srcOrd="1" destOrd="0" presId="urn:microsoft.com/office/officeart/2005/8/layout/pyramid2"/>
    <dgm:cxn modelId="{1FDDD8CC-F803-4D86-95B2-E62A072315F4}" type="presParOf" srcId="{A8F88A46-D74C-4783-9439-AD6002908AE4}" destId="{0956AA50-F211-4318-B6C8-1651644D19E5}" srcOrd="2" destOrd="0" presId="urn:microsoft.com/office/officeart/2005/8/layout/pyramid2"/>
    <dgm:cxn modelId="{9F848979-F7A0-4E35-9C6C-73BD0D5EEE9D}" type="presParOf" srcId="{A8F88A46-D74C-4783-9439-AD6002908AE4}" destId="{65061536-2E03-4C92-A72D-F04B7E7B95BB}" srcOrd="3" destOrd="0" presId="urn:microsoft.com/office/officeart/2005/8/layout/pyramid2"/>
    <dgm:cxn modelId="{6317D998-E2C1-4BDF-88D8-D3878303AD6A}" type="presParOf" srcId="{A8F88A46-D74C-4783-9439-AD6002908AE4}" destId="{F5308B3C-D048-4562-9F47-0FF45160BFFC}" srcOrd="4" destOrd="0" presId="urn:microsoft.com/office/officeart/2005/8/layout/pyramid2"/>
    <dgm:cxn modelId="{65065A43-C11C-46EA-B762-F1BB5EE2F161}" type="presParOf" srcId="{A8F88A46-D74C-4783-9439-AD6002908AE4}" destId="{7228B03C-7D7E-4234-9654-6D931899E627}" srcOrd="5" destOrd="0" presId="urn:microsoft.com/office/officeart/2005/8/layout/pyramid2"/>
    <dgm:cxn modelId="{C0441FE3-792E-404C-9292-75369A481867}" type="presParOf" srcId="{A8F88A46-D74C-4783-9439-AD6002908AE4}" destId="{3B82D60A-7396-4218-A68D-4509131B3A2E}" srcOrd="6" destOrd="0" presId="urn:microsoft.com/office/officeart/2005/8/layout/pyramid2"/>
    <dgm:cxn modelId="{578DC77B-9BD4-4CE8-AF54-577D58909895}" type="presParOf" srcId="{A8F88A46-D74C-4783-9439-AD6002908AE4}" destId="{E079A550-7566-4CFF-A0A8-006136224C9C}" srcOrd="7" destOrd="0" presId="urn:microsoft.com/office/officeart/2005/8/layout/pyramid2"/>
    <dgm:cxn modelId="{805EE6C2-484A-4CFF-8B84-5FC3E8D9A494}" type="presParOf" srcId="{A8F88A46-D74C-4783-9439-AD6002908AE4}" destId="{68952080-14B4-4D92-A3B1-0188A49D5E79}" srcOrd="8" destOrd="0" presId="urn:microsoft.com/office/officeart/2005/8/layout/pyramid2"/>
    <dgm:cxn modelId="{8A7B50F3-9845-4DCD-AEF3-8DC1EB178994}" type="presParOf" srcId="{A8F88A46-D74C-4783-9439-AD6002908AE4}" destId="{929E9B25-027B-438B-945E-DB0343878F6F}" srcOrd="9" destOrd="0" presId="urn:microsoft.com/office/officeart/2005/8/layout/pyramid2"/>
    <dgm:cxn modelId="{F04EC378-0BB7-42C2-A449-7E1A7DF297A4}" type="presParOf" srcId="{A8F88A46-D74C-4783-9439-AD6002908AE4}" destId="{030ACB6A-7182-461A-AD9E-E0B6D6F57DEF}" srcOrd="10" destOrd="0" presId="urn:microsoft.com/office/officeart/2005/8/layout/pyramid2"/>
    <dgm:cxn modelId="{7304450D-737B-41C2-ACA1-06E382A227B8}" type="presParOf" srcId="{A8F88A46-D74C-4783-9439-AD6002908AE4}" destId="{E5073E69-49D5-424A-9C57-50C88DD4DE35}" srcOrd="11" destOrd="0" presId="urn:microsoft.com/office/officeart/2005/8/layout/pyramid2"/>
    <dgm:cxn modelId="{04901C5F-A312-41D8-95FF-01CD91D3CDD6}" type="presParOf" srcId="{A8F88A46-D74C-4783-9439-AD6002908AE4}" destId="{EAB55211-4257-4769-BA96-D5AFE2656237}" srcOrd="12" destOrd="0" presId="urn:microsoft.com/office/officeart/2005/8/layout/pyramid2"/>
    <dgm:cxn modelId="{A3FB66D1-0F04-4BEF-9B06-C973D7518FA7}" type="presParOf" srcId="{A8F88A46-D74C-4783-9439-AD6002908AE4}" destId="{DCC2BBC8-C1A7-4D07-9409-E446E6302820}" srcOrd="13" destOrd="0" presId="urn:microsoft.com/office/officeart/2005/8/layout/pyramid2"/>
    <dgm:cxn modelId="{FBF6E83A-60D2-4803-BB11-A7591A40DAE3}" type="presParOf" srcId="{A8F88A46-D74C-4783-9439-AD6002908AE4}" destId="{07A5C8B0-3524-4684-B432-C808E412ACBA}" srcOrd="14" destOrd="0" presId="urn:microsoft.com/office/officeart/2005/8/layout/pyramid2"/>
    <dgm:cxn modelId="{F2C44626-F205-4A5A-B7E0-8CC61C101C9E}" type="presParOf" srcId="{A8F88A46-D74C-4783-9439-AD6002908AE4}" destId="{F83DEBCF-344C-456A-8318-F48186C3010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4464000"/>
            <a:ext cx="6858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52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63260"/>
            <a:ext cx="77571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63260"/>
            <a:ext cx="77571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22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2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5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1309689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1090613" y="5500692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905002" y="4495804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22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9285-311C-488C-8A9A-F6B4376C1747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23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9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24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2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A2C8-3962-426D-B4F7-60F029EE86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918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0C8C-41EA-4ED7-BE64-E798FF30FFC4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8BC-C40F-4E8B-BD45-B136F7361C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2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5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1323976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1090613" y="5500692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1879602" y="4479929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3396-637E-49B1-A4FC-6BA79C4C305F}" type="datetime1">
              <a:rPr lang="ja-JP" altLang="en-US">
                <a:solidFill>
                  <a:srgbClr val="FFF39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21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4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22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92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C6EA-CB00-4F37-B07D-EDE60CE7F4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900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53B3-EFED-4BE4-BA83-EFB58C36ADFE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0C8B-44BC-447C-B22E-9487E3551B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27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F558-9D30-4B52-BEEE-0434D1FBEA78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3E95-54D7-450A-B63B-46357C86B7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6993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130D-531E-4F85-85DA-74F70D68EB0F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5BF7-90B0-47DF-968E-916E8432B7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60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AF0B-125F-418E-B634-8F8FD3038AC8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C6F4-D59A-4E99-A7DA-047C990C27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447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直線コネクタ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直線コネクタ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コネクタ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156577" y="5715004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804D-E33B-41D1-B56E-335B2E14FB5C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13" name="スライド番号プレースホル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1537-7D50-4F51-BADC-5F0FA7B901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8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156577" y="5715004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直線コネクタ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直線コネクタ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1" name="直線コネクタ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5ABB-C5BB-435B-8A89-2123D1D97C58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13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AC5E-3836-4EA8-9C89-0480068161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2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0B91-1C09-4EB7-B45E-BFC9815FC101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D4A5-9D2C-4A8B-837A-79FBAD9807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996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EBB0-75BA-4750-A693-BB09E6EA2084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A4D3-4173-4966-95DA-C8C1D4901F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63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9F11-37C4-478F-890D-BEE7A2923908}" type="datetime1">
              <a:rPr lang="ja-JP" altLang="en-US">
                <a:solidFill>
                  <a:srgbClr val="575F6D"/>
                </a:solidFill>
              </a:rPr>
              <a:pPr>
                <a:defRPr/>
              </a:pPr>
              <a:t>2021/5/2</a:t>
            </a:fld>
            <a:endParaRPr lang="en-US" altLang="ja-JP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8D6F-686D-4D9F-AE2F-9CE6E39AE7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315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6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1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2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31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90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63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9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en-US" smtClean="0"/>
          </a:p>
        </p:txBody>
      </p:sp>
      <p:sp>
        <p:nvSpPr>
          <p:cNvPr id="1028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5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2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2C0185-2AFD-4B83-9850-15ABB4829A44}" type="datetime1">
              <a:rPr lang="ja-JP" altLang="en-US">
                <a:solidFill>
                  <a:srgbClr val="575F6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2021/5/2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32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56577" y="5715004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FFFFFF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D24A5B-8F63-4333-B6E8-4E7D4D56B64F}" type="slidenum">
              <a:rPr lang="ja-JP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30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FAFA-3CB3-437F-AFF5-41E536FA57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6BA6-4665-454D-B5A0-A9924501C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2996952"/>
            <a:ext cx="5737500" cy="2448272"/>
          </a:xfrm>
        </p:spPr>
        <p:txBody>
          <a:bodyPr>
            <a:normAutofit fontScale="90000"/>
          </a:bodyPr>
          <a:lstStyle/>
          <a:p>
            <a: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80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6700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altLang="ja-JP" sz="67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kk-KZ" altLang="ja-JP" sz="67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ja-JP" sz="6700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7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4869160"/>
            <a:ext cx="6396366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Ұйымдастырған:Педагог зерттеуші, жоғары санатты </a:t>
            </a:r>
          </a:p>
          <a:p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пәні мұғалімі </a:t>
            </a:r>
            <a:r>
              <a:rPr lang="kk-KZ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Тлеубай Бақыт Мұқымжанқызы</a:t>
            </a:r>
            <a:endParaRPr lang="ru-RU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48680"/>
            <a:ext cx="720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ШҚО, Абай ауданы, «С Бекбосынов атындағы орта мектебі» КММ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C6F4-D59A-4E99-A7DA-047C990C273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6148" name="Picture 4" descr="C:\Users\Admin\Documents\жоспар 2019-2020\жаратылыс бірлестігі\ЛС фото\20181113_175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29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6" y="5229200"/>
            <a:ext cx="839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өткізілген сабақтан кейінгі  талдау, ой бөлісу, бақылаушылардың пікірлері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9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02E8BC-C40F-4E8B-BD45-B136F7361CC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476672"/>
          <a:ext cx="8229600" cy="597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7585436">
            <a:off x="118985" y="3164068"/>
            <a:ext cx="582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 smtClean="0">
                <a:solidFill>
                  <a:prstClr val="white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Lesson Study</a:t>
            </a:r>
            <a:r>
              <a:rPr kumimoji="1" lang="kk-KZ" sz="3200" b="1" dirty="0" smtClean="0">
                <a:solidFill>
                  <a:prstClr val="white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мұғалім үшін</a:t>
            </a:r>
            <a:endParaRPr kumimoji="1" lang="ru-RU" sz="3200" b="1" dirty="0">
              <a:solidFill>
                <a:prstClr val="white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7" name="Picture 18" descr="https://encrypted-tbn3.gstatic.com/images?q=tbn:ANd9GcR2qn-K6gE0apJ639xDG47c_9SBSxOfa7fMlpkELFguCI6XQPRU0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8" y="714359"/>
            <a:ext cx="2202319" cy="215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69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496944" cy="532859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3600" b="1" dirty="0" smtClean="0">
                <a:latin typeface="Times New Roman"/>
                <a:ea typeface="Calibri"/>
                <a:cs typeface="Times New Roman"/>
              </a:rPr>
              <a:t>        </a:t>
            </a:r>
            <a:r>
              <a:rPr lang="kk-KZ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LESSON </a:t>
            </a:r>
            <a:r>
              <a:rPr lang="kk-KZ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STUDY зерттеу сабағының </a:t>
            </a:r>
            <a:r>
              <a:rPr lang="kk-KZ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тиімділігі:</a:t>
            </a:r>
            <a:endParaRPr lang="ru-RU" sz="33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Мұғалімдердің кәсіби педагогикалық білімін дамытады;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Ұжымдық мәдениетті қалыптастырады;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 </a:t>
            </a: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 кәсіби диалогты қалыптастырады, әрі дамытады;</a:t>
            </a:r>
            <a:r>
              <a:rPr lang="ru-RU" sz="3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Бағдарламаны, ғылыми тұжырымдамаларды терең түсінуге көмектеседі;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Мүғалімдердің назарын оқушылардың білім қажеттілігіне аударады;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Мұғалімдер сабақты бақылау және кері байланыс беру дағдыларын қалыптастырады;   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Оқушының оқуы, топпен жұмыс істеуі жақсарады; 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Функционалдық сауаттылығы дамиды;  </a:t>
            </a:r>
            <a:endParaRPr lang="ru-RU" sz="29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kk-KZ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Қоғамға қажетті тұлға болып қалыптасады</a:t>
            </a:r>
            <a:r>
              <a:rPr lang="kk-KZ" sz="33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900" b="1" dirty="0" smtClean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 smtClean="0"/>
              <a:t>. </a:t>
            </a:r>
            <a:r>
              <a:rPr lang="kk-KZ" sz="45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LESSON STUDY- оқушыға саналы білім беруді көздеген, бір мақсатқа жұмылған </a:t>
            </a:r>
            <a:r>
              <a:rPr lang="kk-KZ" sz="45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ұстаздар </a:t>
            </a:r>
            <a:r>
              <a:rPr lang="kk-KZ" sz="45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шеберханасы.</a:t>
            </a:r>
            <a:endParaRPr lang="ru-RU" sz="40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/>
            <a:endParaRPr lang="ru-RU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74099"/>
              </p:ext>
            </p:extLst>
          </p:nvPr>
        </p:nvGraphicFramePr>
        <p:xfrm>
          <a:off x="1095375" y="2033588"/>
          <a:ext cx="78867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Бақылаудағы</a:t>
                      </a:r>
                      <a:r>
                        <a:rPr lang="kk-KZ" baseline="0" dirty="0" smtClean="0"/>
                        <a:t> оқушы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2019-2020 оқу жылы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2020-2021 оқу жылы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Динамика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+2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+3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+5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8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413004"/>
            <a:ext cx="914501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C6F4-D59A-4E99-A7DA-047C990C273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 bwMode="auto">
          <a:xfrm>
            <a:off x="124523" y="340185"/>
            <a:ext cx="8649505" cy="3520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xtLst/>
        </p:spPr>
        <p:txBody>
          <a:bodyPr anchor="ctr"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charset="2"/>
              <a:buNone/>
            </a:pPr>
            <a:r>
              <a:rPr lang="kk-KZ" altLang="ja-JP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charset="2"/>
              <a:buNone/>
            </a:pPr>
            <a:r>
              <a:rPr lang="kk-KZ" altLang="ja-JP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Lesson Study</a:t>
            </a:r>
            <a:endParaRPr lang="kk-KZ" altLang="ja-JP" sz="3200" b="1" dirty="0" smtClean="0">
              <a:solidFill>
                <a:srgbClr val="B32C1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charset="2"/>
              <a:buNone/>
            </a:pPr>
            <a:r>
              <a:rPr lang="kk-KZ" altLang="ja-JP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ja-JP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мұғалімдердің білімін қалыптастыру және оқыту мен оқуды жетілдіру, тәжірибесін дамытудағы ынтымақтастық тәсіл болып табылады. </a:t>
            </a:r>
          </a:p>
          <a:p>
            <a:pPr algn="ctr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altLang="ja-JP" sz="3200" b="1" dirty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altLang="ja-JP" sz="3200" b="1" dirty="0" smtClean="0">
                <a:solidFill>
                  <a:srgbClr val="B32C1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kk-KZ" altLang="ja-JP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kk-KZ" altLang="ja-JP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ең бастысы «сабақты зерттеу» немесе «сабақты зерделеу» үдерісі </a:t>
            </a:r>
            <a:endParaRPr lang="kk-KZ" altLang="ja-JP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charset="2"/>
              <a:buNone/>
            </a:pPr>
            <a:endParaRPr lang="ja-JP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24522" y="4027254"/>
            <a:ext cx="8649506" cy="1345962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2"/>
              <a:buChar char="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2"/>
              <a:buChar char="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FE8637"/>
              </a:buClr>
              <a:buFont typeface="Wingdings" charset="2"/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Жапонияда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тәжірибені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6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391" y="1080656"/>
            <a:ext cx="6858000" cy="50430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сабақтарымызды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практикамызды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тәжірибемізді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дамытамыз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жақсартамыз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жақсартамыз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base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мұғалімдермен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ірлесу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base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абақтарымызды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сұхбаттасу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ой-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қалау-сұраныстарын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7475775" y="2073175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2025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970ABF0-5D42-4D86-B0BE-791B4C293630}"/>
              </a:ext>
            </a:extLst>
          </p:cNvPr>
          <p:cNvSpPr/>
          <p:nvPr/>
        </p:nvSpPr>
        <p:spPr>
          <a:xfrm>
            <a:off x="986908" y="4251583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white"/>
                </a:solidFill>
              </a:rPr>
              <a:t>Мысал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9FA226F-89A8-4129-AEB8-E280731940D7}"/>
              </a:ext>
            </a:extLst>
          </p:cNvPr>
          <p:cNvSpPr/>
          <p:nvPr/>
        </p:nvSpPr>
        <p:spPr>
          <a:xfrm>
            <a:off x="3185955" y="3746262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white"/>
                </a:solidFill>
              </a:rPr>
              <a:t>Мысал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CF0B5D1-28C3-4EAC-B73D-699CAFA745EE}"/>
              </a:ext>
            </a:extLst>
          </p:cNvPr>
          <p:cNvSpPr/>
          <p:nvPr/>
        </p:nvSpPr>
        <p:spPr>
          <a:xfrm>
            <a:off x="5380821" y="3251350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white"/>
                </a:solidFill>
              </a:rPr>
              <a:t>Мысал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089D37A-2B95-4AB4-97B0-7B83AA25AB66}"/>
              </a:ext>
            </a:extLst>
          </p:cNvPr>
          <p:cNvSpPr/>
          <p:nvPr/>
        </p:nvSpPr>
        <p:spPr>
          <a:xfrm>
            <a:off x="7613046" y="2767695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white"/>
                </a:solidFill>
              </a:rPr>
              <a:t>МЫсал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325" y="4236252"/>
            <a:ext cx="324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66635" y="3732626"/>
            <a:ext cx="324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0877" y="3246750"/>
            <a:ext cx="324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3857" y="2769750"/>
            <a:ext cx="297000" cy="39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5CA774-2D76-40C6-9BA5-335FD2E81651}"/>
              </a:ext>
            </a:extLst>
          </p:cNvPr>
          <p:cNvSpPr txBox="1"/>
          <p:nvPr/>
        </p:nvSpPr>
        <p:spPr>
          <a:xfrm>
            <a:off x="4868084" y="3953855"/>
            <a:ext cx="163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Текст </a:t>
            </a:r>
            <a:r>
              <a:rPr lang="ru-RU" sz="1400" dirty="0" err="1">
                <a:solidFill>
                  <a:prstClr val="black"/>
                </a:solidFill>
              </a:rPr>
              <a:t>енгізуТекст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енгізу</a:t>
            </a:r>
            <a:r>
              <a:rPr lang="ru-RU" sz="1400" dirty="0">
                <a:solidFill>
                  <a:prstClr val="black"/>
                </a:solidFill>
              </a:rPr>
              <a:t>. Текст </a:t>
            </a:r>
            <a:r>
              <a:rPr lang="ru-RU" sz="1400" dirty="0" err="1">
                <a:solidFill>
                  <a:prstClr val="black"/>
                </a:solidFill>
              </a:rPr>
              <a:t>енгізу</a:t>
            </a:r>
            <a:r>
              <a:rPr lang="ru-RU" sz="1400" dirty="0">
                <a:solidFill>
                  <a:prstClr val="black"/>
                </a:solidFill>
              </a:rPr>
              <a:t>. Текст </a:t>
            </a:r>
            <a:r>
              <a:rPr lang="ru-RU" sz="1400" dirty="0" err="1">
                <a:solidFill>
                  <a:prstClr val="black"/>
                </a:solidFill>
              </a:rPr>
              <a:t>енгізу</a:t>
            </a:r>
            <a:r>
              <a:rPr lang="ru-RU" sz="1400" dirty="0">
                <a:solidFill>
                  <a:prstClr val="black"/>
                </a:solidFill>
              </a:rPr>
              <a:t>. Текст </a:t>
            </a:r>
            <a:r>
              <a:rPr lang="ru-RU" sz="1400" dirty="0" err="1">
                <a:solidFill>
                  <a:prstClr val="black"/>
                </a:solidFill>
              </a:rPr>
              <a:t>енгізу</a:t>
            </a:r>
            <a:r>
              <a:rPr lang="ru-RU" sz="1400" dirty="0">
                <a:solidFill>
                  <a:prstClr val="black"/>
                </a:solidFill>
              </a:rPr>
              <a:t>. Текст </a:t>
            </a:r>
            <a:r>
              <a:rPr lang="ru-RU" sz="1400" dirty="0" err="1">
                <a:solidFill>
                  <a:prstClr val="black"/>
                </a:solidFill>
              </a:rPr>
              <a:t>енгізу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907" y="332657"/>
            <a:ext cx="6988444" cy="64807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</a:pPr>
            <a:r>
              <a:rPr lang="kk-KZ" altLang="ja-JP" sz="3200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lang="kk-KZ" altLang="ja-JP" sz="3200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lang="kk-KZ" altLang="ja-JP" sz="3200" dirty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lang="kk-KZ" altLang="ja-JP" sz="3200" dirty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lang="en-US" altLang="ja-JP" sz="3200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Lesson Study</a:t>
            </a:r>
            <a:r>
              <a:rPr lang="kk-KZ" altLang="ja-JP" sz="3200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тәсілін жүргізудегі </a:t>
            </a:r>
            <a:br>
              <a:rPr lang="kk-KZ" altLang="ja-JP" sz="3200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lang="kk-KZ" altLang="ja-JP" sz="3200" i="1" dirty="0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негізгі қадамдар</a:t>
            </a:r>
            <a:r>
              <a:rPr lang="kk-KZ" altLang="ja-JP" sz="3200" i="1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lang="kk-KZ" altLang="ja-JP" sz="3200" i="1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 r="9903"/>
          <a:stretch/>
        </p:blipFill>
        <p:spPr bwMode="auto">
          <a:xfrm>
            <a:off x="500325" y="1366032"/>
            <a:ext cx="8460432" cy="49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グループ化 3"/>
          <p:cNvGrpSpPr>
            <a:grpSpLocks/>
          </p:cNvGrpSpPr>
          <p:nvPr/>
        </p:nvGrpSpPr>
        <p:grpSpPr bwMode="auto">
          <a:xfrm>
            <a:off x="3302002" y="1187454"/>
            <a:ext cx="2138363" cy="944563"/>
            <a:chOff x="2108947" y="793"/>
            <a:chExt cx="2977535" cy="1803856"/>
          </a:xfrm>
        </p:grpSpPr>
        <p:sp>
          <p:nvSpPr>
            <p:cNvPr id="5" name="角丸四角形 4"/>
            <p:cNvSpPr/>
            <p:nvPr/>
          </p:nvSpPr>
          <p:spPr>
            <a:xfrm>
              <a:off x="2108947" y="793"/>
              <a:ext cx="2977535" cy="18038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角丸四角形 4"/>
            <p:cNvSpPr/>
            <p:nvPr/>
          </p:nvSpPr>
          <p:spPr>
            <a:xfrm>
              <a:off x="2196596" y="88713"/>
              <a:ext cx="2802237" cy="16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сабақ жоспарын құру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987" name="グループ化 6"/>
          <p:cNvGrpSpPr>
            <a:grpSpLocks/>
          </p:cNvGrpSpPr>
          <p:nvPr/>
        </p:nvGrpSpPr>
        <p:grpSpPr bwMode="auto">
          <a:xfrm rot="1368956">
            <a:off x="5440364" y="1897063"/>
            <a:ext cx="363537" cy="469900"/>
            <a:chOff x="4723947" y="1503412"/>
            <a:chExt cx="470781" cy="608801"/>
          </a:xfrm>
          <a:solidFill>
            <a:schemeClr val="accent3"/>
          </a:solidFill>
        </p:grpSpPr>
        <p:sp>
          <p:nvSpPr>
            <p:cNvPr id="8" name="右矢印 7"/>
            <p:cNvSpPr/>
            <p:nvPr/>
          </p:nvSpPr>
          <p:spPr>
            <a:xfrm rot="2016756">
              <a:off x="4722900" y="1498273"/>
              <a:ext cx="470782" cy="60880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右矢印 4"/>
            <p:cNvSpPr/>
            <p:nvPr/>
          </p:nvSpPr>
          <p:spPr>
            <a:xfrm rot="2016756">
              <a:off x="4731313" y="1582339"/>
              <a:ext cx="328930" cy="366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ja-JP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1988" name="グループ化 9"/>
          <p:cNvGrpSpPr>
            <a:grpSpLocks/>
          </p:cNvGrpSpPr>
          <p:nvPr/>
        </p:nvGrpSpPr>
        <p:grpSpPr bwMode="auto">
          <a:xfrm>
            <a:off x="5364163" y="2420938"/>
            <a:ext cx="1833562" cy="1111250"/>
            <a:chOff x="4896552" y="1800199"/>
            <a:chExt cx="2678691" cy="1803856"/>
          </a:xfrm>
        </p:grpSpPr>
        <p:sp>
          <p:nvSpPr>
            <p:cNvPr id="11" name="角丸四角形 10"/>
            <p:cNvSpPr/>
            <p:nvPr/>
          </p:nvSpPr>
          <p:spPr>
            <a:xfrm>
              <a:off x="4896552" y="1800199"/>
              <a:ext cx="2678691" cy="18038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角丸四角形 4"/>
            <p:cNvSpPr/>
            <p:nvPr/>
          </p:nvSpPr>
          <p:spPr>
            <a:xfrm>
              <a:off x="4984682" y="1887815"/>
              <a:ext cx="2502431" cy="1628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сабақ жоспарын талқылау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989" name="グループ化 12"/>
          <p:cNvGrpSpPr>
            <a:grpSpLocks/>
          </p:cNvGrpSpPr>
          <p:nvPr/>
        </p:nvGrpSpPr>
        <p:grpSpPr bwMode="auto">
          <a:xfrm>
            <a:off x="5292725" y="4292600"/>
            <a:ext cx="1943100" cy="1111250"/>
            <a:chOff x="4117261" y="4110798"/>
            <a:chExt cx="3414953" cy="1803856"/>
          </a:xfrm>
        </p:grpSpPr>
        <p:sp>
          <p:nvSpPr>
            <p:cNvPr id="14" name="角丸四角形 13"/>
            <p:cNvSpPr/>
            <p:nvPr/>
          </p:nvSpPr>
          <p:spPr>
            <a:xfrm>
              <a:off x="4117261" y="4110798"/>
              <a:ext cx="3414953" cy="18038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角丸四角形 4"/>
            <p:cNvSpPr/>
            <p:nvPr/>
          </p:nvSpPr>
          <p:spPr>
            <a:xfrm>
              <a:off x="4206541" y="4198414"/>
              <a:ext cx="3236393" cy="1628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сабақ жоспарын қайта жазу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990" name="グループ化 15"/>
          <p:cNvGrpSpPr>
            <a:grpSpLocks/>
          </p:cNvGrpSpPr>
          <p:nvPr/>
        </p:nvGrpSpPr>
        <p:grpSpPr bwMode="auto">
          <a:xfrm>
            <a:off x="5724525" y="3716338"/>
            <a:ext cx="469900" cy="377825"/>
            <a:chOff x="5727515" y="3603725"/>
            <a:chExt cx="608801" cy="489441"/>
          </a:xfrm>
          <a:solidFill>
            <a:schemeClr val="accent3"/>
          </a:solidFill>
        </p:grpSpPr>
        <p:sp>
          <p:nvSpPr>
            <p:cNvPr id="17" name="右矢印 16"/>
            <p:cNvSpPr/>
            <p:nvPr/>
          </p:nvSpPr>
          <p:spPr>
            <a:xfrm rot="6005394">
              <a:off x="5787194" y="3544046"/>
              <a:ext cx="489441" cy="60880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右矢印 4"/>
            <p:cNvSpPr/>
            <p:nvPr/>
          </p:nvSpPr>
          <p:spPr>
            <a:xfrm rot="16805394">
              <a:off x="5873569" y="3593417"/>
              <a:ext cx="341375" cy="366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ja-JP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1991" name="グループ化 18"/>
          <p:cNvGrpSpPr>
            <a:grpSpLocks/>
          </p:cNvGrpSpPr>
          <p:nvPr/>
        </p:nvGrpSpPr>
        <p:grpSpPr bwMode="auto">
          <a:xfrm>
            <a:off x="4572001" y="4581525"/>
            <a:ext cx="433388" cy="469900"/>
            <a:chOff x="3321113" y="4708316"/>
            <a:chExt cx="562611" cy="608801"/>
          </a:xfrm>
          <a:solidFill>
            <a:schemeClr val="accent3"/>
          </a:solidFill>
        </p:grpSpPr>
        <p:sp>
          <p:nvSpPr>
            <p:cNvPr id="20" name="右矢印 19"/>
            <p:cNvSpPr/>
            <p:nvPr/>
          </p:nvSpPr>
          <p:spPr>
            <a:xfrm rot="10800014">
              <a:off x="3321113" y="4708316"/>
              <a:ext cx="562611" cy="60880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右矢印 4"/>
            <p:cNvSpPr/>
            <p:nvPr/>
          </p:nvSpPr>
          <p:spPr>
            <a:xfrm rot="21600014">
              <a:off x="3490102" y="4829665"/>
              <a:ext cx="393622" cy="366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ja-JP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1992" name="グループ化 21"/>
          <p:cNvGrpSpPr>
            <a:grpSpLocks/>
          </p:cNvGrpSpPr>
          <p:nvPr/>
        </p:nvGrpSpPr>
        <p:grpSpPr bwMode="auto">
          <a:xfrm>
            <a:off x="2661946" y="4292604"/>
            <a:ext cx="1778000" cy="1166813"/>
            <a:chOff x="602341" y="4110782"/>
            <a:chExt cx="2453389" cy="1803856"/>
          </a:xfrm>
        </p:grpSpPr>
        <p:sp>
          <p:nvSpPr>
            <p:cNvPr id="23" name="正方形/長方形 22"/>
            <p:cNvSpPr/>
            <p:nvPr/>
          </p:nvSpPr>
          <p:spPr>
            <a:xfrm>
              <a:off x="602341" y="4110782"/>
              <a:ext cx="2453389" cy="18038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正方形/長方形 23"/>
            <p:cNvSpPr/>
            <p:nvPr/>
          </p:nvSpPr>
          <p:spPr>
            <a:xfrm>
              <a:off x="602341" y="4110782"/>
              <a:ext cx="2453389" cy="1803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зерттеу сабағы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993" name="グループ化 24"/>
          <p:cNvGrpSpPr>
            <a:grpSpLocks/>
          </p:cNvGrpSpPr>
          <p:nvPr/>
        </p:nvGrpSpPr>
        <p:grpSpPr bwMode="auto">
          <a:xfrm>
            <a:off x="3059115" y="3789363"/>
            <a:ext cx="469900" cy="303212"/>
            <a:chOff x="1313875" y="3565694"/>
            <a:chExt cx="608801" cy="393576"/>
          </a:xfrm>
          <a:solidFill>
            <a:schemeClr val="accent3"/>
          </a:solidFill>
        </p:grpSpPr>
        <p:sp>
          <p:nvSpPr>
            <p:cNvPr id="26" name="右矢印 25"/>
            <p:cNvSpPr/>
            <p:nvPr/>
          </p:nvSpPr>
          <p:spPr>
            <a:xfrm rot="15625873">
              <a:off x="1421487" y="3458081"/>
              <a:ext cx="393576" cy="60880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右矢印 4"/>
            <p:cNvSpPr/>
            <p:nvPr/>
          </p:nvSpPr>
          <p:spPr>
            <a:xfrm rot="26425873">
              <a:off x="1490498" y="3638157"/>
              <a:ext cx="276122" cy="366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ja-JP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1994" name="グループ化 27"/>
          <p:cNvGrpSpPr>
            <a:grpSpLocks/>
          </p:cNvGrpSpPr>
          <p:nvPr/>
        </p:nvGrpSpPr>
        <p:grpSpPr bwMode="auto">
          <a:xfrm>
            <a:off x="2051052" y="2708275"/>
            <a:ext cx="2111375" cy="947738"/>
            <a:chOff x="4896552" y="1800199"/>
            <a:chExt cx="2678691" cy="1803856"/>
          </a:xfrm>
        </p:grpSpPr>
        <p:sp>
          <p:nvSpPr>
            <p:cNvPr id="29" name="角丸四角形 28"/>
            <p:cNvSpPr/>
            <p:nvPr/>
          </p:nvSpPr>
          <p:spPr>
            <a:xfrm>
              <a:off x="4896552" y="1800199"/>
              <a:ext cx="2678691" cy="18038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角丸四角形 4"/>
            <p:cNvSpPr/>
            <p:nvPr/>
          </p:nvSpPr>
          <p:spPr>
            <a:xfrm>
              <a:off x="4985170" y="1887824"/>
              <a:ext cx="2501454" cy="1628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зерттеу </a:t>
              </a: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сабақты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733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kk-KZ" altLang="ja-JP" sz="2000" b="1" dirty="0" smtClean="0">
                  <a:solidFill>
                    <a:srgbClr val="B32C16"/>
                  </a:solidFill>
                  <a:latin typeface="Times New Roman" pitchFamily="18" charset="0"/>
                  <a:cs typeface="Times New Roman" pitchFamily="18" charset="0"/>
                </a:rPr>
                <a:t>талқылау</a:t>
              </a:r>
              <a:endParaRPr kumimoji="1" lang="ja-JP" altLang="en-US" sz="2000" b="1" dirty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995" name="グループ化 31"/>
          <p:cNvGrpSpPr>
            <a:grpSpLocks/>
          </p:cNvGrpSpPr>
          <p:nvPr/>
        </p:nvGrpSpPr>
        <p:grpSpPr bwMode="auto">
          <a:xfrm rot="-10483351">
            <a:off x="6316665" y="3665538"/>
            <a:ext cx="469900" cy="377825"/>
            <a:chOff x="5727515" y="3603725"/>
            <a:chExt cx="608801" cy="489441"/>
          </a:xfrm>
          <a:solidFill>
            <a:schemeClr val="accent3"/>
          </a:solidFill>
        </p:grpSpPr>
        <p:sp>
          <p:nvSpPr>
            <p:cNvPr id="33" name="右矢印 32"/>
            <p:cNvSpPr/>
            <p:nvPr/>
          </p:nvSpPr>
          <p:spPr>
            <a:xfrm rot="6005394">
              <a:off x="5787196" y="3544044"/>
              <a:ext cx="489441" cy="60880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右矢印 4"/>
            <p:cNvSpPr/>
            <p:nvPr/>
          </p:nvSpPr>
          <p:spPr>
            <a:xfrm rot="16805394">
              <a:off x="5879373" y="3593500"/>
              <a:ext cx="341375" cy="366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ja-JP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36" name="角丸四角形 35"/>
          <p:cNvSpPr/>
          <p:nvPr/>
        </p:nvSpPr>
        <p:spPr>
          <a:xfrm>
            <a:off x="7667627" y="2082799"/>
            <a:ext cx="1476375" cy="326707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ja-JP" b="1" dirty="0" smtClean="0">
                <a:solidFill>
                  <a:prstClr val="black"/>
                </a:solidFill>
              </a:rPr>
              <a:t>Негізгі сабақ беруші мұғалім, тренер немесе әріптестер</a:t>
            </a:r>
            <a:endParaRPr kumimoji="1" lang="ja-JP" altLang="en-US" b="1" dirty="0">
              <a:solidFill>
                <a:prstClr val="black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" y="2266745"/>
            <a:ext cx="1547813" cy="324981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ja-JP" b="1" dirty="0" smtClean="0">
                <a:solidFill>
                  <a:prstClr val="black"/>
                </a:solidFill>
              </a:rPr>
              <a:t>Бақылаушы, әріптестер, зерттеуші, мектеп әкімшіліг</a:t>
            </a:r>
            <a:r>
              <a:rPr kumimoji="1" lang="kk-KZ" altLang="ja-JP" dirty="0" smtClean="0">
                <a:solidFill>
                  <a:prstClr val="black"/>
                </a:solidFill>
              </a:rPr>
              <a:t>і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1619250" y="2924179"/>
            <a:ext cx="431800" cy="57626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2" name="右矢印 41"/>
          <p:cNvSpPr/>
          <p:nvPr/>
        </p:nvSpPr>
        <p:spPr>
          <a:xfrm rot="10800000">
            <a:off x="7235825" y="2781300"/>
            <a:ext cx="360363" cy="5032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2000" name="コンテンツ プレースホルダ 2"/>
          <p:cNvSpPr txBox="1">
            <a:spLocks/>
          </p:cNvSpPr>
          <p:nvPr/>
        </p:nvSpPr>
        <p:spPr bwMode="auto">
          <a:xfrm>
            <a:off x="2423321" y="112716"/>
            <a:ext cx="3963987" cy="941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charset="2"/>
              <a:buNone/>
            </a:pPr>
            <a:r>
              <a:rPr lang="kk-KZ" altLang="ja-JP" sz="3200" b="1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      </a:t>
            </a:r>
            <a:r>
              <a:rPr lang="en-US" altLang="ja-JP" sz="3200" b="1" dirty="0" smtClean="0">
                <a:solidFill>
                  <a:srgbClr val="0000CC"/>
                </a:solidFill>
                <a:latin typeface="Calibri" charset="0"/>
                <a:cs typeface="Calibri" charset="0"/>
              </a:rPr>
              <a:t>Lesson </a:t>
            </a:r>
            <a:r>
              <a:rPr lang="en-US" altLang="ja-JP" sz="3200" b="1" dirty="0">
                <a:solidFill>
                  <a:srgbClr val="0000CC"/>
                </a:solidFill>
                <a:latin typeface="Calibri" charset="0"/>
                <a:cs typeface="Calibri" charset="0"/>
              </a:rPr>
              <a:t>Study</a:t>
            </a:r>
            <a:endParaRPr lang="ja-JP" altLang="en-US" sz="3200" b="1" dirty="0">
              <a:solidFill>
                <a:srgbClr val="0000CC"/>
              </a:solidFill>
              <a:latin typeface="Calibri" charset="0"/>
              <a:cs typeface="Calibri" charset="0"/>
            </a:endParaRPr>
          </a:p>
        </p:txBody>
      </p:sp>
      <p:sp>
        <p:nvSpPr>
          <p:cNvPr id="42001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fld id="{001242FB-67A5-4A9D-8A2D-741B23600EE9}" type="slidenum">
              <a:rPr kumimoji="0" lang="ja-JP" altLang="en-US" sz="2400" b="0" smtClean="0">
                <a:solidFill>
                  <a:srgbClr val="FFFFFF"/>
                </a:solidFill>
                <a:latin typeface="Calibri" charset="0"/>
              </a:rPr>
              <a:pPr algn="l" eaLnBrk="1" hangingPunct="1"/>
              <a:t>6</a:t>
            </a:fld>
            <a:endParaRPr kumimoji="0" lang="ja-JP" altLang="en-US" sz="2400" b="0" smtClean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C6F4-D59A-4E99-A7DA-047C990C273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6"/>
            <a:ext cx="4176464" cy="261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225" y="3933056"/>
            <a:ext cx="5121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Мұғалімдерден </a:t>
            </a:r>
            <a:r>
              <a:rPr lang="kk-KZ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«Өзгеріс» тобы </a:t>
            </a: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құрылды; </a:t>
            </a:r>
            <a:endParaRPr lang="kk-KZ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«Фокус» сыныбы </a:t>
            </a: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таңдалып алынды;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Сыныптан </a:t>
            </a:r>
            <a:r>
              <a:rPr lang="kk-KZ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В, С зерттелетін оқушылар</a:t>
            </a: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оқушыға сабақ барысында бақылаушы </a:t>
            </a:r>
          </a:p>
          <a:p>
            <a:r>
              <a:rPr lang="kk-KZ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мұғалімдер тағайындалды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640" y="332660"/>
            <a:ext cx="722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Study-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 мақсаты: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білім алуға көмектесу 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мүшелерінің кәсіби дамуына ықпал ету.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930" y="5517236"/>
            <a:ext cx="6631367" cy="85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«Фокус» сыныбында </a:t>
            </a:r>
            <a:r>
              <a:rPr lang="kk-KZ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жаратылыстану , математика, орыс тілі</a:t>
            </a:r>
            <a:r>
              <a:rPr lang="kk-KZ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kk-KZ" dirty="0" smtClean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бойынша </a:t>
            </a:r>
            <a:r>
              <a:rPr lang="kk-KZ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жұмыс жүгізу қарастырылды</a:t>
            </a:r>
            <a:r>
              <a:rPr lang="kk-KZ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7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0" y="526706"/>
            <a:ext cx="7998339" cy="52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618" y="5745450"/>
            <a:ext cx="8291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00CC"/>
                </a:solidFill>
              </a:rPr>
              <a:t>А</a:t>
            </a:r>
            <a:r>
              <a:rPr lang="kk-KZ" sz="2000" b="1" dirty="0" smtClean="0">
                <a:solidFill>
                  <a:srgbClr val="0000CC"/>
                </a:solidFill>
                <a:latin typeface="Times New Roman"/>
                <a:ea typeface="Calibri"/>
              </a:rPr>
              <a:t>та-аналармен </a:t>
            </a:r>
            <a:r>
              <a:rPr lang="kk-KZ" sz="2000" b="1" i="1" dirty="0">
                <a:solidFill>
                  <a:srgbClr val="0000CC"/>
                </a:solidFill>
                <a:latin typeface="Times New Roman"/>
                <a:ea typeface="Calibri"/>
              </a:rPr>
              <a:t>түсіністік жұмысы </a:t>
            </a:r>
            <a:r>
              <a:rPr lang="kk-KZ" sz="2000" b="1" dirty="0">
                <a:solidFill>
                  <a:srgbClr val="0000CC"/>
                </a:solidFill>
                <a:latin typeface="Times New Roman"/>
                <a:ea typeface="Calibri"/>
              </a:rPr>
              <a:t>жүргізіліп</a:t>
            </a:r>
            <a:r>
              <a:rPr lang="kk-KZ" sz="2000" b="1" dirty="0" smtClean="0">
                <a:solidFill>
                  <a:srgbClr val="0000CC"/>
                </a:solidFill>
                <a:latin typeface="Times New Roman"/>
                <a:ea typeface="Calibri"/>
              </a:rPr>
              <a:t>, оқушылармен жұмыс </a:t>
            </a: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/>
                <a:ea typeface="Calibri"/>
              </a:rPr>
              <a:t>жасауға </a:t>
            </a:r>
            <a:r>
              <a:rPr lang="kk-KZ" sz="20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рұқсат</a:t>
            </a:r>
            <a:r>
              <a:rPr lang="kk-KZ" sz="2000" b="1" dirty="0" smtClean="0">
                <a:solidFill>
                  <a:srgbClr val="0000CC"/>
                </a:solidFill>
                <a:latin typeface="Times New Roman"/>
                <a:ea typeface="Calibri"/>
              </a:rPr>
              <a:t> алынды.</a:t>
            </a:r>
            <a:r>
              <a:rPr lang="kk-KZ" b="1" dirty="0" smtClean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C6F4-D59A-4E99-A7DA-047C990C273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88" y="1268760"/>
            <a:ext cx="2664296" cy="23762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5" r="8591"/>
          <a:stretch/>
        </p:blipFill>
        <p:spPr bwMode="auto">
          <a:xfrm>
            <a:off x="539553" y="1203543"/>
            <a:ext cx="2736304" cy="24482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36" y="3861051"/>
            <a:ext cx="34940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6093296"/>
            <a:ext cx="446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кейін А,В,С оқушылармен сұхбат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060852"/>
            <a:ext cx="2706606" cy="733663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Оқушылармен жұмыс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2919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404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スパイス</vt:lpstr>
      <vt:lpstr>2_Тема Office</vt:lpstr>
      <vt:lpstr>      Lesson Study </vt:lpstr>
      <vt:lpstr>Презентация PowerPoint</vt:lpstr>
      <vt:lpstr>Презентация PowerPoint</vt:lpstr>
      <vt:lpstr>Презентация PowerPoint</vt:lpstr>
      <vt:lpstr>  Lesson Study тәсілін жүргізудегі  негізгі қадамдар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бақыт тлеубай</dc:creator>
  <cp:lastModifiedBy>Hewlett-Packard Company</cp:lastModifiedBy>
  <cp:revision>12</cp:revision>
  <dcterms:created xsi:type="dcterms:W3CDTF">2021-02-24T17:43:45Z</dcterms:created>
  <dcterms:modified xsi:type="dcterms:W3CDTF">2021-05-02T17:22:14Z</dcterms:modified>
</cp:coreProperties>
</file>