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3" r:id="rId2"/>
    <p:sldId id="257" r:id="rId3"/>
    <p:sldId id="259" r:id="rId4"/>
    <p:sldId id="264" r:id="rId5"/>
    <p:sldId id="265" r:id="rId6"/>
    <p:sldId id="275" r:id="rId7"/>
    <p:sldId id="266" r:id="rId8"/>
    <p:sldId id="267" r:id="rId9"/>
    <p:sldId id="270" r:id="rId10"/>
    <p:sldId id="268" r:id="rId11"/>
    <p:sldId id="271" r:id="rId12"/>
    <p:sldId id="272" r:id="rId13"/>
    <p:sldId id="273" r:id="rId14"/>
    <p:sldId id="258" r:id="rId15"/>
    <p:sldId id="261" r:id="rId16"/>
    <p:sldId id="279" r:id="rId17"/>
    <p:sldId id="278" r:id="rId18"/>
    <p:sldId id="276" r:id="rId19"/>
    <p:sldId id="277" r:id="rId20"/>
    <p:sldId id="280" r:id="rId2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FF"/>
    <a:srgbClr val="FF3399"/>
    <a:srgbClr val="FF66CC"/>
    <a:srgbClr val="99FF33"/>
    <a:srgbClr val="FF9999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2" autoAdjust="0"/>
    <p:restoredTop sz="94660"/>
  </p:normalViewPr>
  <p:slideViewPr>
    <p:cSldViewPr snapToGrid="0">
      <p:cViewPr varScale="1">
        <p:scale>
          <a:sx n="57" d="100"/>
          <a:sy n="57" d="100"/>
        </p:scale>
        <p:origin x="525" y="2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212A4-085C-41CA-931D-9DA07FD793BF}" type="datetimeFigureOut">
              <a:rPr lang="ru-RU" smtClean="0"/>
              <a:t>06.02.2021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8AE1D-3B5B-4D09-8FEC-BBF4A0DFC7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2350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212A4-085C-41CA-931D-9DA07FD793BF}" type="datetimeFigureOut">
              <a:rPr lang="ru-RU" smtClean="0"/>
              <a:t>06.02.2021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8AE1D-3B5B-4D09-8FEC-BBF4A0DFC7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3980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212A4-085C-41CA-931D-9DA07FD793BF}" type="datetimeFigureOut">
              <a:rPr lang="ru-RU" smtClean="0"/>
              <a:t>06.02.2021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8AE1D-3B5B-4D09-8FEC-BBF4A0DFC7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0220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212A4-085C-41CA-931D-9DA07FD793BF}" type="datetimeFigureOut">
              <a:rPr lang="ru-RU" smtClean="0"/>
              <a:t>06.02.2021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8AE1D-3B5B-4D09-8FEC-BBF4A0DFC7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5526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212A4-085C-41CA-931D-9DA07FD793BF}" type="datetimeFigureOut">
              <a:rPr lang="ru-RU" smtClean="0"/>
              <a:t>06.02.2021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8AE1D-3B5B-4D09-8FEC-BBF4A0DFC7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5381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212A4-085C-41CA-931D-9DA07FD793BF}" type="datetimeFigureOut">
              <a:rPr lang="ru-RU" smtClean="0"/>
              <a:t>06.02.2021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8AE1D-3B5B-4D09-8FEC-BBF4A0DFC7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9004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212A4-085C-41CA-931D-9DA07FD793BF}" type="datetimeFigureOut">
              <a:rPr lang="ru-RU" smtClean="0"/>
              <a:t>06.02.2021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8AE1D-3B5B-4D09-8FEC-BBF4A0DFC7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7106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212A4-085C-41CA-931D-9DA07FD793BF}" type="datetimeFigureOut">
              <a:rPr lang="ru-RU" smtClean="0"/>
              <a:t>06.02.2021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8AE1D-3B5B-4D09-8FEC-BBF4A0DFC7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3601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212A4-085C-41CA-931D-9DA07FD793BF}" type="datetimeFigureOut">
              <a:rPr lang="ru-RU" smtClean="0"/>
              <a:t>06.02.2021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8AE1D-3B5B-4D09-8FEC-BBF4A0DFC7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9219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212A4-085C-41CA-931D-9DA07FD793BF}" type="datetimeFigureOut">
              <a:rPr lang="ru-RU" smtClean="0"/>
              <a:t>06.02.2021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8AE1D-3B5B-4D09-8FEC-BBF4A0DFC7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8772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212A4-085C-41CA-931D-9DA07FD793BF}" type="datetimeFigureOut">
              <a:rPr lang="ru-RU" smtClean="0"/>
              <a:t>06.02.2021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8AE1D-3B5B-4D09-8FEC-BBF4A0DFC7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9530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7212A4-085C-41CA-931D-9DA07FD793BF}" type="datetimeFigureOut">
              <a:rPr lang="ru-RU" smtClean="0"/>
              <a:t>06.02.2021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F8AE1D-3B5B-4D09-8FEC-BBF4A0DFC7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7190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2742" y="318499"/>
            <a:ext cx="11897474" cy="2383604"/>
          </a:xfrm>
          <a:solidFill>
            <a:srgbClr val="99FF33"/>
          </a:solidFill>
        </p:spPr>
        <p:txBody>
          <a:bodyPr/>
          <a:lstStyle/>
          <a:p>
            <a:r>
              <a:rPr lang="kk-KZ" sz="4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Тригонометриялық функциялар және олардың қасиеттері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743" y="2815119"/>
            <a:ext cx="11897474" cy="3770616"/>
          </a:xfrm>
          <a:solidFill>
            <a:srgbClr val="99FF33"/>
          </a:solidFill>
        </p:spPr>
        <p:txBody>
          <a:bodyPr/>
          <a:lstStyle/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6555" y="2815119"/>
            <a:ext cx="4643919" cy="3296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1513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7402" y="1"/>
            <a:ext cx="11743362" cy="1690688"/>
          </a:xfrm>
          <a:solidFill>
            <a:srgbClr val="99FF33"/>
          </a:solidFill>
        </p:spPr>
        <p:txBody>
          <a:bodyPr>
            <a:normAutofit/>
          </a:bodyPr>
          <a:lstStyle/>
          <a:p>
            <a:r>
              <a:rPr lang="kk-KZ" sz="36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Оқулықтағы есеп № 4.48 </a:t>
            </a:r>
            <a:r>
              <a:rPr lang="kk-KZ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kk-KZ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kk-KZ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Тригонометриялық функциялардың периодтылығын пайдаланып, төмендегі өрнектердің мәндерін анықтаңдар.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1919" y="1825624"/>
            <a:ext cx="11846103" cy="4862851"/>
          </a:xfrm>
          <a:solidFill>
            <a:srgbClr val="99FF33"/>
          </a:solidFill>
        </p:spPr>
        <p:txBody>
          <a:bodyPr>
            <a:normAutofit fontScale="92500"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arenR"/>
            </a:pP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sin390</a:t>
            </a:r>
            <a:r>
              <a:rPr lang="kk-KZ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º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(2</a:t>
            </a:r>
            <a:r>
              <a:rPr lang="en-US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π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+</a:t>
            </a:r>
            <a:r>
              <a:rPr lang="en-US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30</a:t>
            </a:r>
            <a:r>
              <a:rPr lang="kk-KZ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º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)=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sin 30</a:t>
            </a:r>
            <a:r>
              <a:rPr lang="kk-KZ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º=1/2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kk-KZ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</a:t>
            </a:r>
            <a:r>
              <a:rPr lang="kk-KZ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T=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π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ru-RU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"/>
            <a:r>
              <a:rPr lang="kk-KZ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2)  </a:t>
            </a:r>
            <a:r>
              <a:rPr lang="en-US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cos</a:t>
            </a:r>
            <a:r>
              <a:rPr lang="en-US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420</a:t>
            </a:r>
            <a:r>
              <a:rPr lang="kk-KZ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º=</a:t>
            </a:r>
            <a:r>
              <a:rPr lang="en-US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cos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π+60</a:t>
            </a:r>
            <a:r>
              <a:rPr lang="kk-KZ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º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)=cos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60</a:t>
            </a:r>
            <a:r>
              <a:rPr lang="kk-KZ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º</a:t>
            </a:r>
            <a:r>
              <a:rPr lang="kk-KZ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=1/2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  </a:t>
            </a:r>
            <a:r>
              <a:rPr lang="kk-KZ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           </a:t>
            </a:r>
            <a:r>
              <a:rPr lang="en-US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T=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π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 smtClean="0">
              <a:effectLst/>
            </a:endParaRPr>
          </a:p>
          <a:p>
            <a:pPr marL="22860" lvl="0"/>
            <a:r>
              <a:rPr lang="kk-KZ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3) 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tg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540</a:t>
            </a:r>
            <a:r>
              <a:rPr lang="kk-KZ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º=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tg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π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dirty="0">
                <a:solidFill>
                  <a:prstClr val="black"/>
                </a:solidFill>
              </a:rPr>
              <a:t>0</a:t>
            </a:r>
            <a:r>
              <a:rPr lang="en-US" dirty="0" smtClean="0">
                <a:solidFill>
                  <a:prstClr val="black"/>
                </a:solidFill>
              </a:rPr>
              <a:t>                                                                                             </a:t>
            </a:r>
            <a:r>
              <a:rPr lang="en-US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T=</a:t>
            </a:r>
            <a:r>
              <a:rPr lang="en-US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π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 smtClean="0">
              <a:effectLst/>
            </a:endParaRPr>
          </a:p>
          <a:p>
            <a:pPr marL="22860" lvl="0"/>
            <a:r>
              <a:rPr lang="kk-KZ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4) </a:t>
            </a:r>
            <a:r>
              <a:rPr lang="en-US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ctg450</a:t>
            </a:r>
            <a:r>
              <a:rPr lang="kk-KZ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º=</a:t>
            </a:r>
            <a:r>
              <a:rPr lang="en-US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ctg</a:t>
            </a:r>
            <a:r>
              <a:rPr lang="en-US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π+ 90</a:t>
            </a:r>
            <a:r>
              <a:rPr lang="kk-KZ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º</a:t>
            </a:r>
            <a:r>
              <a:rPr lang="en-US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)=</a:t>
            </a:r>
            <a:r>
              <a:rPr lang="en-US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ctg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90</a:t>
            </a:r>
            <a:r>
              <a:rPr lang="kk-KZ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º</a:t>
            </a:r>
            <a:r>
              <a:rPr lang="en-US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=0                                                                 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T=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π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 smtClean="0">
              <a:solidFill>
                <a:srgbClr val="FF0000"/>
              </a:solidFill>
              <a:effectLst/>
            </a:endParaRP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kk-KZ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5)</a:t>
            </a:r>
            <a:r>
              <a:rPr lang="en-US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tg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7 </a:t>
            </a:r>
            <a:r>
              <a:rPr lang="en-US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π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/3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tg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420</a:t>
            </a:r>
            <a:r>
              <a:rPr lang="kk-KZ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º= </a:t>
            </a:r>
            <a:r>
              <a:rPr lang="en-US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tg</a:t>
            </a:r>
            <a:r>
              <a:rPr lang="en-US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π+60</a:t>
            </a:r>
            <a:r>
              <a:rPr lang="kk-KZ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º</a:t>
            </a:r>
            <a:r>
              <a:rPr lang="en-US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)=tg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60</a:t>
            </a:r>
            <a:r>
              <a:rPr lang="kk-KZ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º</a:t>
            </a:r>
            <a:r>
              <a:rPr lang="en-US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V3</a:t>
            </a:r>
            <a:r>
              <a:rPr lang="en-US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                            T=</a:t>
            </a:r>
            <a:r>
              <a:rPr lang="en-US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π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161290" algn="l"/>
              </a:tabLst>
            </a:pPr>
            <a:r>
              <a:rPr lang="kk-KZ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6)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sin 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11π/6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=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sin330</a:t>
            </a:r>
            <a:r>
              <a:rPr lang="kk-KZ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º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sin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(2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π-30</a:t>
            </a:r>
            <a:r>
              <a:rPr lang="kk-KZ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º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)=-1</a:t>
            </a:r>
            <a:r>
              <a:rPr lang="kk-KZ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/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                                    T=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π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kk-KZ" dirty="0" smtClean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161290" algn="l"/>
              </a:tabLst>
            </a:pPr>
            <a:r>
              <a:rPr lang="kk-KZ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7)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cos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9π/4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=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cos405</a:t>
            </a:r>
            <a:r>
              <a:rPr lang="en-US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=</a:t>
            </a:r>
            <a:r>
              <a:rPr lang="kk-KZ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º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cos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en-US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360</a:t>
            </a:r>
            <a:r>
              <a:rPr lang="kk-KZ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º</a:t>
            </a:r>
            <a:r>
              <a:rPr lang="en-US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45</a:t>
            </a:r>
            <a:r>
              <a:rPr lang="kk-KZ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º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r>
              <a:rPr lang="en-US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=  √2/2                                                             T=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π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kk-KZ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161290" algn="l"/>
              </a:tabLst>
            </a:pPr>
            <a:r>
              <a:rPr lang="kk-KZ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8)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ctg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10π/3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=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ctg600</a:t>
            </a:r>
            <a:r>
              <a:rPr lang="kk-KZ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º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ctg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3π+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60</a:t>
            </a:r>
            <a:r>
              <a:rPr lang="kk-KZ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º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)= 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√3/3                                                          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T=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π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dirty="0" smtClean="0">
              <a:solidFill>
                <a:srgbClr val="FF0000"/>
              </a:solidFill>
              <a:effectLst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161290" algn="l"/>
              </a:tabLst>
            </a:pPr>
            <a:endParaRPr lang="ru-RU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20527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20610"/>
          </a:xfrm>
          <a:solidFill>
            <a:srgbClr val="99FF33"/>
          </a:solidFill>
        </p:spPr>
        <p:txBody>
          <a:bodyPr>
            <a:normAutofit/>
          </a:bodyPr>
          <a:lstStyle/>
          <a:p>
            <a:pPr algn="ctr"/>
            <a:r>
              <a:rPr lang="kk-KZ" b="1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kk-KZ" b="1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kk-KZ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kk-KZ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kk-KZ" b="1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kk-KZ" b="1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kk-KZ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kk-KZ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kk-KZ" b="1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kk-KZ" b="1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kk-KZ" sz="5400" b="1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СЕРГІТУ СӘТІ !!!   </a:t>
            </a:r>
            <a:r>
              <a:rPr lang="kk-KZ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kk-KZ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5372" y="4438042"/>
            <a:ext cx="1365659" cy="1135267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3317" y="739471"/>
            <a:ext cx="9041257" cy="3324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3876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8484" y="82193"/>
            <a:ext cx="11275031" cy="1659865"/>
          </a:xfrm>
          <a:solidFill>
            <a:srgbClr val="99FF33"/>
          </a:solidFill>
        </p:spPr>
        <p:txBody>
          <a:bodyPr/>
          <a:lstStyle/>
          <a:p>
            <a:pPr algn="ctr"/>
            <a:r>
              <a:rPr lang="kk-KZ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ТЕСТ </a:t>
            </a:r>
            <a:r>
              <a:rPr lang="kk-KZ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ТАПСЫРМАЛАРЫ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8485" y="1825625"/>
            <a:ext cx="11275030" cy="4351338"/>
          </a:xfrm>
          <a:solidFill>
            <a:srgbClr val="99FF33"/>
          </a:solidFill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kk-KZ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Дескриптор:</a:t>
            </a:r>
            <a:endParaRPr lang="ru-RU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kk-KZ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-жұп және тақ тригонометриялық функцияларын анықтайды</a:t>
            </a:r>
            <a:r>
              <a:rPr lang="kk-KZ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б</a:t>
            </a:r>
            <a:r>
              <a:rPr lang="kk-KZ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ұрыштың ширекте орналасуын анықтайды;</a:t>
            </a:r>
            <a:endParaRPr lang="ru-RU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kk-KZ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-тригонометриялық функцияның мәндерін табады;</a:t>
            </a:r>
            <a:endParaRPr lang="ru-RU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2806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99FF33"/>
          </a:solidFill>
        </p:spPr>
        <p:txBody>
          <a:bodyPr/>
          <a:lstStyle/>
          <a:p>
            <a:pPr algn="ctr"/>
            <a:r>
              <a:rPr lang="kk-K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Тригонометриялық функциялар және олардың қасиеттерін талдау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rgbClr val="99FF33"/>
          </a:solidFill>
        </p:spPr>
        <p:txBody>
          <a:bodyPr/>
          <a:lstStyle/>
          <a:p>
            <a:r>
              <a:rPr lang="kk-KZ" b="1" dirty="0"/>
              <a:t>Дескриптор:</a:t>
            </a:r>
            <a:endParaRPr lang="ru-RU" dirty="0"/>
          </a:p>
          <a:p>
            <a:r>
              <a:rPr lang="kk-K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Тригонометриялық функциялардың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қасиеттерін </a:t>
            </a:r>
            <a:r>
              <a:rPr lang="kk-K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талдайды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kk-KZ" i="1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i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тригонометриялық функциялардың жұптылығын (тақтылығын</a:t>
            </a:r>
            <a:r>
              <a:rPr lang="kk-KZ" i="1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біледі;</a:t>
            </a:r>
          </a:p>
          <a:p>
            <a:pPr lvl="0"/>
            <a:r>
              <a:rPr lang="kk-KZ" i="1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i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тригонометриялық функциялардың </a:t>
            </a:r>
            <a:r>
              <a:rPr lang="kk-KZ" i="1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периодтылығын айтады;</a:t>
            </a:r>
          </a:p>
          <a:p>
            <a:pPr lvl="0"/>
            <a:r>
              <a:rPr lang="kk-KZ" i="1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i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бірсарындылығын және таңбатұрақтылық аралықтарын </a:t>
            </a:r>
            <a:r>
              <a:rPr lang="kk-KZ" i="1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біледі.</a:t>
            </a:r>
            <a:endParaRPr lang="ru-RU" i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22540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0013" y="852755"/>
            <a:ext cx="10603787" cy="837933"/>
          </a:xfrm>
        </p:spPr>
        <p:txBody>
          <a:bodyPr>
            <a:normAutofit fontScale="90000"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kk-KZ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ТРИГОНОМЕТРИЯЛЫҚ ФУНКЦИЯЛАР ЖӘНЕ ОЛАРДЫҢ ҚАСИЕТТЕРІ</a:t>
            </a:r>
            <a:r>
              <a:rPr lang="ru-RU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608031871"/>
              </p:ext>
            </p:extLst>
          </p:nvPr>
        </p:nvGraphicFramePr>
        <p:xfrm>
          <a:off x="838201" y="1825624"/>
          <a:ext cx="10124326" cy="4905976"/>
        </p:xfrm>
        <a:graphic>
          <a:graphicData uri="http://schemas.openxmlformats.org/drawingml/2006/table">
            <a:tbl>
              <a:tblPr firstRow="1" firstCol="1" bandRow="1"/>
              <a:tblGrid>
                <a:gridCol w="588769"/>
                <a:gridCol w="4185204"/>
                <a:gridCol w="2514171"/>
                <a:gridCol w="2836182"/>
              </a:tblGrid>
              <a:tr h="23402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734" marR="447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ФУНКЦИЯ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734" marR="447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у= </a:t>
                      </a:r>
                      <a:r>
                        <a:rPr lang="en-US" sz="13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sin </a:t>
                      </a:r>
                      <a:r>
                        <a:rPr lang="ru-RU" sz="13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734" marR="447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у= </a:t>
                      </a:r>
                      <a:r>
                        <a:rPr lang="en-US" sz="14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cosx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734" marR="447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056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734" marR="447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Тригонометриялы</a:t>
                      </a:r>
                      <a:r>
                        <a:rPr lang="kk-KZ" sz="13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қ функцияның анықтамасы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734" marR="447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734" marR="447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734" marR="447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821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734" marR="447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3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Тригонометриялық функцияның жұп </a:t>
                      </a:r>
                      <a:r>
                        <a:rPr lang="ru-RU" sz="13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kk-KZ" sz="13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тақтылығы) анықтау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734" marR="447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734" marR="447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734" marR="447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821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734" marR="447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3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Тригонометриялық функцияның анықталу облысы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734" marR="447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734" marR="447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734" marR="447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821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734" marR="447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3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Тригонометриялық функцияның мәндер облысы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734" marR="447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734" marR="447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734" marR="447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821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734" marR="447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3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Тригонометриялық функцияның периодтылығы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734" marR="447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734" marR="447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734" marR="447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821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734" marR="447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3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Тригонометриялық функцияның бірсарындылығы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734" marR="447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734" marR="447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734" marR="447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821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734" marR="447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3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Тригонометриялық функцияның таңбатұрақтылығы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734" marR="447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734" marR="447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734" marR="447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6884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63056" y="164386"/>
            <a:ext cx="9123451" cy="6503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8960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114301"/>
            <a:ext cx="11991974" cy="1576388"/>
          </a:xfrm>
          <a:solidFill>
            <a:srgbClr val="FFFF00"/>
          </a:solidFill>
        </p:spPr>
        <p:txBody>
          <a:bodyPr/>
          <a:lstStyle/>
          <a:p>
            <a:pPr algn="ctr"/>
            <a:r>
              <a:rPr lang="kk-KZ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Келесі сабаққа тапсырма: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5251" y="1825625"/>
            <a:ext cx="11801474" cy="4351338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ctr"/>
            <a:endParaRPr lang="kk-KZ" sz="4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kk-KZ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Оқулықтағы </a:t>
            </a:r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135-бет 4.49-есеп</a:t>
            </a:r>
            <a:endParaRPr lang="ru-RU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6790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99FF33"/>
          </a:solidFill>
        </p:spPr>
        <p:txBody>
          <a:bodyPr/>
          <a:lstStyle/>
          <a:p>
            <a:pPr algn="ctr"/>
            <a:r>
              <a:rPr lang="kk-K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Топтың алған ұпайын есептейміз.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rgbClr val="99FF33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kk-KZ" sz="54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kk-KZ" sz="5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Қайсы топ жеңді?</a:t>
            </a:r>
            <a:endParaRPr lang="ru-RU" sz="5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3977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99FF33"/>
          </a:solidFill>
        </p:spPr>
        <p:txBody>
          <a:bodyPr>
            <a:normAutofit fontScale="90000"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kk-KZ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Рефлексия:</a:t>
            </a: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kk-KZ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kk-KZ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Табыс ағашы».</a:t>
            </a:r>
            <a:r>
              <a:rPr lang="ru-RU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734394"/>
            <a:ext cx="10515600" cy="4542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45794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99FF33"/>
          </a:solidFill>
        </p:spPr>
        <p:txBody>
          <a:bodyPr/>
          <a:lstStyle/>
          <a:p>
            <a:pPr marL="228600" lvl="0" indent="-228600" algn="ctr">
              <a:lnSpc>
                <a:spcPts val="1300"/>
              </a:lnSpc>
              <a:spcBef>
                <a:spcPts val="1000"/>
              </a:spcBef>
              <a:spcAft>
                <a:spcPts val="800"/>
              </a:spcAft>
            </a:pPr>
            <a:r>
              <a:rPr lang="kk-KZ" sz="36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Кері байланыс </a:t>
            </a:r>
            <a:r>
              <a:rPr lang="kk-KZ" sz="3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kk-KZ" sz="3600" b="1" i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Табыс ағашы»</a:t>
            </a:r>
            <a:r>
              <a:rPr lang="kk-KZ" sz="2800" b="1" i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kk-KZ" sz="2800" b="1" i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rgbClr val="99FF33"/>
          </a:solidFill>
        </p:spPr>
        <p:txBody>
          <a:bodyPr/>
          <a:lstStyle/>
          <a:p>
            <a:pPr marL="0" indent="0">
              <a:lnSpc>
                <a:spcPts val="1300"/>
              </a:lnSpc>
              <a:spcAft>
                <a:spcPts val="800"/>
              </a:spcAft>
              <a:buNone/>
            </a:pPr>
            <a:endParaRPr lang="kk-KZ" b="1" i="1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1300"/>
              </a:lnSpc>
              <a:spcAft>
                <a:spcPts val="800"/>
              </a:spcAft>
            </a:pPr>
            <a:r>
              <a:rPr lang="kk-KZ" b="1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kk-KZ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Оқушылар түстеріне қарай алманы таңдау арқылы өз алған </a:t>
            </a:r>
            <a:endParaRPr lang="kk-KZ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1300"/>
              </a:lnSpc>
              <a:spcAft>
                <a:spcPts val="800"/>
              </a:spcAft>
            </a:pPr>
            <a:r>
              <a:rPr lang="kk-KZ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білімдерін </a:t>
            </a:r>
            <a:r>
              <a:rPr lang="kk-KZ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бағалайды.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300"/>
              </a:lnSpc>
              <a:spcAft>
                <a:spcPts val="800"/>
              </a:spcAft>
            </a:pPr>
            <a:r>
              <a:rPr lang="kk-KZ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kk-KZ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Қызыл алма</a:t>
            </a:r>
            <a:r>
              <a:rPr lang="kk-KZ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сабақ өте қызықты болды. Маған ұнады. </a:t>
            </a:r>
            <a:endParaRPr lang="kk-KZ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1300"/>
              </a:lnSpc>
              <a:spcAft>
                <a:spcPts val="800"/>
              </a:spcAft>
            </a:pPr>
            <a:r>
              <a:rPr lang="kk-KZ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Тапсырмаларды </a:t>
            </a:r>
            <a:r>
              <a:rPr lang="kk-KZ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өзім орындадым.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300"/>
              </a:lnSpc>
              <a:spcAft>
                <a:spcPts val="800"/>
              </a:spcAft>
            </a:pPr>
            <a:r>
              <a:rPr lang="kk-KZ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kk-KZ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Сары алма</a:t>
            </a:r>
            <a:r>
              <a:rPr lang="kk-KZ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маған сабақ ұнады, бірақ аздап қателер болды. </a:t>
            </a:r>
            <a:endParaRPr lang="kk-KZ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1300"/>
              </a:lnSpc>
              <a:spcAft>
                <a:spcPts val="800"/>
              </a:spcAft>
            </a:pPr>
            <a:r>
              <a:rPr lang="kk-KZ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Маған </a:t>
            </a:r>
            <a:r>
              <a:rPr lang="kk-KZ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мұғалім мен оқушылар көмектесті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300"/>
              </a:lnSpc>
              <a:spcAft>
                <a:spcPts val="800"/>
              </a:spcAft>
            </a:pPr>
            <a:r>
              <a:rPr lang="kk-KZ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kk-KZ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Жасыл алма</a:t>
            </a:r>
            <a:r>
              <a:rPr lang="kk-KZ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маған сабақ қызықсыз болды. Мен </a:t>
            </a:r>
            <a:endParaRPr lang="kk-KZ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1300"/>
              </a:lnSpc>
              <a:spcAft>
                <a:spcPts val="800"/>
              </a:spcAft>
            </a:pPr>
            <a:r>
              <a:rPr lang="kk-KZ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тапсырмаларды </a:t>
            </a:r>
            <a:r>
              <a:rPr lang="kk-KZ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орындамадым.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6568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838" y="92467"/>
            <a:ext cx="11876926" cy="1598221"/>
          </a:xfrm>
          <a:solidFill>
            <a:srgbClr val="99FF33"/>
          </a:solidFill>
        </p:spPr>
        <p:txBody>
          <a:bodyPr/>
          <a:lstStyle/>
          <a:p>
            <a:pPr algn="ctr"/>
            <a:r>
              <a:rPr lang="kk-K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Сабақтың мақсаты: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838" y="1825625"/>
            <a:ext cx="11876926" cy="4770384"/>
          </a:xfrm>
          <a:solidFill>
            <a:srgbClr val="99FF33"/>
          </a:solidFill>
        </p:spPr>
        <p:txBody>
          <a:bodyPr>
            <a:normAutofit/>
          </a:bodyPr>
          <a:lstStyle/>
          <a:p>
            <a:r>
              <a:rPr lang="kk-KZ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9.2.4.6   </a:t>
            </a:r>
            <a:r>
              <a:rPr lang="kk-KZ" sz="3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kk-KZ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тригонометриялық функциялардың жұптылығын (тақтылығын), </a:t>
            </a:r>
            <a:r>
              <a:rPr lang="kk-KZ" sz="3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периодтылығын, бірсарындылығын </a:t>
            </a:r>
            <a:r>
              <a:rPr lang="kk-KZ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және таңбатұрақтылық аралықтарын  түсіндіру;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434974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85725"/>
            <a:ext cx="12020550" cy="1704975"/>
          </a:xfrm>
          <a:solidFill>
            <a:srgbClr val="00CCFF"/>
          </a:solidFill>
        </p:spPr>
        <p:txBody>
          <a:bodyPr>
            <a:normAutofit/>
          </a:bodyPr>
          <a:lstStyle/>
          <a:p>
            <a:pPr algn="ctr"/>
            <a:r>
              <a:rPr lang="ru-RU" sz="5400" b="1" i="1" dirty="0" err="1" smtClean="0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Саба</a:t>
            </a:r>
            <a:r>
              <a:rPr lang="kk-KZ" sz="5400" b="1" i="1" dirty="0" smtClean="0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 аяқталды.</a:t>
            </a:r>
            <a:endParaRPr lang="ru-RU" sz="5400" b="1" i="1" dirty="0">
              <a:solidFill>
                <a:srgbClr val="FF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90700"/>
            <a:ext cx="12020550" cy="5067300"/>
          </a:xfrm>
        </p:spPr>
      </p:pic>
    </p:spTree>
    <p:extLst>
      <p:ext uri="{BB962C8B-B14F-4D97-AF65-F5344CB8AC3E}">
        <p14:creationId xmlns:p14="http://schemas.microsoft.com/office/powerpoint/2010/main" val="38835935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pPr algn="ctr"/>
            <a:r>
              <a:rPr lang="ru-RU" sz="4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Топтар</a:t>
            </a:r>
            <a:endParaRPr lang="ru-RU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solidFill>
            <a:srgbClr val="FF0000"/>
          </a:solidFill>
        </p:spPr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«СИНУС»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тобы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solidFill>
            <a:srgbClr val="92D050"/>
          </a:solidFill>
        </p:spPr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«КОСИНУС»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тобы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4926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pPr algn="ctr"/>
            <a:r>
              <a:rPr lang="ru-RU" sz="4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Топтар</a:t>
            </a:r>
            <a:endParaRPr lang="ru-RU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solidFill>
            <a:srgbClr val="FF0000"/>
          </a:solidFill>
        </p:spPr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«СИНУС»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тобы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pPr lvl="0"/>
            <a:r>
              <a:rPr lang="ru-RU" sz="2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МЕЙРАМБЕК</a:t>
            </a:r>
          </a:p>
          <a:p>
            <a:pPr lvl="0"/>
            <a:r>
              <a:rPr lang="ru-RU" sz="2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БИБ</a:t>
            </a:r>
            <a:r>
              <a:rPr lang="kk-KZ" sz="2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ru-RU" sz="2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НҰР </a:t>
            </a:r>
            <a:endParaRPr lang="ru-RU" sz="2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kk-KZ" sz="2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ГАУҺАР</a:t>
            </a:r>
          </a:p>
          <a:p>
            <a:pPr lvl="0"/>
            <a:r>
              <a:rPr lang="kk-KZ" sz="2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АРЛАН </a:t>
            </a:r>
          </a:p>
          <a:p>
            <a:pPr lvl="0"/>
            <a:r>
              <a:rPr lang="kk-KZ" sz="2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АРМАН</a:t>
            </a:r>
          </a:p>
          <a:p>
            <a:pPr lvl="0"/>
            <a:r>
              <a:rPr lang="kk-KZ" sz="2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БОТАКӨЗ</a:t>
            </a:r>
          </a:p>
          <a:p>
            <a:pPr lvl="0"/>
            <a:r>
              <a:rPr lang="kk-KZ" sz="2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АЛАН</a:t>
            </a:r>
          </a:p>
          <a:p>
            <a:pPr lvl="0"/>
            <a:r>
              <a:rPr lang="kk-KZ" sz="2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ДИАС</a:t>
            </a:r>
            <a:endParaRPr lang="ru-RU" sz="2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solidFill>
            <a:srgbClr val="92D050"/>
          </a:solidFill>
        </p:spPr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«КОСИНУС»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тобы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lvl="0"/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АРАЙЛЫМ</a:t>
            </a:r>
          </a:p>
          <a:p>
            <a:pPr lvl="0"/>
            <a:r>
              <a:rPr lang="kk-KZ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ДИМАШ</a:t>
            </a:r>
          </a:p>
          <a:p>
            <a:pPr lvl="0"/>
            <a:r>
              <a:rPr lang="kk-KZ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АЙҒАНЫМ</a:t>
            </a:r>
          </a:p>
          <a:p>
            <a:pPr lvl="0"/>
            <a:r>
              <a:rPr lang="kk-KZ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ӘДІЛЕТ</a:t>
            </a:r>
          </a:p>
          <a:p>
            <a:pPr lvl="0"/>
            <a:r>
              <a:rPr lang="kk-KZ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АЯУЛЫМ</a:t>
            </a:r>
          </a:p>
          <a:p>
            <a:pPr lvl="0"/>
            <a:r>
              <a:rPr lang="kk-KZ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ЭЛЬДАР</a:t>
            </a:r>
          </a:p>
          <a:p>
            <a:pPr lvl="0"/>
            <a:r>
              <a:rPr lang="kk-KZ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АСЕМ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0750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1"/>
            <a:ext cx="12113230" cy="1690688"/>
          </a:xfrm>
          <a:solidFill>
            <a:srgbClr val="99FF33"/>
          </a:solidFill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kk-K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лтеме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бойынша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бейнесабақты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көріп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онлайн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мектептегі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тапсырманы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орындаймыз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237" y="1777430"/>
            <a:ext cx="10294707" cy="4952144"/>
          </a:xfrm>
          <a:solidFill>
            <a:srgbClr val="99FF33"/>
          </a:solidFill>
        </p:spPr>
      </p:pic>
    </p:spTree>
    <p:extLst>
      <p:ext uri="{BB962C8B-B14F-4D97-AF65-F5344CB8AC3E}">
        <p14:creationId xmlns:p14="http://schemas.microsoft.com/office/powerpoint/2010/main" val="2837745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2424" y="95250"/>
            <a:ext cx="11658601" cy="1643063"/>
          </a:xfrm>
          <a:solidFill>
            <a:srgbClr val="99FF33"/>
          </a:solidFill>
        </p:spPr>
        <p:txBody>
          <a:bodyPr>
            <a:normAutofit/>
          </a:bodyPr>
          <a:lstStyle/>
          <a:p>
            <a:pPr marL="228600" lvl="0" indent="-228600" algn="ctr">
              <a:lnSpc>
                <a:spcPct val="107000"/>
              </a:lnSpc>
              <a:spcBef>
                <a:spcPts val="1000"/>
              </a:spcBef>
              <a:spcAft>
                <a:spcPts val="800"/>
              </a:spcAft>
            </a:pPr>
            <a:r>
              <a:rPr lang="kk-KZ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Дескриптор:</a:t>
            </a:r>
            <a:r>
              <a:rPr lang="ru-RU" sz="24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2424" y="1806574"/>
            <a:ext cx="11658601" cy="4918075"/>
          </a:xfrm>
          <a:solidFill>
            <a:srgbClr val="99FF33"/>
          </a:solidFill>
        </p:spPr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-жұп және тақ тригонометриялық функцияларын анықтайды</a:t>
            </a:r>
            <a:r>
              <a:rPr lang="kk-KZ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kk-KZ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тригонометриялық функциялардың </a:t>
            </a: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периодын табады;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-бірсарындылық және </a:t>
            </a:r>
            <a:r>
              <a:rPr lang="kk-KZ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таңбатұрақты</a:t>
            </a:r>
            <a:r>
              <a:rPr lang="kk-KZ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лық </a:t>
            </a: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</a:rPr>
              <a:t>аралықтарын </a:t>
            </a:r>
            <a:r>
              <a:rPr lang="kk-KZ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анықтайды;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9385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935" y="365125"/>
            <a:ext cx="11887199" cy="6384996"/>
          </a:xfrm>
          <a:solidFill>
            <a:srgbClr val="99FF33"/>
          </a:solidFill>
        </p:spPr>
        <p:txBody>
          <a:bodyPr/>
          <a:lstStyle/>
          <a:p>
            <a:r>
              <a:rPr lang="ru-RU" sz="2400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ru-RU" sz="2400" b="1" i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Күшті</a:t>
            </a:r>
            <a:r>
              <a:rPr lang="ru-RU" sz="2400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i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жақтары</a:t>
            </a:r>
            <a:r>
              <a:rPr lang="ru-RU" sz="2400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                                                   -</a:t>
            </a:r>
            <a:r>
              <a:rPr lang="ru-RU" sz="2400" b="1" i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мүмкіндіктері</a:t>
            </a:r>
            <a:r>
              <a:rPr lang="kk-KZ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kk-KZ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kk-KZ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kk-KZ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kk-KZ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kk-KZ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kk-KZ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kk-KZ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kk-KZ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kk-KZ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kk-KZ" sz="2800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-әлсіз жақтары                                                                 -қәуіпті қатерлері</a:t>
            </a:r>
            <a:r>
              <a:rPr lang="kk-KZ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kk-KZ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kk-KZ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kk-KZ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kk-KZ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kk-KZ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kk-KZ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Топтық жұмыс «SWOT-талдау» әдісі 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3070" y="750013"/>
            <a:ext cx="5301465" cy="3883632"/>
          </a:xfrm>
        </p:spPr>
      </p:pic>
    </p:spTree>
    <p:extLst>
      <p:ext uri="{BB962C8B-B14F-4D97-AF65-F5344CB8AC3E}">
        <p14:creationId xmlns:p14="http://schemas.microsoft.com/office/powerpoint/2010/main" val="3605276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7402" y="1"/>
            <a:ext cx="11743362" cy="1690688"/>
          </a:xfrm>
          <a:solidFill>
            <a:srgbClr val="99FF33"/>
          </a:solidFill>
        </p:spPr>
        <p:txBody>
          <a:bodyPr>
            <a:normAutofit/>
          </a:bodyPr>
          <a:lstStyle/>
          <a:p>
            <a:r>
              <a:rPr lang="kk-KZ" sz="36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Оқулықтағы есеп № 4.48 </a:t>
            </a:r>
            <a:r>
              <a:rPr lang="kk-KZ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kk-KZ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kk-KZ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Тригонометриялық функциялардың периодтылығын пайдаланып, төмендегі өрнектердің мәндерін анықтаңдар.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1919" y="1825624"/>
            <a:ext cx="11846103" cy="4862851"/>
          </a:xfrm>
          <a:solidFill>
            <a:srgbClr val="99FF33"/>
          </a:solidFill>
        </p:spPr>
        <p:txBody>
          <a:bodyPr/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arenR"/>
            </a:pP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sin390</a:t>
            </a:r>
            <a:r>
              <a:rPr lang="kk-KZ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º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r>
              <a:rPr lang="kk-KZ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kk-KZ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5)</a:t>
            </a:r>
            <a:r>
              <a:rPr lang="en-US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tg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7 π/3</a:t>
            </a: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ru-RU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"/>
            <a:r>
              <a:rPr lang="kk-KZ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2)  </a:t>
            </a:r>
            <a:r>
              <a:rPr lang="en-US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cos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420</a:t>
            </a:r>
            <a:r>
              <a:rPr lang="kk-KZ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º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=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</a:t>
            </a:r>
            <a:r>
              <a:rPr lang="kk-KZ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          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kk-KZ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6)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sin 11π/6</a:t>
            </a: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=</a:t>
            </a:r>
            <a:endParaRPr lang="ru-RU" dirty="0" smtClean="0">
              <a:effectLst/>
            </a:endParaRPr>
          </a:p>
          <a:p>
            <a:pPr marL="22860"/>
            <a:r>
              <a:rPr lang="kk-KZ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3) </a:t>
            </a: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tg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540</a:t>
            </a:r>
            <a:r>
              <a:rPr lang="kk-KZ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º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=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</a:t>
            </a:r>
            <a:r>
              <a:rPr lang="kk-KZ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        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kk-KZ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7)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cos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9π/4</a:t>
            </a: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=</a:t>
            </a:r>
            <a:endParaRPr lang="ru-RU" dirty="0" smtClean="0">
              <a:effectLst/>
            </a:endParaRPr>
          </a:p>
          <a:p>
            <a:pPr marL="22860"/>
            <a:r>
              <a:rPr lang="kk-KZ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4)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ctg450</a:t>
            </a:r>
            <a:r>
              <a:rPr lang="kk-KZ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º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=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</a:t>
            </a:r>
            <a:r>
              <a:rPr lang="kk-KZ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          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kk-KZ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8)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ctg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10π/3</a:t>
            </a: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=</a:t>
            </a:r>
            <a:endParaRPr lang="ru-RU" dirty="0" smtClean="0">
              <a:effectLst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161290" algn="l"/>
              </a:tabLst>
            </a:pPr>
            <a:r>
              <a:rPr lang="kk-KZ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10452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774" y="365125"/>
            <a:ext cx="12087225" cy="1325563"/>
          </a:xfrm>
          <a:solidFill>
            <a:srgbClr val="99FF33"/>
          </a:solidFill>
        </p:spPr>
        <p:txBody>
          <a:bodyPr>
            <a:normAutofit fontScale="90000"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kk-KZ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Дескриптор:</a:t>
            </a:r>
            <a:r>
              <a:rPr lang="ru-RU" sz="4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4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775" y="1825625"/>
            <a:ext cx="12087224" cy="4351338"/>
          </a:xfrm>
          <a:solidFill>
            <a:srgbClr val="99FF33"/>
          </a:solidFill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kk-KZ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-берілген  тригонометриялық функцияның периодын анықтайды; </a:t>
            </a:r>
            <a:endParaRPr lang="ru-RU" sz="2400" i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kk-KZ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-берілген бұрыштың толық периодын қосынды арқылы өрнектейді;</a:t>
            </a:r>
            <a:endParaRPr lang="ru-RU" sz="2400" i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kk-KZ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-берілген функцияның градустық және радиандық өлшемдердін есептейді.</a:t>
            </a:r>
            <a:endParaRPr lang="ru-RU" sz="2400" i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1536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653</TotalTime>
  <Words>428</Words>
  <Application>Microsoft Office PowerPoint</Application>
  <PresentationFormat>Широкоэкранный</PresentationFormat>
  <Paragraphs>113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Times New Roman</vt:lpstr>
      <vt:lpstr>Тема Office</vt:lpstr>
      <vt:lpstr>Тригонометриялық функциялар және олардың қасиеттері</vt:lpstr>
      <vt:lpstr>Сабақтың мақсаты:</vt:lpstr>
      <vt:lpstr>Топтар</vt:lpstr>
      <vt:lpstr>Топтар</vt:lpstr>
      <vt:lpstr>Сілтеме бойынша бейнесабақты көріп,  онлайн мектептегі тапсырманы орындаймыз</vt:lpstr>
      <vt:lpstr>Дескриптор: </vt:lpstr>
      <vt:lpstr>- Күшті жақтары                                                                            -мүмкіндіктері     -әлсіз жақтары                                                                 -қәуіпті қатерлері   Топтық жұмыс «SWOT-талдау» әдісі </vt:lpstr>
      <vt:lpstr>Оқулықтағы есеп № 4.48  Тригонометриялық функциялардың периодтылығын пайдаланып, төмендегі өрнектердің мәндерін анықтаңдар.</vt:lpstr>
      <vt:lpstr>Дескриптор: </vt:lpstr>
      <vt:lpstr>Оқулықтағы есеп № 4.48  Тригонометриялық функциялардың периодтылығын пайдаланып, төмендегі өрнектердің мәндерін анықтаңдар.</vt:lpstr>
      <vt:lpstr>     СЕРГІТУ СӘТІ !!!    </vt:lpstr>
      <vt:lpstr>ТЕСТ ТАПСЫРМАЛАРЫ</vt:lpstr>
      <vt:lpstr>Тригонометриялық функциялар және олардың қасиеттерін талдау</vt:lpstr>
      <vt:lpstr>ТРИГОНОМЕТРИЯЛЫҚ ФУНКЦИЯЛАР ЖӘНЕ ОЛАРДЫҢ ҚАСИЕТТЕРІ </vt:lpstr>
      <vt:lpstr>Презентация PowerPoint</vt:lpstr>
      <vt:lpstr>Келесі сабаққа тапсырма:</vt:lpstr>
      <vt:lpstr>Топтың алған ұпайын есептейміз.</vt:lpstr>
      <vt:lpstr>Рефлексия: «Табыс ағашы». </vt:lpstr>
      <vt:lpstr>Кері байланыс «Табыс ағашы» </vt:lpstr>
      <vt:lpstr>Сабақ аяқталды.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асер</dc:creator>
  <cp:lastModifiedBy>асер</cp:lastModifiedBy>
  <cp:revision>46</cp:revision>
  <dcterms:created xsi:type="dcterms:W3CDTF">2021-01-25T05:36:01Z</dcterms:created>
  <dcterms:modified xsi:type="dcterms:W3CDTF">2021-02-06T06:04:20Z</dcterms:modified>
</cp:coreProperties>
</file>