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57" r:id="rId3"/>
    <p:sldId id="280" r:id="rId4"/>
    <p:sldId id="256" r:id="rId5"/>
    <p:sldId id="282" r:id="rId6"/>
    <p:sldId id="259" r:id="rId7"/>
    <p:sldId id="261" r:id="rId8"/>
    <p:sldId id="260" r:id="rId9"/>
    <p:sldId id="275" r:id="rId10"/>
    <p:sldId id="284" r:id="rId11"/>
    <p:sldId id="285" r:id="rId12"/>
    <p:sldId id="281" r:id="rId13"/>
    <p:sldId id="276" r:id="rId14"/>
    <p:sldId id="278" r:id="rId15"/>
    <p:sldId id="27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63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30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466E-5647-422C-A969-F06D740061AF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466E-5647-422C-A969-F06D740061AF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466E-5647-422C-A969-F06D740061AF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466E-5647-422C-A969-F06D740061AF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466E-5647-422C-A969-F06D740061AF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466E-5647-422C-A969-F06D740061AF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466E-5647-422C-A969-F06D740061AF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466E-5647-422C-A969-F06D740061AF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466E-5647-422C-A969-F06D740061AF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466E-5647-422C-A969-F06D740061AF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466E-5647-422C-A969-F06D740061AF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E466E-5647-422C-A969-F06D740061AF}" type="datetimeFigureOut">
              <a:rPr lang="ru-RU" smtClean="0"/>
              <a:pPr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8514A-FC59-40B0-B216-33B808147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2yxa_ru_Hassak_-_rman_azy_amuXRSJaBxY_128kbs.mp3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Сергіту сәті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profit.kz/Content/Images/Logo/ITunesLogo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3848944" cy="3848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Қожа Ахмет Ясауи кесенесі — У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80728"/>
            <a:ext cx="3484919" cy="2086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Синод православной церкви Казахстана выступил с обращением в связи с  распространением коронавируса | КТ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89040"/>
            <a:ext cx="3371528" cy="2242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4" name="AutoShape 6" descr="Жаркент меші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Жаркент меші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Бір де бір шегесіз салынған мешіт | National Geographic Qazaqst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08720"/>
            <a:ext cx="334598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0" name="Picture 12" descr="Грандиозный &quot;Караван Сарай&quot; на воде откроют в Туркестане - YouTu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933056"/>
            <a:ext cx="3743062" cy="2105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907704" y="188640"/>
            <a:ext cx="5901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Тақырыпқа қатысты артық суретті табу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лигиозные символы — Naked Sci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08720"/>
            <a:ext cx="2491880" cy="2491880"/>
          </a:xfrm>
          <a:prstGeom prst="rect">
            <a:avLst/>
          </a:prstGeom>
          <a:noFill/>
        </p:spPr>
      </p:pic>
      <p:pic>
        <p:nvPicPr>
          <p:cNvPr id="1028" name="Picture 4" descr="Христиане христианский крест Символ христианства, крест, Разное,  христианство, текст png | PNGW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36712"/>
            <a:ext cx="2881759" cy="2881760"/>
          </a:xfrm>
          <a:prstGeom prst="rect">
            <a:avLst/>
          </a:prstGeom>
          <a:noFill/>
        </p:spPr>
      </p:pic>
      <p:pic>
        <p:nvPicPr>
          <p:cNvPr id="1030" name="Picture 6" descr="Звезда и полумесяц-символы Ислама Луны - Ислам | Символы, Полумесяцы, Звез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77072"/>
            <a:ext cx="3027884" cy="2018589"/>
          </a:xfrm>
          <a:prstGeom prst="rect">
            <a:avLst/>
          </a:prstGeom>
          <a:noFill/>
        </p:spPr>
      </p:pic>
      <p:pic>
        <p:nvPicPr>
          <p:cNvPr id="1032" name="Picture 8" descr="СЕРП И МОЛОТ виниловая наклейка купить в интернет-магази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077072"/>
            <a:ext cx="1943100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348880"/>
            <a:ext cx="8712968" cy="4896544"/>
          </a:xfrm>
        </p:spPr>
        <p:txBody>
          <a:bodyPr>
            <a:normAutofit/>
          </a:bodyPr>
          <a:lstStyle/>
          <a:p>
            <a:pPr algn="just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жұлдыздар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түсініктері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бай.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жүріп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жолаушы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жұлдыздар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жүргенде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жұлдыз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Темірқазық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жұлдызы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Темірқазық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ешқашан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орнынан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қозғалмайды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Темірқазықты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айналып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жүретін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жұлдызды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Жетіқарақшы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Қазақтар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дүниенің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шығысқа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қаратып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тұрып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Шығысқа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беттеп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маңдай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арқасы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оңтүстіктен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жолақ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мыңдаған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жұлдыздар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шоғырын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туатын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жазғы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жұлдызды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Шолпан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Алысқа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аттанатын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жолаушы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Шолпаны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көрінісімен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шығатын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Шолпан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жұлдызына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қораға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кіргізген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4" y="332656"/>
            <a:ext cx="59046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«Күш білімде, Білім кітапта»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124744"/>
            <a:ext cx="17281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Жигсо әдісін пайдаланайық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80312" y="908720"/>
            <a:ext cx="13681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85-бет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5883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7920880" cy="334523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Қазақта жыл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басы —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наурыз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ай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атауы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бізге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Соғды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мен Хорезм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арқылы ежелгі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парсы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тілінен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Мамыр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семірген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дала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қазының ұша алмай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мамырлап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қалуынан шыққан деседі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Маусым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айының қазақта екі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түрлі атауы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бар: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маусым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және отамалы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Отамалы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отайып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мал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көкке қарық болды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Шілде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парсының "чіллә"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қырық деген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сөзінен шыққан.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Тамыз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айын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қазақтар сарша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тамыз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атаған.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Сарша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шөптің сарғая бастағанын білдірсе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Қыркүйек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ай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күйектің алынатын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кезі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сондықтан қыркүйек атанған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Қазан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ай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атауына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нақты дәлелді түсіндіру жоқ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Қараша айында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такырланып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қарайып қалады, содан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шыққан деген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түсінік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бар.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Желтоқсан (тоқсан деп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жылдың ақырғы ширегі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наурызға дейін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күн қыс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ұғымнан шыққан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Қаңтар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күннің "қаңтарылып байланатын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ары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қысқара алмайтын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айы.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Ақпан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малдың жұтауы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суық желден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ығатын кезі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Әрбір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жылда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мүшел аяқталады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соң екінші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мүшел басталады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Қазақ адам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жасын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мүшелмен есептеген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және мүшел жас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адамға ауыр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түсінген.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Сондықтан мүшел жаста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сақтанып, күтініп жүрген.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мүшел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пен 13-тің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арасы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мүшел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24 пен 25-тің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арасы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үшінші мүшел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36-дан 37-ге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шыққанда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төртінші мүшел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48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бен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49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жастың арасы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бесінші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60 пен 61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аралығы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алтыншы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72-ден 73-ке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толғанша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жетінші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мүшел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84-тен 85-ке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қараған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сегізінші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мүшел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96 мен 97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аралығында болады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1-жыл – тышқан,                             7-жыл-жылқы,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2 -жыл -сиыр,                                  8-жыл-қой,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3-жыл-барыс,                                  9-жыл-мешін,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4-жыл-қоян,                                    10-жыл-тауық. 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5600" dirty="0" smtClean="0"/>
              <a:t>5-жыл-ұлу,                                           11-жыл-ит,</a:t>
            </a:r>
            <a:endParaRPr lang="ru-RU" sz="5600" dirty="0" smtClean="0"/>
          </a:p>
          <a:p>
            <a:r>
              <a:rPr lang="kk-KZ" sz="5600" dirty="0" smtClean="0"/>
              <a:t>6-жыл –жылан,                                12-жыл-доңыз</a:t>
            </a:r>
            <a:endParaRPr lang="ru-RU" sz="5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Мәтіннен кейінгі тапсырма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556792"/>
            <a:ext cx="7355160" cy="4525963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1.Қазақ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халқының білім және ғылым жүйесі қалай дамыды?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2.Қазақша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ай аттарының мәні неде?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3.Қазақ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жылды мүшел арқылы қалай қайырған?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196752"/>
            <a:ext cx="5616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Бекіту кезеңі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Сұрақ-жауап әдісі.</a:t>
            </a:r>
          </a:p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Кім жылдам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4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37312"/>
            <a:ext cx="1508574" cy="64622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22769" y="4422303"/>
            <a:ext cx="31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Иран мен Ау</a:t>
            </a:r>
            <a:r>
              <a:rPr lang="kk-K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ғанстан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apf.mail.ru/cgi-bin/readmsg/10.jpg?id=14883639850000000382%3B0%3B9&amp;x-email=mr.berik1973%40mail.ru&amp;exif=1&amp;bs=241745&amp;bl=128317&amp;ct=image%2Fjpeg&amp;cn=10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>
            <a:off x="8100392" y="6021288"/>
            <a:ext cx="648072" cy="424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07066" y="980728"/>
            <a:ext cx="5813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Зороастризм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дінінің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отаны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қай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ел?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84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97814" y="4797152"/>
            <a:ext cx="1626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rgbClr val="0000FF"/>
                </a:solidFill>
              </a:rPr>
              <a:t>Нестор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9" name="Штриховая стрелка вправо 8">
            <a:hlinkClick r:id="rId2" action="ppaction://hlinksldjump"/>
          </p:cNvPr>
          <p:cNvSpPr/>
          <p:nvPr/>
        </p:nvSpPr>
        <p:spPr>
          <a:xfrm>
            <a:off x="8140674" y="6385302"/>
            <a:ext cx="648072" cy="424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340768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Христосты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құдай емес, адам, құдайдың жердегі өкілі ғана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деген діндар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78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699792" y="4869160"/>
            <a:ext cx="2928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Мұқан қаған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Штриховая стрелка вправо 8">
            <a:hlinkClick r:id="rId2" action="ppaction://hlinksldjump"/>
          </p:cNvPr>
          <p:cNvSpPr/>
          <p:nvPr/>
        </p:nvSpPr>
        <p:spPr>
          <a:xfrm>
            <a:off x="8100392" y="6272462"/>
            <a:ext cx="648072" cy="424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87622" y="1196752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Түркі дәуірінде қазақ жерінде Буддизм дінің қабылдаған қаған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76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10942" y="4725144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0000FF"/>
                </a:solidFill>
              </a:rPr>
              <a:t>Манихей діні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11" name="Штриховая стрелка вправо 10">
            <a:hlinkClick r:id="rId2" action="ppaction://hlinksldjump"/>
          </p:cNvPr>
          <p:cNvSpPr/>
          <p:nvPr/>
        </p:nvSpPr>
        <p:spPr>
          <a:xfrm>
            <a:off x="2676312" y="6233600"/>
            <a:ext cx="648072" cy="424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01811" y="1165008"/>
            <a:ext cx="78186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Зороастризм, буддизм, христиандық діндер қосындысы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35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15200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мақсатын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ашу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сөзжұмбақ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4437112"/>
            <a:ext cx="7620000" cy="1401019"/>
          </a:xfrm>
        </p:spPr>
        <p:txBody>
          <a:bodyPr>
            <a:normAutofit fontScale="25000" lnSpcReduction="20000"/>
          </a:bodyPr>
          <a:lstStyle/>
          <a:p>
            <a:r>
              <a:rPr lang="kk-KZ" sz="7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7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7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Енді былайғы өмірім күпірлік пайғамбар жасынан аспақ күнә</a:t>
            </a:r>
            <a:r>
              <a:rPr lang="ru-RU" sz="7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kk-KZ" sz="7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-деп, өмірін ақырғы күнің жер астында өткізген тұлға</a:t>
            </a:r>
            <a:endParaRPr lang="ru-RU" sz="7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7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Қазақ халық ауыз әдебиетінің кейіпкері</a:t>
            </a:r>
            <a:endParaRPr lang="ru-RU" sz="7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7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 Қазақта үйлену, негізінен, не арқылы болған</a:t>
            </a:r>
            <a:endParaRPr lang="ru-RU" sz="72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7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4.Қазқ хандығы құрылған кезде Керей мен Жәнібекке ақылшы болған жырау?</a:t>
            </a:r>
            <a:endParaRPr lang="ru-RU" sz="7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72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5.Бұл аспаптың ішегі қойдың ішегінен жасалған?</a:t>
            </a:r>
            <a:endParaRPr lang="ru-RU" sz="72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63028818"/>
              </p:ext>
            </p:extLst>
          </p:nvPr>
        </p:nvGraphicFramePr>
        <p:xfrm>
          <a:off x="1043608" y="1412776"/>
          <a:ext cx="6984780" cy="3312371"/>
        </p:xfrm>
        <a:graphic>
          <a:graphicData uri="http://schemas.openxmlformats.org/drawingml/2006/table">
            <a:tbl>
              <a:tblPr/>
              <a:tblGrid>
                <a:gridCol w="634980"/>
                <a:gridCol w="634980"/>
                <a:gridCol w="634980"/>
                <a:gridCol w="634980"/>
                <a:gridCol w="634980"/>
                <a:gridCol w="634980"/>
                <a:gridCol w="634980"/>
                <a:gridCol w="634980"/>
                <a:gridCol w="634980"/>
                <a:gridCol w="634980"/>
                <a:gridCol w="634980"/>
              </a:tblGrid>
              <a:tr h="67599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398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11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Й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116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І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116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116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116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398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178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10800000" flipV="1">
            <a:off x="-214346" y="4870321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/>
              <a:t> </a:t>
            </a:r>
            <a:r>
              <a:rPr lang="ru-RU" sz="8800" b="1" dirty="0" smtClean="0">
                <a:solidFill>
                  <a:srgbClr val="0000FF"/>
                </a:solidFill>
              </a:rPr>
              <a:t> </a:t>
            </a:r>
            <a:endParaRPr lang="ru-RU" sz="8800" dirty="0">
              <a:solidFill>
                <a:srgbClr val="0000FF"/>
              </a:solidFill>
            </a:endParaRPr>
          </a:p>
        </p:txBody>
      </p:sp>
      <p:sp>
        <p:nvSpPr>
          <p:cNvPr id="8" name="Штриховая стрелка вправо 7">
            <a:hlinkClick r:id="rId2" action="ppaction://hlinksldjump"/>
          </p:cNvPr>
          <p:cNvSpPr/>
          <p:nvPr/>
        </p:nvSpPr>
        <p:spPr>
          <a:xfrm>
            <a:off x="8100392" y="6021288"/>
            <a:ext cx="648072" cy="424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000108"/>
            <a:ext cx="6768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Қазақтың жол жүргенде басты бағдар болған жұлдыз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3867" y="5045530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Темірқазық</a:t>
            </a:r>
            <a:endParaRPr lang="kk-KZ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1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>
            <a:off x="8100392" y="6021288"/>
            <a:ext cx="648072" cy="424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556792"/>
            <a:ext cx="7459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хайуанаттан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таралдық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соларға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мінажат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етуі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1601" y="4653136"/>
            <a:ext cx="1979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Тотемизм</a:t>
            </a:r>
            <a:endParaRPr 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91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56758" y="4990702"/>
            <a:ext cx="6970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Ақбешім, Краснореченск, Испиджаб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2" action="ppaction://hlinksldjump"/>
          </p:cNvPr>
          <p:cNvSpPr/>
          <p:nvPr/>
        </p:nvSpPr>
        <p:spPr>
          <a:xfrm>
            <a:off x="8100392" y="6021288"/>
            <a:ext cx="648072" cy="424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85786" y="1738771"/>
            <a:ext cx="77466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Будда храмдары табылған Жетісу қалалары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9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37312"/>
            <a:ext cx="1508574" cy="64622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43808" y="4581128"/>
            <a:ext cx="3267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Найман, керей</a:t>
            </a:r>
            <a:endParaRPr lang="kk-KZ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Штриховая стрелка вправо 10">
            <a:hlinkClick r:id="rId2" action="ppaction://hlinksldjump"/>
          </p:cNvPr>
          <p:cNvSpPr/>
          <p:nvPr/>
        </p:nvSpPr>
        <p:spPr>
          <a:xfrm>
            <a:off x="8100392" y="6021288"/>
            <a:ext cx="648072" cy="424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259136"/>
            <a:ext cx="72740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Х-ХІ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ғасырда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христиан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дінінде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тайпалар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0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37312"/>
            <a:ext cx="1508574" cy="6462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75856" y="4653136"/>
            <a:ext cx="2626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Ассурат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Штриховая стрелка вправо 9">
            <a:hlinkClick r:id="rId2" action="ppaction://hlinksldjump"/>
          </p:cNvPr>
          <p:cNvSpPr/>
          <p:nvPr/>
        </p:nvSpPr>
        <p:spPr>
          <a:xfrm>
            <a:off x="8100392" y="6021288"/>
            <a:ext cx="648072" cy="424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8574" y="1628800"/>
            <a:ext cx="69158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Зороастризм дініңде адамның сүйегін өртеп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,……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 аталатын қыш ыдысқа күлін салған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27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792088"/>
          </a:xfrm>
        </p:spPr>
        <p:txBody>
          <a:bodyPr>
            <a:normAutofit fontScale="47500" lnSpcReduction="20000"/>
          </a:bodyPr>
          <a:lstStyle/>
          <a:p>
            <a:r>
              <a:rPr lang="ru-RU" sz="5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Үйге</a:t>
            </a:r>
            <a:r>
              <a:rPr lang="ru-RU" sz="5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en-US" sz="5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5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Қазақстандағы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ислам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дінінің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ахуалы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» эссе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жазу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772816"/>
            <a:ext cx="8604448" cy="4390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alt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ru-RU" alt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alt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1.Сабақта сізге</a:t>
            </a:r>
            <a:r>
              <a:rPr lang="ru-RU" alt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alt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ұнады</a:t>
            </a:r>
            <a:r>
              <a:rPr lang="ru-RU" alt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alt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2.Сізге </a:t>
            </a:r>
            <a:r>
              <a:rPr lang="ru-RU" alt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бүгінгі сабақта </a:t>
            </a:r>
            <a:r>
              <a:rPr lang="ru-RU" alt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alt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ұнамады</a:t>
            </a:r>
            <a:r>
              <a:rPr lang="ru-RU" alt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alt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Тағыда сіз</a:t>
            </a:r>
            <a:r>
              <a:rPr lang="ru-RU" alt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нені</a:t>
            </a:r>
            <a:r>
              <a:rPr lang="ru-RU" alt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білгіңіз келеді</a:t>
            </a:r>
            <a:r>
              <a:rPr lang="ru-RU" alt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alt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Қандай мәліметтер сабақта басым</a:t>
            </a:r>
            <a:endParaRPr lang="ru-RU" alt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alt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alt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alt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alt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Немен</a:t>
            </a:r>
            <a:r>
              <a:rPr lang="ru-RU" alt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alt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келіспейсіз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4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1258888" y="1844675"/>
            <a:ext cx="7058025" cy="2952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Назарларыңызға  рахмет!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3348038" y="5805488"/>
            <a:ext cx="55451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alt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Пән оқытушысы : </a:t>
            </a:r>
            <a:r>
              <a:rPr lang="kk-KZ" sz="2800" b="1" i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Бейсенбеков М.Б</a:t>
            </a:r>
            <a:endParaRPr lang="ru-RU" sz="2800" b="1" i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altLang="ru-RU" sz="2800" b="1" i="1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68313" y="2349500"/>
            <a:ext cx="8208962" cy="917575"/>
          </a:xfrm>
        </p:spPr>
        <p:txBody>
          <a:bodyPr/>
          <a:lstStyle/>
          <a:p>
            <a:pPr marL="182880" algn="ctr" eaLnBrk="1" fontAlgn="auto" hangingPunct="1">
              <a:spcAft>
                <a:spcPts val="0"/>
              </a:spcAft>
              <a:defRPr/>
            </a:pPr>
            <a:r>
              <a:rPr lang="kk-K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Пән:  </a:t>
            </a:r>
            <a:r>
              <a:rPr lang="kk-KZ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тарихы</a:t>
            </a:r>
            <a:endParaRPr lang="ru-RU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77863" y="3055938"/>
            <a:ext cx="8074025" cy="1476375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b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Дін және руханият</a:t>
            </a:r>
            <a:endParaRPr lang="ru-RU" alt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21971" y="736630"/>
            <a:ext cx="86830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60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8850" algn="ctr"/>
                <a:tab pos="5940425" algn="r"/>
              </a:tabLst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ТАЛДЫҚОРҒАН ҚАЛАСЫНЫҢ «АВИЦЕННА» МЕДИЦИНАЛЫҚ КОЛЛЕДЖІ</a:t>
            </a:r>
            <a:endParaRPr kumimoji="0" lang="kk-KZ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8600"/>
            <a:ext cx="9036496" cy="6629399"/>
          </a:xfrm>
        </p:spPr>
        <p:txBody>
          <a:bodyPr/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 мақсаты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Орта ғасырдағы Қазақстандағы наным-сенімдер туралы білімгерлерге түсінік беру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33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340768"/>
          <a:ext cx="8352928" cy="4450588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3456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Бағалау критерийлері</a:t>
                      </a:r>
                      <a:endParaRPr lang="ru-RU" sz="3200" dirty="0" smtClean="0"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3200" dirty="0" smtClean="0">
                        <a:latin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kk-KZ" sz="3200" dirty="0" smtClean="0">
                          <a:latin typeface="Times New Roman"/>
                          <a:cs typeface="Times New Roman"/>
                        </a:rPr>
                        <a:t>Орта </a:t>
                      </a:r>
                      <a:r>
                        <a:rPr lang="kk-KZ" sz="3200" dirty="0">
                          <a:latin typeface="Times New Roman"/>
                          <a:cs typeface="Times New Roman"/>
                        </a:rPr>
                        <a:t>ғасырдағы Қазақстандағы наным-сенімдерінің </a:t>
                      </a:r>
                      <a:r>
                        <a:rPr lang="kk-KZ" sz="3200" dirty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негізгі қызметін түсінеді және </a:t>
                      </a:r>
                      <a:r>
                        <a:rPr lang="kk-KZ" sz="3200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түсіндіреді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kk-KZ" sz="3200" dirty="0" smtClean="0">
                          <a:latin typeface="Times New Roman"/>
                          <a:cs typeface="Times New Roman"/>
                        </a:rPr>
                        <a:t>Орта </a:t>
                      </a:r>
                      <a:r>
                        <a:rPr lang="kk-KZ" sz="3200" dirty="0">
                          <a:latin typeface="Times New Roman"/>
                          <a:cs typeface="Times New Roman"/>
                        </a:rPr>
                        <a:t>ғасырдағы Қазақстандағы наным-сенімдер </a:t>
                      </a:r>
                      <a:r>
                        <a:rPr lang="kk-KZ" sz="3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тарихи маңыздылығын дәлелдей алады.</a:t>
                      </a:r>
                      <a:r>
                        <a:rPr lang="ru-RU" sz="3200" dirty="0">
                          <a:latin typeface="Calibri"/>
                          <a:cs typeface="Times New Roman"/>
                        </a:rPr>
                        <a:t> </a:t>
                      </a:r>
                      <a:endParaRPr lang="ru-RU" sz="32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791200" cy="864096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Орта ғасырлардағы  Қазақстан жеріндегі діни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идеология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809778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74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345" y="404664"/>
            <a:ext cx="5791200" cy="936104"/>
          </a:xfrm>
        </p:spPr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Сәйкестік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тест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2890664" cy="461882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Шаманизм-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Тотемизм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Фетишизм–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Анимизм –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Магия -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44008" y="1772816"/>
            <a:ext cx="2386608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79911" y="1772816"/>
            <a:ext cx="4968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заттың адам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өміріне оң ықпалына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сену.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бесігіне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жүйрік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атқа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ботаға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тұмар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тағып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қояды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38112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дүние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түгелімен рухтардан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тұрады, жанды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дүниенің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рухтары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00628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бүкіл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табиғатты жанмен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рухпен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байланыстыру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40082" y="3717032"/>
            <a:ext cx="4949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жанды-жансыз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табиғатқа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тылсым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күш арқылы әсер 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5301208"/>
            <a:ext cx="5010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адамдардың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өздерін белгілі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хайуанаттан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таралдық 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түсініп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, соларға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мінажат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232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620000" cy="4373563"/>
          </a:xfrm>
        </p:spPr>
        <p:txBody>
          <a:bodyPr>
            <a:normAutofit fontScale="77500" lnSpcReduction="20000"/>
          </a:bodyPr>
          <a:lstStyle/>
          <a:p>
            <a:r>
              <a:rPr lang="ru-RU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Шаманизм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дүние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түгелімен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рухтардан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жанды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жансыз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дүниенің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рухтары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бар.</a:t>
            </a:r>
          </a:p>
          <a:p>
            <a:r>
              <a:rPr lang="ru-RU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Тотемизм -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дегеніміз-адамдардың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өздерін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хайуанаттан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таралдық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түсініп,соларға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мінажат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етуі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Фетишизм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заттың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өміріне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ықпалына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сену.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балаға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бесігіне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жүйрік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атқа,жас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ботаға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үкі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тұмар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тағып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қояды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Анимизм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бүкіл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табиғатты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жанмен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рухпен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байланыстыру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Магия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жанды-жансыз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табиғатқа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тылысым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күш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әрекеті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03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Кестемен жұмыс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2924944"/>
          <a:ext cx="7200799" cy="2480195"/>
        </p:xfrm>
        <a:graphic>
          <a:graphicData uri="http://schemas.openxmlformats.org/drawingml/2006/table">
            <a:tbl>
              <a:tblPr/>
              <a:tblGrid>
                <a:gridCol w="3613985"/>
                <a:gridCol w="3586814"/>
              </a:tblGrid>
              <a:tr h="5762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Діндер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Мәні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71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Зороастризм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3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Тәңіршілдік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78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Христиан діні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94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Манихейлік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38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400">
                          <a:latin typeface="Times New Roman"/>
                          <a:ea typeface="Times New Roman"/>
                          <a:cs typeface="Times New Roman"/>
                        </a:rPr>
                        <a:t>Ислам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926</Words>
  <Application>Microsoft Office PowerPoint</Application>
  <PresentationFormat>Экран (4:3)</PresentationFormat>
  <Paragraphs>132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Сергіту сәті</vt:lpstr>
      <vt:lpstr>Сабақтың тақырыбы мен мақсатын ашу.   сөзжұмбақ. </vt:lpstr>
      <vt:lpstr>Пән:  Қазақстан тарихы</vt:lpstr>
      <vt:lpstr>  Сабақтың  мақсаты: Орта ғасырдағы Қазақстандағы наным-сенімдер туралы білімгерлерге түсінік беру.   </vt:lpstr>
      <vt:lpstr>Слайд 5</vt:lpstr>
      <vt:lpstr>Орта ғасырлардағы  Қазақстан жеріндегі діни идеологияcы</vt:lpstr>
      <vt:lpstr>Сәйкестік  тест </vt:lpstr>
      <vt:lpstr>Слайд 8</vt:lpstr>
      <vt:lpstr>Кестемен жұмыс </vt:lpstr>
      <vt:lpstr>Слайд 10</vt:lpstr>
      <vt:lpstr>Слайд 11</vt:lpstr>
      <vt:lpstr>Слайд 12</vt:lpstr>
      <vt:lpstr>Слайд 13</vt:lpstr>
      <vt:lpstr>Мәтіннен кейінгі тапсырма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тақырыбы:Үйсіндер туралы жазба деректер  Зерттеу сұрағы: Қытай авторлары үйсіндердің өмірін қалай сипаттады?  Тарихи концепт:дәлел</dc:title>
  <dc:creator>Admin</dc:creator>
  <cp:lastModifiedBy>User</cp:lastModifiedBy>
  <cp:revision>44</cp:revision>
  <dcterms:created xsi:type="dcterms:W3CDTF">2019-02-07T06:24:09Z</dcterms:created>
  <dcterms:modified xsi:type="dcterms:W3CDTF">2021-05-04T14:18:55Z</dcterms:modified>
</cp:coreProperties>
</file>