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1"/>
  </p:notesMasterIdLst>
  <p:sldIdLst>
    <p:sldId id="258" r:id="rId2"/>
    <p:sldId id="261" r:id="rId3"/>
    <p:sldId id="263" r:id="rId4"/>
    <p:sldId id="257" r:id="rId5"/>
    <p:sldId id="281" r:id="rId6"/>
    <p:sldId id="259" r:id="rId7"/>
    <p:sldId id="260" r:id="rId8"/>
    <p:sldId id="262" r:id="rId9"/>
    <p:sldId id="265" r:id="rId10"/>
    <p:sldId id="316" r:id="rId11"/>
    <p:sldId id="292" r:id="rId12"/>
    <p:sldId id="293" r:id="rId13"/>
    <p:sldId id="294" r:id="rId14"/>
    <p:sldId id="300" r:id="rId15"/>
    <p:sldId id="309" r:id="rId16"/>
    <p:sldId id="310" r:id="rId17"/>
    <p:sldId id="295" r:id="rId18"/>
    <p:sldId id="296" r:id="rId19"/>
    <p:sldId id="297" r:id="rId20"/>
    <p:sldId id="302" r:id="rId21"/>
    <p:sldId id="304" r:id="rId22"/>
    <p:sldId id="270" r:id="rId23"/>
    <p:sldId id="266" r:id="rId24"/>
    <p:sldId id="267" r:id="rId25"/>
    <p:sldId id="305" r:id="rId26"/>
    <p:sldId id="308" r:id="rId27"/>
    <p:sldId id="315" r:id="rId28"/>
    <p:sldId id="313" r:id="rId29"/>
    <p:sldId id="314" r:id="rId30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6600CC"/>
    <a:srgbClr val="B619E7"/>
    <a:srgbClr val="CC3300"/>
    <a:srgbClr val="000099"/>
    <a:srgbClr val="9900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5" autoAdjust="0"/>
  </p:normalViewPr>
  <p:slideViewPr>
    <p:cSldViewPr>
      <p:cViewPr varScale="1">
        <p:scale>
          <a:sx n="78" d="100"/>
          <a:sy n="78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BFF2E0C-929C-4785-AE77-C135DED1EE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BDCFE8-1F11-40B8-90ED-DD813DE380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0EA5DE-5C6E-4FC9-9A1D-11174B40780A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99E3FB7A-B083-4B01-8CF6-87F824CC41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E18EBC48-A8E6-4443-9229-9A08D1604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496EBD-D62F-48AB-ABD8-7DE6BF18B5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9D46DD-2B8E-4521-90D3-077EA1D40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46453D-75C7-42E5-99C2-531C8867DED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EC1C259-6B01-48A7-AEB8-A0DB8D20F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A277EF2-AB49-482B-8ECC-9740F7BF6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k-KZ" altLang="en-US">
                <a:latin typeface="Arial" panose="020B0604020202020204" pitchFamily="34" charset="0"/>
              </a:rPr>
              <a:t>блысы</a:t>
            </a:r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8454040-D023-4020-A673-A4A5365F7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16CE39-8101-42BA-96AC-2105A44818E2}" type="slidenum">
              <a:rPr lang="ru-RU" altLang="en-US"/>
              <a:pPr eaLnBrk="1" hangingPunct="1"/>
              <a:t>13</a:t>
            </a:fld>
            <a:endParaRPr lang="ru-RU" altLang="en-US"/>
          </a:p>
        </p:txBody>
      </p:sp>
      <p:sp>
        <p:nvSpPr>
          <p:cNvPr id="44035" name="Образ слайда 1">
            <a:extLst>
              <a:ext uri="{FF2B5EF4-FFF2-40B4-BE49-F238E27FC236}">
                <a16:creationId xmlns:a16="http://schemas.microsoft.com/office/drawing/2014/main" id="{9036EB95-F7F9-4FB7-9DF3-2F5E87AF79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Заметки 2">
            <a:extLst>
              <a:ext uri="{FF2B5EF4-FFF2-40B4-BE49-F238E27FC236}">
                <a16:creationId xmlns:a16="http://schemas.microsoft.com/office/drawing/2014/main" id="{4581950F-F794-4748-9510-A39EF4FD0D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7" name="Номер слайда 3">
            <a:extLst>
              <a:ext uri="{FF2B5EF4-FFF2-40B4-BE49-F238E27FC236}">
                <a16:creationId xmlns:a16="http://schemas.microsoft.com/office/drawing/2014/main" id="{1E841C61-7767-4A01-B9BC-D5BA90AB4360}"/>
              </a:ext>
            </a:extLst>
          </p:cNvPr>
          <p:cNvSpPr txBox="1">
            <a:spLocks noGrp="1"/>
          </p:cNvSpPr>
          <p:nvPr/>
        </p:nvSpPr>
        <p:spPr bwMode="auto">
          <a:xfrm>
            <a:off x="3902075" y="9518650"/>
            <a:ext cx="2984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52" tIns="45976" rIns="91952" bIns="45976" anchor="b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EB47A3B-EAFE-4388-81B8-04CADF310961}" type="slidenum">
              <a:rPr lang="ru-RU" altLang="en-US" sz="1200">
                <a:latin typeface="Tahoma" panose="020B0604030504040204" pitchFamily="34" charset="0"/>
              </a:rPr>
              <a:pPr algn="r" eaLnBrk="1" hangingPunct="1"/>
              <a:t>13</a:t>
            </a:fld>
            <a:endParaRPr lang="ru-RU" altLang="en-US" sz="120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083A2069-9835-4362-AF4E-5BEB87A09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38EFCA12-13BE-4E5F-BE49-8D45FEC7167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5A1E70F6-0AC1-49BD-9BF4-1028C769D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FE5EE77D-086B-4FAE-8CB9-9B02A49A1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4EC0811B-4CE3-4C47-9B29-8AAA1357A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21DF7229-54B9-4C59-836B-D339E12CA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113FC2B8-9423-4618-971F-90DC0CA4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DE32CB87-C62D-4157-99B9-0E2527E6A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B41D7527-A392-45C5-977E-F4AF767C8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21B72E89-85D9-41E0-9549-074F8DFF0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7E90D3AA-D05A-44C0-8FD9-AA8A6384A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554AE766-533C-4466-802B-9C2F03D13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1EF15832-26E0-4F6C-8EC4-EA16316A1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702CA6DC-C774-41A5-A1BC-013EF3959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3AA23373-2402-46F9-ADAB-8584A7B17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43E5519A-4A81-4EF6-868A-D9B6922E8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DEB077C2-7FBC-42B6-94C5-9685AEE17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B27F97B8-842B-4959-948A-2D6D16D28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0F336337-9F40-4653-87A7-FA523ED06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F4B784ED-E159-4B1B-B3C8-D338015B2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9A755A3D-8993-41A2-B53D-C9D46D92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9A530309-EA4B-4BEE-8C26-27BE17AA1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9BE446F9-EEB0-497D-BD06-C4B4DE53B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F0A78B86-87B0-486B-A534-8F6066489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83D6FEFB-226F-4E93-92F0-6F5B9433B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66A3986-6AF9-45DA-8335-3D8C2FEE9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01B040F-0D2C-4B21-B7C5-B452C838A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6817D552-331F-4E8F-88A3-E2174C765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C8A3037B-ECE4-42D7-9E5D-C49F7CD44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2A0FAC24-0ADA-4037-8F8A-8DD5E96EC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5DF95849-E84F-4BFF-B012-136B88DB6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12DA6E34-A766-4085-BE7E-C41F28384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2AC1BAB-80E7-4004-81E5-853A3591B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CF78D86A-E7B6-486A-8BBA-72E6AA342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F8581549-2D1A-4266-9564-3976B49E6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7E319360-864A-4187-BCFD-91A6713637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9C56073D-BAF4-48F2-A4D8-8DA7B64D0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8C0F0-B295-40BB-BCD7-DD0D0721422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712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F18D69-3D6A-4AE6-9779-1D755403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EE851D-FE7F-482F-80E4-ACE101322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2A5EE08-4C5C-4FBA-A23C-9F95FC647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B353B-7E5A-4843-8ACE-EF8532E34E6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529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C9020E-157B-46A0-A1CA-92DC516AA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05B09B-499F-475C-953A-1E6F34F828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1F089F7-4BFB-4315-BF48-2FF14C96E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FD2DA-F4E3-4E42-A754-CD34319B3A3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329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FBE85C-D949-4754-A080-3B559DD76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C6D21A-1603-49A7-9DFF-C8BDD46E5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23D2431-453B-41DA-A9FA-2729F3C21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E1159-2FDD-4F11-8D1A-B1B572104B8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792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92AC1B-E296-4F85-B31E-71B20FC545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289F84-42B8-43FA-AA1F-EC3AFD2983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DB71826-0B6E-49F1-8E66-45791D5CD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5E055-BA11-43C8-A290-C8409A05815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568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8C1BC3-EB8B-4F42-88D2-F4FF49121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270C02-A77B-4AB0-B14D-AEB92761CA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215AC2-9A96-4930-BC23-CBA9D9AD5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2B6F-A426-496C-9390-FC6DE52CF37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309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E94B880-AA59-4B53-8645-B95C8C52D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5E04CFE-95BC-47D6-982E-40CA7D116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8E547F1-FB3C-412C-B61F-D2F7CB108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723AC-5BA7-44B3-96EF-A4EC968C6A1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921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B5310C3-6B5F-4D6B-8D0E-0E61E43E2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6FFA38-1629-45CF-ABAB-76F196B2C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7046EDC-EBCB-43A3-8350-A33CF768B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F6D67-1B09-414D-A941-094C2674946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690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5257D59-3312-40BD-ACCA-2E1F5C9AB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1751F7E-9B63-4396-9659-52DBA6273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F7E41F0-916C-48C4-BB01-07AE11159D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2D716-C56F-4F0C-B181-70C40263FB5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500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D39EB3-6C90-4765-BD1B-6D93A4283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5FDD6C-4133-438A-A407-C22099482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4C3F6C0-4DAE-4C5A-ADBD-7B3B38E29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7D223-5CFC-4E54-86A8-02AE3CB406F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933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A32CF-B66F-44D5-B237-6427D47216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F7910-0FF9-4EF8-B6A6-2A4DCD8C28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82751F-EE10-452B-AC58-DC4FEDF72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E2EA3-8CBF-429A-94F1-C8B6D90C403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20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50000">
              <a:schemeClr val="bg1"/>
            </a:gs>
            <a:gs pos="100000">
              <a:srgbClr val="00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>
            <a:extLst>
              <a:ext uri="{FF2B5EF4-FFF2-40B4-BE49-F238E27FC236}">
                <a16:creationId xmlns:a16="http://schemas.microsoft.com/office/drawing/2014/main" id="{1D5CAFD5-6C46-4690-BF45-6325EAA30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572461-9A0A-4ECC-9D8B-A07FCEC6D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76B757-0719-454B-B825-C624CD61B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85471AFA-6F19-424C-A832-111EA24B71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CDD266BD-9DF3-4B66-BF4E-49DA4A4CA6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30441D2B-B9AE-46D8-99C6-04A4E535AD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/>
            </a:lvl1pPr>
          </a:lstStyle>
          <a:p>
            <a:fld id="{C8E2ABC1-F1FE-4AFA-A3E4-9DFEBD781349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94E8E4FD-3295-4229-AA59-C96C1F7EBF8E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0905" name="Oval 9">
              <a:extLst>
                <a:ext uri="{FF2B5EF4-FFF2-40B4-BE49-F238E27FC236}">
                  <a16:creationId xmlns:a16="http://schemas.microsoft.com/office/drawing/2014/main" id="{C9B0F7AD-ADB9-43F5-A48D-8845F43D4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06" name="Oval 10">
              <a:extLst>
                <a:ext uri="{FF2B5EF4-FFF2-40B4-BE49-F238E27FC236}">
                  <a16:creationId xmlns:a16="http://schemas.microsoft.com/office/drawing/2014/main" id="{3BBFD383-BC4B-4044-A098-AA3F57EB4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07" name="Oval 11">
              <a:extLst>
                <a:ext uri="{FF2B5EF4-FFF2-40B4-BE49-F238E27FC236}">
                  <a16:creationId xmlns:a16="http://schemas.microsoft.com/office/drawing/2014/main" id="{CBE9109E-43F5-4526-B9E8-07910D966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08" name="Oval 12">
              <a:extLst>
                <a:ext uri="{FF2B5EF4-FFF2-40B4-BE49-F238E27FC236}">
                  <a16:creationId xmlns:a16="http://schemas.microsoft.com/office/drawing/2014/main" id="{F0DF03D3-243E-436C-8133-CCE7E62EC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09" name="Oval 13">
              <a:extLst>
                <a:ext uri="{FF2B5EF4-FFF2-40B4-BE49-F238E27FC236}">
                  <a16:creationId xmlns:a16="http://schemas.microsoft.com/office/drawing/2014/main" id="{ECE31605-42A5-464C-9572-DCDF3B760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0" name="Oval 14">
              <a:extLst>
                <a:ext uri="{FF2B5EF4-FFF2-40B4-BE49-F238E27FC236}">
                  <a16:creationId xmlns:a16="http://schemas.microsoft.com/office/drawing/2014/main" id="{D0BBBBF4-0FB5-4A3A-8554-17A6B435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1" name="Oval 15">
              <a:extLst>
                <a:ext uri="{FF2B5EF4-FFF2-40B4-BE49-F238E27FC236}">
                  <a16:creationId xmlns:a16="http://schemas.microsoft.com/office/drawing/2014/main" id="{8953D16E-4BD3-4E1F-A4FE-7278AF1DC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2" name="Oval 16">
              <a:extLst>
                <a:ext uri="{FF2B5EF4-FFF2-40B4-BE49-F238E27FC236}">
                  <a16:creationId xmlns:a16="http://schemas.microsoft.com/office/drawing/2014/main" id="{B9FFEAAC-6A1F-4085-B8F5-994CB1264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3" name="Oval 17">
              <a:extLst>
                <a:ext uri="{FF2B5EF4-FFF2-40B4-BE49-F238E27FC236}">
                  <a16:creationId xmlns:a16="http://schemas.microsoft.com/office/drawing/2014/main" id="{BC0984EC-12AC-4437-8283-138F76BB7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4" name="Oval 18">
              <a:extLst>
                <a:ext uri="{FF2B5EF4-FFF2-40B4-BE49-F238E27FC236}">
                  <a16:creationId xmlns:a16="http://schemas.microsoft.com/office/drawing/2014/main" id="{CF9EC897-3FDC-435C-8B8C-7D117D6AD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5" name="Oval 19">
              <a:extLst>
                <a:ext uri="{FF2B5EF4-FFF2-40B4-BE49-F238E27FC236}">
                  <a16:creationId xmlns:a16="http://schemas.microsoft.com/office/drawing/2014/main" id="{0C99E690-EF31-4B37-9FC7-E436DB7A3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6" name="Oval 20">
              <a:extLst>
                <a:ext uri="{FF2B5EF4-FFF2-40B4-BE49-F238E27FC236}">
                  <a16:creationId xmlns:a16="http://schemas.microsoft.com/office/drawing/2014/main" id="{C1963B87-A774-4221-9C8C-BA86C3A04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7" name="Oval 21">
              <a:extLst>
                <a:ext uri="{FF2B5EF4-FFF2-40B4-BE49-F238E27FC236}">
                  <a16:creationId xmlns:a16="http://schemas.microsoft.com/office/drawing/2014/main" id="{66D25B13-03C3-4B57-BC3B-B7780E4D1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8" name="Oval 22">
              <a:extLst>
                <a:ext uri="{FF2B5EF4-FFF2-40B4-BE49-F238E27FC236}">
                  <a16:creationId xmlns:a16="http://schemas.microsoft.com/office/drawing/2014/main" id="{61A7940B-5DE7-4053-ACE9-F66089891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19" name="Oval 23">
              <a:extLst>
                <a:ext uri="{FF2B5EF4-FFF2-40B4-BE49-F238E27FC236}">
                  <a16:creationId xmlns:a16="http://schemas.microsoft.com/office/drawing/2014/main" id="{7502679F-5985-4488-8CDE-4CC354114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0" name="Oval 24">
              <a:extLst>
                <a:ext uri="{FF2B5EF4-FFF2-40B4-BE49-F238E27FC236}">
                  <a16:creationId xmlns:a16="http://schemas.microsoft.com/office/drawing/2014/main" id="{96C20497-50A3-4559-B37B-DB50C32D1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1" name="Oval 25">
              <a:extLst>
                <a:ext uri="{FF2B5EF4-FFF2-40B4-BE49-F238E27FC236}">
                  <a16:creationId xmlns:a16="http://schemas.microsoft.com/office/drawing/2014/main" id="{9FF6E05A-83A9-41CE-ACC8-BE69DDB7E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2" name="Oval 26">
              <a:extLst>
                <a:ext uri="{FF2B5EF4-FFF2-40B4-BE49-F238E27FC236}">
                  <a16:creationId xmlns:a16="http://schemas.microsoft.com/office/drawing/2014/main" id="{D83A7726-FDE2-42B0-B05D-C7281267B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3" name="Oval 27">
              <a:extLst>
                <a:ext uri="{FF2B5EF4-FFF2-40B4-BE49-F238E27FC236}">
                  <a16:creationId xmlns:a16="http://schemas.microsoft.com/office/drawing/2014/main" id="{E0DCC52C-F666-4F5E-9BA2-F044FAD1F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4" name="Oval 28">
              <a:extLst>
                <a:ext uri="{FF2B5EF4-FFF2-40B4-BE49-F238E27FC236}">
                  <a16:creationId xmlns:a16="http://schemas.microsoft.com/office/drawing/2014/main" id="{4B5E68D5-0C15-4706-B739-90C0C42D9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5" name="Oval 29">
              <a:extLst>
                <a:ext uri="{FF2B5EF4-FFF2-40B4-BE49-F238E27FC236}">
                  <a16:creationId xmlns:a16="http://schemas.microsoft.com/office/drawing/2014/main" id="{2922E38C-BC2D-49C9-A695-1515D1F2E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6" name="Oval 30">
              <a:extLst>
                <a:ext uri="{FF2B5EF4-FFF2-40B4-BE49-F238E27FC236}">
                  <a16:creationId xmlns:a16="http://schemas.microsoft.com/office/drawing/2014/main" id="{4962F25A-BE2B-4870-91F8-0E60758A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7" name="Oval 31">
              <a:extLst>
                <a:ext uri="{FF2B5EF4-FFF2-40B4-BE49-F238E27FC236}">
                  <a16:creationId xmlns:a16="http://schemas.microsoft.com/office/drawing/2014/main" id="{728C8F69-F335-4F38-B796-7D44FF5EF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8" name="Oval 32">
              <a:extLst>
                <a:ext uri="{FF2B5EF4-FFF2-40B4-BE49-F238E27FC236}">
                  <a16:creationId xmlns:a16="http://schemas.microsoft.com/office/drawing/2014/main" id="{D0AB4D96-896E-4B94-9E84-1246FA686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29" name="Oval 33">
              <a:extLst>
                <a:ext uri="{FF2B5EF4-FFF2-40B4-BE49-F238E27FC236}">
                  <a16:creationId xmlns:a16="http://schemas.microsoft.com/office/drawing/2014/main" id="{0680EA11-B728-45D2-8D23-C7D56233A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30" name="Oval 34">
              <a:extLst>
                <a:ext uri="{FF2B5EF4-FFF2-40B4-BE49-F238E27FC236}">
                  <a16:creationId xmlns:a16="http://schemas.microsoft.com/office/drawing/2014/main" id="{2FB9530F-3B86-490B-935C-4D6F7873B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31" name="Oval 35">
              <a:extLst>
                <a:ext uri="{FF2B5EF4-FFF2-40B4-BE49-F238E27FC236}">
                  <a16:creationId xmlns:a16="http://schemas.microsoft.com/office/drawing/2014/main" id="{D0EEEAB9-0E12-4ECC-9667-1CCCAAD77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32" name="Oval 36">
              <a:extLst>
                <a:ext uri="{FF2B5EF4-FFF2-40B4-BE49-F238E27FC236}">
                  <a16:creationId xmlns:a16="http://schemas.microsoft.com/office/drawing/2014/main" id="{31BBF78D-7621-40B7-ADD0-653B75EB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33" name="Oval 37">
              <a:extLst>
                <a:ext uri="{FF2B5EF4-FFF2-40B4-BE49-F238E27FC236}">
                  <a16:creationId xmlns:a16="http://schemas.microsoft.com/office/drawing/2014/main" id="{E88AE424-B479-4C4C-9760-1EC5D098F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34" name="Oval 38">
              <a:extLst>
                <a:ext uri="{FF2B5EF4-FFF2-40B4-BE49-F238E27FC236}">
                  <a16:creationId xmlns:a16="http://schemas.microsoft.com/office/drawing/2014/main" id="{C71731C0-5B27-4E1C-A076-E3A97851F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0935" name="Oval 39">
              <a:extLst>
                <a:ext uri="{FF2B5EF4-FFF2-40B4-BE49-F238E27FC236}">
                  <a16:creationId xmlns:a16="http://schemas.microsoft.com/office/drawing/2014/main" id="{051D2991-2940-45FB-B816-BFD94884D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33" r:id="rId8"/>
    <p:sldLayoutId id="2147483732" r:id="rId9"/>
    <p:sldLayoutId id="2147483731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slide" Target="slide29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gif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slideLayout" Target="../slideLayouts/slideLayout7.xml" /><Relationship Id="rId1" Type="http://schemas.openxmlformats.org/officeDocument/2006/relationships/audio" Target="file:///C:/Documents%20and%20Settings/123/&#1056;&#1072;&#1073;&#1086;&#1095;&#1080;&#1081;%20&#1089;&#1090;&#1086;&#1083;/gimnRK.WAV" TargetMode="Externa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8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9.xml" /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.gif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042">
            <a:extLst>
              <a:ext uri="{FF2B5EF4-FFF2-40B4-BE49-F238E27FC236}">
                <a16:creationId xmlns:a16="http://schemas.microsoft.com/office/drawing/2014/main" id="{06E44D9B-3C35-4F58-881F-F5B3695D40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042">
            <a:extLst>
              <a:ext uri="{FF2B5EF4-FFF2-40B4-BE49-F238E27FC236}">
                <a16:creationId xmlns:a16="http://schemas.microsoft.com/office/drawing/2014/main" id="{61590430-6892-4BF8-8B0E-B127D14AA3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" descr="042">
            <a:extLst>
              <a:ext uri="{FF2B5EF4-FFF2-40B4-BE49-F238E27FC236}">
                <a16:creationId xmlns:a16="http://schemas.microsoft.com/office/drawing/2014/main" id="{201D4A6F-1604-41D1-86E2-6EC45829D7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0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042">
            <a:extLst>
              <a:ext uri="{FF2B5EF4-FFF2-40B4-BE49-F238E27FC236}">
                <a16:creationId xmlns:a16="http://schemas.microsoft.com/office/drawing/2014/main" id="{BF5158DD-BA6B-44D3-818C-A192DFA07E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3013"/>
            <a:ext cx="3352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042">
            <a:extLst>
              <a:ext uri="{FF2B5EF4-FFF2-40B4-BE49-F238E27FC236}">
                <a16:creationId xmlns:a16="http://schemas.microsoft.com/office/drawing/2014/main" id="{0C11896B-EA40-458F-99FD-6E31B31690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6323013"/>
            <a:ext cx="3352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042">
            <a:extLst>
              <a:ext uri="{FF2B5EF4-FFF2-40B4-BE49-F238E27FC236}">
                <a16:creationId xmlns:a16="http://schemas.microsoft.com/office/drawing/2014/main" id="{E87EA41E-98B4-4225-814C-F4CCC17393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323013"/>
            <a:ext cx="3352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4">
            <a:extLst>
              <a:ext uri="{FF2B5EF4-FFF2-40B4-BE49-F238E27FC236}">
                <a16:creationId xmlns:a16="http://schemas.microsoft.com/office/drawing/2014/main" id="{DF71B34E-B890-40B2-B202-D5FCE0DA937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49141" y="1844618"/>
            <a:ext cx="79391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4800">
                <a:solidFill>
                  <a:srgbClr val="CC0000"/>
                </a:solidFill>
                <a:latin typeface="Times New Roman" panose="02020603050405020304" pitchFamily="18" charset="0"/>
              </a:rPr>
              <a:t>    «Менің құқықтарым, менің міндеттерім»</a:t>
            </a:r>
          </a:p>
        </p:txBody>
      </p:sp>
      <p:sp>
        <p:nvSpPr>
          <p:cNvPr id="3081" name="Text Box 15">
            <a:extLst>
              <a:ext uri="{FF2B5EF4-FFF2-40B4-BE49-F238E27FC236}">
                <a16:creationId xmlns:a16="http://schemas.microsoft.com/office/drawing/2014/main" id="{3940507E-C627-475A-B246-3A8BBF838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836613"/>
            <a:ext cx="2519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0" i="0"/>
          </a:p>
        </p:txBody>
      </p:sp>
      <p:sp>
        <p:nvSpPr>
          <p:cNvPr id="3082" name="Text Box 16">
            <a:extLst>
              <a:ext uri="{FF2B5EF4-FFF2-40B4-BE49-F238E27FC236}">
                <a16:creationId xmlns:a16="http://schemas.microsoft.com/office/drawing/2014/main" id="{F57AECAC-8114-463F-A42E-20D89ADE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6" y="419804"/>
            <a:ext cx="79391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k-KZ" altLang="en-US" sz="3600">
                <a:solidFill>
                  <a:srgbClr val="003300"/>
                </a:solidFill>
                <a:latin typeface="Times New Roman" panose="02020603050405020304" pitchFamily="18" charset="0"/>
              </a:rPr>
              <a:t>67 Т.Тәжібаев атындағы жалпы орта мектебі</a:t>
            </a:r>
            <a:endParaRPr lang="ru-RU" altLang="en-US" sz="360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3" name="TextBox 11">
            <a:extLst>
              <a:ext uri="{FF2B5EF4-FFF2-40B4-BE49-F238E27FC236}">
                <a16:creationId xmlns:a16="http://schemas.microsoft.com/office/drawing/2014/main" id="{5BAF1648-BA38-41BE-A7EF-62EC83221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7" y="4996774"/>
            <a:ext cx="39290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20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 сынып жетекшісі: </a:t>
            </a:r>
          </a:p>
          <a:p>
            <a:pPr algn="ctr" eaLnBrk="1" hangingPunct="1"/>
            <a:r>
              <a:rPr lang="kk-KZ" altLang="en-US" sz="20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Жаркинбаева Мадина Сайтматовна</a:t>
            </a:r>
            <a:endParaRPr lang="en-US" altLang="en-US" sz="20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en-US" sz="2400" b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63FD1720-0F51-E840-90FB-613788344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6" y="3895126"/>
            <a:ext cx="1875509" cy="2410663"/>
          </a:xfrm>
          <a:prstGeom prst="rect">
            <a:avLst/>
          </a:prstGeom>
        </p:spPr>
      </p:pic>
    </p:spTree>
  </p:cSld>
  <p:clrMapOvr>
    <a:masterClrMapping/>
  </p:clrMapOvr>
  <p:transition spd="slow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B16F8A8A-98CB-9244-8FDC-76AE8BA8F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257355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g314">
            <a:extLst>
              <a:ext uri="{FF2B5EF4-FFF2-40B4-BE49-F238E27FC236}">
                <a16:creationId xmlns:a16="http://schemas.microsoft.com/office/drawing/2014/main" id="{79B83885-DB98-408C-A9E6-C81938699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" b="85"/>
          <a:stretch>
            <a:fillRect/>
          </a:stretch>
        </p:blipFill>
        <p:spPr bwMode="auto">
          <a:xfrm>
            <a:off x="3455988" y="1628775"/>
            <a:ext cx="2452687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>
            <a:extLst>
              <a:ext uri="{FF2B5EF4-FFF2-40B4-BE49-F238E27FC236}">
                <a16:creationId xmlns:a16="http://schemas.microsoft.com/office/drawing/2014/main" id="{B5808152-4AA9-4F74-AE53-FE9FB5131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285750"/>
            <a:ext cx="3024187" cy="1584325"/>
          </a:xfrm>
          <a:prstGeom prst="plaque">
            <a:avLst>
              <a:gd name="adj" fmla="val 11574"/>
            </a:avLst>
          </a:prstGeom>
          <a:gradFill rotWithShape="1">
            <a:gsLst>
              <a:gs pos="0">
                <a:srgbClr val="99CC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Декларация-</a:t>
            </a:r>
            <a:r>
              <a:rPr lang="kk-KZ" altLang="en-US" sz="1400">
                <a:latin typeface="Times New Roman" panose="02020603050405020304" pitchFamily="18" charset="0"/>
              </a:rPr>
              <a:t> </a:t>
            </a:r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тараптар мақұлдаған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жалпы принцитер мен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мақсаттарды қалыптастыратын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салтанатты акт</a:t>
            </a:r>
            <a:endParaRPr lang="ru-RU" altLang="en-US" sz="14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893244E0-C3E8-4921-AFAF-7FDA14B03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285750"/>
            <a:ext cx="3671888" cy="1889125"/>
          </a:xfrm>
          <a:prstGeom prst="octagon">
            <a:avLst>
              <a:gd name="adj" fmla="val 12801"/>
            </a:avLst>
          </a:prstGeom>
          <a:gradFill rotWithShape="1">
            <a:gsLst>
              <a:gs pos="0">
                <a:srgbClr val="99CC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Конституция -</a:t>
            </a:r>
            <a:r>
              <a:rPr lang="kk-KZ" altLang="en-US" sz="1400">
                <a:latin typeface="Times New Roman" panose="02020603050405020304" pitchFamily="18" charset="0"/>
              </a:rPr>
              <a:t> </a:t>
            </a:r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конституциялық құрылысты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бекітетін, адам мен азаматтың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 құқығы мен еркіндігін бекітетін,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мемлектеттік биліктің федеральдық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органдарын тағайындайтын негізгі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құрылтайшы саяси- құқықтық акт.</a:t>
            </a:r>
          </a:p>
          <a:p>
            <a:pPr algn="ctr" eaLnBrk="1" hangingPunct="1"/>
            <a:endParaRPr lang="ru-RU" altLang="en-US" sz="14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1E2E039F-C444-4FDD-B8EC-7E5E9EE82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5072063"/>
            <a:ext cx="4895850" cy="1584325"/>
          </a:xfrm>
          <a:prstGeom prst="octagon">
            <a:avLst>
              <a:gd name="adj" fmla="val 19356"/>
            </a:avLst>
          </a:prstGeom>
          <a:gradFill rotWithShape="1">
            <a:gsLst>
              <a:gs pos="0">
                <a:srgbClr val="99CC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Құқық-</a:t>
            </a:r>
            <a:r>
              <a:rPr lang="kk-KZ" altLang="en-US" sz="1400">
                <a:latin typeface="Times New Roman" panose="02020603050405020304" pitchFamily="18" charset="0"/>
              </a:rPr>
              <a:t> </a:t>
            </a:r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қоғамдағы адамдардың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өзара қарым- қатынасын реттеп отыратын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мемлекет белгілеп, қорғайтын нормалар мен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ережелер жиынтығы, осы нормаларды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зерттейтін ғылым</a:t>
            </a:r>
            <a:endParaRPr lang="ru-RU" altLang="en-US" sz="14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AutoShape 6">
            <a:extLst>
              <a:ext uri="{FF2B5EF4-FFF2-40B4-BE49-F238E27FC236}">
                <a16:creationId xmlns:a16="http://schemas.microsoft.com/office/drawing/2014/main" id="{DE6A0F42-BFBE-44F6-98F3-EDB3FF001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14625"/>
            <a:ext cx="3240088" cy="1728788"/>
          </a:xfrm>
          <a:prstGeom prst="octagon">
            <a:avLst>
              <a:gd name="adj" fmla="val 12801"/>
            </a:avLst>
          </a:prstGeom>
          <a:gradFill rotWithShape="1">
            <a:gsLst>
              <a:gs pos="0">
                <a:srgbClr val="99CC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Міндет – адамдар бұлжытпай</a:t>
            </a:r>
          </a:p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орындауға тиісті тәртіп пен </a:t>
            </a:r>
          </a:p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қарым-қатынасқа қойылатын талап</a:t>
            </a:r>
            <a:endParaRPr lang="ru-RU" altLang="en-US" sz="14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567E5767-CC48-4CE1-899D-DF0A1582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350" y="3071813"/>
            <a:ext cx="3168650" cy="1584325"/>
          </a:xfrm>
          <a:prstGeom prst="plaque">
            <a:avLst>
              <a:gd name="adj" fmla="val 11574"/>
            </a:avLst>
          </a:prstGeom>
          <a:gradFill rotWithShape="1">
            <a:gsLst>
              <a:gs pos="0">
                <a:srgbClr val="99CC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1400">
                <a:solidFill>
                  <a:srgbClr val="000066"/>
                </a:solidFill>
                <a:latin typeface="Times New Roman" panose="02020603050405020304" pitchFamily="18" charset="0"/>
              </a:rPr>
              <a:t>Мораль-</a:t>
            </a:r>
            <a:r>
              <a:rPr lang="kk-KZ" altLang="en-US" sz="1400">
                <a:latin typeface="Times New Roman" panose="02020603050405020304" pitchFamily="18" charset="0"/>
              </a:rPr>
              <a:t> </a:t>
            </a:r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адамның іс-әрекетін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қайырымдылық пен зұлымдық,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әділдік пен әділетсіздік және т.б.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тұрғысынан реттеп отыратын </a:t>
            </a:r>
          </a:p>
          <a:p>
            <a:pPr algn="ctr" eaLnBrk="1" hangingPunct="1"/>
            <a:r>
              <a:rPr lang="kk-KZ" altLang="en-US" sz="1400">
                <a:solidFill>
                  <a:srgbClr val="660033"/>
                </a:solidFill>
                <a:latin typeface="Times New Roman" panose="02020603050405020304" pitchFamily="18" charset="0"/>
              </a:rPr>
              <a:t>нормалар мен принциптер жүйесі.</a:t>
            </a:r>
            <a:endParaRPr lang="ru-RU" altLang="en-US" sz="1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ru-RU" altLang="en-US" sz="14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1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F070DB78-0169-4A9A-BDE9-A46EE1E7A0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04813"/>
            <a:ext cx="8991600" cy="5749925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7" name="Picture 3" descr="img310">
            <a:extLst>
              <a:ext uri="{FF2B5EF4-FFF2-40B4-BE49-F238E27FC236}">
                <a16:creationId xmlns:a16="http://schemas.microsoft.com/office/drawing/2014/main" id="{E62CC146-DE2B-40BA-9F81-C64C13E90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"/>
          <a:stretch>
            <a:fillRect/>
          </a:stretch>
        </p:blipFill>
        <p:spPr bwMode="auto">
          <a:xfrm>
            <a:off x="250825" y="2643188"/>
            <a:ext cx="2892425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AutoShape 4">
            <a:extLst>
              <a:ext uri="{FF2B5EF4-FFF2-40B4-BE49-F238E27FC236}">
                <a16:creationId xmlns:a16="http://schemas.microsoft.com/office/drawing/2014/main" id="{2CA33A36-7F6F-4474-A694-103DE154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428625"/>
            <a:ext cx="4967288" cy="5905500"/>
          </a:xfrm>
          <a:prstGeom prst="wedgeRoundRectCallout">
            <a:avLst>
              <a:gd name="adj1" fmla="val -64060"/>
              <a:gd name="adj2" fmla="val 405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Қоғам балаларға қатысты түрде қамтамасыз етуі тиіс негізгі принциптер:</a:t>
            </a:r>
          </a:p>
          <a:p>
            <a:pPr eaLnBrk="1" hangingPunct="1"/>
            <a:endParaRPr lang="kk-KZ" altLang="en-US" sz="20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-Бала мүддесін барынша жақсы қамтамасыз ету;</a:t>
            </a:r>
          </a:p>
          <a:p>
            <a:pPr eaLnBrk="1" hangingPunct="1"/>
            <a:endParaRPr lang="kk-KZ" altLang="en-US" sz="20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Кемсітпеу;</a:t>
            </a:r>
          </a:p>
          <a:p>
            <a:pPr eaLnBrk="1" hangingPunct="1">
              <a:buFontTx/>
              <a:buChar char="-"/>
            </a:pPr>
            <a:endParaRPr lang="kk-KZ" altLang="en-US" sz="20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Өмір сүру, есею және ержету құқығы;</a:t>
            </a:r>
          </a:p>
          <a:p>
            <a:pPr eaLnBrk="1" hangingPunct="1"/>
            <a:endParaRPr lang="kk-KZ" altLang="en-US" sz="20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Бала көзқарастарына құрметпен қарау;</a:t>
            </a:r>
          </a:p>
          <a:p>
            <a:pPr eaLnBrk="1" hangingPunct="1"/>
            <a:endParaRPr lang="kk-KZ" altLang="en-US" sz="20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Баланы қорғау, оның қоғам өміріне;    </a:t>
            </a:r>
          </a:p>
          <a:p>
            <a:pPr eaLnBrk="1" hangingPunct="1"/>
            <a:r>
              <a:rPr lang="kk-KZ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 белсенді түрде қатысуын қамтамасыз ету.</a:t>
            </a:r>
            <a:endParaRPr lang="ru-RU" altLang="en-US" sz="200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>
            <a:extLst>
              <a:ext uri="{FF2B5EF4-FFF2-40B4-BE49-F238E27FC236}">
                <a16:creationId xmlns:a16="http://schemas.microsoft.com/office/drawing/2014/main" id="{ABE295B7-F048-4A37-AC54-A48CF79D2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2291" name="Text Box 5">
            <a:extLst>
              <a:ext uri="{FF2B5EF4-FFF2-40B4-BE49-F238E27FC236}">
                <a16:creationId xmlns:a16="http://schemas.microsoft.com/office/drawing/2014/main" id="{F10EA95B-68E6-487A-899C-DA83AFDE1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692150"/>
            <a:ext cx="3886200" cy="5905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Отбасында өмір сүріп, тәрбиелену құқығы</a:t>
            </a:r>
            <a:endParaRPr lang="ru-RU" altLang="en-US" sz="1600">
              <a:latin typeface="Times New Roman" panose="02020603050405020304" pitchFamily="18" charset="0"/>
            </a:endParaRPr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3DAFA551-5C16-4EFE-A6E9-6B21AB5BE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00213"/>
            <a:ext cx="5622925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Ата-анасымен, басқа да туыстарымен қарым-қатынас жасау құқығы</a:t>
            </a:r>
          </a:p>
        </p:txBody>
      </p:sp>
      <p:sp>
        <p:nvSpPr>
          <p:cNvPr id="12293" name="Text Box 7">
            <a:extLst>
              <a:ext uri="{FF2B5EF4-FFF2-40B4-BE49-F238E27FC236}">
                <a16:creationId xmlns:a16="http://schemas.microsoft.com/office/drawing/2014/main" id="{A8953443-CBAF-47DD-B0F8-AB5EBE389332}"/>
              </a:ext>
            </a:extLst>
          </p:cNvPr>
          <p:cNvSpPr txBox="1">
            <a:spLocks noChangeArrowheads="1"/>
          </p:cNvSpPr>
          <p:nvPr/>
        </p:nvSpPr>
        <p:spPr bwMode="auto">
          <a:xfrm rot="-471199">
            <a:off x="0" y="2420938"/>
            <a:ext cx="4159250" cy="3460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Өз-өзін қорғауға, заңмен қорғалу құқығы</a:t>
            </a:r>
          </a:p>
        </p:txBody>
      </p:sp>
      <p:sp>
        <p:nvSpPr>
          <p:cNvPr id="12294" name="Text Box 8">
            <a:extLst>
              <a:ext uri="{FF2B5EF4-FFF2-40B4-BE49-F238E27FC236}">
                <a16:creationId xmlns:a16="http://schemas.microsoft.com/office/drawing/2014/main" id="{932AD6A1-5113-4F78-B94B-8AC413E94D1F}"/>
              </a:ext>
            </a:extLst>
          </p:cNvPr>
          <p:cNvSpPr txBox="1">
            <a:spLocks noChangeArrowheads="1"/>
          </p:cNvSpPr>
          <p:nvPr/>
        </p:nvSpPr>
        <p:spPr bwMode="auto">
          <a:xfrm rot="645604">
            <a:off x="6588125" y="2708275"/>
            <a:ext cx="2128838" cy="3460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Өз пікірін білідруге</a:t>
            </a:r>
          </a:p>
        </p:txBody>
      </p:sp>
      <p:sp>
        <p:nvSpPr>
          <p:cNvPr id="12295" name="Text Box 9">
            <a:extLst>
              <a:ext uri="{FF2B5EF4-FFF2-40B4-BE49-F238E27FC236}">
                <a16:creationId xmlns:a16="http://schemas.microsoft.com/office/drawing/2014/main" id="{14BE394A-1712-4143-917A-4CECE8DB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341438"/>
            <a:ext cx="3079750" cy="34607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Аты-жөні, ұлты болу құқығы</a:t>
            </a:r>
          </a:p>
        </p:txBody>
      </p:sp>
      <p:sp>
        <p:nvSpPr>
          <p:cNvPr id="12296" name="Text Box 10">
            <a:extLst>
              <a:ext uri="{FF2B5EF4-FFF2-40B4-BE49-F238E27FC236}">
                <a16:creationId xmlns:a16="http://schemas.microsoft.com/office/drawing/2014/main" id="{F3868A36-EABA-456B-B224-C504A198B64C}"/>
              </a:ext>
            </a:extLst>
          </p:cNvPr>
          <p:cNvSpPr txBox="1">
            <a:spLocks noChangeArrowheads="1"/>
          </p:cNvSpPr>
          <p:nvPr/>
        </p:nvSpPr>
        <p:spPr bwMode="auto">
          <a:xfrm rot="633672">
            <a:off x="6224588" y="2108200"/>
            <a:ext cx="2541587" cy="346075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Азаматтыққа құқығы</a:t>
            </a:r>
          </a:p>
        </p:txBody>
      </p:sp>
      <p:sp>
        <p:nvSpPr>
          <p:cNvPr id="12297" name="Text Box 11">
            <a:extLst>
              <a:ext uri="{FF2B5EF4-FFF2-40B4-BE49-F238E27FC236}">
                <a16:creationId xmlns:a16="http://schemas.microsoft.com/office/drawing/2014/main" id="{2C273AE7-445A-4716-8FCB-7B6E579AC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62200"/>
            <a:ext cx="2971800" cy="83502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тамақтану, тұрғын үй және медициналық көмек алу құқығы</a:t>
            </a:r>
          </a:p>
        </p:txBody>
      </p:sp>
      <p:sp>
        <p:nvSpPr>
          <p:cNvPr id="12298" name="Text Box 12">
            <a:extLst>
              <a:ext uri="{FF2B5EF4-FFF2-40B4-BE49-F238E27FC236}">
                <a16:creationId xmlns:a16="http://schemas.microsoft.com/office/drawing/2014/main" id="{1B9C98F2-6FB7-40A5-99D5-684DCC7738C5}"/>
              </a:ext>
            </a:extLst>
          </p:cNvPr>
          <p:cNvSpPr txBox="1">
            <a:spLocks noChangeArrowheads="1"/>
          </p:cNvSpPr>
          <p:nvPr/>
        </p:nvSpPr>
        <p:spPr bwMode="auto">
          <a:xfrm rot="-498890">
            <a:off x="395288" y="3005138"/>
            <a:ext cx="2520950" cy="346075"/>
          </a:xfrm>
          <a:prstGeom prst="rect">
            <a:avLst/>
          </a:prstGeom>
          <a:noFill/>
          <a:ln w="9525">
            <a:solidFill>
              <a:srgbClr val="66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Тегін білім алу құқығы</a:t>
            </a:r>
          </a:p>
        </p:txBody>
      </p:sp>
      <p:sp>
        <p:nvSpPr>
          <p:cNvPr id="12299" name="Text Box 13">
            <a:extLst>
              <a:ext uri="{FF2B5EF4-FFF2-40B4-BE49-F238E27FC236}">
                <a16:creationId xmlns:a16="http://schemas.microsoft.com/office/drawing/2014/main" id="{45B4953E-F924-4062-B9ED-39F41AADE902}"/>
              </a:ext>
            </a:extLst>
          </p:cNvPr>
          <p:cNvSpPr txBox="1">
            <a:spLocks noChangeArrowheads="1"/>
          </p:cNvSpPr>
          <p:nvPr/>
        </p:nvSpPr>
        <p:spPr bwMode="auto">
          <a:xfrm rot="-451001">
            <a:off x="0" y="3290888"/>
            <a:ext cx="4881563" cy="590550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 тыс уақытта еңбек ету құқығы, өз жалақысы мен стипендиясын жарату құқығы</a:t>
            </a:r>
          </a:p>
        </p:txBody>
      </p:sp>
      <p:sp>
        <p:nvSpPr>
          <p:cNvPr id="12300" name="Text Box 14">
            <a:extLst>
              <a:ext uri="{FF2B5EF4-FFF2-40B4-BE49-F238E27FC236}">
                <a16:creationId xmlns:a16="http://schemas.microsoft.com/office/drawing/2014/main" id="{2865FFD7-66D9-471A-B14E-4B2A4505C23E}"/>
              </a:ext>
            </a:extLst>
          </p:cNvPr>
          <p:cNvSpPr txBox="1">
            <a:spLocks noChangeArrowheads="1"/>
          </p:cNvSpPr>
          <p:nvPr/>
        </p:nvSpPr>
        <p:spPr bwMode="auto">
          <a:xfrm rot="159192">
            <a:off x="4722813" y="3281363"/>
            <a:ext cx="4421187" cy="346075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Салымдар салып, оны пайдалану құқығы</a:t>
            </a:r>
          </a:p>
        </p:txBody>
      </p:sp>
      <p:sp>
        <p:nvSpPr>
          <p:cNvPr id="12301" name="Text Box 15">
            <a:extLst>
              <a:ext uri="{FF2B5EF4-FFF2-40B4-BE49-F238E27FC236}">
                <a16:creationId xmlns:a16="http://schemas.microsoft.com/office/drawing/2014/main" id="{221E7A00-D2AB-4AD0-9539-F6137E455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3884613"/>
            <a:ext cx="3355975" cy="5905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Авторлық құқықты жүзеге асыру құқығы</a:t>
            </a:r>
          </a:p>
        </p:txBody>
      </p:sp>
      <p:sp>
        <p:nvSpPr>
          <p:cNvPr id="12302" name="Text Box 16">
            <a:extLst>
              <a:ext uri="{FF2B5EF4-FFF2-40B4-BE49-F238E27FC236}">
                <a16:creationId xmlns:a16="http://schemas.microsoft.com/office/drawing/2014/main" id="{553F605B-CF32-450C-A26C-EAABD578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716338"/>
            <a:ext cx="4297363" cy="346075"/>
          </a:xfrm>
          <a:prstGeom prst="rect">
            <a:avLst/>
          </a:prstGeom>
          <a:noFill/>
          <a:ln w="9525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қоғам бірлестігіне қатысу құқығы</a:t>
            </a:r>
          </a:p>
        </p:txBody>
      </p:sp>
      <p:sp>
        <p:nvSpPr>
          <p:cNvPr id="12303" name="Text Box 17">
            <a:extLst>
              <a:ext uri="{FF2B5EF4-FFF2-40B4-BE49-F238E27FC236}">
                <a16:creationId xmlns:a16="http://schemas.microsoft.com/office/drawing/2014/main" id="{CCC50823-8460-45C2-89C9-809639D02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4149725"/>
            <a:ext cx="5543550" cy="34607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Сыйлыққа, мұраға алған заттарға жеке меншік құқығы</a:t>
            </a:r>
          </a:p>
        </p:txBody>
      </p:sp>
      <p:sp>
        <p:nvSpPr>
          <p:cNvPr id="12304" name="Text Box 18">
            <a:extLst>
              <a:ext uri="{FF2B5EF4-FFF2-40B4-BE49-F238E27FC236}">
                <a16:creationId xmlns:a16="http://schemas.microsoft.com/office/drawing/2014/main" id="{9335BF9C-9817-4FF2-86A9-6DD609CDD253}"/>
              </a:ext>
            </a:extLst>
          </p:cNvPr>
          <p:cNvSpPr txBox="1">
            <a:spLocks noChangeArrowheads="1"/>
          </p:cNvSpPr>
          <p:nvPr/>
        </p:nvSpPr>
        <p:spPr bwMode="auto">
          <a:xfrm rot="1413202">
            <a:off x="5580063" y="981075"/>
            <a:ext cx="2630487" cy="34607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 сүру құқығы</a:t>
            </a:r>
          </a:p>
        </p:txBody>
      </p:sp>
      <p:sp>
        <p:nvSpPr>
          <p:cNvPr id="12305" name="Text Box 19">
            <a:extLst>
              <a:ext uri="{FF2B5EF4-FFF2-40B4-BE49-F238E27FC236}">
                <a16:creationId xmlns:a16="http://schemas.microsoft.com/office/drawing/2014/main" id="{C3D16B8E-D04F-4BCE-A482-213142598CBE}"/>
              </a:ext>
            </a:extLst>
          </p:cNvPr>
          <p:cNvSpPr txBox="1">
            <a:spLocks noChangeArrowheads="1"/>
          </p:cNvSpPr>
          <p:nvPr/>
        </p:nvSpPr>
        <p:spPr bwMode="auto">
          <a:xfrm rot="-354369">
            <a:off x="1908175" y="333375"/>
            <a:ext cx="337185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Өз ата-анасын білу құқығы</a:t>
            </a:r>
          </a:p>
        </p:txBody>
      </p:sp>
      <p:sp>
        <p:nvSpPr>
          <p:cNvPr id="12306" name="Text Box 22">
            <a:extLst>
              <a:ext uri="{FF2B5EF4-FFF2-40B4-BE49-F238E27FC236}">
                <a16:creationId xmlns:a16="http://schemas.microsoft.com/office/drawing/2014/main" id="{E45A65B0-3D4B-4D52-B366-EC14008BC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268413"/>
            <a:ext cx="2808288" cy="346075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Сөз, ар-ождан бостандығы</a:t>
            </a:r>
          </a:p>
        </p:txBody>
      </p:sp>
      <p:sp>
        <p:nvSpPr>
          <p:cNvPr id="12307" name="Text Box 23">
            <a:extLst>
              <a:ext uri="{FF2B5EF4-FFF2-40B4-BE49-F238E27FC236}">
                <a16:creationId xmlns:a16="http://schemas.microsoft.com/office/drawing/2014/main" id="{67B76A5A-8ED5-404C-B1AA-CC86703143F5}"/>
              </a:ext>
            </a:extLst>
          </p:cNvPr>
          <p:cNvSpPr txBox="1">
            <a:spLocks noChangeArrowheads="1"/>
          </p:cNvSpPr>
          <p:nvPr/>
        </p:nvSpPr>
        <p:spPr bwMode="auto">
          <a:xfrm rot="-505618">
            <a:off x="1687513" y="4546600"/>
            <a:ext cx="2951162" cy="338138"/>
          </a:xfrm>
          <a:prstGeom prst="rect">
            <a:avLst/>
          </a:prstGeom>
          <a:noFill/>
          <a:ln w="9525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 өмір сүру құқығы</a:t>
            </a:r>
          </a:p>
        </p:txBody>
      </p:sp>
      <p:sp>
        <p:nvSpPr>
          <p:cNvPr id="15380" name="Text Box 24">
            <a:extLst>
              <a:ext uri="{FF2B5EF4-FFF2-40B4-BE49-F238E27FC236}">
                <a16:creationId xmlns:a16="http://schemas.microsoft.com/office/drawing/2014/main" id="{3BFD636A-F5E2-4E09-B5FE-AC1AC58ED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81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309" name="Text Box 25">
            <a:extLst>
              <a:ext uri="{FF2B5EF4-FFF2-40B4-BE49-F238E27FC236}">
                <a16:creationId xmlns:a16="http://schemas.microsoft.com/office/drawing/2014/main" id="{96E3230B-5A11-4645-8F5D-232A4B815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508500"/>
            <a:ext cx="4392613" cy="59055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Адамдық қадір-қасиетіне қолсұғушылықтан қорғану құқығы</a:t>
            </a:r>
          </a:p>
        </p:txBody>
      </p:sp>
      <p:sp>
        <p:nvSpPr>
          <p:cNvPr id="12310" name="Text Box 26">
            <a:extLst>
              <a:ext uri="{FF2B5EF4-FFF2-40B4-BE49-F238E27FC236}">
                <a16:creationId xmlns:a16="http://schemas.microsoft.com/office/drawing/2014/main" id="{8E19FEAE-7C95-4823-B147-E49BCF65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300663"/>
            <a:ext cx="4137025" cy="59055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Мәдени және шығармашылық өмірге </a:t>
            </a:r>
          </a:p>
          <a:p>
            <a:pPr algn="ctr" eaLnBrk="1" hangingPunct="1"/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 қатысу құқығы</a:t>
            </a:r>
          </a:p>
        </p:txBody>
      </p:sp>
      <p:sp>
        <p:nvSpPr>
          <p:cNvPr id="15383" name="Text Box 27">
            <a:extLst>
              <a:ext uri="{FF2B5EF4-FFF2-40B4-BE49-F238E27FC236}">
                <a16:creationId xmlns:a16="http://schemas.microsoft.com/office/drawing/2014/main" id="{B881F6BE-02B8-4AC4-AEBB-D609EBFC5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1980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D67BA7DE-6818-4849-AFA8-E15FEF675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6092825"/>
            <a:ext cx="4032250" cy="59055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Эксплуатацияның барлық түрінен </a:t>
            </a:r>
          </a:p>
          <a:p>
            <a:pPr algn="ctr" eaLnBrk="1" hangingPunct="1"/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 құқығы</a:t>
            </a:r>
            <a:endParaRPr lang="ru-RU" altLang="en-US" sz="1200">
              <a:latin typeface="Tahoma" panose="020B0604030504040204" pitchFamily="34" charset="0"/>
            </a:endParaRPr>
          </a:p>
        </p:txBody>
      </p:sp>
      <p:sp>
        <p:nvSpPr>
          <p:cNvPr id="12313" name="Text Box 30">
            <a:extLst>
              <a:ext uri="{FF2B5EF4-FFF2-40B4-BE49-F238E27FC236}">
                <a16:creationId xmlns:a16="http://schemas.microsoft.com/office/drawing/2014/main" id="{206F8051-C2AC-421D-9DFE-B6FCD8E2F90E}"/>
              </a:ext>
            </a:extLst>
          </p:cNvPr>
          <p:cNvSpPr txBox="1">
            <a:spLocks noChangeArrowheads="1"/>
          </p:cNvSpPr>
          <p:nvPr/>
        </p:nvSpPr>
        <p:spPr bwMode="auto">
          <a:xfrm rot="-871983">
            <a:off x="6011863" y="5157788"/>
            <a:ext cx="2305050" cy="59055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таңдау </a:t>
            </a:r>
          </a:p>
          <a:p>
            <a:pPr algn="ctr" eaLnBrk="1" hangingPunct="1"/>
            <a:r>
              <a:rPr lang="ru-RU" alt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</a:p>
        </p:txBody>
      </p:sp>
      <p:pic>
        <p:nvPicPr>
          <p:cNvPr id="12314" name="Picture 27" descr="img404">
            <a:extLst>
              <a:ext uri="{FF2B5EF4-FFF2-40B4-BE49-F238E27FC236}">
                <a16:creationId xmlns:a16="http://schemas.microsoft.com/office/drawing/2014/main" id="{87D22F31-0035-4562-850C-7E300157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" b="-20"/>
          <a:stretch>
            <a:fillRect/>
          </a:stretch>
        </p:blipFill>
        <p:spPr bwMode="auto">
          <a:xfrm>
            <a:off x="-180975" y="4365625"/>
            <a:ext cx="2187575" cy="35004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9" grpId="0" animBg="1"/>
      <p:bldP spid="12310" grpId="0" animBg="1"/>
      <p:bldP spid="12312" grpId="0" animBg="1"/>
      <p:bldP spid="123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\Downloads\89f2ab5f81f1d16995315c2079780613 (1).jpg">
            <a:extLst>
              <a:ext uri="{FF2B5EF4-FFF2-40B4-BE49-F238E27FC236}">
                <a16:creationId xmlns:a16="http://schemas.microsoft.com/office/drawing/2014/main" id="{85357DCB-853E-4C6A-8FA4-239DE5CE6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714375"/>
            <a:ext cx="57150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8301A563-8393-4618-BD8B-77A738EE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812800"/>
            <a:ext cx="6786562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kk-KZ" altLang="en-US" sz="4000" i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en-US" sz="4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Мүлік заңы </a:t>
            </a:r>
            <a:endParaRPr lang="ru-RU" altLang="en-US" sz="54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4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Қылмыс заңы </a:t>
            </a:r>
            <a:endParaRPr lang="ru-RU" altLang="en-US" sz="54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4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Әскери заңы </a:t>
            </a:r>
            <a:endParaRPr lang="ru-RU" altLang="en-US" sz="54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4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Елшілік жоралары </a:t>
            </a:r>
            <a:endParaRPr lang="ru-RU" altLang="en-US" sz="54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4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Жұртшылық заңы</a:t>
            </a:r>
            <a:r>
              <a:rPr lang="kk-KZ" altLang="en-US" sz="4400" i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altLang="en-US" sz="8000" b="0" i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6716C445-2258-454D-92F3-B3A1DF956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028700"/>
            <a:ext cx="814387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kk-KZ" altLang="en-US" sz="2400" i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kk-KZ" altLang="en-US" sz="2400" i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 жарғыдағы мәселелер былай топтасты:   </a:t>
            </a:r>
          </a:p>
          <a:p>
            <a:pPr eaLnBrk="1" hangingPunct="1">
              <a:lnSpc>
                <a:spcPct val="150000"/>
              </a:lnSpc>
            </a:pPr>
            <a:r>
              <a:rPr lang="kk-KZ" altLang="en-US" sz="2400" i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kk-KZ" altLang="en-US" sz="2400" i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бап - Мемлекттік мәселелеріне байланысты </a:t>
            </a:r>
            <a:endParaRPr lang="ru-RU" altLang="en-US" sz="32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 бап- Әскери іс мәселелеріне байланысты </a:t>
            </a:r>
            <a:endParaRPr lang="ru-RU" altLang="en-US" sz="32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 бап- Шаруашылық іс мәселелеріне байланысты </a:t>
            </a:r>
            <a:endParaRPr lang="ru-RU" altLang="en-US" sz="32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4 бап - Қылмыстық іс мәселелеріне байланысты </a:t>
            </a:r>
            <a:endParaRPr lang="ru-RU" altLang="en-US" sz="32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 бап- Діни мәселелеріне байланысты. </a:t>
            </a:r>
            <a:endParaRPr lang="ru-RU" altLang="en-US" sz="32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6 бап - Жұртшылық мәселелеріне байланысты </a:t>
            </a:r>
            <a:endParaRPr lang="ru-RU" altLang="en-US" sz="3200" i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altLang="en-US" sz="2400" i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7 бап - Отбасы және неке мәселелеріне байланысты</a:t>
            </a:r>
            <a:r>
              <a:rPr lang="kk-KZ" altLang="en-US" sz="2400" i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kk-KZ" altLang="en-US" sz="4800" b="0" i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\Downloads\800px-Kazybek_bi.jpg">
            <a:extLst>
              <a:ext uri="{FF2B5EF4-FFF2-40B4-BE49-F238E27FC236}">
                <a16:creationId xmlns:a16="http://schemas.microsoft.com/office/drawing/2014/main" id="{30C467B7-58C0-4611-8819-D3B7C7234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8" t="13541" r="24219" b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\Downloads\4c1b28c8fbaf0f71aa9d348edb1a46b9.jpg">
            <a:extLst>
              <a:ext uri="{FF2B5EF4-FFF2-40B4-BE49-F238E27FC236}">
                <a16:creationId xmlns:a16="http://schemas.microsoft.com/office/drawing/2014/main" id="{1E9E224F-6636-4BFB-852A-29FF37A3A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1\Downloads\Тарих.jpg">
            <a:extLst>
              <a:ext uri="{FF2B5EF4-FFF2-40B4-BE49-F238E27FC236}">
                <a16:creationId xmlns:a16="http://schemas.microsoft.com/office/drawing/2014/main" id="{47B7B2EC-A551-4241-9C96-8AD271DB1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22A3DFA-C48A-4751-94C2-47DDFB057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3075"/>
            <a:ext cx="91440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4000">
                <a:solidFill>
                  <a:srgbClr val="CC0000"/>
                </a:solidFill>
                <a:latin typeface="Times New Roman" panose="02020603050405020304" pitchFamily="18" charset="0"/>
              </a:rPr>
              <a:t>Мақсаты:</a:t>
            </a:r>
            <a:r>
              <a:rPr lang="kk-KZ" altLang="en-US" sz="3600" b="0" i="0">
                <a:latin typeface="Times New Roman" panose="02020603050405020304" pitchFamily="18" charset="0"/>
              </a:rPr>
              <a:t>  </a:t>
            </a:r>
          </a:p>
          <a:p>
            <a:pPr eaLnBrk="1" hangingPunct="1"/>
            <a:r>
              <a:rPr lang="kk-KZ" altLang="en-US" sz="3600" i="0">
                <a:solidFill>
                  <a:srgbClr val="000099"/>
                </a:solidFill>
                <a:latin typeface="Times New Roman" panose="02020603050405020304" pitchFamily="18" charset="0"/>
              </a:rPr>
              <a:t> білімділік</a:t>
            </a:r>
            <a:r>
              <a:rPr lang="kk-KZ" altLang="en-US" sz="2800" b="0" i="0">
                <a:latin typeface="Times New Roman" panose="02020603050405020304" pitchFamily="18" charset="0"/>
              </a:rPr>
              <a:t> </a:t>
            </a:r>
            <a:r>
              <a:rPr lang="kk-KZ" altLang="en-US" sz="2800" i="0">
                <a:latin typeface="Times New Roman" panose="02020603050405020304" pitchFamily="18" charset="0"/>
              </a:rPr>
              <a:t>– </a:t>
            </a:r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оқушыларға адам құқықтары мен</a:t>
            </a:r>
          </a:p>
          <a:p>
            <a:pPr eaLnBrk="1" hangingPunct="1"/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 бостандықтары жайлы баптардан түсінік қалыптастыру, </a:t>
            </a:r>
          </a:p>
          <a:p>
            <a:pPr eaLnBrk="1" hangingPunct="1"/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құқықтық білімдерін толықтыру;</a:t>
            </a:r>
            <a:b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</a:br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kk-KZ" altLang="en-US" sz="3600" i="0">
                <a:solidFill>
                  <a:srgbClr val="000099"/>
                </a:solidFill>
                <a:latin typeface="Times New Roman" panose="02020603050405020304" pitchFamily="18" charset="0"/>
              </a:rPr>
              <a:t>дамытушылық –</a:t>
            </a:r>
            <a:r>
              <a:rPr lang="kk-KZ" altLang="en-US" sz="2800" b="0" i="0">
                <a:latin typeface="Times New Roman" panose="02020603050405020304" pitchFamily="18" charset="0"/>
              </a:rPr>
              <a:t> </a:t>
            </a:r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оқушылардың саяси саналығы мен таным белсенділігін арттыру, заңдарды талдай отырып, өз беттерімен салыстыра білуге, өмірде қолдана білуге,ойлау қабілетін дамыту;</a:t>
            </a:r>
            <a:b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</a:br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kk-KZ" altLang="en-US" sz="3600" i="0">
                <a:solidFill>
                  <a:srgbClr val="000099"/>
                </a:solidFill>
                <a:latin typeface="Times New Roman" panose="02020603050405020304" pitchFamily="18" charset="0"/>
              </a:rPr>
              <a:t>тәрбиелік –</a:t>
            </a:r>
            <a:r>
              <a:rPr lang="kk-KZ" altLang="en-US" sz="2800" b="0" i="0">
                <a:latin typeface="Times New Roman" panose="02020603050405020304" pitchFamily="18" charset="0"/>
              </a:rPr>
              <a:t> </a:t>
            </a:r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адамгершілік, ізгі қасиеттер мен ар-ождан</a:t>
            </a:r>
          </a:p>
          <a:p>
            <a:pPr eaLnBrk="1" hangingPunct="1"/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бостандығына, адалдық пен мейірімділікке баулу арқылы </a:t>
            </a:r>
          </a:p>
          <a:p>
            <a:pPr eaLnBrk="1" hangingPunct="1"/>
            <a:r>
              <a:rPr lang="kk-KZ" altLang="en-US" sz="2800" b="0" i="0">
                <a:solidFill>
                  <a:srgbClr val="003300"/>
                </a:solidFill>
                <a:latin typeface="Times New Roman" panose="02020603050405020304" pitchFamily="18" charset="0"/>
              </a:rPr>
              <a:t>құқықтық тәрбие беру.</a:t>
            </a:r>
          </a:p>
        </p:txBody>
      </p:sp>
      <p:pic>
        <p:nvPicPr>
          <p:cNvPr id="4099" name="Picture 10" descr="042">
            <a:extLst>
              <a:ext uri="{FF2B5EF4-FFF2-40B4-BE49-F238E27FC236}">
                <a16:creationId xmlns:a16="http://schemas.microsoft.com/office/drawing/2014/main" id="{8E5AD558-1CA2-4CE3-BCD4-B98F6406AD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 descr="042">
            <a:extLst>
              <a:ext uri="{FF2B5EF4-FFF2-40B4-BE49-F238E27FC236}">
                <a16:creationId xmlns:a16="http://schemas.microsoft.com/office/drawing/2014/main" id="{BB559519-0BB3-4822-9DFF-ECC8195B78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0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 descr="042">
            <a:extLst>
              <a:ext uri="{FF2B5EF4-FFF2-40B4-BE49-F238E27FC236}">
                <a16:creationId xmlns:a16="http://schemas.microsoft.com/office/drawing/2014/main" id="{27D35D08-D6C5-4770-A117-A9181E30D8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3">
            <a:extLst>
              <a:ext uri="{FF2B5EF4-FFF2-40B4-BE49-F238E27FC236}">
                <a16:creationId xmlns:a16="http://schemas.microsoft.com/office/drawing/2014/main" id="{59C5B9D9-D3B9-45FA-A7FA-687B40E295C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3238" y="260350"/>
            <a:ext cx="8640762" cy="5976938"/>
            <a:chOff x="2279" y="10036"/>
            <a:chExt cx="7200" cy="4320"/>
          </a:xfrm>
        </p:grpSpPr>
        <p:sp>
          <p:nvSpPr>
            <p:cNvPr id="22531" name="AutoShape 4">
              <a:extLst>
                <a:ext uri="{FF2B5EF4-FFF2-40B4-BE49-F238E27FC236}">
                  <a16:creationId xmlns:a16="http://schemas.microsoft.com/office/drawing/2014/main" id="{F53E3941-BB31-4015-95A5-1E7C62A329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79" y="10036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2" name="Oval 5">
              <a:extLst>
                <a:ext uri="{FF2B5EF4-FFF2-40B4-BE49-F238E27FC236}">
                  <a16:creationId xmlns:a16="http://schemas.microsoft.com/office/drawing/2014/main" id="{3C6434FF-130D-450F-8C72-4A5072A2E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1848"/>
              <a:ext cx="4095" cy="1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kk-KZ" altLang="en-US" sz="2800">
                  <a:solidFill>
                    <a:srgbClr val="990000"/>
                  </a:solidFill>
                  <a:latin typeface="Times New Roman" panose="02020603050405020304" pitchFamily="18" charset="0"/>
                </a:rPr>
                <a:t>Қылмысқа итермелейтін не?</a:t>
              </a:r>
              <a:endParaRPr lang="ru-RU" altLang="en-US" sz="280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3" name="Line 6">
              <a:extLst>
                <a:ext uri="{FF2B5EF4-FFF2-40B4-BE49-F238E27FC236}">
                  <a16:creationId xmlns:a16="http://schemas.microsoft.com/office/drawing/2014/main" id="{259C7229-7A78-4E4D-A21E-91A8C457D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2" y="11430"/>
              <a:ext cx="846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7">
              <a:extLst>
                <a:ext uri="{FF2B5EF4-FFF2-40B4-BE49-F238E27FC236}">
                  <a16:creationId xmlns:a16="http://schemas.microsoft.com/office/drawing/2014/main" id="{258E052E-4673-4179-B24E-24A1E49B3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5" y="12823"/>
              <a:ext cx="989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Line 8">
              <a:extLst>
                <a:ext uri="{FF2B5EF4-FFF2-40B4-BE49-F238E27FC236}">
                  <a16:creationId xmlns:a16="http://schemas.microsoft.com/office/drawing/2014/main" id="{B81835F5-C5A8-4835-9EC3-1620FD0DC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5" y="12684"/>
              <a:ext cx="846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9">
              <a:extLst>
                <a:ext uri="{FF2B5EF4-FFF2-40B4-BE49-F238E27FC236}">
                  <a16:creationId xmlns:a16="http://schemas.microsoft.com/office/drawing/2014/main" id="{DE4BBCA1-2E08-4917-8260-C13D26C36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1569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Line 10">
              <a:extLst>
                <a:ext uri="{FF2B5EF4-FFF2-40B4-BE49-F238E27FC236}">
                  <a16:creationId xmlns:a16="http://schemas.microsoft.com/office/drawing/2014/main" id="{C2C724DF-4079-4E02-9692-504609B87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03" y="12405"/>
              <a:ext cx="8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11">
              <a:extLst>
                <a:ext uri="{FF2B5EF4-FFF2-40B4-BE49-F238E27FC236}">
                  <a16:creationId xmlns:a16="http://schemas.microsoft.com/office/drawing/2014/main" id="{61366C69-7BFC-483F-BFAF-80AD2CE0DB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4" y="11290"/>
              <a:ext cx="141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12">
              <a:extLst>
                <a:ext uri="{FF2B5EF4-FFF2-40B4-BE49-F238E27FC236}">
                  <a16:creationId xmlns:a16="http://schemas.microsoft.com/office/drawing/2014/main" id="{2A8EEAC1-79F8-4CC0-A124-CAF78296D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43" y="12962"/>
              <a:ext cx="1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88BB2EE-7908-4BC5-9671-9182ED2DC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4713"/>
            <a:ext cx="9144000" cy="543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kk-KZ" altLang="en-US" sz="2800" i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 талқы</a:t>
            </a:r>
            <a:r>
              <a:rPr lang="kk-KZ" altLang="en-US" sz="3600" i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altLang="en-US" sz="2800" i="0">
                <a:solidFill>
                  <a:srgbClr val="C00000"/>
                </a:solidFill>
                <a:latin typeface="Times New Roman" panose="02020603050405020304" pitchFamily="18" charset="0"/>
              </a:rPr>
              <a:t>Берілген сұраққа әр оқушы өз </a:t>
            </a:r>
          </a:p>
          <a:p>
            <a:pPr eaLnBrk="1" hangingPunct="1"/>
            <a:r>
              <a:rPr lang="kk-KZ" altLang="en-US" sz="2800" i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ой-тұжырымдарын білдіруі керек.       </a:t>
            </a:r>
          </a:p>
          <a:p>
            <a:pPr eaLnBrk="1" hangingPunct="1"/>
            <a:r>
              <a:rPr lang="kk-KZ" altLang="en-US" sz="2800" i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             Уақыт – 3 минут.</a:t>
            </a:r>
            <a:br>
              <a:rPr lang="kk-KZ" altLang="en-US" sz="2800" i="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endParaRPr lang="kk-KZ" altLang="en-US" sz="2800" i="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2800">
                <a:latin typeface="Times New Roman" panose="02020603050405020304" pitchFamily="18" charset="0"/>
              </a:rPr>
              <a:t>                </a:t>
            </a:r>
            <a:r>
              <a:rPr lang="kk-KZ" altLang="en-US" sz="2800">
                <a:solidFill>
                  <a:srgbClr val="000099"/>
                </a:solidFill>
                <a:latin typeface="Times New Roman" panose="02020603050405020304" pitchFamily="18" charset="0"/>
              </a:rPr>
              <a:t>Тақырып:</a:t>
            </a:r>
            <a:r>
              <a:rPr lang="kk-KZ" altLang="en-US" sz="2800">
                <a:solidFill>
                  <a:srgbClr val="990000"/>
                </a:solidFill>
                <a:latin typeface="Times New Roman" panose="02020603050405020304" pitchFamily="18" charset="0"/>
              </a:rPr>
              <a:t> «Жастар және қылмыс»</a:t>
            </a:r>
          </a:p>
          <a:p>
            <a:pPr eaLnBrk="1" hangingPunct="1"/>
            <a:br>
              <a:rPr lang="kk-KZ" altLang="en-US" sz="2400" i="0">
                <a:latin typeface="Times New Roman" panose="02020603050405020304" pitchFamily="18" charset="0"/>
              </a:rPr>
            </a:br>
            <a:r>
              <a:rPr lang="kk-KZ" altLang="en-US" sz="2400" i="0">
                <a:latin typeface="Times New Roman" panose="02020603050405020304" pitchFamily="18" charset="0"/>
              </a:rPr>
              <a:t> </a:t>
            </a:r>
            <a:r>
              <a:rPr lang="kk-KZ" altLang="en-US" sz="2500" i="0">
                <a:solidFill>
                  <a:srgbClr val="FF0066"/>
                </a:solidFill>
                <a:latin typeface="Times New Roman" panose="02020603050405020304" pitchFamily="18" charset="0"/>
              </a:rPr>
              <a:t>1.</a:t>
            </a:r>
            <a:r>
              <a:rPr lang="kk-KZ" altLang="en-US" sz="2500" i="0">
                <a:latin typeface="Times New Roman" panose="02020603050405020304" pitchFamily="18" charset="0"/>
              </a:rPr>
              <a:t>  </a:t>
            </a:r>
            <a:r>
              <a:rPr lang="kk-KZ" altLang="en-US" sz="2500" i="0">
                <a:solidFill>
                  <a:srgbClr val="6600CC"/>
                </a:solidFill>
                <a:latin typeface="Times New Roman" panose="02020603050405020304" pitchFamily="18" charset="0"/>
              </a:rPr>
              <a:t>Жастар арасындағы қылмысқа жол бермеу үшін </a:t>
            </a:r>
          </a:p>
          <a:p>
            <a:pPr eaLnBrk="1" hangingPunct="1"/>
            <a:r>
              <a:rPr lang="kk-KZ" altLang="en-US" sz="2500" i="0">
                <a:solidFill>
                  <a:srgbClr val="6600CC"/>
                </a:solidFill>
                <a:latin typeface="Times New Roman" panose="02020603050405020304" pitchFamily="18" charset="0"/>
              </a:rPr>
              <a:t>                  не істеу керек?</a:t>
            </a:r>
          </a:p>
          <a:p>
            <a:pPr eaLnBrk="1" hangingPunct="1"/>
            <a:r>
              <a:rPr lang="kk-KZ" altLang="en-US" sz="2500" i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kk-KZ" altLang="en-US" sz="2500" i="0">
                <a:solidFill>
                  <a:srgbClr val="FF0066"/>
                </a:solidFill>
                <a:latin typeface="Times New Roman" panose="02020603050405020304" pitchFamily="18" charset="0"/>
              </a:rPr>
              <a:t> 2.  </a:t>
            </a:r>
            <a:r>
              <a:rPr lang="kk-KZ" altLang="en-US" sz="2500" i="0">
                <a:solidFill>
                  <a:srgbClr val="6600CC"/>
                </a:solidFill>
                <a:latin typeface="Times New Roman" panose="02020603050405020304" pitchFamily="18" charset="0"/>
              </a:rPr>
              <a:t>Мектеп жасындағы жастардың құқықтық норма                </a:t>
            </a:r>
          </a:p>
          <a:p>
            <a:pPr eaLnBrk="1" hangingPunct="1"/>
            <a:r>
              <a:rPr lang="kk-KZ" altLang="en-US" sz="2500" i="0">
                <a:solidFill>
                  <a:srgbClr val="6600CC"/>
                </a:solidFill>
                <a:latin typeface="Times New Roman" panose="02020603050405020304" pitchFamily="18" charset="0"/>
              </a:rPr>
              <a:t>               бұзу шарттары қандай деп ойлайсыңдар?</a:t>
            </a:r>
            <a:br>
              <a:rPr lang="kk-KZ" altLang="en-US" sz="2500" i="0">
                <a:solidFill>
                  <a:srgbClr val="6600CC"/>
                </a:solidFill>
                <a:latin typeface="Times New Roman" panose="02020603050405020304" pitchFamily="18" charset="0"/>
              </a:rPr>
            </a:br>
            <a:endParaRPr lang="kk-KZ" altLang="en-US" sz="2500" i="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kk-KZ" altLang="en-US" sz="2500" i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F58CBD2-F334-4A73-89D1-F34C99947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05" y="1884834"/>
            <a:ext cx="8217365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3200">
                <a:solidFill>
                  <a:srgbClr val="990000"/>
                </a:solidFill>
                <a:latin typeface="Times New Roman" panose="02020603050405020304" pitchFamily="18" charset="0"/>
              </a:rPr>
              <a:t>                 Ой толғау  </a:t>
            </a:r>
            <a:endParaRPr lang="ru-RU" altLang="en-US" sz="2400" i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kk-KZ" altLang="en-US" sz="2400" i="0">
                <a:latin typeface="Times New Roman" panose="02020603050405020304" pitchFamily="18" charset="0"/>
              </a:rPr>
              <a:t> </a:t>
            </a:r>
            <a:r>
              <a:rPr lang="kk-KZ" altLang="en-US" sz="2800" i="0">
                <a:latin typeface="Times New Roman" panose="02020603050405020304" pitchFamily="18" charset="0"/>
              </a:rPr>
              <a:t>Оқушылар, алдарындағы өздерің сияқты достарыңа қандай  кеңес бересіңдер</a:t>
            </a:r>
            <a:endParaRPr lang="ru-RU" altLang="en-US" sz="2800" i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kk-KZ" altLang="en-US" sz="2800" i="0">
                <a:latin typeface="Times New Roman" panose="02020603050405020304" pitchFamily="18" charset="0"/>
              </a:rPr>
              <a:t>Сіздердің түсініктеріңізше «Бақытты жанұя» қандай болуы керек?</a:t>
            </a:r>
            <a:endParaRPr lang="ru-RU" altLang="en-US" sz="2800" i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kk-KZ" altLang="en-US" sz="2800" i="0">
                <a:latin typeface="Times New Roman" panose="02020603050405020304" pitchFamily="18" charset="0"/>
              </a:rPr>
              <a:t>Бала құқығы деген не?</a:t>
            </a:r>
          </a:p>
        </p:txBody>
      </p:sp>
    </p:spTree>
  </p:cSld>
  <p:clrMapOvr>
    <a:masterClrMapping/>
  </p:clrMapOvr>
  <p:transition spd="slow">
    <p:cover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08EA1CF-842A-4FA8-BE6D-488799C9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0"/>
            <a:ext cx="720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i="0">
                <a:solidFill>
                  <a:srgbClr val="990000"/>
                </a:solidFill>
                <a:latin typeface="Times New Roman" panose="02020603050405020304" pitchFamily="18" charset="0"/>
              </a:rPr>
              <a:t>    </a:t>
            </a:r>
            <a:r>
              <a:rPr lang="kk-KZ" altLang="en-US" sz="2800" i="0">
                <a:solidFill>
                  <a:srgbClr val="990000"/>
                </a:solidFill>
                <a:latin typeface="Times New Roman" panose="02020603050405020304" pitchFamily="18" charset="0"/>
              </a:rPr>
              <a:t>           Ойлан, тап!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6CE515E-ACC5-427E-9793-DC362EB09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"/>
            <a:ext cx="91440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3200">
                <a:solidFill>
                  <a:srgbClr val="990000"/>
                </a:solidFill>
                <a:latin typeface="Times New Roman" panose="02020603050405020304" pitchFamily="18" charset="0"/>
              </a:rPr>
              <a:t>                                       </a:t>
            </a:r>
          </a:p>
          <a:p>
            <a:pPr eaLnBrk="1" hangingPunct="1"/>
            <a:endParaRPr lang="ru-RU" altLang="en-US" b="0" i="0"/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   Мемлекет әрбір баланың аман – сау өсіп, жан –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   жақты дамуын қамтамасыз етеді</a:t>
            </a:r>
          </a:p>
          <a:p>
            <a:pPr eaLnBrk="1" hangingPunct="1"/>
            <a:r>
              <a:rPr lang="kk-KZ" altLang="en-US" sz="3200" b="0" i="0">
                <a:latin typeface="Times New Roman" panose="02020603050405020304" pitchFamily="18" charset="0"/>
              </a:rPr>
              <a:t> </a:t>
            </a:r>
            <a:endParaRPr lang="ru-RU" altLang="en-US" sz="3200" b="0" i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   Бала өмірге келе салысымен тіркеуге алынады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  және өзіне есім мен азаматтық алуға құқылы. </a:t>
            </a:r>
          </a:p>
          <a:p>
            <a:pPr eaLnBrk="1" hangingPunct="1"/>
            <a:endParaRPr lang="ru-RU" altLang="en-US" sz="2800" b="0" i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   Әрбір бала өз отбасында, ата – анасымен бірге өмір</a:t>
            </a:r>
            <a:endParaRPr lang="en-US" altLang="en-US" sz="2800" b="0" i="0"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  сүруге құқылы</a:t>
            </a:r>
            <a:r>
              <a:rPr lang="en-US" altLang="en-US" sz="2800" b="0" i="0">
                <a:latin typeface="Times New Roman" panose="02020603050405020304" pitchFamily="18" charset="0"/>
              </a:rPr>
              <a:t> </a:t>
            </a:r>
            <a:r>
              <a:rPr lang="kk-KZ" altLang="en-US" sz="2800" b="0" i="0"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</a:t>
            </a:r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   Әрбір баланың ой – пікір, ар -  ождан және дін 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   еркіндігіне құқығы бар. 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F32D3B39-6EC8-43B6-AD12-66108FBDF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1500188"/>
            <a:ext cx="2214563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81CAC56F-9DCB-41E4-96AB-259637AC4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2786063"/>
            <a:ext cx="1000125" cy="500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B369692B-F5D0-4D57-955E-7E82FC82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4071938"/>
            <a:ext cx="2428875" cy="57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4B49C70-FE6C-4CE0-9621-5F733BDE6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5357813"/>
            <a:ext cx="2428875" cy="500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0B5A4A-8F17-46C9-ABDE-442E1659A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357188"/>
            <a:ext cx="8501063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2800" i="0">
                <a:latin typeface="Times New Roman" panose="02020603050405020304" pitchFamily="18" charset="0"/>
              </a:rPr>
              <a:t>                                     </a:t>
            </a:r>
            <a:endParaRPr lang="kk-KZ" altLang="en-US" sz="320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ru-RU" altLang="en-US" sz="2800" i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kk-KZ" altLang="en-US" sz="2800" i="0">
                <a:latin typeface="Times New Roman" panose="02020603050405020304" pitchFamily="18" charset="0"/>
              </a:rPr>
              <a:t>      </a:t>
            </a:r>
            <a:r>
              <a:rPr lang="kk-KZ" altLang="en-US" sz="2800" b="0" i="0">
                <a:latin typeface="Times New Roman" panose="02020603050405020304" pitchFamily="18" charset="0"/>
              </a:rPr>
              <a:t>Отбасында әкесі мен анасы өз алдына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 дербес өмір сүрумен, баланы ата – анасымен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 ажыратуға құқықсыз;</a:t>
            </a:r>
            <a:endParaRPr lang="ru-RU" altLang="en-US" sz="2800" b="0" i="0"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Бала мектепте кінәлі болғанда да оны ұрып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жазалауға, кемсітіп қорлауға құқығы жоқ;</a:t>
            </a:r>
          </a:p>
          <a:p>
            <a:pPr eaLnBrk="1" hangingPunct="1"/>
            <a:endParaRPr lang="ru-RU" altLang="en-US" sz="2800" b="0" i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Бала тынығуға және мәдени демалуға  құқығы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бар;</a:t>
            </a:r>
          </a:p>
          <a:p>
            <a:pPr eaLnBrk="1" hangingPunct="1"/>
            <a:endParaRPr lang="kk-KZ" altLang="en-US" sz="2800" b="0" i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kk-KZ" altLang="en-US" sz="2800" b="0" i="0">
                <a:latin typeface="Times New Roman" panose="02020603050405020304" pitchFamily="18" charset="0"/>
              </a:rPr>
              <a:t>      Бала өзі қалаған спорт түрімен шұғылдануға    </a:t>
            </a:r>
          </a:p>
          <a:p>
            <a:pPr eaLnBrk="1" hangingPunct="1"/>
            <a:r>
              <a:rPr lang="kk-KZ" altLang="en-US" sz="2800" b="0" i="0">
                <a:latin typeface="Times New Roman" panose="02020603050405020304" pitchFamily="18" charset="0"/>
              </a:rPr>
              <a:t>       құқылы;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01AE7441-1CBB-44C2-8A13-4EAD9D5E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2286000"/>
            <a:ext cx="1785938" cy="357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892747FB-05AE-4708-8D7B-E951E3590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3500438"/>
            <a:ext cx="2714625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57595C45-2F78-4A4C-BAE0-B6AF6BD45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4357688"/>
            <a:ext cx="2643187" cy="571500"/>
          </a:xfrm>
          <a:prstGeom prst="roundRect">
            <a:avLst>
              <a:gd name="adj" fmla="val 89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D866B857-A60E-4781-A1E2-F94163381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5643563"/>
            <a:ext cx="2214562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166609F-EFFA-4524-94CA-794DC3CE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911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2800" i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endParaRPr lang="kk-KZ" altLang="en-US" sz="2000" i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AD6FA03-361A-4019-9F34-4B8566633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9" y="409567"/>
            <a:ext cx="828040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   «</a:t>
            </a:r>
            <a:r>
              <a:rPr lang="kk-KZ" altLang="en-US" sz="4000">
                <a:solidFill>
                  <a:srgbClr val="990000"/>
                </a:solidFill>
                <a:latin typeface="Times New Roman" panose="02020603050405020304" pitchFamily="18" charset="0"/>
              </a:rPr>
              <a:t>Мұны әрбір оқушы білуге тиіс»</a:t>
            </a:r>
          </a:p>
          <a:p>
            <a:pPr eaLnBrk="1" hangingPunct="1"/>
            <a:br>
              <a:rPr lang="kk-KZ" altLang="en-US" sz="400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                              </a:t>
            </a:r>
            <a:r>
              <a:rPr lang="kk-KZ" altLang="en-US" sz="3600">
                <a:solidFill>
                  <a:srgbClr val="B619E7"/>
                </a:solidFill>
                <a:latin typeface="Times New Roman" panose="02020603050405020304" pitchFamily="18" charset="0"/>
              </a:rPr>
              <a:t>Тақырып:</a:t>
            </a:r>
            <a:br>
              <a:rPr lang="kk-KZ" altLang="en-US" sz="3600">
                <a:solidFill>
                  <a:srgbClr val="B619E7"/>
                </a:solidFill>
                <a:latin typeface="Times New Roman" panose="02020603050405020304" pitchFamily="18" charset="0"/>
              </a:rPr>
            </a:br>
            <a:endParaRPr lang="kk-KZ" altLang="en-US" sz="3600">
              <a:solidFill>
                <a:srgbClr val="B619E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3600">
                <a:solidFill>
                  <a:srgbClr val="000099"/>
                </a:solidFill>
                <a:latin typeface="Times New Roman" panose="02020603050405020304" pitchFamily="18" charset="0"/>
              </a:rPr>
              <a:t>І топ: «Ата Заңымыздың баптары туралы саралап шығыңдар»</a:t>
            </a:r>
          </a:p>
          <a:p>
            <a:pPr eaLnBrk="1" hangingPunct="1"/>
            <a:br>
              <a:rPr lang="kk-KZ" altLang="en-US" sz="3600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kk-KZ" altLang="en-US" sz="3600">
                <a:solidFill>
                  <a:srgbClr val="000099"/>
                </a:solidFill>
                <a:latin typeface="Times New Roman" panose="02020603050405020304" pitchFamily="18" charset="0"/>
              </a:rPr>
              <a:t>ІІ топ: «Жаза түрлері. Қылмыстық құқықтың функциялары жөнінде айт»</a:t>
            </a:r>
            <a:br>
              <a:rPr lang="kk-KZ" altLang="en-US" sz="3600">
                <a:solidFill>
                  <a:srgbClr val="000099"/>
                </a:solidFill>
                <a:latin typeface="Times New Roman" panose="02020603050405020304" pitchFamily="18" charset="0"/>
              </a:rPr>
            </a:br>
            <a:endParaRPr lang="kk-KZ" altLang="en-US" sz="36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360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over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B682DE02-A7F9-4E3E-BE8C-306CD6ED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857250"/>
            <a:ext cx="84296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 жақсы істерді  істеуге  құқықтымын,  жаман істерді істеуге                                     құқығым жоқ деп түсінемін.</a:t>
            </a:r>
          </a:p>
          <a:p>
            <a:pPr eaLnBrk="1" hangingPunct="1"/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 істеуге болмайды?»-                               </a:t>
            </a:r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Үлкендердің алдынан кесіп ………..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-Кішкене баланы …………</a:t>
            </a:r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ru-RU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Қыз баланы  …………..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-Сабақтан ………………………</a:t>
            </a:r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- Сыныпта …………………….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Дөрекі, былапыт сөздерді ……………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 істеу керек?»</a:t>
            </a:r>
            <a:endParaRPr lang="ru-RU" altLang="en-US" sz="2400" i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-Үлкен кісіні  …………………………..( сыйлау керек)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Үлкеннің  ……………………………..( тілін алу крек)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Үлкендерге ………………………….( сәлем беру керек)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Кішілерге ………………………………….( қамқорлық жасау керек)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Аналарды, апаларды ………………….( сыйлау керек)</a:t>
            </a:r>
            <a:endParaRPr lang="ru-RU" altLang="en-US" sz="24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i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Оқу құралдарын  ………………………( күтіп ұстау керек)</a:t>
            </a:r>
            <a:endParaRPr lang="kk-KZ" altLang="en-US" sz="4000" i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252EA159-B2B5-4C6B-8486-77439736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57175"/>
            <a:ext cx="5240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3200" i="0">
                <a:solidFill>
                  <a:srgbClr val="990000"/>
                </a:solidFill>
                <a:latin typeface="Times New Roman" panose="02020603050405020304" pitchFamily="18" charset="0"/>
              </a:rPr>
              <a:t>Глоссарий   «Тәртіп орнат»</a:t>
            </a:r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94ABFC03-7B00-4308-A09B-F1C476966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63663"/>
            <a:ext cx="1306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Құқық</a:t>
            </a: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72929A4A-7F30-4185-9AAB-6F8596688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866900"/>
            <a:ext cx="2314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Конституция</a:t>
            </a:r>
          </a:p>
        </p:txBody>
      </p:sp>
      <p:sp>
        <p:nvSpPr>
          <p:cNvPr id="33797" name="Rectangle 7">
            <a:extLst>
              <a:ext uri="{FF2B5EF4-FFF2-40B4-BE49-F238E27FC236}">
                <a16:creationId xmlns:a16="http://schemas.microsoft.com/office/drawing/2014/main" id="{12D64658-926C-481B-BE6B-80E124A1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349500"/>
            <a:ext cx="1812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Мемлекет</a:t>
            </a:r>
          </a:p>
        </p:txBody>
      </p:sp>
      <p:sp>
        <p:nvSpPr>
          <p:cNvPr id="33798" name="Rectangle 8">
            <a:extLst>
              <a:ext uri="{FF2B5EF4-FFF2-40B4-BE49-F238E27FC236}">
                <a16:creationId xmlns:a16="http://schemas.microsoft.com/office/drawing/2014/main" id="{4F47F906-B719-4D06-9AEE-59DA6B36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838450"/>
            <a:ext cx="1357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Азамат</a:t>
            </a:r>
          </a:p>
        </p:txBody>
      </p:sp>
      <p:sp>
        <p:nvSpPr>
          <p:cNvPr id="33799" name="Rectangle 9">
            <a:extLst>
              <a:ext uri="{FF2B5EF4-FFF2-40B4-BE49-F238E27FC236}">
                <a16:creationId xmlns:a16="http://schemas.microsoft.com/office/drawing/2014/main" id="{EAC2347B-FDCD-4F69-A18D-AB032DD81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343275"/>
            <a:ext cx="333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Құқық бұзушылық</a:t>
            </a:r>
          </a:p>
        </p:txBody>
      </p:sp>
      <p:sp>
        <p:nvSpPr>
          <p:cNvPr id="33800" name="Rectangle 10">
            <a:extLst>
              <a:ext uri="{FF2B5EF4-FFF2-40B4-BE49-F238E27FC236}">
                <a16:creationId xmlns:a16="http://schemas.microsoft.com/office/drawing/2014/main" id="{28BD03D4-58F3-4062-8A66-6555EAF7B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846513"/>
            <a:ext cx="187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Президент</a:t>
            </a:r>
          </a:p>
        </p:txBody>
      </p:sp>
      <p:sp>
        <p:nvSpPr>
          <p:cNvPr id="33801" name="Rectangle 11">
            <a:extLst>
              <a:ext uri="{FF2B5EF4-FFF2-40B4-BE49-F238E27FC236}">
                <a16:creationId xmlns:a16="http://schemas.microsoft.com/office/drawing/2014/main" id="{D8182D3E-6EB1-4F51-B2F3-DDA1BAEE5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365625"/>
            <a:ext cx="1993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Парламент</a:t>
            </a:r>
          </a:p>
        </p:txBody>
      </p:sp>
      <p:sp>
        <p:nvSpPr>
          <p:cNvPr id="33802" name="Rectangle 13">
            <a:extLst>
              <a:ext uri="{FF2B5EF4-FFF2-40B4-BE49-F238E27FC236}">
                <a16:creationId xmlns:a16="http://schemas.microsoft.com/office/drawing/2014/main" id="{6FDD4C99-2896-4A48-9146-620CD9E30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926013"/>
            <a:ext cx="1827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sz="2800" i="0">
                <a:solidFill>
                  <a:srgbClr val="0000FF"/>
                </a:solidFill>
                <a:latin typeface="Times New Roman" panose="02020603050405020304" pitchFamily="18" charset="0"/>
              </a:rPr>
              <a:t>Егемендік</a:t>
            </a:r>
          </a:p>
        </p:txBody>
      </p:sp>
      <p:sp>
        <p:nvSpPr>
          <p:cNvPr id="33803" name="Rectangle 14">
            <a:extLst>
              <a:ext uri="{FF2B5EF4-FFF2-40B4-BE49-F238E27FC236}">
                <a16:creationId xmlns:a16="http://schemas.microsoft.com/office/drawing/2014/main" id="{684EB7DC-4C74-4C17-9912-C5A1D074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989138"/>
            <a:ext cx="2700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i="0">
                <a:solidFill>
                  <a:srgbClr val="990000"/>
                </a:solidFill>
              </a:rPr>
              <a:t>Еліміздің негізгі заңы.</a:t>
            </a:r>
          </a:p>
        </p:txBody>
      </p:sp>
      <p:sp>
        <p:nvSpPr>
          <p:cNvPr id="33804" name="Rectangle 15">
            <a:extLst>
              <a:ext uri="{FF2B5EF4-FFF2-40B4-BE49-F238E27FC236}">
                <a16:creationId xmlns:a16="http://schemas.microsoft.com/office/drawing/2014/main" id="{3FC859A2-18E6-4EF6-B05C-1909A597D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3933825"/>
            <a:ext cx="246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i="0">
                <a:solidFill>
                  <a:srgbClr val="990000"/>
                </a:solidFill>
              </a:rPr>
              <a:t>Мемлекет басшысы</a:t>
            </a:r>
          </a:p>
        </p:txBody>
      </p:sp>
      <p:sp>
        <p:nvSpPr>
          <p:cNvPr id="33805" name="Rectangle 16">
            <a:extLst>
              <a:ext uri="{FF2B5EF4-FFF2-40B4-BE49-F238E27FC236}">
                <a16:creationId xmlns:a16="http://schemas.microsoft.com/office/drawing/2014/main" id="{9206B6F8-E2A3-4394-B3B7-0631D9C8C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492375"/>
            <a:ext cx="3487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i="0">
                <a:solidFill>
                  <a:srgbClr val="990000"/>
                </a:solidFill>
              </a:rPr>
              <a:t>Негізгі саяси қоғамдық ұйым</a:t>
            </a:r>
          </a:p>
        </p:txBody>
      </p:sp>
      <p:sp>
        <p:nvSpPr>
          <p:cNvPr id="33806" name="Rectangle 17">
            <a:extLst>
              <a:ext uri="{FF2B5EF4-FFF2-40B4-BE49-F238E27FC236}">
                <a16:creationId xmlns:a16="http://schemas.microsoft.com/office/drawing/2014/main" id="{69E69BE3-F94B-40A3-B9AF-AE17D2E3C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06975"/>
            <a:ext cx="1476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i="0">
                <a:solidFill>
                  <a:srgbClr val="990000"/>
                </a:solidFill>
              </a:rPr>
              <a:t>Тәуелсіздік</a:t>
            </a:r>
          </a:p>
        </p:txBody>
      </p:sp>
      <p:sp>
        <p:nvSpPr>
          <p:cNvPr id="33807" name="Rectangle 18">
            <a:extLst>
              <a:ext uri="{FF2B5EF4-FFF2-40B4-BE49-F238E27FC236}">
                <a16:creationId xmlns:a16="http://schemas.microsoft.com/office/drawing/2014/main" id="{E1E502B4-6DD3-43B5-B281-E91F7E93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412875"/>
            <a:ext cx="187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i="0">
                <a:solidFill>
                  <a:srgbClr val="990000"/>
                </a:solidFill>
              </a:rPr>
              <a:t>Заңдар жүйесі</a:t>
            </a:r>
            <a:r>
              <a:rPr lang="ru-RU" altLang="en-US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33808" name="Rectangle 19">
            <a:extLst>
              <a:ext uri="{FF2B5EF4-FFF2-40B4-BE49-F238E27FC236}">
                <a16:creationId xmlns:a16="http://schemas.microsoft.com/office/drawing/2014/main" id="{55B7F2A1-9B50-41B1-BC7B-3BB908881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508500"/>
            <a:ext cx="2619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i="0">
                <a:solidFill>
                  <a:srgbClr val="990000"/>
                </a:solidFill>
              </a:rPr>
              <a:t>Заң шығарушы орган</a:t>
            </a:r>
          </a:p>
        </p:txBody>
      </p:sp>
      <p:sp>
        <p:nvSpPr>
          <p:cNvPr id="33809" name="Rectangle 20">
            <a:extLst>
              <a:ext uri="{FF2B5EF4-FFF2-40B4-BE49-F238E27FC236}">
                <a16:creationId xmlns:a16="http://schemas.microsoft.com/office/drawing/2014/main" id="{777492E1-07DF-4E8D-A027-0B86AC6C9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500438"/>
            <a:ext cx="211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i="0">
                <a:solidFill>
                  <a:srgbClr val="990000"/>
                </a:solidFill>
              </a:rPr>
              <a:t>Заң жүйесін бұзу</a:t>
            </a:r>
          </a:p>
        </p:txBody>
      </p:sp>
      <p:sp>
        <p:nvSpPr>
          <p:cNvPr id="33810" name="Rectangle 21">
            <a:extLst>
              <a:ext uri="{FF2B5EF4-FFF2-40B4-BE49-F238E27FC236}">
                <a16:creationId xmlns:a16="http://schemas.microsoft.com/office/drawing/2014/main" id="{A2D17434-4707-42F5-A015-C6AEAE180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924175"/>
            <a:ext cx="292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en-US" i="0">
                <a:solidFill>
                  <a:srgbClr val="990000"/>
                </a:solidFill>
              </a:rPr>
              <a:t>Құқығы бар ел тұрғыны</a:t>
            </a:r>
          </a:p>
        </p:txBody>
      </p:sp>
      <p:sp>
        <p:nvSpPr>
          <p:cNvPr id="55322" name="Rectangle 26">
            <a:extLst>
              <a:ext uri="{FF2B5EF4-FFF2-40B4-BE49-F238E27FC236}">
                <a16:creationId xmlns:a16="http://schemas.microsoft.com/office/drawing/2014/main" id="{6AE82ECA-020F-475A-B654-F1D6260F4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925763"/>
            <a:ext cx="3024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3" name="Rectangle 27">
            <a:extLst>
              <a:ext uri="{FF2B5EF4-FFF2-40B4-BE49-F238E27FC236}">
                <a16:creationId xmlns:a16="http://schemas.microsoft.com/office/drawing/2014/main" id="{AC55A527-2370-45FB-B465-9208C428D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429000"/>
            <a:ext cx="21605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4" name="Rectangle 28">
            <a:extLst>
              <a:ext uri="{FF2B5EF4-FFF2-40B4-BE49-F238E27FC236}">
                <a16:creationId xmlns:a16="http://schemas.microsoft.com/office/drawing/2014/main" id="{108521CC-9331-49C3-9715-153A87CD2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933825"/>
            <a:ext cx="25923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5" name="Rectangle 29">
            <a:extLst>
              <a:ext uri="{FF2B5EF4-FFF2-40B4-BE49-F238E27FC236}">
                <a16:creationId xmlns:a16="http://schemas.microsoft.com/office/drawing/2014/main" id="{AB7CE448-5E06-4FE8-95F4-9AB33E98C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4370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26" name="Rectangle 30">
            <a:extLst>
              <a:ext uri="{FF2B5EF4-FFF2-40B4-BE49-F238E27FC236}">
                <a16:creationId xmlns:a16="http://schemas.microsoft.com/office/drawing/2014/main" id="{425EA632-7560-4976-AA2A-68D94F9A8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941888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D8896B-5E1B-4194-9144-3D5B7EC02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2428875"/>
            <a:ext cx="33575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3A7999DF-29FD-4551-9055-D11E58DD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1928813"/>
            <a:ext cx="3024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737D7B9D-02BB-4367-91C3-BE817CFA4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1428750"/>
            <a:ext cx="23574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decel="100000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decel="100000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2" grpId="0" animBg="1"/>
      <p:bldP spid="55323" grpId="0" animBg="1"/>
      <p:bldP spid="55324" grpId="0" animBg="1"/>
      <p:bldP spid="55325" grpId="0" animBg="1"/>
      <p:bldP spid="55326" grpId="0" animBg="1"/>
      <p:bldP spid="27" grpId="0" animBg="1"/>
      <p:bldP spid="28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F3BD43D5-58F1-4AAB-9D59-86DBA4ED3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10" y="1233032"/>
            <a:ext cx="842962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altLang="en-US" sz="2000" b="0" i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 азаматтарының міндеттері:</a:t>
            </a:r>
            <a:endParaRPr lang="ru-RU" altLang="en-US" b="0" i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Заңдарға бағыну;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Басқа азаматтардың құқықтарын, бас бостандықтарын, арын    құрметтеу;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Мемлекет рәміздерін құрметтеу;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Қаржы, салықты төлеу;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Тарихи және мәдени байлықтарды сақтау;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Табиғатты және табиғи байлықтарын сақтау;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Ата – аналардың балаларына қамқорлық етуі, алдындағы міндеттерін  орындау;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мектеп білімін алу;</a:t>
            </a:r>
            <a:endParaRPr lang="ru-RU" altLang="en-US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AutoNum type="arabicPeriod"/>
            </a:pPr>
            <a:r>
              <a:rPr lang="kk-KZ" altLang="en-US" sz="2000" b="0" i="0">
                <a:latin typeface="Times New Roman" panose="02020603050405020304" pitchFamily="18" charset="0"/>
                <a:cs typeface="Times New Roman" panose="02020603050405020304" pitchFamily="18" charset="0"/>
              </a:rPr>
              <a:t> Қазақстан Республикасын қорғау;</a:t>
            </a:r>
            <a:endParaRPr lang="kk-KZ" altLang="en-US" sz="3200" b="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2728747E-E4E4-49C7-ADA7-0A347634C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500063"/>
            <a:ext cx="8643937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Осымен біздің сынып сағатымыз өз мәресіне жетті. Бүгінгі сабақтан алған мәліметтер  өте керекті деп ойлаймын. Келген қонақтарымызға рахмет айтамыз.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Өмірің болсын десең сенің сәнді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Ойланып, айналаңа қара мәнді.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 бол! Білімі тасқан, өнері асқан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Өзіңе сүйсіндірер басқа жанды.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Салауатты мақсатың - өмір сүру,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Өмірдің мағынасын керек білу.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Ішімдік, нашақорлық сенің жауың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Пайдасы сол – бұл жолдан аулақ жүру.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 жігіт 15-30 арасында,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 шақта көп бересі, аларымда.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 жағым толған мақсат, толған таңдау,</a:t>
            </a:r>
            <a:endParaRPr lang="ru-RU" altLang="en-US" sz="24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Алайын анасын ба, мынасын ба,</a:t>
            </a:r>
            <a:r>
              <a:rPr lang="ru-RU" altLang="en-US" sz="2400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b="0" i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деп арқалы ақын Сұлтанмахмұт Торайғыров жырлағандай болашақта шалыс қадам баспай, өз өмірлеріне жауап беретін ата-анасының емес бүкіл алаштың азаматтары болады деген сеніммен бүгінгі сабағымызды аяқтаймыз.</a:t>
            </a:r>
            <a:endParaRPr lang="ru-RU" altLang="en-US" sz="4000" b="0" i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465CDB0-2DCB-4E81-863E-977F49E08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algn="r">
              <a:defRPr/>
            </a:pPr>
            <a:br>
              <a:rPr lang="kk-KZ" sz="4400" i="0">
                <a:solidFill>
                  <a:srgbClr val="0000FF"/>
                </a:solidFill>
                <a:latin typeface="Arial" charset="0"/>
              </a:rPr>
            </a:br>
            <a:br>
              <a:rPr lang="kk-KZ" sz="4400" i="0">
                <a:solidFill>
                  <a:srgbClr val="0000FF"/>
                </a:solidFill>
                <a:latin typeface="Arial" charset="0"/>
              </a:rPr>
            </a:br>
            <a:r>
              <a:rPr lang="en-US" sz="4400" i="0">
                <a:solidFill>
                  <a:srgbClr val="990000"/>
                </a:solidFill>
                <a:latin typeface="Arial" charset="0"/>
              </a:rPr>
              <a:t> </a:t>
            </a:r>
            <a:endParaRPr lang="ru-RU" sz="4400" i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5123" name="Picture 9" descr="042">
            <a:hlinkClick r:id="rId2" action="ppaction://hlinksldjump"/>
            <a:extLst>
              <a:ext uri="{FF2B5EF4-FFF2-40B4-BE49-F238E27FC236}">
                <a16:creationId xmlns:a16="http://schemas.microsoft.com/office/drawing/2014/main" id="{62426AD5-5D6B-4597-8D9E-20B8C1634E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3013"/>
            <a:ext cx="3352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 descr="042">
            <a:hlinkClick r:id="rId2" action="ppaction://hlinksldjump"/>
            <a:extLst>
              <a:ext uri="{FF2B5EF4-FFF2-40B4-BE49-F238E27FC236}">
                <a16:creationId xmlns:a16="http://schemas.microsoft.com/office/drawing/2014/main" id="{8BAFA5D6-04E1-4963-8F0A-A6653F06E4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323013"/>
            <a:ext cx="3352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" descr="042">
            <a:hlinkClick r:id="rId2" action="ppaction://hlinksldjump"/>
            <a:extLst>
              <a:ext uri="{FF2B5EF4-FFF2-40B4-BE49-F238E27FC236}">
                <a16:creationId xmlns:a16="http://schemas.microsoft.com/office/drawing/2014/main" id="{75F33788-51CD-453B-8A48-989926E7D7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323013"/>
            <a:ext cx="33528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BD20656_">
            <a:extLst>
              <a:ext uri="{FF2B5EF4-FFF2-40B4-BE49-F238E27FC236}">
                <a16:creationId xmlns:a16="http://schemas.microsoft.com/office/drawing/2014/main" id="{F09F0E19-B596-4BD0-841F-C17C463674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7">
            <a:extLst>
              <a:ext uri="{FF2B5EF4-FFF2-40B4-BE49-F238E27FC236}">
                <a16:creationId xmlns:a16="http://schemas.microsoft.com/office/drawing/2014/main" id="{A46BAFF4-C83B-46CF-874C-0EB955704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2804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kk-KZ" sz="4400" i="0">
                <a:solidFill>
                  <a:srgbClr val="990000"/>
                </a:solidFill>
                <a:latin typeface="Times New Roman" pitchFamily="18" charset="0"/>
              </a:rPr>
              <a:t>«Біз әрбір адамның ар-намысын, жағымды қасиеттері мен беделін, жоғары адамгершілік, этикалық стандарттары және рухани құндылықтарын бағалайтын қоғам құруымыз керек»</a:t>
            </a:r>
            <a:r>
              <a:rPr lang="ru-RU" sz="4400" i="0">
                <a:solidFill>
                  <a:schemeClr val="tx2"/>
                </a:solidFill>
                <a:latin typeface="Times New Roman" pitchFamily="18" charset="0"/>
              </a:rPr>
              <a:t> </a:t>
            </a:r>
            <a:br>
              <a:rPr lang="ru-RU" sz="4400" i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4400" i="0">
                <a:solidFill>
                  <a:schemeClr val="tx2"/>
                </a:solidFill>
                <a:latin typeface="Times New Roman" pitchFamily="18" charset="0"/>
              </a:rPr>
              <a:t>                           Н. Ә. Назарбаев.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892">
            <a:extLst>
              <a:ext uri="{FF2B5EF4-FFF2-40B4-BE49-F238E27FC236}">
                <a16:creationId xmlns:a16="http://schemas.microsoft.com/office/drawing/2014/main" id="{2CF117C0-D5C8-4C60-863E-A975FE835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gimnRK.WAV">
            <a:hlinkClick r:id="" action="ppaction://media"/>
            <a:extLst>
              <a:ext uri="{FF2B5EF4-FFF2-40B4-BE49-F238E27FC236}">
                <a16:creationId xmlns:a16="http://schemas.microsoft.com/office/drawing/2014/main" id="{BA05E7D2-DD1D-4580-B2A9-2D2FE0D15141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941888"/>
            <a:ext cx="1160463" cy="11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680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lag+RK">
            <a:extLst>
              <a:ext uri="{FF2B5EF4-FFF2-40B4-BE49-F238E27FC236}">
                <a16:creationId xmlns:a16="http://schemas.microsoft.com/office/drawing/2014/main" id="{2B058A0A-42D2-4953-A1C2-2BA71FECC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879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gerb">
            <a:extLst>
              <a:ext uri="{FF2B5EF4-FFF2-40B4-BE49-F238E27FC236}">
                <a16:creationId xmlns:a16="http://schemas.microsoft.com/office/drawing/2014/main" id="{05DFD0D4-5CD4-4EC2-B3CA-7A5D030DA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1663"/>
            <a:ext cx="4716463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gimn_2">
            <a:extLst>
              <a:ext uri="{FF2B5EF4-FFF2-40B4-BE49-F238E27FC236}">
                <a16:creationId xmlns:a16="http://schemas.microsoft.com/office/drawing/2014/main" id="{A8D49551-CD1D-4E30-9605-BFE41AE63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0"/>
            <a:ext cx="4356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568">
            <a:extLst>
              <a:ext uri="{FF2B5EF4-FFF2-40B4-BE49-F238E27FC236}">
                <a16:creationId xmlns:a16="http://schemas.microsoft.com/office/drawing/2014/main" id="{9A891CD9-CF25-45EC-ABFF-008E7129A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0"/>
            <a:ext cx="7215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онст">
            <a:extLst>
              <a:ext uri="{FF2B5EF4-FFF2-40B4-BE49-F238E27FC236}">
                <a16:creationId xmlns:a16="http://schemas.microsoft.com/office/drawing/2014/main" id="{BB1B60F0-FF22-4A50-91C2-896D5D705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" y="-116954"/>
            <a:ext cx="90054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04C94C-30C0-4C8D-BEB5-1D1A3C4AE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893674"/>
            <a:ext cx="7653338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2800">
                <a:latin typeface="Times New Roman" panose="02020603050405020304" pitchFamily="18" charset="0"/>
              </a:rPr>
              <a:t>                 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Сабақтың  кезеңдері:</a:t>
            </a:r>
            <a:endParaRPr lang="ru-RU" altLang="en-US" sz="280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1.Құқық туралы жалпы түсінік</a:t>
            </a:r>
            <a:endParaRPr lang="ru-RU" altLang="en-US" sz="3600"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Өткенге көз жіберсек ... 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    (Тәуке ханның “Жеті жарғысы”) </a:t>
            </a:r>
            <a:endParaRPr lang="ru-RU" altLang="en-US" sz="32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. 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Сенің құқығың – менің құқығым 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(оқушы құқығы)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4.  Көкейде жүрген сауал (сұрақ - жауап)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«Ойлан, тап»;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6</a:t>
            </a:r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 Мұны әрбір оқушы білуге тиіс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 Қорытынды</a:t>
            </a:r>
          </a:p>
          <a:p>
            <a:pPr eaLnBrk="1" hangingPunct="1"/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/>
            <a:br>
              <a:rPr lang="kk-KZ" altLang="en-US" b="0" i="0"/>
            </a:br>
            <a:endParaRPr lang="kk-KZ" altLang="en-US" b="0" i="0"/>
          </a:p>
        </p:txBody>
      </p:sp>
      <p:pic>
        <p:nvPicPr>
          <p:cNvPr id="30723" name="Picture 6" descr="BD20656_">
            <a:extLst>
              <a:ext uri="{FF2B5EF4-FFF2-40B4-BE49-F238E27FC236}">
                <a16:creationId xmlns:a16="http://schemas.microsoft.com/office/drawing/2014/main" id="{2203EF7D-FF8F-4188-9A76-861A5C1AB6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9" descr="042">
            <a:hlinkClick r:id="rId3" action="ppaction://hlinksldjump"/>
            <a:extLst>
              <a:ext uri="{FF2B5EF4-FFF2-40B4-BE49-F238E27FC236}">
                <a16:creationId xmlns:a16="http://schemas.microsoft.com/office/drawing/2014/main" id="{80EB9F13-9A4D-4957-83CA-26440FC36E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408906" y="4914106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042">
            <a:hlinkClick r:id="rId3" action="ppaction://hlinksldjump"/>
            <a:extLst>
              <a:ext uri="{FF2B5EF4-FFF2-40B4-BE49-F238E27FC236}">
                <a16:creationId xmlns:a16="http://schemas.microsoft.com/office/drawing/2014/main" id="{7997373E-8ED3-4DE5-B27E-550C334AC6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408906" y="1885156"/>
            <a:ext cx="33528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A959D9-9C34-4DE0-8766-09912D2B6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538"/>
            <a:ext cx="8797925" cy="606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                            </a:t>
            </a:r>
            <a:r>
              <a:rPr lang="kk-KZ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Қанатты сөздер:</a:t>
            </a:r>
            <a:br>
              <a:rPr lang="kk-KZ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</a:br>
            <a:endParaRPr lang="en-US" altLang="en-US" sz="400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   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«Тәртіпке бас иген құл болмайды, </a:t>
            </a:r>
            <a:endParaRPr lang="en-US" altLang="en-US" sz="360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   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тәртіпсіз ел болмайды»</a:t>
            </a:r>
            <a:b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r>
              <a:rPr lang="en-US" altLang="en-US" sz="3200">
                <a:latin typeface="Times New Roman" panose="02020603050405020304" pitchFamily="18" charset="0"/>
              </a:rPr>
              <a:t>                                                           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Б.Момышұлы.</a:t>
            </a:r>
            <a:endParaRPr lang="en-US" altLang="en-US" sz="32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/>
            <a:br>
              <a:rPr lang="kk-KZ" altLang="en-US" sz="3200">
                <a:latin typeface="Times New Roman" panose="02020603050405020304" pitchFamily="18" charset="0"/>
              </a:rPr>
            </a:br>
            <a:r>
              <a:rPr lang="en-US" altLang="en-US" sz="3200">
                <a:latin typeface="Times New Roman" panose="02020603050405020304" pitchFamily="18" charset="0"/>
              </a:rPr>
              <a:t> 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«Балам бол, басқа бол-бәріңе заң </a:t>
            </a:r>
            <a:endParaRPr lang="en-US" altLang="en-US" sz="360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 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біреу-ақ»,</a:t>
            </a:r>
            <a:b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r>
              <a:rPr lang="en-US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«Тура биде туған жоқ, туғанды биде </a:t>
            </a:r>
            <a:endParaRPr lang="en-US" altLang="en-US" sz="360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        </a:t>
            </a:r>
            <a: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  <a:t>иман жоқ»</a:t>
            </a:r>
            <a:br>
              <a:rPr lang="kk-KZ" altLang="en-US" sz="360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r>
              <a:rPr lang="en-US" altLang="en-US" sz="3200">
                <a:latin typeface="Times New Roman" panose="02020603050405020304" pitchFamily="18" charset="0"/>
              </a:rPr>
              <a:t>                                                            </a:t>
            </a:r>
            <a:r>
              <a:rPr lang="kk-KZ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Ж.Баласағұн.</a:t>
            </a:r>
          </a:p>
        </p:txBody>
      </p:sp>
      <p:pic>
        <p:nvPicPr>
          <p:cNvPr id="11267" name="Picture 3" descr="BD06970_">
            <a:extLst>
              <a:ext uri="{FF2B5EF4-FFF2-40B4-BE49-F238E27FC236}">
                <a16:creationId xmlns:a16="http://schemas.microsoft.com/office/drawing/2014/main" id="{F0E2B6C9-BC33-4D16-BFEB-8231FE79F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698</TotalTime>
  <Words>1235</Words>
  <Application>Microsoft Office PowerPoint</Application>
  <PresentationFormat>Экран (4:3)</PresentationFormat>
  <Paragraphs>297</Paragraphs>
  <Slides>29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Сеть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madinajarkenbaiova@gmail.com</cp:lastModifiedBy>
  <cp:revision>59</cp:revision>
  <dcterms:created xsi:type="dcterms:W3CDTF">2012-10-18T02:00:58Z</dcterms:created>
  <dcterms:modified xsi:type="dcterms:W3CDTF">2020-11-23T06:16:38Z</dcterms:modified>
</cp:coreProperties>
</file>