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84" r:id="rId2"/>
    <p:sldMasterId id="2147483996" r:id="rId3"/>
    <p:sldMasterId id="2147484008" r:id="rId4"/>
    <p:sldMasterId id="2147484020" r:id="rId5"/>
    <p:sldMasterId id="2147484044" r:id="rId6"/>
  </p:sldMasterIdLst>
  <p:notesMasterIdLst>
    <p:notesMasterId r:id="rId18"/>
  </p:notesMasterIdLst>
  <p:sldIdLst>
    <p:sldId id="315" r:id="rId7"/>
    <p:sldId id="325" r:id="rId8"/>
    <p:sldId id="300" r:id="rId9"/>
    <p:sldId id="302" r:id="rId10"/>
    <p:sldId id="303" r:id="rId11"/>
    <p:sldId id="306" r:id="rId12"/>
    <p:sldId id="308" r:id="rId13"/>
    <p:sldId id="320" r:id="rId14"/>
    <p:sldId id="324" r:id="rId15"/>
    <p:sldId id="310" r:id="rId16"/>
    <p:sldId id="31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875" autoAdjust="0"/>
  </p:normalViewPr>
  <p:slideViewPr>
    <p:cSldViewPr>
      <p:cViewPr>
        <p:scale>
          <a:sx n="60" d="100"/>
          <a:sy n="60" d="100"/>
        </p:scale>
        <p:origin x="-157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 /><Relationship Id="rId13" Type="http://schemas.openxmlformats.org/officeDocument/2006/relationships/slide" Target="slides/slide7.xml" /><Relationship Id="rId18" Type="http://schemas.openxmlformats.org/officeDocument/2006/relationships/notesMaster" Target="notesMasters/notesMaster1.xml" /><Relationship Id="rId3" Type="http://schemas.openxmlformats.org/officeDocument/2006/relationships/slideMaster" Target="slideMasters/slideMaster3.xml" /><Relationship Id="rId21" Type="http://schemas.openxmlformats.org/officeDocument/2006/relationships/theme" Target="theme/theme1.xml" /><Relationship Id="rId7" Type="http://schemas.openxmlformats.org/officeDocument/2006/relationships/slide" Target="slides/slide1.xml" /><Relationship Id="rId12" Type="http://schemas.openxmlformats.org/officeDocument/2006/relationships/slide" Target="slides/slide6.xml" /><Relationship Id="rId17" Type="http://schemas.openxmlformats.org/officeDocument/2006/relationships/slide" Target="slides/slide1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0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5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9.xml" /><Relationship Id="rId10" Type="http://schemas.openxmlformats.org/officeDocument/2006/relationships/slide" Target="slides/slide4.xml" /><Relationship Id="rId19" Type="http://schemas.openxmlformats.org/officeDocument/2006/relationships/presProps" Target="presProps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3.xml" /><Relationship Id="rId14" Type="http://schemas.openxmlformats.org/officeDocument/2006/relationships/slide" Target="slides/slide8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84C0B-C0EF-4962-80CF-65C78E3E756D}" type="datetimeFigureOut">
              <a:rPr lang="ru-RU" smtClean="0"/>
              <a:pPr/>
              <a:t>04.07.2020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9E088-5292-4A42-B459-0B93887D3E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92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ak.adamzat.kz/" TargetMode="External" /><Relationship Id="rId2" Type="http://schemas.openxmlformats.org/officeDocument/2006/relationships/image" Target="../media/image6.jpeg" /><Relationship Id="rId1" Type="http://schemas.openxmlformats.org/officeDocument/2006/relationships/slideMaster" Target="../slideMasters/slideMaster6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04.07.2020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04.07.2020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04.07.2020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F72DB-A21E-4273-9BC0-37A501585346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AAFB24F-57F4-4153-B59D-8881B5E18779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78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815D-393A-43F1-8008-08D98105491B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21F1-6A01-4DF4-8848-5BA74DC741E9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32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61F4-375E-485C-B4CE-BDEF2605DC23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7B3C5-9779-49E2-8B0D-FFBDC0AB3794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96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5042-F383-4558-8777-161CCB7AD23B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742BE-E5F7-4DD4-9C66-143D93E150D2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97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525A-411F-49BC-B629-4BCE3AC1E020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2388-2D4D-4B8D-9D3F-C2D8B679F54D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2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858B-D9C9-4EBE-ACBE-24A6DA6BFF72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8DFC-B4F3-43C6-9991-884AD0FD0828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6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9E731-9B8A-4946-A912-9020CAF2B0B2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6D5C-88A3-477B-AEC0-DD00BE44C465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7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3E1CC-4E92-4FA1-977B-E1F246E52E43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ABD91-B1AF-4C70-80CF-B23611C94202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1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04.07.2020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4A09F-2E1C-4C6C-8F94-2F72673D0181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2F6C8-71FD-45B6-9665-CD64F5EC040F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24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6193-3F04-429F-A6B9-D9CFED100DCB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589-400E-4B95-90CB-09234F5EB550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00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7E03-7D6B-4CB7-9952-0B90756CE9E0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370D9-8A80-45D5-9511-F46690FFFF6B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89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F72DB-A21E-4273-9BC0-37A501585346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AAFB24F-57F4-4153-B59D-8881B5E18779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6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815D-393A-43F1-8008-08D98105491B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21F1-6A01-4DF4-8848-5BA74DC741E9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07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61F4-375E-485C-B4CE-BDEF2605DC23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7B3C5-9779-49E2-8B0D-FFBDC0AB3794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5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5042-F383-4558-8777-161CCB7AD23B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742BE-E5F7-4DD4-9C66-143D93E150D2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61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525A-411F-49BC-B629-4BCE3AC1E020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2388-2D4D-4B8D-9D3F-C2D8B679F54D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42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858B-D9C9-4EBE-ACBE-24A6DA6BFF72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8DFC-B4F3-43C6-9991-884AD0FD0828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22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9E731-9B8A-4946-A912-9020CAF2B0B2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6D5C-88A3-477B-AEC0-DD00BE44C465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0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04.07.2020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3E1CC-4E92-4FA1-977B-E1F246E52E43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ABD91-B1AF-4C70-80CF-B23611C94202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60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4A09F-2E1C-4C6C-8F94-2F72673D0181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2F6C8-71FD-45B6-9665-CD64F5EC040F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85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6193-3F04-429F-A6B9-D9CFED100DCB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589-400E-4B95-90CB-09234F5EB550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8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7E03-7D6B-4CB7-9952-0B90756CE9E0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370D9-8A80-45D5-9511-F46690FFFF6B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94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F72DB-A21E-4273-9BC0-37A501585346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AAFB24F-57F4-4153-B59D-8881B5E18779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88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815D-393A-43F1-8008-08D98105491B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21F1-6A01-4DF4-8848-5BA74DC741E9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54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61F4-375E-485C-B4CE-BDEF2605DC23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7B3C5-9779-49E2-8B0D-FFBDC0AB3794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88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5042-F383-4558-8777-161CCB7AD23B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742BE-E5F7-4DD4-9C66-143D93E150D2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10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525A-411F-49BC-B629-4BCE3AC1E020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2388-2D4D-4B8D-9D3F-C2D8B679F54D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09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858B-D9C9-4EBE-ACBE-24A6DA6BFF72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8DFC-B4F3-43C6-9991-884AD0FD0828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5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04.07.2020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9E731-9B8A-4946-A912-9020CAF2B0B2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6D5C-88A3-477B-AEC0-DD00BE44C465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68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3E1CC-4E92-4FA1-977B-E1F246E52E43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ABD91-B1AF-4C70-80CF-B23611C94202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94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4A09F-2E1C-4C6C-8F94-2F72673D0181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2F6C8-71FD-45B6-9665-CD64F5EC040F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59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6193-3F04-429F-A6B9-D9CFED100DCB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589-400E-4B95-90CB-09234F5EB550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44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7E03-7D6B-4CB7-9952-0B90756CE9E0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370D9-8A80-45D5-9511-F46690FFFF6B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50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F72DB-A21E-4273-9BC0-37A501585346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AAFB24F-57F4-4153-B59D-8881B5E18779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02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815D-393A-43F1-8008-08D98105491B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21F1-6A01-4DF4-8848-5BA74DC741E9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30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61F4-375E-485C-B4CE-BDEF2605DC23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7B3C5-9779-49E2-8B0D-FFBDC0AB3794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61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5042-F383-4558-8777-161CCB7AD23B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742BE-E5F7-4DD4-9C66-143D93E150D2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645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525A-411F-49BC-B629-4BCE3AC1E020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2388-2D4D-4B8D-9D3F-C2D8B679F54D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4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04.07.2020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858B-D9C9-4EBE-ACBE-24A6DA6BFF72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8DFC-B4F3-43C6-9991-884AD0FD0828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947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9E731-9B8A-4946-A912-9020CAF2B0B2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6D5C-88A3-477B-AEC0-DD00BE44C465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58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3E1CC-4E92-4FA1-977B-E1F246E52E43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ABD91-B1AF-4C70-80CF-B23611C94202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996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4A09F-2E1C-4C6C-8F94-2F72673D0181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2F6C8-71FD-45B6-9665-CD64F5EC040F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147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6193-3F04-429F-A6B9-D9CFED100DCB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589-400E-4B95-90CB-09234F5EB550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206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7E03-7D6B-4CB7-9952-0B90756CE9E0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370D9-8A80-45D5-9511-F46690FFFF6B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91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Безимени-1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027988" y="6629400"/>
            <a:ext cx="144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kk-KZ" sz="900" b="1">
                <a:solidFill>
                  <a:srgbClr val="FFFFFF"/>
                </a:solidFill>
                <a:hlinkClick r:id="rId3"/>
              </a:rPr>
              <a:t>Ашық сабақтар</a:t>
            </a:r>
            <a:endParaRPr lang="ru-RU" sz="900" b="1">
              <a:solidFill>
                <a:srgbClr val="FFFF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1A904-FBF7-4505-B053-EB920AE67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66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F332D-E15A-47E2-A403-CAB2CA09CD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967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85BD-4BEF-40CC-824D-AAF472B0B3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28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8B377-FEC6-451F-8DEC-CA2399F4FB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1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04.07.2020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E1EC-90C2-4E3B-AEE4-016C8FFA45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214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56717-9320-419E-ABC5-738B76DB1A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628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64C22-50C6-444F-ABF7-17D9F1908F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730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6EF0-177A-46DE-A8DC-6AB70E0F7F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382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DE011-53D5-445C-B32B-56C995C0E3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530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BB052-5C29-4EDE-8C46-A22842763C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001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635C4-7319-4C05-8118-524CB0ECB4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090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E084-7A13-4D8F-82D6-ED3E004154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2272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04.07.2020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04.07.2020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04.07.2020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3.jpe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image" Target="../media/image4.png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image" Target="../media/image3.jpeg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Relationship Id="rId14" Type="http://schemas.openxmlformats.org/officeDocument/2006/relationships/image" Target="../media/image4.png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13" Type="http://schemas.openxmlformats.org/officeDocument/2006/relationships/image" Target="../media/image3.jpeg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Relationship Id="rId14" Type="http://schemas.openxmlformats.org/officeDocument/2006/relationships/image" Target="../media/image4.png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13" Type="http://schemas.openxmlformats.org/officeDocument/2006/relationships/image" Target="../media/image3.jpeg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Relationship Id="rId14" Type="http://schemas.openxmlformats.org/officeDocument/2006/relationships/image" Target="../media/image4.png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 /><Relationship Id="rId13" Type="http://schemas.openxmlformats.org/officeDocument/2006/relationships/theme" Target="../theme/theme6.xml" /><Relationship Id="rId3" Type="http://schemas.openxmlformats.org/officeDocument/2006/relationships/slideLayout" Target="../slideLayouts/slideLayout58.xml" /><Relationship Id="rId7" Type="http://schemas.openxmlformats.org/officeDocument/2006/relationships/slideLayout" Target="../slideLayouts/slideLayout62.xml" /><Relationship Id="rId12" Type="http://schemas.openxmlformats.org/officeDocument/2006/relationships/slideLayout" Target="../slideLayouts/slideLayout67.xml" /><Relationship Id="rId2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56.xml" /><Relationship Id="rId6" Type="http://schemas.openxmlformats.org/officeDocument/2006/relationships/slideLayout" Target="../slideLayouts/slideLayout61.xml" /><Relationship Id="rId11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60.xml" /><Relationship Id="rId15" Type="http://schemas.openxmlformats.org/officeDocument/2006/relationships/hyperlink" Target="http://www.sabak.adamzat.kz/" TargetMode="External" /><Relationship Id="rId10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59.xml" /><Relationship Id="rId9" Type="http://schemas.openxmlformats.org/officeDocument/2006/relationships/slideLayout" Target="../slideLayouts/slideLayout64.xml" /><Relationship Id="rId14" Type="http://schemas.openxmlformats.org/officeDocument/2006/relationships/image" Target="../media/image5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9B7FCF-A268-4596-8C4C-EB2169BD3C1C}" type="datetimeFigureOut">
              <a:rPr lang="ru-RU" smtClean="0"/>
              <a:pPr/>
              <a:t>04.07.2020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95319E-2353-47C9-90CA-DC8528C52B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9955A-AB7A-4981-96DC-B98E4BEB4F03}" type="datetimeFigureOut">
              <a:rPr lang="ru-RU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051FFB-88FB-45D6-B37C-E0518784E1DE}" type="slidenum">
              <a:rPr lang="ru-RU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9955A-AB7A-4981-96DC-B98E4BEB4F03}" type="datetimeFigureOut">
              <a:rPr lang="ru-RU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051FFB-88FB-45D6-B37C-E0518784E1DE}" type="slidenum">
              <a:rPr lang="ru-RU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2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9955A-AB7A-4981-96DC-B98E4BEB4F03}" type="datetimeFigureOut">
              <a:rPr lang="ru-RU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051FFB-88FB-45D6-B37C-E0518784E1DE}" type="slidenum">
              <a:rPr lang="ru-RU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8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9955A-AB7A-4981-96DC-B98E4BEB4F03}" type="datetimeFigureOut">
              <a:rPr lang="ru-RU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04.07.2020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051FFB-88FB-45D6-B37C-E0518784E1DE}" type="slidenum">
              <a:rPr lang="ru-RU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7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Безимени-1 копия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16E8A9-CAFF-410E-82AC-8EE8B14323D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027988" y="66294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kk-KZ" sz="900" b="1">
                <a:solidFill>
                  <a:srgbClr val="FFFFFF"/>
                </a:solidFill>
                <a:hlinkClick r:id="rId15"/>
              </a:rPr>
              <a:t>Ашық сабақтар</a:t>
            </a:r>
            <a:endParaRPr lang="ru-RU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.wav" /><Relationship Id="rId1" Type="http://schemas.microsoft.com/office/2007/relationships/media" Target="../media/media1.wav" /><Relationship Id="rId6" Type="http://schemas.openxmlformats.org/officeDocument/2006/relationships/image" Target="../media/image8.png" /><Relationship Id="rId5" Type="http://schemas.openxmlformats.org/officeDocument/2006/relationships/image" Target="../media/image7.jpeg" /><Relationship Id="rId4" Type="http://schemas.openxmlformats.org/officeDocument/2006/relationships/hyperlink" Target="https://kk.wikipedia.org/wiki/%D0%A1%D1%83%D1%80%D0%B5%D1%82:Qorqyt.jpg" TargetMode="Externa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 /><Relationship Id="rId1" Type="http://schemas.openxmlformats.org/officeDocument/2006/relationships/slideLayout" Target="../slideLayouts/slideLayout35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2.wav" /><Relationship Id="rId1" Type="http://schemas.microsoft.com/office/2007/relationships/media" Target="../media/media2.wav" /><Relationship Id="rId4" Type="http://schemas.openxmlformats.org/officeDocument/2006/relationships/image" Target="../media/image8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3.wav" /><Relationship Id="rId1" Type="http://schemas.microsoft.com/office/2007/relationships/media" Target="../media/media3.wav" /><Relationship Id="rId4" Type="http://schemas.openxmlformats.org/officeDocument/2006/relationships/image" Target="../media/image8.pn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 /><Relationship Id="rId2" Type="http://schemas.openxmlformats.org/officeDocument/2006/relationships/image" Target="../media/image10.wmf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2.wmf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kk/c/c9/Qorqyt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976664" cy="57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8"/>
    </mc:Choice>
    <mc:Fallback xmlns="">
      <p:transition spd="slow" advTm="3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5575" cy="4752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kk-KZ" dirty="0"/>
            </a:br>
            <a:r>
              <a:rPr lang="kk-KZ" sz="4800" dirty="0">
                <a:solidFill>
                  <a:schemeClr val="accent5"/>
                </a:solidFill>
              </a:rPr>
              <a:t>Сен </a:t>
            </a:r>
            <a:r>
              <a:rPr lang="kk-KZ" sz="4800" b="1" dirty="0">
                <a:solidFill>
                  <a:schemeClr val="accent5"/>
                </a:solidFill>
              </a:rPr>
              <a:t>ҰБТ</a:t>
            </a:r>
            <a:r>
              <a:rPr lang="kk-KZ" sz="4800" dirty="0">
                <a:solidFill>
                  <a:schemeClr val="accent5"/>
                </a:solidFill>
              </a:rPr>
              <a:t> – ға дайынсың ба?</a:t>
            </a:r>
            <a:br>
              <a:rPr lang="kk-KZ" sz="4800" dirty="0">
                <a:solidFill>
                  <a:schemeClr val="accent5"/>
                </a:solidFill>
              </a:rPr>
            </a:br>
            <a:br>
              <a:rPr lang="kk-KZ" sz="4800" dirty="0">
                <a:solidFill>
                  <a:schemeClr val="accent5"/>
                </a:solidFill>
              </a:rPr>
            </a:br>
            <a:r>
              <a:rPr lang="kk-KZ" sz="4800" b="1" dirty="0">
                <a:solidFill>
                  <a:schemeClr val="accent5"/>
                </a:solidFill>
              </a:rPr>
              <a:t>Тест сұрақтарына жауап беру.</a:t>
            </a:r>
            <a:br>
              <a:rPr lang="kk-KZ" sz="4800" b="1" dirty="0">
                <a:solidFill>
                  <a:schemeClr val="accent5"/>
                </a:solidFill>
              </a:rPr>
            </a:br>
            <a:endParaRPr lang="ru-RU" sz="4800" b="1" dirty="0">
              <a:solidFill>
                <a:schemeClr val="accent5"/>
              </a:solidFill>
            </a:endParaRPr>
          </a:p>
        </p:txBody>
      </p:sp>
      <p:pic>
        <p:nvPicPr>
          <p:cNvPr id="13315" name="Picture 3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4135438"/>
            <a:ext cx="179546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767214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484313"/>
            <a:ext cx="6964362" cy="3376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6000" dirty="0">
                <a:solidFill>
                  <a:srgbClr val="0070C0"/>
                </a:solidFill>
              </a:rPr>
              <a:t>Бағалау</a:t>
            </a:r>
            <a:br>
              <a:rPr lang="kk-KZ" sz="6000" dirty="0">
                <a:solidFill>
                  <a:srgbClr val="0070C0"/>
                </a:solidFill>
              </a:rPr>
            </a:br>
            <a:br>
              <a:rPr lang="kk-KZ" dirty="0"/>
            </a:br>
            <a:r>
              <a:rPr lang="kk-KZ" dirty="0">
                <a:solidFill>
                  <a:schemeClr val="tx2"/>
                </a:solidFill>
              </a:rPr>
              <a:t>Сын айта білуге, сынды көтере білуге, сыннан нәтиже шығара білу.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1042988" y="908050"/>
            <a:ext cx="922337" cy="8651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FFFF00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6659563" y="5013325"/>
            <a:ext cx="1225550" cy="11525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13556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5694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 </a:t>
            </a:r>
            <a:r>
              <a:rPr lang="kk-KZ" sz="9600" dirty="0">
                <a:latin typeface="Arial" panose="020B0604020202020204" pitchFamily="34" charset="0"/>
                <a:cs typeface="Arial" panose="020B0604020202020204" pitchFamily="34" charset="0"/>
              </a:rPr>
              <a:t>Жыраулар поэзиясы </a:t>
            </a:r>
            <a:endParaRPr lang="ru-RU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5"/>
    </mc:Choice>
    <mc:Fallback xmlns="">
      <p:transition spd="slow" advTm="2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 rot="7428301">
            <a:off x="1839723" y="1391857"/>
            <a:ext cx="1549969" cy="64807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3013549">
            <a:off x="6087575" y="1357024"/>
            <a:ext cx="1514775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3986362" y="1458355"/>
            <a:ext cx="1171274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070438" y="2518891"/>
            <a:ext cx="3003121" cy="331498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материалдарды  пайдалана  отырып   өз бетінше жұмыс істеуге және сызбаларды  пайдалану   арқылы сыни  ойлауға  ізденімпаздыққа  дағдыландыру</a:t>
            </a:r>
          </a:p>
          <a:p>
            <a:pPr algn="ctr"/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084167" y="2368028"/>
            <a:ext cx="2736304" cy="343072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Топпен  жұмыс  істеу  барысында  ұжымшылдыққа,  бір-бірін  құрметтеуге,  өз  ойын  ашық  айтуға, сын  айта  білуге, сыннан нәтиже  шығаруға  тәрбиелеу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>
            <a:off x="323528" y="116632"/>
            <a:ext cx="8496943" cy="1080122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 </a:t>
            </a:r>
            <a:r>
              <a:rPr lang="kk-KZ" sz="2800" dirty="0"/>
              <a:t>Сабақтың  Мақсаты</a:t>
            </a:r>
            <a:endParaRPr lang="ru-RU" sz="2800" dirty="0"/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240988" y="2416177"/>
            <a:ext cx="3003121" cy="343072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Орта ғасырларда өмір сүрген жыраулардың  өмірі мен қызметі, шығармашылығы, қоғамда алатын орны туралы  мағлұмат  алу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7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02"/>
    </mc:Choice>
    <mc:Fallback xmlns="">
      <p:transition spd="slow" advTm="20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536174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800" b="0" i="0" u="none" strike="noStrike" kern="0" cap="none" spc="0" normalizeH="0" baseline="0" noProof="0" dirty="0">
                <a:ln>
                  <a:noFill/>
                </a:ln>
                <a:solidFill>
                  <a:srgbClr val="AA2B1E">
                    <a:lumMod val="75000"/>
                  </a:srgbClr>
                </a:solidFill>
                <a:effectLst/>
                <a:uLnTx/>
                <a:uFillTx/>
                <a:latin typeface="Constantia"/>
              </a:rPr>
              <a:t>      «Ой жинақтау» </a:t>
            </a:r>
            <a:br>
              <a:rPr kumimoji="0" lang="kk-KZ" sz="4800" b="0" i="0" u="none" strike="noStrike" kern="0" cap="none" spc="0" normalizeH="0" baseline="0" noProof="0" dirty="0">
                <a:ln>
                  <a:noFill/>
                </a:ln>
                <a:solidFill>
                  <a:srgbClr val="AA2B1E">
                    <a:lumMod val="75000"/>
                  </a:srgbClr>
                </a:solidFill>
                <a:effectLst/>
                <a:uLnTx/>
                <a:uFillTx/>
                <a:latin typeface="Constantia"/>
              </a:rPr>
            </a:br>
            <a:r>
              <a:rPr kumimoji="0" lang="kk-KZ" sz="4800" b="0" i="0" u="none" strike="noStrike" kern="0" cap="none" spc="0" normalizeH="0" baseline="0" noProof="0" dirty="0">
                <a:ln>
                  <a:noFill/>
                </a:ln>
                <a:solidFill>
                  <a:srgbClr val="AA2B1E">
                    <a:lumMod val="75000"/>
                  </a:srgbClr>
                </a:solidFill>
                <a:effectLst/>
                <a:uLnTx/>
                <a:uFillTx/>
                <a:latin typeface="Constantia"/>
              </a:rPr>
              <a:t>Топ оқушылары тақырып бойынша пікір алмасу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377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98525"/>
            <a:ext cx="79248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04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91513" cy="580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800" dirty="0">
                <a:solidFill>
                  <a:schemeClr val="accent5">
                    <a:lumMod val="75000"/>
                  </a:schemeClr>
                </a:solidFill>
              </a:rPr>
              <a:t>Менің ізденісім</a:t>
            </a:r>
            <a:br>
              <a:rPr lang="kk-KZ" sz="4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kk-KZ" sz="5400" dirty="0">
                <a:solidFill>
                  <a:schemeClr val="accent5">
                    <a:lumMod val="50000"/>
                  </a:schemeClr>
                </a:solidFill>
              </a:rPr>
              <a:t>АКТ-ы мен жұмыс</a:t>
            </a:r>
            <a:endParaRPr lang="ru-RU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267" name="Picture 3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4279900"/>
            <a:ext cx="17764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862013"/>
            <a:ext cx="1824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233863"/>
            <a:ext cx="174783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260648"/>
            <a:ext cx="8291513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kk-KZ" sz="4800">
                <a:solidFill>
                  <a:srgbClr val="EB5605">
                    <a:lumMod val="75000"/>
                  </a:srgbClr>
                </a:solidFill>
              </a:rPr>
              <a:t>Менің ізденісім</a:t>
            </a:r>
            <a:br>
              <a:rPr lang="kk-KZ" sz="4800">
                <a:solidFill>
                  <a:srgbClr val="EB5605">
                    <a:lumMod val="75000"/>
                  </a:srgbClr>
                </a:solidFill>
              </a:rPr>
            </a:br>
            <a:r>
              <a:rPr lang="kk-KZ" sz="5400">
                <a:solidFill>
                  <a:srgbClr val="EB5605">
                    <a:lumMod val="50000"/>
                  </a:srgbClr>
                </a:solidFill>
              </a:rPr>
              <a:t>АКТ-ы мен жұмыс</a:t>
            </a:r>
            <a:endParaRPr lang="ru-RU" sz="5400" dirty="0">
              <a:solidFill>
                <a:srgbClr val="EB5605">
                  <a:lumMod val="50000"/>
                </a:srgb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34554" y="413048"/>
            <a:ext cx="8291513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kk-KZ" sz="4800" dirty="0">
                <a:solidFill>
                  <a:srgbClr val="EB5605">
                    <a:lumMod val="75000"/>
                  </a:srgbClr>
                </a:solidFill>
              </a:rPr>
            </a:br>
            <a:endParaRPr lang="ru-RU" sz="5400" dirty="0">
              <a:solidFill>
                <a:srgbClr val="EB5605">
                  <a:lumMod val="50000"/>
                </a:srgb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9553" y="557245"/>
            <a:ext cx="7992887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kk-KZ" sz="4800" dirty="0">
                <a:solidFill>
                  <a:srgbClr val="EB5605">
                    <a:lumMod val="75000"/>
                  </a:srgbClr>
                </a:solidFill>
              </a:rPr>
            </a:br>
            <a:endParaRPr lang="ru-RU" sz="5400" dirty="0">
              <a:solidFill>
                <a:srgbClr val="EB560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8514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412875"/>
            <a:ext cx="7704137" cy="4032250"/>
          </a:xfrm>
        </p:spPr>
        <p:txBody>
          <a:bodyPr/>
          <a:lstStyle/>
          <a:p>
            <a:pPr eaLnBrk="1" hangingPunct="1"/>
            <a:r>
              <a:rPr lang="kk-KZ" altLang="ru-RU" sz="4800">
                <a:solidFill>
                  <a:srgbClr val="7030A0"/>
                </a:solidFill>
              </a:rPr>
              <a:t>«Бастама – Жауап – Кейінгі әрекет (БЖКӘ) стратегиясы бойынша сұрақтарға жауап бере отырып сабақты қорытындылау</a:t>
            </a:r>
            <a:endParaRPr lang="ru-RU" altLang="ru-RU" sz="48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83738"/>
      </p:ext>
    </p:extLst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0"/>
          <p:cNvGrpSpPr>
            <a:grpSpLocks/>
          </p:cNvGrpSpPr>
          <p:nvPr/>
        </p:nvGrpSpPr>
        <p:grpSpPr bwMode="auto">
          <a:xfrm>
            <a:off x="215901" y="404813"/>
            <a:ext cx="8820150" cy="5832475"/>
            <a:chOff x="136" y="255"/>
            <a:chExt cx="5556" cy="3674"/>
          </a:xfrm>
        </p:grpSpPr>
        <p:sp>
          <p:nvSpPr>
            <p:cNvPr id="44035" name="Oval 3"/>
            <p:cNvSpPr>
              <a:spLocks noChangeArrowheads="1"/>
            </p:cNvSpPr>
            <p:nvPr/>
          </p:nvSpPr>
          <p:spPr bwMode="auto">
            <a:xfrm>
              <a:off x="2109" y="1616"/>
              <a:ext cx="1496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i="1" dirty="0" err="1">
                  <a:solidFill>
                    <a:srgbClr val="0000FF"/>
                  </a:solidFill>
                  <a:latin typeface="Palatino Linotype KZ"/>
                </a:rPr>
                <a:t>Жыраулар</a:t>
              </a:r>
              <a:endParaRPr lang="ru-RU" altLang="ru-RU" sz="2800" b="1" i="1" dirty="0">
                <a:solidFill>
                  <a:srgbClr val="0000FF"/>
                </a:solidFill>
                <a:latin typeface="Palatino Linotype KZ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i="1" dirty="0">
                  <a:solidFill>
                    <a:srgbClr val="0000FF"/>
                  </a:solidFill>
                  <a:latin typeface="Palatino Linotype KZ"/>
                </a:rPr>
                <a:t>  </a:t>
              </a:r>
              <a:r>
                <a:rPr lang="ru-RU" altLang="ru-RU" sz="2800" b="1" i="1" dirty="0" err="1">
                  <a:solidFill>
                    <a:srgbClr val="0000FF"/>
                  </a:solidFill>
                  <a:latin typeface="Palatino Linotype KZ"/>
                </a:rPr>
                <a:t>кім</a:t>
              </a:r>
              <a:r>
                <a:rPr lang="ru-RU" altLang="ru-RU" sz="2800" b="1" i="1" dirty="0">
                  <a:solidFill>
                    <a:srgbClr val="0000FF"/>
                  </a:solidFill>
                  <a:latin typeface="Palatino Linotype KZ"/>
                </a:rPr>
                <a:t>?</a:t>
              </a:r>
            </a:p>
          </p:txBody>
        </p:sp>
        <p:sp>
          <p:nvSpPr>
            <p:cNvPr id="44036" name="Line 4"/>
            <p:cNvSpPr>
              <a:spLocks noChangeShapeType="1"/>
            </p:cNvSpPr>
            <p:nvPr/>
          </p:nvSpPr>
          <p:spPr bwMode="auto">
            <a:xfrm flipV="1">
              <a:off x="2880" y="1071"/>
              <a:ext cx="0" cy="54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>
              <a:off x="3605" y="2024"/>
              <a:ext cx="58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>
              <a:off x="3334" y="2342"/>
              <a:ext cx="680" cy="45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4194" y="1616"/>
              <a:ext cx="1498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24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XV-XVIII ғасыр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24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дағы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24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даналар  </a:t>
              </a:r>
              <a:endParaRPr lang="ru-RU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040" name="Line 8"/>
            <p:cNvSpPr>
              <a:spLocks noChangeShapeType="1"/>
            </p:cNvSpPr>
            <p:nvPr/>
          </p:nvSpPr>
          <p:spPr bwMode="auto">
            <a:xfrm flipV="1">
              <a:off x="3333" y="1298"/>
              <a:ext cx="635" cy="40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 flipH="1" flipV="1">
              <a:off x="1837" y="1298"/>
              <a:ext cx="544" cy="40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 flipH="1">
              <a:off x="1724" y="2342"/>
              <a:ext cx="656" cy="4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 flipH="1">
              <a:off x="2608" y="2427"/>
              <a:ext cx="386" cy="68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3968" y="482"/>
              <a:ext cx="1497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k-KZ" sz="2000" dirty="0">
                <a:solidFill>
                  <a:srgbClr val="0000FF"/>
                </a:solidFill>
                <a:latin typeface="Palatino Linotype KZ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АҚЫН</a:t>
              </a:r>
              <a:endPara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rgbClr val="0000FF"/>
                </a:solidFill>
                <a:latin typeface="Palatino Linotype KZ"/>
              </a:endParaRPr>
            </a:p>
          </p:txBody>
        </p:sp>
        <p:sp>
          <p:nvSpPr>
            <p:cNvPr id="44047" name="Rectangle 15"/>
            <p:cNvSpPr>
              <a:spLocks noChangeArrowheads="1"/>
            </p:cNvSpPr>
            <p:nvPr/>
          </p:nvSpPr>
          <p:spPr bwMode="auto">
            <a:xfrm>
              <a:off x="158" y="255"/>
              <a:ext cx="1679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kk-KZ" altLang="ru-RU" sz="2000" b="1" i="1" dirty="0">
                <a:solidFill>
                  <a:srgbClr val="000000"/>
                </a:solidFill>
                <a:latin typeface="Palatino Linotype KZ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kk-KZ" altLang="ru-RU" sz="2000" b="1" i="1" dirty="0">
                <a:solidFill>
                  <a:srgbClr val="000000"/>
                </a:solidFill>
                <a:latin typeface="Palatino Linotype KZ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k-KZ" altLang="ru-RU" sz="2000" b="1" i="1" dirty="0">
                  <a:solidFill>
                    <a:srgbClr val="000000"/>
                  </a:solidFill>
                  <a:latin typeface="Palatino Linotype KZ"/>
                </a:rPr>
                <a:t>ХАЛЫҚ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k-KZ" altLang="ru-RU" sz="2000" b="1" i="1" dirty="0">
                  <a:solidFill>
                    <a:srgbClr val="000000"/>
                  </a:solidFill>
                  <a:latin typeface="Palatino Linotype KZ"/>
                </a:rPr>
                <a:t> ПОЭЗИЯСЫНА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k-KZ" altLang="ru-RU" sz="2000" b="1" i="1" dirty="0">
                  <a:solidFill>
                    <a:srgbClr val="000000"/>
                  </a:solidFill>
                  <a:latin typeface="Palatino Linotype KZ"/>
                </a:rPr>
                <a:t>ҮЛЕС ҚОСҚАНДАР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k-KZ" altLang="ru-RU" sz="2000" b="1" i="1" dirty="0">
                  <a:solidFill>
                    <a:srgbClr val="000000"/>
                  </a:solidFill>
                  <a:latin typeface="Palatino Linotype KZ"/>
                </a:rPr>
                <a:t> 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k-KZ" altLang="ru-RU" sz="2000" b="1" i="1" dirty="0">
                  <a:solidFill>
                    <a:srgbClr val="000000"/>
                  </a:solidFill>
                  <a:latin typeface="Palatino Linotype KZ"/>
                </a:rPr>
                <a:t> </a:t>
              </a:r>
              <a:endParaRPr lang="ru-RU" altLang="ru-RU" sz="2000" b="1" i="1" dirty="0">
                <a:solidFill>
                  <a:srgbClr val="000000"/>
                </a:solidFill>
                <a:latin typeface="Palatino Linotype KZ"/>
              </a:endParaRPr>
            </a:p>
          </p:txBody>
        </p:sp>
        <p:sp>
          <p:nvSpPr>
            <p:cNvPr id="44048" name="Rectangle 16"/>
            <p:cNvSpPr>
              <a:spLocks noChangeArrowheads="1"/>
            </p:cNvSpPr>
            <p:nvPr/>
          </p:nvSpPr>
          <p:spPr bwMode="auto">
            <a:xfrm>
              <a:off x="1746" y="3113"/>
              <a:ext cx="1724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altLang="ru-RU" sz="2000" b="1" i="1" dirty="0">
                  <a:solidFill>
                    <a:srgbClr val="000000"/>
                  </a:solidFill>
                  <a:latin typeface="Palatino Linotype KZ"/>
                </a:rPr>
                <a:t>Шешендік,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altLang="ru-RU" sz="2000" b="1" i="1" dirty="0">
                  <a:solidFill>
                    <a:srgbClr val="000000"/>
                  </a:solidFill>
                  <a:latin typeface="Palatino Linotype KZ"/>
                </a:rPr>
                <a:t>даналық сөздердің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altLang="ru-RU" sz="2000" b="1" i="1" dirty="0">
                  <a:solidFill>
                    <a:srgbClr val="000000"/>
                  </a:solidFill>
                  <a:latin typeface="Palatino Linotype KZ"/>
                </a:rPr>
                <a:t>авторы</a:t>
              </a:r>
              <a:endParaRPr lang="ru-RU" altLang="ru-RU" sz="2000" b="1" i="1" dirty="0">
                <a:solidFill>
                  <a:srgbClr val="000000"/>
                </a:solidFill>
                <a:latin typeface="Palatino Linotype KZ"/>
              </a:endParaRPr>
            </a:p>
          </p:txBody>
        </p:sp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2109" y="255"/>
              <a:ext cx="1497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ХАНДАРДЫҢ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КЕҢЕСШІЛЕРІ</a:t>
              </a:r>
              <a:endPara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rgbClr val="0000FF"/>
                </a:solidFill>
                <a:latin typeface="Palatino Linotype KZ"/>
              </a:endParaRPr>
            </a:p>
          </p:txBody>
        </p:sp>
        <p:sp>
          <p:nvSpPr>
            <p:cNvPr id="44050" name="Rectangle 18"/>
            <p:cNvSpPr>
              <a:spLocks noChangeArrowheads="1"/>
            </p:cNvSpPr>
            <p:nvPr/>
          </p:nvSpPr>
          <p:spPr bwMode="auto">
            <a:xfrm>
              <a:off x="136" y="2022"/>
              <a:ext cx="1588" cy="10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altLang="ru-RU" sz="2000" b="1" i="1" dirty="0">
                  <a:solidFill>
                    <a:srgbClr val="000000"/>
                  </a:solidFill>
                  <a:latin typeface="Palatino Linotype KZ"/>
                </a:rPr>
                <a:t> шығармаларын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altLang="ru-RU" sz="2000" b="1" i="1" dirty="0">
                  <a:solidFill>
                    <a:srgbClr val="000000"/>
                  </a:solidFill>
                  <a:latin typeface="Palatino Linotype KZ"/>
                </a:rPr>
                <a:t>ақыл-нақыл, өсиет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altLang="ru-RU" sz="2000" b="1" i="1" dirty="0">
                  <a:solidFill>
                    <a:srgbClr val="000000"/>
                  </a:solidFill>
                  <a:latin typeface="Palatino Linotype KZ"/>
                </a:rPr>
                <a:t>түрінде  айтқан</a:t>
              </a:r>
              <a:endParaRPr lang="ru-RU" altLang="ru-RU" sz="2000" b="1" i="1" dirty="0">
                <a:solidFill>
                  <a:srgbClr val="000000"/>
                </a:solidFill>
                <a:latin typeface="Palatino Linotype KZ"/>
              </a:endParaRPr>
            </a:p>
          </p:txBody>
        </p:sp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3787" y="2796"/>
              <a:ext cx="1905" cy="10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k-KZ" altLang="ru-RU" sz="2000" b="1" dirty="0">
                  <a:solidFill>
                    <a:srgbClr val="000000"/>
                  </a:solidFill>
                </a:rPr>
                <a:t>Бұқар жырау,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k-KZ" altLang="ru-RU" sz="2000" b="1" dirty="0">
                  <a:solidFill>
                    <a:srgbClr val="000000"/>
                  </a:solidFill>
                </a:rPr>
                <a:t>  Шалкиіз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k-KZ" altLang="ru-RU" sz="2000" b="1" dirty="0">
                  <a:solidFill>
                    <a:srgbClr val="000000"/>
                  </a:solidFill>
                </a:rPr>
                <a:t> Асан  Қайғы ,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k-KZ" altLang="ru-RU" sz="2000" b="1" dirty="0">
                  <a:solidFill>
                    <a:srgbClr val="000000"/>
                  </a:solidFill>
                </a:rPr>
                <a:t>Ақтамберді жырау</a:t>
              </a:r>
              <a:r>
                <a:rPr lang="kk-KZ" altLang="ru-RU" sz="2000" dirty="0">
                  <a:solidFill>
                    <a:srgbClr val="000000"/>
                  </a:solidFill>
                </a:rPr>
                <a:t>,</a:t>
              </a:r>
              <a:endParaRPr lang="ru-RU" altLang="ru-RU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521028"/>
      </p:ext>
    </p:extLst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345769" y="524047"/>
            <a:ext cx="8572500" cy="6311032"/>
            <a:chOff x="295" y="-91"/>
            <a:chExt cx="5170" cy="3111"/>
          </a:xfrm>
        </p:grpSpPr>
        <p:sp>
          <p:nvSpPr>
            <p:cNvPr id="40964" name="Rectangle 3"/>
            <p:cNvSpPr>
              <a:spLocks noChangeArrowheads="1"/>
            </p:cNvSpPr>
            <p:nvPr/>
          </p:nvSpPr>
          <p:spPr bwMode="auto">
            <a:xfrm>
              <a:off x="796" y="-91"/>
              <a:ext cx="4169" cy="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altLang="ru-RU" sz="3600" b="1" i="1" dirty="0">
                  <a:solidFill>
                    <a:srgbClr val="0000FF"/>
                  </a:solidFill>
                  <a:latin typeface="Palatino Linotype KZ"/>
                </a:rPr>
                <a:t>  тақырыптарының   мақсаттары</a:t>
              </a:r>
              <a:endParaRPr lang="ru-RU" altLang="ru-RU" sz="3600" dirty="0">
                <a:solidFill>
                  <a:srgbClr val="0000FF"/>
                </a:solidFill>
                <a:latin typeface="Palatino Linotype KZ"/>
              </a:endParaRPr>
            </a:p>
          </p:txBody>
        </p:sp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295" y="1248"/>
              <a:ext cx="2453" cy="3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2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Туған жерді,елді  сүю</a:t>
              </a:r>
              <a:endParaRPr lang="ru-RU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02" name="Rectangle 5"/>
            <p:cNvSpPr>
              <a:spLocks noChangeArrowheads="1"/>
            </p:cNvSpPr>
            <p:nvPr/>
          </p:nvSpPr>
          <p:spPr bwMode="auto">
            <a:xfrm>
              <a:off x="295" y="2383"/>
              <a:ext cx="2453" cy="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2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Отанды қорғау, елді бірлікке шақыру  </a:t>
              </a:r>
              <a:endParaRPr lang="ru-RU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67" name="Rectangle 8"/>
            <p:cNvSpPr>
              <a:spLocks noChangeArrowheads="1"/>
            </p:cNvSpPr>
            <p:nvPr/>
          </p:nvSpPr>
          <p:spPr bwMode="auto">
            <a:xfrm>
              <a:off x="3012" y="2383"/>
              <a:ext cx="2453" cy="6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200" b="1" i="1">
                <a:solidFill>
                  <a:srgbClr val="0000FF"/>
                </a:solidFill>
                <a:latin typeface="Palatino Linotype" pitchFamily="18" charset="0"/>
              </a:endParaRPr>
            </a:p>
          </p:txBody>
        </p:sp>
        <p:sp>
          <p:nvSpPr>
            <p:cNvPr id="29704" name="Rectangle 9"/>
            <p:cNvSpPr>
              <a:spLocks noChangeArrowheads="1"/>
            </p:cNvSpPr>
            <p:nvPr/>
          </p:nvSpPr>
          <p:spPr bwMode="auto">
            <a:xfrm>
              <a:off x="3012" y="1248"/>
              <a:ext cx="2453" cy="4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22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Адамгершілік  қасиеттерді насихаттау </a:t>
              </a:r>
              <a:endParaRPr lang="ru-RU" sz="2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69" name="Line 10"/>
            <p:cNvSpPr>
              <a:spLocks noChangeShapeType="1"/>
            </p:cNvSpPr>
            <p:nvPr/>
          </p:nvSpPr>
          <p:spPr bwMode="auto">
            <a:xfrm flipH="1">
              <a:off x="1613" y="544"/>
              <a:ext cx="836" cy="64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0970" name="Line 11"/>
            <p:cNvSpPr>
              <a:spLocks noChangeShapeType="1"/>
            </p:cNvSpPr>
            <p:nvPr/>
          </p:nvSpPr>
          <p:spPr bwMode="auto">
            <a:xfrm>
              <a:off x="3246" y="544"/>
              <a:ext cx="997" cy="70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0971" name="Line 13"/>
            <p:cNvSpPr>
              <a:spLocks noChangeShapeType="1"/>
            </p:cNvSpPr>
            <p:nvPr/>
          </p:nvSpPr>
          <p:spPr bwMode="auto">
            <a:xfrm flipH="1">
              <a:off x="1187" y="1681"/>
              <a:ext cx="426" cy="63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9699" name="Прямоугольник 16"/>
          <p:cNvSpPr>
            <a:spLocks noChangeArrowheads="1"/>
          </p:cNvSpPr>
          <p:nvPr/>
        </p:nvSpPr>
        <p:spPr bwMode="auto">
          <a:xfrm>
            <a:off x="4862310" y="4988703"/>
            <a:ext cx="40673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kk-KZ" sz="2400" b="1" dirty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Ел мен жерге еңбегі өткен батырлар, хандар т.б. жайлы</a:t>
            </a:r>
            <a:endParaRPr lang="ru-RU" sz="2400" b="1" dirty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 flipV="1">
            <a:off x="2484439" y="3213101"/>
            <a:ext cx="863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6516215" y="4137016"/>
            <a:ext cx="243427" cy="126991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14103"/>
      </p:ext>
    </p:extLst>
  </p:cSld>
  <p:clrMapOvr>
    <a:masterClrMapping/>
  </p:clrMapOvr>
  <p:transition spd="slow">
    <p:pull dir="d"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shiksabak4">
  <a:themeElements>
    <a:clrScheme name="ashiksabak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hiksabak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hiksabak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hiksabak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hiksabak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hiksabak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hiksabak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hiksabak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hiksabak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hiksabak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hiksabak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hiksabak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hiksabak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hiksabak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164</Words>
  <Application>Microsoft Office PowerPoint</Application>
  <PresentationFormat>Экран (4:3)</PresentationFormat>
  <Paragraphs>48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Воздушный поток</vt:lpstr>
      <vt:lpstr>Кнопка</vt:lpstr>
      <vt:lpstr>1_Кнопка</vt:lpstr>
      <vt:lpstr>2_Кнопка</vt:lpstr>
      <vt:lpstr>3_Кнопка</vt:lpstr>
      <vt:lpstr>ashiksabak4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Менің ізденісім АКТ-ы мен жұмыс</vt:lpstr>
      <vt:lpstr>«Бастама – Жауап – Кейінгі әрекет (БЖКӘ) стратегиясы бойынша сұрақтарға жауап бере отырып сабақты қорытындылау</vt:lpstr>
      <vt:lpstr>Презентация PowerPoint</vt:lpstr>
      <vt:lpstr>Презентация PowerPoint</vt:lpstr>
      <vt:lpstr> Сен ҰБТ – ға дайынсың ба?  Тест сұрақтарына жауап беру. </vt:lpstr>
      <vt:lpstr>Бағалау  Сын айта білуге, сынды көтере білуге, сыннан нәтиже шығара білу.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I_N_K_@_R</dc:creator>
  <cp:lastModifiedBy>gulistantokaeva@gmail.com</cp:lastModifiedBy>
  <cp:revision>95</cp:revision>
  <cp:lastPrinted>2016-11-02T18:07:44Z</cp:lastPrinted>
  <dcterms:created xsi:type="dcterms:W3CDTF">2012-12-03T17:07:44Z</dcterms:created>
  <dcterms:modified xsi:type="dcterms:W3CDTF">2020-07-04T10:18:25Z</dcterms:modified>
</cp:coreProperties>
</file>