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56" r:id="rId2"/>
    <p:sldId id="305" r:id="rId3"/>
    <p:sldId id="406" r:id="rId4"/>
    <p:sldId id="416" r:id="rId5"/>
    <p:sldId id="407" r:id="rId6"/>
    <p:sldId id="385" r:id="rId7"/>
    <p:sldId id="411" r:id="rId8"/>
    <p:sldId id="408" r:id="rId9"/>
    <p:sldId id="409" r:id="rId10"/>
    <p:sldId id="410" r:id="rId11"/>
    <p:sldId id="412" r:id="rId12"/>
    <p:sldId id="413" r:id="rId13"/>
    <p:sldId id="414" r:id="rId14"/>
    <p:sldId id="417" r:id="rId15"/>
    <p:sldId id="418" r:id="rId16"/>
    <p:sldId id="419" r:id="rId17"/>
    <p:sldId id="420" r:id="rId18"/>
    <p:sldId id="401" r:id="rId19"/>
    <p:sldId id="314" r:id="rId20"/>
    <p:sldId id="421" r:id="rId21"/>
    <p:sldId id="400" r:id="rId22"/>
    <p:sldId id="39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7FCB6"/>
    <a:srgbClr val="CCFFFF"/>
    <a:srgbClr val="66FF66"/>
    <a:srgbClr val="000099"/>
    <a:srgbClr val="006600"/>
    <a:srgbClr val="CCFFCC"/>
    <a:srgbClr val="FF9900"/>
    <a:srgbClr val="A50021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07" autoAdjust="0"/>
  </p:normalViewPr>
  <p:slideViewPr>
    <p:cSldViewPr>
      <p:cViewPr varScale="1">
        <p:scale>
          <a:sx n="65" d="100"/>
          <a:sy n="65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3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0EB0EBA0-CB57-49E8-9602-573E74C8B488}" type="datetimeFigureOut">
              <a:rPr lang="ru-RU"/>
              <a:pPr>
                <a:defRPr/>
              </a:pPr>
              <a:t>16.02.2019</a:t>
            </a:fld>
            <a:endParaRPr lang="ru-RU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E2B048C8-946F-4A50-B1DB-6F756F842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0182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A536B5E3-0214-4D7F-8923-07A81AD37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9520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33E663-FCB6-4CD8-B89A-1D5A1DC57CA8}" type="slidenum">
              <a:rPr lang="ru-RU" sz="1200" b="0" smtClean="0"/>
              <a:pPr eaLnBrk="1" hangingPunct="1"/>
              <a:t>2</a:t>
            </a:fld>
            <a:endParaRPr lang="ru-RU" sz="1200" b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33E663-FCB6-4CD8-B89A-1D5A1DC57CA8}" type="slidenum">
              <a:rPr lang="ru-RU" sz="1200" b="0" smtClean="0"/>
              <a:pPr eaLnBrk="1" hangingPunct="1"/>
              <a:t>14</a:t>
            </a:fld>
            <a:endParaRPr lang="ru-RU" sz="1200" b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33E663-FCB6-4CD8-B89A-1D5A1DC57CA8}" type="slidenum">
              <a:rPr lang="ru-RU" sz="1200" b="0" smtClean="0"/>
              <a:pPr eaLnBrk="1" hangingPunct="1"/>
              <a:t>15</a:t>
            </a:fld>
            <a:endParaRPr lang="ru-RU" sz="1200" b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33E663-FCB6-4CD8-B89A-1D5A1DC57CA8}" type="slidenum">
              <a:rPr lang="ru-RU" sz="1200" b="0" smtClean="0"/>
              <a:pPr eaLnBrk="1" hangingPunct="1"/>
              <a:t>16</a:t>
            </a:fld>
            <a:endParaRPr lang="ru-RU" sz="1200" b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589EB4-CFEC-4444-8A55-3F04D6E544D3}" type="slidenum">
              <a:rPr lang="ru-RU" sz="1200" b="0" smtClean="0"/>
              <a:pPr eaLnBrk="1" hangingPunct="1"/>
              <a:t>19</a:t>
            </a:fld>
            <a:endParaRPr lang="ru-RU" sz="1200" b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33E663-FCB6-4CD8-B89A-1D5A1DC57CA8}" type="slidenum">
              <a:rPr lang="ru-RU" sz="1200" b="0" smtClean="0"/>
              <a:pPr eaLnBrk="1" hangingPunct="1"/>
              <a:t>3</a:t>
            </a:fld>
            <a:endParaRPr lang="ru-RU" sz="1200" b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33E663-FCB6-4CD8-B89A-1D5A1DC57CA8}" type="slidenum">
              <a:rPr lang="ru-RU" sz="1200" b="0" smtClean="0"/>
              <a:pPr eaLnBrk="1" hangingPunct="1"/>
              <a:t>4</a:t>
            </a:fld>
            <a:endParaRPr lang="ru-RU" sz="1200" b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33E663-FCB6-4CD8-B89A-1D5A1DC57CA8}" type="slidenum">
              <a:rPr lang="ru-RU" sz="1200" b="0" smtClean="0"/>
              <a:pPr eaLnBrk="1" hangingPunct="1"/>
              <a:t>5</a:t>
            </a:fld>
            <a:endParaRPr lang="ru-RU" sz="1200" b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33E663-FCB6-4CD8-B89A-1D5A1DC57CA8}" type="slidenum">
              <a:rPr lang="ru-RU" sz="1200" b="0" smtClean="0"/>
              <a:pPr eaLnBrk="1" hangingPunct="1"/>
              <a:t>8</a:t>
            </a:fld>
            <a:endParaRPr lang="ru-RU" sz="1200" b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33E663-FCB6-4CD8-B89A-1D5A1DC57CA8}" type="slidenum">
              <a:rPr lang="ru-RU" sz="1200" b="0" smtClean="0"/>
              <a:pPr eaLnBrk="1" hangingPunct="1"/>
              <a:t>9</a:t>
            </a:fld>
            <a:endParaRPr lang="ru-RU" sz="1200" b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33E663-FCB6-4CD8-B89A-1D5A1DC57CA8}" type="slidenum">
              <a:rPr lang="ru-RU" sz="1200" b="0" smtClean="0"/>
              <a:pPr eaLnBrk="1" hangingPunct="1"/>
              <a:t>10</a:t>
            </a:fld>
            <a:endParaRPr lang="ru-RU" sz="1200" b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33E663-FCB6-4CD8-B89A-1D5A1DC57CA8}" type="slidenum">
              <a:rPr lang="ru-RU" sz="1200" b="0" smtClean="0"/>
              <a:pPr eaLnBrk="1" hangingPunct="1"/>
              <a:t>12</a:t>
            </a:fld>
            <a:endParaRPr lang="ru-RU" sz="1200" b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33E663-FCB6-4CD8-B89A-1D5A1DC57CA8}" type="slidenum">
              <a:rPr lang="ru-RU" sz="1200" b="0" smtClean="0"/>
              <a:pPr eaLnBrk="1" hangingPunct="1"/>
              <a:t>13</a:t>
            </a:fld>
            <a:endParaRPr lang="ru-RU" sz="1200" b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8F0BF-0A68-4838-898C-167357C41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7973000"/>
      </p:ext>
    </p:extLst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1E06C-931C-4055-8EAC-A24E5655A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3894172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84911-DFF0-4851-BAA2-FFB2BF8A5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2462212"/>
      </p:ext>
    </p:extLst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7B48F-5A1D-4CD9-9CA9-B1FE2AED0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7742211"/>
      </p:ext>
    </p:extLst>
  </p:cSld>
  <p:clrMapOvr>
    <a:masterClrMapping/>
  </p:clrMapOvr>
  <p:transition spd="med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27273-66B7-419B-90FA-215210E38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4298562"/>
      </p:ext>
    </p:extLst>
  </p:cSld>
  <p:clrMapOvr>
    <a:masterClrMapping/>
  </p:clrMapOvr>
  <p:transition spd="med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64B20-442A-462D-91BF-32032F3F6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1254142"/>
      </p:ext>
    </p:extLst>
  </p:cSld>
  <p:clrMapOvr>
    <a:masterClrMapping/>
  </p:clrMapOvr>
  <p:transition spd="med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EB9FB-FC11-450D-9B5C-010F642DA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3418990"/>
      </p:ext>
    </p:extLst>
  </p:cSld>
  <p:clrMapOvr>
    <a:masterClrMapping/>
  </p:clrMapOvr>
  <p:transition spd="med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15377-34F7-49BC-8F73-EE8562CA8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4890967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F874F-77EF-4801-9610-191E8F6F3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6843916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B198B-2F31-4FAE-9291-BC4958E2C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5120669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8D2D2-1673-4600-A9A8-33430FB99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9108618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76C26-0AAC-48EB-9F5F-EDE90D233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8241016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2DA6F-A40F-4CC5-BD42-910E4DFF7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7331527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463AB-1E92-4398-8FCC-F7D8AB65C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3340775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51B41-E31C-45EC-8B74-8D81647A0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3684581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98E57-A343-495E-BA29-5F734F50F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2934074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C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576745AD-C566-4040-BF1E-AA069AE71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jpe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5"/>
          <p:cNvSpPr>
            <a:spLocks noChangeArrowheads="1"/>
          </p:cNvSpPr>
          <p:nvPr/>
        </p:nvSpPr>
        <p:spPr bwMode="auto">
          <a:xfrm>
            <a:off x="1547664" y="116359"/>
            <a:ext cx="7056784" cy="1368425"/>
          </a:xfrm>
          <a:prstGeom prst="plaque">
            <a:avLst/>
          </a:prstGeom>
          <a:gradFill rotWithShape="1">
            <a:gsLst>
              <a:gs pos="0">
                <a:srgbClr val="DDEBCF"/>
              </a:gs>
              <a:gs pos="50000">
                <a:srgbClr val="FFFF00"/>
              </a:gs>
              <a:gs pos="100000">
                <a:srgbClr val="00FFFF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Ашық тәрбие сағаты</a:t>
            </a:r>
            <a:endParaRPr lang="ru-RU" sz="5000" b="0" dirty="0">
              <a:solidFill>
                <a:srgbClr val="FF0000"/>
              </a:solidFill>
            </a:endParaRPr>
          </a:p>
        </p:txBody>
      </p:sp>
      <p:sp>
        <p:nvSpPr>
          <p:cNvPr id="2052" name="Rectangle 10"/>
          <p:cNvSpPr>
            <a:spLocks noChangeArrowheads="1"/>
          </p:cNvSpPr>
          <p:nvPr/>
        </p:nvSpPr>
        <p:spPr bwMode="auto">
          <a:xfrm>
            <a:off x="611560" y="1772816"/>
            <a:ext cx="792088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k-KZ" sz="4800" i="1" u="sng" dirty="0" smtClean="0">
                <a:solidFill>
                  <a:srgbClr val="002060"/>
                </a:solidFill>
                <a:latin typeface="Times New Roman" pitchFamily="18" charset="0"/>
              </a:rPr>
              <a:t>Тақырыбы:</a:t>
            </a:r>
          </a:p>
          <a:p>
            <a:pPr algn="ctr">
              <a:spcBef>
                <a:spcPct val="50000"/>
              </a:spcBef>
            </a:pPr>
            <a:r>
              <a:rPr lang="kk-KZ" sz="6000" i="1" dirty="0" smtClean="0">
                <a:solidFill>
                  <a:srgbClr val="002060"/>
                </a:solidFill>
                <a:latin typeface="Times New Roman" pitchFamily="18" charset="0"/>
              </a:rPr>
              <a:t>“Жомарт жүрек”</a:t>
            </a:r>
            <a:endParaRPr lang="ru-RU" sz="6000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60426" name="Object 10"/>
          <p:cNvGraphicFramePr>
            <a:graphicFrameLocks noChangeAspect="1"/>
          </p:cNvGraphicFramePr>
          <p:nvPr/>
        </p:nvGraphicFramePr>
        <p:xfrm>
          <a:off x="0" y="4725144"/>
          <a:ext cx="9144000" cy="2088232"/>
        </p:xfrm>
        <a:graphic>
          <a:graphicData uri="http://schemas.openxmlformats.org/presentationml/2006/ole">
            <p:oleObj spid="_x0000_s1026" name="Рисунок" r:id="rId3" imgW="7559040" imgH="1901952" progId="Word.Picture.8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71550" y="476250"/>
            <a:ext cx="7345363" cy="863600"/>
            <a:chOff x="612" y="562"/>
            <a:chExt cx="3175" cy="373"/>
          </a:xfrm>
        </p:grpSpPr>
        <p:sp>
          <p:nvSpPr>
            <p:cNvPr id="3098" name="AutoShape 6"/>
            <p:cNvSpPr>
              <a:spLocks noChangeArrowheads="1"/>
            </p:cNvSpPr>
            <p:nvPr/>
          </p:nvSpPr>
          <p:spPr bwMode="auto">
            <a:xfrm>
              <a:off x="631" y="753"/>
              <a:ext cx="3156" cy="1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0C0C0"/>
                </a:gs>
                <a:gs pos="100000">
                  <a:srgbClr val="595959">
                    <a:alpha val="29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1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ru-RU" sz="1800" b="0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612" y="562"/>
              <a:ext cx="3169" cy="317"/>
              <a:chOff x="612" y="562"/>
              <a:chExt cx="3169" cy="317"/>
            </a:xfrm>
          </p:grpSpPr>
          <p:sp>
            <p:nvSpPr>
              <p:cNvPr id="57352" name="AutoShape 8"/>
              <p:cNvSpPr>
                <a:spLocks noChangeArrowheads="1"/>
              </p:cNvSpPr>
              <p:nvPr/>
            </p:nvSpPr>
            <p:spPr bwMode="auto">
              <a:xfrm>
                <a:off x="612" y="578"/>
                <a:ext cx="3169" cy="3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5400000" scaled="1"/>
              </a:gradFill>
              <a:ln w="3175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latinLnBrk="1">
                  <a:defRPr/>
                </a:pPr>
                <a:endParaRPr kumimoji="1" lang="ru-RU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57353" name="AutoShape 9"/>
              <p:cNvSpPr>
                <a:spLocks noChangeArrowheads="1"/>
              </p:cNvSpPr>
              <p:nvPr/>
            </p:nvSpPr>
            <p:spPr bwMode="auto">
              <a:xfrm flipV="1">
                <a:off x="760" y="562"/>
                <a:ext cx="2909" cy="1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  <a:alpha val="0"/>
                    </a:schemeClr>
                  </a:gs>
                  <a:gs pos="5000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sz="1800" b="0"/>
              </a:p>
            </p:txBody>
          </p:sp>
        </p:grpSp>
      </p:grpSp>
      <p:sp>
        <p:nvSpPr>
          <p:cNvPr id="3077" name="Rectangle 32"/>
          <p:cNvSpPr>
            <a:spLocks noChangeArrowheads="1"/>
          </p:cNvSpPr>
          <p:nvPr/>
        </p:nvSpPr>
        <p:spPr bwMode="auto">
          <a:xfrm>
            <a:off x="9109075" y="0"/>
            <a:ext cx="36513" cy="6858000"/>
          </a:xfrm>
          <a:prstGeom prst="rect">
            <a:avLst/>
          </a:prstGeom>
          <a:solidFill>
            <a:srgbClr val="968D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0" name="Rectangle 36"/>
          <p:cNvSpPr>
            <a:spLocks noChangeArrowheads="1"/>
          </p:cNvSpPr>
          <p:nvPr/>
        </p:nvSpPr>
        <p:spPr bwMode="auto">
          <a:xfrm>
            <a:off x="0" y="6821488"/>
            <a:ext cx="9144000" cy="365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1" name="Rectangle 37"/>
          <p:cNvSpPr>
            <a:spLocks noChangeArrowheads="1"/>
          </p:cNvSpPr>
          <p:nvPr/>
        </p:nvSpPr>
        <p:spPr bwMode="auto">
          <a:xfrm>
            <a:off x="0" y="0"/>
            <a:ext cx="9144000" cy="365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2" name="Rectangle 38"/>
          <p:cNvSpPr>
            <a:spLocks noChangeArrowheads="1"/>
          </p:cNvSpPr>
          <p:nvPr/>
        </p:nvSpPr>
        <p:spPr bwMode="auto">
          <a:xfrm>
            <a:off x="0" y="0"/>
            <a:ext cx="36513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3" name="Rectangle 39"/>
          <p:cNvSpPr>
            <a:spLocks noChangeArrowheads="1"/>
          </p:cNvSpPr>
          <p:nvPr/>
        </p:nvSpPr>
        <p:spPr bwMode="auto">
          <a:xfrm>
            <a:off x="9107488" y="0"/>
            <a:ext cx="36512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4" name="AutoShape 40"/>
          <p:cNvSpPr>
            <a:spLocks noChangeArrowheads="1"/>
          </p:cNvSpPr>
          <p:nvPr/>
        </p:nvSpPr>
        <p:spPr bwMode="auto">
          <a:xfrm flipV="1">
            <a:off x="431800" y="1268413"/>
            <a:ext cx="1079500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0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394" y="20151"/>
                </a:moveTo>
                <a:cubicBezTo>
                  <a:pt x="4766" y="19456"/>
                  <a:pt x="1343" y="15479"/>
                  <a:pt x="1343" y="10800"/>
                </a:cubicBezTo>
                <a:cubicBezTo>
                  <a:pt x="1343" y="5577"/>
                  <a:pt x="5577" y="1343"/>
                  <a:pt x="10800" y="1343"/>
                </a:cubicBezTo>
                <a:cubicBezTo>
                  <a:pt x="16022" y="1343"/>
                  <a:pt x="20257" y="5577"/>
                  <a:pt x="20257" y="10800"/>
                </a:cubicBezTo>
                <a:cubicBezTo>
                  <a:pt x="20257" y="15479"/>
                  <a:pt x="16833" y="19456"/>
                  <a:pt x="12205" y="20151"/>
                </a:cubicBezTo>
                <a:lnTo>
                  <a:pt x="12405" y="21479"/>
                </a:lnTo>
                <a:cubicBezTo>
                  <a:pt x="17690" y="20685"/>
                  <a:pt x="21600" y="1614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144"/>
                  <a:pt x="3909" y="20685"/>
                  <a:pt x="9194" y="21479"/>
                </a:cubicBezTo>
                <a:close/>
              </a:path>
            </a:pathLst>
          </a:custGeom>
          <a:gradFill rotWithShape="1">
            <a:gsLst>
              <a:gs pos="0">
                <a:srgbClr val="0DAEFF"/>
              </a:gs>
              <a:gs pos="100000">
                <a:srgbClr val="0053BD">
                  <a:alpha val="3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88" name="Text Box 44"/>
          <p:cNvSpPr txBox="1">
            <a:spLocks noChangeArrowheads="1"/>
          </p:cNvSpPr>
          <p:nvPr/>
        </p:nvSpPr>
        <p:spPr bwMode="auto">
          <a:xfrm>
            <a:off x="1476375" y="620713"/>
            <a:ext cx="6696075" cy="1022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kk-KZ" altLang="ko-KR" sz="10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latinLnBrk="1">
              <a:spcBef>
                <a:spcPct val="50000"/>
              </a:spcBef>
              <a:defRPr/>
            </a:pPr>
            <a:endParaRPr lang="en-US" altLang="ko-KR" sz="4000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</p:txBody>
      </p:sp>
      <p:sp>
        <p:nvSpPr>
          <p:cNvPr id="3092" name="AutoShape 48"/>
          <p:cNvSpPr>
            <a:spLocks noChangeArrowheads="1"/>
          </p:cNvSpPr>
          <p:nvPr/>
        </p:nvSpPr>
        <p:spPr bwMode="auto">
          <a:xfrm>
            <a:off x="179512" y="188640"/>
            <a:ext cx="8856650" cy="6480719"/>
          </a:xfrm>
          <a:prstGeom prst="roundRect">
            <a:avLst>
              <a:gd name="adj" fmla="val 4296"/>
            </a:avLst>
          </a:prstGeom>
          <a:solidFill>
            <a:srgbClr val="CCFFFF">
              <a:alpha val="30196"/>
            </a:srgbClr>
          </a:solidFill>
          <a:ln w="38100" cap="rnd" algn="ctr">
            <a:solidFill>
              <a:srgbClr val="0066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 sz="1800" b="0" dirty="0"/>
          </a:p>
        </p:txBody>
      </p:sp>
      <p:sp>
        <p:nvSpPr>
          <p:cNvPr id="57398" name="Text Box 54"/>
          <p:cNvSpPr txBox="1">
            <a:spLocks noChangeArrowheads="1"/>
          </p:cNvSpPr>
          <p:nvPr/>
        </p:nvSpPr>
        <p:spPr bwMode="auto">
          <a:xfrm>
            <a:off x="395288" y="-71438"/>
            <a:ext cx="7132637" cy="639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ru-RU" sz="3600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99" name="Text Box 55"/>
          <p:cNvSpPr txBox="1">
            <a:spLocks noChangeArrowheads="1"/>
          </p:cNvSpPr>
          <p:nvPr/>
        </p:nvSpPr>
        <p:spPr bwMode="auto">
          <a:xfrm>
            <a:off x="827585" y="1556792"/>
            <a:ext cx="7776863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kk-KZ" sz="3600" i="1" dirty="0" smtClean="0">
                <a:latin typeface="Times New Roman" pitchFamily="18" charset="0"/>
                <a:cs typeface="Times New Roman" pitchFamily="18" charset="0"/>
              </a:rPr>
              <a:t>Пейілі кең адам – қолында барын аямай, </a:t>
            </a:r>
            <a:r>
              <a:rPr lang="kk-KZ" sz="3600" i="1" dirty="0" smtClean="0">
                <a:latin typeface="Times New Roman" pitchFamily="18" charset="0"/>
                <a:cs typeface="Times New Roman" pitchFamily="18" charset="0"/>
              </a:rPr>
              <a:t>мұқтаж адамдарға </a:t>
            </a:r>
            <a:r>
              <a:rPr lang="kk-KZ" sz="3600" i="1" dirty="0" smtClean="0">
                <a:latin typeface="Times New Roman" pitchFamily="18" charset="0"/>
                <a:cs typeface="Times New Roman" pitchFamily="18" charset="0"/>
              </a:rPr>
              <a:t>барын бөліп беретін адам – жомарт адам.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https://gazeta-ereimentau.kz/kz/wp-content/uploads/sites/2/2018/09/dsc_1286.9DDX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89040"/>
            <a:ext cx="4100501" cy="2736304"/>
          </a:xfrm>
          <a:prstGeom prst="rect">
            <a:avLst/>
          </a:prstGeom>
          <a:noFill/>
        </p:spPr>
      </p:pic>
      <p:pic>
        <p:nvPicPr>
          <p:cNvPr id="46084" name="Picture 4" descr="https://www.inform.kz/fotoarticles/20180606213126.jpg"/>
          <p:cNvPicPr>
            <a:picLocks noChangeAspect="1" noChangeArrowheads="1"/>
          </p:cNvPicPr>
          <p:nvPr/>
        </p:nvPicPr>
        <p:blipFill>
          <a:blip r:embed="rId4" cstate="print"/>
          <a:srcRect r="15896"/>
          <a:stretch>
            <a:fillRect/>
          </a:stretch>
        </p:blipFill>
        <p:spPr bwMode="auto">
          <a:xfrm>
            <a:off x="4572000" y="3789040"/>
            <a:ext cx="4320480" cy="2772570"/>
          </a:xfrm>
          <a:prstGeom prst="rect">
            <a:avLst/>
          </a:prstGeom>
          <a:noFill/>
        </p:spPr>
      </p:pic>
      <p:sp>
        <p:nvSpPr>
          <p:cNvPr id="33" name="Text Box 55"/>
          <p:cNvSpPr txBox="1">
            <a:spLocks noChangeArrowheads="1"/>
          </p:cNvSpPr>
          <p:nvPr/>
        </p:nvSpPr>
        <p:spPr bwMode="auto">
          <a:xfrm>
            <a:off x="1403649" y="548680"/>
            <a:ext cx="648071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Жомарт адам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323528" y="548680"/>
            <a:ext cx="5760640" cy="2592288"/>
          </a:xfrm>
          <a:prstGeom prst="wedgeRoundRectCallout">
            <a:avLst>
              <a:gd name="adj1" fmla="val 69201"/>
              <a:gd name="adj2" fmla="val 79972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kk-KZ" sz="4500" i="1" dirty="0" smtClean="0">
                <a:latin typeface="Times New Roman" pitchFamily="18" charset="0"/>
                <a:cs typeface="Times New Roman" pitchFamily="18" charset="0"/>
              </a:rPr>
              <a:t>Кімге қамқор </a:t>
            </a:r>
            <a:endParaRPr lang="kk-KZ" sz="45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4500" i="1" dirty="0" smtClean="0">
                <a:latin typeface="Times New Roman" pitchFamily="18" charset="0"/>
                <a:cs typeface="Times New Roman" pitchFamily="18" charset="0"/>
              </a:rPr>
              <a:t>болуымыз </a:t>
            </a:r>
            <a:r>
              <a:rPr lang="kk-KZ" sz="4500" i="1" dirty="0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kk-KZ" sz="45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500" b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Picture 2" descr="http://hameleons.com/uploads/posts/2013-05/1369903215_shkol.jpg"/>
          <p:cNvPicPr>
            <a:picLocks noChangeAspect="1" noChangeArrowheads="1"/>
          </p:cNvPicPr>
          <p:nvPr/>
        </p:nvPicPr>
        <p:blipFill>
          <a:blip r:embed="rId2" cstate="print"/>
          <a:srcRect l="27216" r="24401" b="6257"/>
          <a:stretch>
            <a:fillRect/>
          </a:stretch>
        </p:blipFill>
        <p:spPr bwMode="auto">
          <a:xfrm>
            <a:off x="7092280" y="3068960"/>
            <a:ext cx="180020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2" name="AutoShape 8"/>
          <p:cNvSpPr>
            <a:spLocks noChangeArrowheads="1"/>
          </p:cNvSpPr>
          <p:nvPr/>
        </p:nvSpPr>
        <p:spPr bwMode="auto">
          <a:xfrm>
            <a:off x="971600" y="0"/>
            <a:ext cx="7331482" cy="90872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latinLnBrk="1">
              <a:defRPr/>
            </a:pPr>
            <a:endParaRPr kumimoji="1" lang="ru-RU" sz="1200">
              <a:effectLst>
                <a:outerShdw blurRad="38100" dist="38100" dir="2700000" algn="tl">
                  <a:srgbClr val="FFFFFF"/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077" name="Rectangle 32"/>
          <p:cNvSpPr>
            <a:spLocks noChangeArrowheads="1"/>
          </p:cNvSpPr>
          <p:nvPr/>
        </p:nvSpPr>
        <p:spPr bwMode="auto">
          <a:xfrm>
            <a:off x="9109075" y="0"/>
            <a:ext cx="36513" cy="6858000"/>
          </a:xfrm>
          <a:prstGeom prst="rect">
            <a:avLst/>
          </a:prstGeom>
          <a:solidFill>
            <a:srgbClr val="968D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0" name="Rectangle 36"/>
          <p:cNvSpPr>
            <a:spLocks noChangeArrowheads="1"/>
          </p:cNvSpPr>
          <p:nvPr/>
        </p:nvSpPr>
        <p:spPr bwMode="auto">
          <a:xfrm>
            <a:off x="0" y="6821488"/>
            <a:ext cx="9144000" cy="365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1" name="Rectangle 37"/>
          <p:cNvSpPr>
            <a:spLocks noChangeArrowheads="1"/>
          </p:cNvSpPr>
          <p:nvPr/>
        </p:nvSpPr>
        <p:spPr bwMode="auto">
          <a:xfrm>
            <a:off x="0" y="0"/>
            <a:ext cx="9144000" cy="365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2" name="Rectangle 38"/>
          <p:cNvSpPr>
            <a:spLocks noChangeArrowheads="1"/>
          </p:cNvSpPr>
          <p:nvPr/>
        </p:nvSpPr>
        <p:spPr bwMode="auto">
          <a:xfrm>
            <a:off x="0" y="0"/>
            <a:ext cx="36513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3" name="Rectangle 39"/>
          <p:cNvSpPr>
            <a:spLocks noChangeArrowheads="1"/>
          </p:cNvSpPr>
          <p:nvPr/>
        </p:nvSpPr>
        <p:spPr bwMode="auto">
          <a:xfrm>
            <a:off x="9107488" y="0"/>
            <a:ext cx="36512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4" name="AutoShape 40"/>
          <p:cNvSpPr>
            <a:spLocks noChangeArrowheads="1"/>
          </p:cNvSpPr>
          <p:nvPr/>
        </p:nvSpPr>
        <p:spPr bwMode="auto">
          <a:xfrm flipV="1">
            <a:off x="431800" y="1268413"/>
            <a:ext cx="1079500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0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394" y="20151"/>
                </a:moveTo>
                <a:cubicBezTo>
                  <a:pt x="4766" y="19456"/>
                  <a:pt x="1343" y="15479"/>
                  <a:pt x="1343" y="10800"/>
                </a:cubicBezTo>
                <a:cubicBezTo>
                  <a:pt x="1343" y="5577"/>
                  <a:pt x="5577" y="1343"/>
                  <a:pt x="10800" y="1343"/>
                </a:cubicBezTo>
                <a:cubicBezTo>
                  <a:pt x="16022" y="1343"/>
                  <a:pt x="20257" y="5577"/>
                  <a:pt x="20257" y="10800"/>
                </a:cubicBezTo>
                <a:cubicBezTo>
                  <a:pt x="20257" y="15479"/>
                  <a:pt x="16833" y="19456"/>
                  <a:pt x="12205" y="20151"/>
                </a:cubicBezTo>
                <a:lnTo>
                  <a:pt x="12405" y="21479"/>
                </a:lnTo>
                <a:cubicBezTo>
                  <a:pt x="17690" y="20685"/>
                  <a:pt x="21600" y="1614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144"/>
                  <a:pt x="3909" y="20685"/>
                  <a:pt x="9194" y="21479"/>
                </a:cubicBezTo>
                <a:close/>
              </a:path>
            </a:pathLst>
          </a:custGeom>
          <a:gradFill rotWithShape="1">
            <a:gsLst>
              <a:gs pos="0">
                <a:srgbClr val="0DAEFF"/>
              </a:gs>
              <a:gs pos="100000">
                <a:srgbClr val="0053BD">
                  <a:alpha val="3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88" name="Text Box 44"/>
          <p:cNvSpPr txBox="1">
            <a:spLocks noChangeArrowheads="1"/>
          </p:cNvSpPr>
          <p:nvPr/>
        </p:nvSpPr>
        <p:spPr bwMode="auto">
          <a:xfrm>
            <a:off x="1476375" y="620713"/>
            <a:ext cx="6696075" cy="1022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kk-KZ" altLang="ko-KR" sz="10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latinLnBrk="1">
              <a:spcBef>
                <a:spcPct val="50000"/>
              </a:spcBef>
              <a:defRPr/>
            </a:pPr>
            <a:endParaRPr lang="en-US" altLang="ko-KR" sz="4000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</p:txBody>
      </p:sp>
      <p:sp>
        <p:nvSpPr>
          <p:cNvPr id="57398" name="Text Box 54"/>
          <p:cNvSpPr txBox="1">
            <a:spLocks noChangeArrowheads="1"/>
          </p:cNvSpPr>
          <p:nvPr/>
        </p:nvSpPr>
        <p:spPr bwMode="auto">
          <a:xfrm>
            <a:off x="2051720" y="-71438"/>
            <a:ext cx="547620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ru-RU" sz="3600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2915816" y="200834"/>
            <a:ext cx="36744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ҚАМҚОРЛЫҚ</a:t>
            </a:r>
            <a:endParaRPr kumimoji="0" lang="kk-KZ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Рисунок 3" descr="https://thumbs.dreamstime.com/z/hand-heart-20005856.jpg"/>
          <p:cNvPicPr>
            <a:picLocks noChangeAspect="1" noChangeArrowheads="1"/>
          </p:cNvPicPr>
          <p:nvPr/>
        </p:nvPicPr>
        <p:blipFill>
          <a:blip r:embed="rId3" cstate="print"/>
          <a:srcRect b="7005"/>
          <a:stretch>
            <a:fillRect/>
          </a:stretch>
        </p:blipFill>
        <p:spPr bwMode="auto">
          <a:xfrm>
            <a:off x="3203849" y="980728"/>
            <a:ext cx="2736304" cy="2088232"/>
          </a:xfrm>
          <a:prstGeom prst="heart">
            <a:avLst/>
          </a:prstGeom>
          <a:noFill/>
        </p:spPr>
      </p:pic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107504" y="1196752"/>
            <a:ext cx="3024336" cy="108012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Көмекке мұқтаж жандарға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auto">
          <a:xfrm>
            <a:off x="6012160" y="1196752"/>
            <a:ext cx="3024336" cy="108012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Қарияларға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review-image" descr="http://procvetanie.ru/images/9ba9760f7116615de8937236bdbe01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5688632" y="2132856"/>
            <a:ext cx="3203848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49" name="preview-image" descr="https://gdb.rferl.org/3655204A-0C46-47EC-B8DF-9C32A54BB843_w640_r1_s_cx0_cy18_cw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V="1">
            <a:off x="179512" y="2132856"/>
            <a:ext cx="324036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AutoShape 4"/>
          <p:cNvSpPr>
            <a:spLocks noChangeArrowheads="1"/>
          </p:cNvSpPr>
          <p:nvPr/>
        </p:nvSpPr>
        <p:spPr bwMode="auto">
          <a:xfrm>
            <a:off x="179512" y="4149080"/>
            <a:ext cx="3024336" cy="108012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Жетімдерге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auto">
          <a:xfrm>
            <a:off x="4716016" y="4077072"/>
            <a:ext cx="3024336" cy="108012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Мүгедектерге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review-image" descr="http://blog.amperka.ru/wp-content/uploads/2015/03/0000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869160"/>
            <a:ext cx="3384376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review-image" descr="http://www.1news.az/images/2018/02/05/20180205114543977/orphans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4896544"/>
            <a:ext cx="3528392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2" name="AutoShape 8"/>
          <p:cNvSpPr>
            <a:spLocks noChangeArrowheads="1"/>
          </p:cNvSpPr>
          <p:nvPr/>
        </p:nvSpPr>
        <p:spPr bwMode="auto">
          <a:xfrm>
            <a:off x="971600" y="0"/>
            <a:ext cx="7331482" cy="90872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latinLnBrk="1">
              <a:defRPr/>
            </a:pPr>
            <a:endParaRPr kumimoji="1" lang="ru-RU" sz="1200">
              <a:effectLst>
                <a:outerShdw blurRad="38100" dist="38100" dir="2700000" algn="tl">
                  <a:srgbClr val="FFFFFF"/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077" name="Rectangle 32"/>
          <p:cNvSpPr>
            <a:spLocks noChangeArrowheads="1"/>
          </p:cNvSpPr>
          <p:nvPr/>
        </p:nvSpPr>
        <p:spPr bwMode="auto">
          <a:xfrm>
            <a:off x="9109075" y="0"/>
            <a:ext cx="36513" cy="6858000"/>
          </a:xfrm>
          <a:prstGeom prst="rect">
            <a:avLst/>
          </a:prstGeom>
          <a:solidFill>
            <a:srgbClr val="968D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0" name="Rectangle 36"/>
          <p:cNvSpPr>
            <a:spLocks noChangeArrowheads="1"/>
          </p:cNvSpPr>
          <p:nvPr/>
        </p:nvSpPr>
        <p:spPr bwMode="auto">
          <a:xfrm>
            <a:off x="0" y="6821488"/>
            <a:ext cx="9144000" cy="365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1" name="Rectangle 37"/>
          <p:cNvSpPr>
            <a:spLocks noChangeArrowheads="1"/>
          </p:cNvSpPr>
          <p:nvPr/>
        </p:nvSpPr>
        <p:spPr bwMode="auto">
          <a:xfrm>
            <a:off x="0" y="0"/>
            <a:ext cx="9144000" cy="365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2" name="Rectangle 38"/>
          <p:cNvSpPr>
            <a:spLocks noChangeArrowheads="1"/>
          </p:cNvSpPr>
          <p:nvPr/>
        </p:nvSpPr>
        <p:spPr bwMode="auto">
          <a:xfrm>
            <a:off x="0" y="0"/>
            <a:ext cx="36513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3" name="Rectangle 39"/>
          <p:cNvSpPr>
            <a:spLocks noChangeArrowheads="1"/>
          </p:cNvSpPr>
          <p:nvPr/>
        </p:nvSpPr>
        <p:spPr bwMode="auto">
          <a:xfrm>
            <a:off x="9107488" y="0"/>
            <a:ext cx="36512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4" name="AutoShape 40"/>
          <p:cNvSpPr>
            <a:spLocks noChangeArrowheads="1"/>
          </p:cNvSpPr>
          <p:nvPr/>
        </p:nvSpPr>
        <p:spPr bwMode="auto">
          <a:xfrm flipV="1">
            <a:off x="431800" y="1268413"/>
            <a:ext cx="1079500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0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394" y="20151"/>
                </a:moveTo>
                <a:cubicBezTo>
                  <a:pt x="4766" y="19456"/>
                  <a:pt x="1343" y="15479"/>
                  <a:pt x="1343" y="10800"/>
                </a:cubicBezTo>
                <a:cubicBezTo>
                  <a:pt x="1343" y="5577"/>
                  <a:pt x="5577" y="1343"/>
                  <a:pt x="10800" y="1343"/>
                </a:cubicBezTo>
                <a:cubicBezTo>
                  <a:pt x="16022" y="1343"/>
                  <a:pt x="20257" y="5577"/>
                  <a:pt x="20257" y="10800"/>
                </a:cubicBezTo>
                <a:cubicBezTo>
                  <a:pt x="20257" y="15479"/>
                  <a:pt x="16833" y="19456"/>
                  <a:pt x="12205" y="20151"/>
                </a:cubicBezTo>
                <a:lnTo>
                  <a:pt x="12405" y="21479"/>
                </a:lnTo>
                <a:cubicBezTo>
                  <a:pt x="17690" y="20685"/>
                  <a:pt x="21600" y="1614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144"/>
                  <a:pt x="3909" y="20685"/>
                  <a:pt x="9194" y="21479"/>
                </a:cubicBezTo>
                <a:close/>
              </a:path>
            </a:pathLst>
          </a:custGeom>
          <a:gradFill rotWithShape="1">
            <a:gsLst>
              <a:gs pos="0">
                <a:srgbClr val="0DAEFF"/>
              </a:gs>
              <a:gs pos="100000">
                <a:srgbClr val="0053BD">
                  <a:alpha val="3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88" name="Text Box 44"/>
          <p:cNvSpPr txBox="1">
            <a:spLocks noChangeArrowheads="1"/>
          </p:cNvSpPr>
          <p:nvPr/>
        </p:nvSpPr>
        <p:spPr bwMode="auto">
          <a:xfrm>
            <a:off x="1476375" y="620713"/>
            <a:ext cx="6696075" cy="1022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kk-KZ" altLang="ko-KR" sz="10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latinLnBrk="1">
              <a:spcBef>
                <a:spcPct val="50000"/>
              </a:spcBef>
              <a:defRPr/>
            </a:pPr>
            <a:endParaRPr lang="en-US" altLang="ko-KR" sz="4000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</p:txBody>
      </p:sp>
      <p:sp>
        <p:nvSpPr>
          <p:cNvPr id="57398" name="Text Box 54"/>
          <p:cNvSpPr txBox="1">
            <a:spLocks noChangeArrowheads="1"/>
          </p:cNvSpPr>
          <p:nvPr/>
        </p:nvSpPr>
        <p:spPr bwMode="auto">
          <a:xfrm>
            <a:off x="2051720" y="-71438"/>
            <a:ext cx="547620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ru-RU" sz="3600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2915816" y="200834"/>
            <a:ext cx="36744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ҚАМҚОРЛЫҚ</a:t>
            </a:r>
            <a:endParaRPr kumimoji="0" lang="kk-KZ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Рисунок 3" descr="https://thumbs.dreamstime.com/z/hand-heart-20005856.jpg"/>
          <p:cNvPicPr>
            <a:picLocks noChangeAspect="1" noChangeArrowheads="1"/>
          </p:cNvPicPr>
          <p:nvPr/>
        </p:nvPicPr>
        <p:blipFill>
          <a:blip r:embed="rId3" cstate="print"/>
          <a:srcRect b="7005"/>
          <a:stretch>
            <a:fillRect/>
          </a:stretch>
        </p:blipFill>
        <p:spPr bwMode="auto">
          <a:xfrm>
            <a:off x="323528" y="980727"/>
            <a:ext cx="4104456" cy="2637767"/>
          </a:xfrm>
          <a:prstGeom prst="heart">
            <a:avLst/>
          </a:prstGeom>
          <a:noFill/>
        </p:spPr>
      </p:pic>
      <p:sp>
        <p:nvSpPr>
          <p:cNvPr id="36" name="AutoShape 4"/>
          <p:cNvSpPr>
            <a:spLocks noChangeArrowheads="1"/>
          </p:cNvSpPr>
          <p:nvPr/>
        </p:nvSpPr>
        <p:spPr bwMode="auto">
          <a:xfrm>
            <a:off x="5076056" y="1124744"/>
            <a:ext cx="3960440" cy="936104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Ағайын,</a:t>
            </a:r>
            <a:r>
              <a:rPr kumimoji="0" lang="kk-KZ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бауырларға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AutoShape 4"/>
          <p:cNvSpPr>
            <a:spLocks noChangeArrowheads="1"/>
          </p:cNvSpPr>
          <p:nvPr/>
        </p:nvSpPr>
        <p:spPr bwMode="auto">
          <a:xfrm>
            <a:off x="395536" y="3744416"/>
            <a:ext cx="3456384" cy="108012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Сыныптастарына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auto">
          <a:xfrm>
            <a:off x="4572000" y="3717032"/>
            <a:ext cx="3456384" cy="108012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Достарына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review-image" descr="https://soulblog.ru/wp-content/uploads/2017/04/relation-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916832"/>
            <a:ext cx="41044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review-image" descr="https://yalo.su/uploads/posts/2015-11/1446730840_otnosheniya-rebenka-s-odnoklassnikami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680520"/>
            <a:ext cx="3600400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review-image" descr="http://tihvinskiy.ru/wp-content/uploads/2013/06/htmlimage-11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581128"/>
            <a:ext cx="3816424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43608" y="116632"/>
            <a:ext cx="7345363" cy="863600"/>
            <a:chOff x="612" y="562"/>
            <a:chExt cx="3175" cy="373"/>
          </a:xfrm>
        </p:grpSpPr>
        <p:sp>
          <p:nvSpPr>
            <p:cNvPr id="3098" name="AutoShape 6"/>
            <p:cNvSpPr>
              <a:spLocks noChangeArrowheads="1"/>
            </p:cNvSpPr>
            <p:nvPr/>
          </p:nvSpPr>
          <p:spPr bwMode="auto">
            <a:xfrm>
              <a:off x="631" y="753"/>
              <a:ext cx="3156" cy="1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0C0C0"/>
                </a:gs>
                <a:gs pos="100000">
                  <a:srgbClr val="595959">
                    <a:alpha val="29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1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ru-RU" sz="1800" b="0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612" y="562"/>
              <a:ext cx="3169" cy="317"/>
              <a:chOff x="612" y="562"/>
              <a:chExt cx="3169" cy="317"/>
            </a:xfrm>
          </p:grpSpPr>
          <p:sp>
            <p:nvSpPr>
              <p:cNvPr id="57352" name="AutoShape 8"/>
              <p:cNvSpPr>
                <a:spLocks noChangeArrowheads="1"/>
              </p:cNvSpPr>
              <p:nvPr/>
            </p:nvSpPr>
            <p:spPr bwMode="auto">
              <a:xfrm>
                <a:off x="612" y="578"/>
                <a:ext cx="3169" cy="3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5400000" scaled="1"/>
              </a:gradFill>
              <a:ln w="3175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latinLnBrk="1">
                  <a:defRPr/>
                </a:pPr>
                <a:endParaRPr kumimoji="1" lang="ru-RU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57353" name="AutoShape 9"/>
              <p:cNvSpPr>
                <a:spLocks noChangeArrowheads="1"/>
              </p:cNvSpPr>
              <p:nvPr/>
            </p:nvSpPr>
            <p:spPr bwMode="auto">
              <a:xfrm flipV="1">
                <a:off x="760" y="562"/>
                <a:ext cx="2909" cy="1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  <a:alpha val="0"/>
                    </a:schemeClr>
                  </a:gs>
                  <a:gs pos="5000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sz="1800" b="0"/>
              </a:p>
            </p:txBody>
          </p:sp>
        </p:grpSp>
      </p:grpSp>
      <p:sp>
        <p:nvSpPr>
          <p:cNvPr id="3077" name="Rectangle 32"/>
          <p:cNvSpPr>
            <a:spLocks noChangeArrowheads="1"/>
          </p:cNvSpPr>
          <p:nvPr/>
        </p:nvSpPr>
        <p:spPr bwMode="auto">
          <a:xfrm>
            <a:off x="9109075" y="0"/>
            <a:ext cx="36513" cy="6858000"/>
          </a:xfrm>
          <a:prstGeom prst="rect">
            <a:avLst/>
          </a:prstGeom>
          <a:solidFill>
            <a:srgbClr val="968D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0" name="Rectangle 36"/>
          <p:cNvSpPr>
            <a:spLocks noChangeArrowheads="1"/>
          </p:cNvSpPr>
          <p:nvPr/>
        </p:nvSpPr>
        <p:spPr bwMode="auto">
          <a:xfrm>
            <a:off x="0" y="6821488"/>
            <a:ext cx="9144000" cy="365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1" name="Rectangle 37"/>
          <p:cNvSpPr>
            <a:spLocks noChangeArrowheads="1"/>
          </p:cNvSpPr>
          <p:nvPr/>
        </p:nvSpPr>
        <p:spPr bwMode="auto">
          <a:xfrm>
            <a:off x="0" y="0"/>
            <a:ext cx="9144000" cy="365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2" name="Rectangle 38"/>
          <p:cNvSpPr>
            <a:spLocks noChangeArrowheads="1"/>
          </p:cNvSpPr>
          <p:nvPr/>
        </p:nvSpPr>
        <p:spPr bwMode="auto">
          <a:xfrm>
            <a:off x="0" y="0"/>
            <a:ext cx="36513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3" name="Rectangle 39"/>
          <p:cNvSpPr>
            <a:spLocks noChangeArrowheads="1"/>
          </p:cNvSpPr>
          <p:nvPr/>
        </p:nvSpPr>
        <p:spPr bwMode="auto">
          <a:xfrm>
            <a:off x="9107488" y="0"/>
            <a:ext cx="36512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4" name="AutoShape 40"/>
          <p:cNvSpPr>
            <a:spLocks noChangeArrowheads="1"/>
          </p:cNvSpPr>
          <p:nvPr/>
        </p:nvSpPr>
        <p:spPr bwMode="auto">
          <a:xfrm flipV="1">
            <a:off x="431800" y="1268413"/>
            <a:ext cx="1079500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0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394" y="20151"/>
                </a:moveTo>
                <a:cubicBezTo>
                  <a:pt x="4766" y="19456"/>
                  <a:pt x="1343" y="15479"/>
                  <a:pt x="1343" y="10800"/>
                </a:cubicBezTo>
                <a:cubicBezTo>
                  <a:pt x="1343" y="5577"/>
                  <a:pt x="5577" y="1343"/>
                  <a:pt x="10800" y="1343"/>
                </a:cubicBezTo>
                <a:cubicBezTo>
                  <a:pt x="16022" y="1343"/>
                  <a:pt x="20257" y="5577"/>
                  <a:pt x="20257" y="10800"/>
                </a:cubicBezTo>
                <a:cubicBezTo>
                  <a:pt x="20257" y="15479"/>
                  <a:pt x="16833" y="19456"/>
                  <a:pt x="12205" y="20151"/>
                </a:cubicBezTo>
                <a:lnTo>
                  <a:pt x="12405" y="21479"/>
                </a:lnTo>
                <a:cubicBezTo>
                  <a:pt x="17690" y="20685"/>
                  <a:pt x="21600" y="1614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144"/>
                  <a:pt x="3909" y="20685"/>
                  <a:pt x="9194" y="21479"/>
                </a:cubicBezTo>
                <a:close/>
              </a:path>
            </a:pathLst>
          </a:custGeom>
          <a:gradFill rotWithShape="1">
            <a:gsLst>
              <a:gs pos="0">
                <a:srgbClr val="0DAEFF"/>
              </a:gs>
              <a:gs pos="100000">
                <a:srgbClr val="0053BD">
                  <a:alpha val="3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88" name="Text Box 44"/>
          <p:cNvSpPr txBox="1">
            <a:spLocks noChangeArrowheads="1"/>
          </p:cNvSpPr>
          <p:nvPr/>
        </p:nvSpPr>
        <p:spPr bwMode="auto">
          <a:xfrm>
            <a:off x="1476375" y="620713"/>
            <a:ext cx="6696075" cy="1022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kk-KZ" altLang="ko-KR" sz="10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latinLnBrk="1">
              <a:spcBef>
                <a:spcPct val="50000"/>
              </a:spcBef>
              <a:defRPr/>
            </a:pPr>
            <a:endParaRPr lang="en-US" altLang="ko-KR" sz="4000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</p:txBody>
      </p:sp>
      <p:sp>
        <p:nvSpPr>
          <p:cNvPr id="3092" name="AutoShape 48"/>
          <p:cNvSpPr>
            <a:spLocks noChangeArrowheads="1"/>
          </p:cNvSpPr>
          <p:nvPr/>
        </p:nvSpPr>
        <p:spPr bwMode="auto">
          <a:xfrm>
            <a:off x="179846" y="116633"/>
            <a:ext cx="8856650" cy="6480719"/>
          </a:xfrm>
          <a:prstGeom prst="roundRect">
            <a:avLst>
              <a:gd name="adj" fmla="val 4296"/>
            </a:avLst>
          </a:prstGeom>
          <a:solidFill>
            <a:srgbClr val="CCFFFF">
              <a:alpha val="30196"/>
            </a:srgbClr>
          </a:solidFill>
          <a:ln w="38100" cap="rnd" algn="ctr">
            <a:solidFill>
              <a:srgbClr val="0066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 sz="1800" b="0" dirty="0"/>
          </a:p>
        </p:txBody>
      </p:sp>
      <p:sp>
        <p:nvSpPr>
          <p:cNvPr id="57399" name="Text Box 55"/>
          <p:cNvSpPr txBox="1">
            <a:spLocks noChangeArrowheads="1"/>
          </p:cNvSpPr>
          <p:nvPr/>
        </p:nvSpPr>
        <p:spPr bwMode="auto">
          <a:xfrm>
            <a:off x="827585" y="1052736"/>
            <a:ext cx="7776863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kk-KZ" sz="3600" i="1" dirty="0" smtClean="0">
                <a:latin typeface="Times New Roman" pitchFamily="18" charset="0"/>
                <a:cs typeface="Times New Roman" pitchFamily="18" charset="0"/>
              </a:rPr>
              <a:t>Адамдар </a:t>
            </a:r>
            <a:r>
              <a:rPr lang="kk-KZ" sz="3600" i="1" dirty="0" smtClean="0">
                <a:latin typeface="Times New Roman" pitchFamily="18" charset="0"/>
                <a:cs typeface="Times New Roman" pitchFamily="18" charset="0"/>
              </a:rPr>
              <a:t>қайырымдылық</a:t>
            </a:r>
            <a:r>
              <a:rPr lang="kk-KZ" sz="3600" i="1" dirty="0" smtClean="0">
                <a:latin typeface="Times New Roman" pitchFamily="18" charset="0"/>
                <a:cs typeface="Times New Roman" pitchFamily="18" charset="0"/>
              </a:rPr>
              <a:t>, мейірімділік, жомарттық </a:t>
            </a:r>
            <a:endParaRPr lang="kk-KZ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kk-KZ" sz="3600" i="1" dirty="0" smtClean="0">
                <a:latin typeface="Times New Roman" pitchFamily="18" charset="0"/>
                <a:cs typeface="Times New Roman" pitchFamily="18" charset="0"/>
              </a:rPr>
              <a:t>таныту </a:t>
            </a:r>
            <a:r>
              <a:rPr lang="kk-KZ" sz="3600" i="1" dirty="0" smtClean="0">
                <a:latin typeface="Times New Roman" pitchFamily="18" charset="0"/>
                <a:cs typeface="Times New Roman" pitchFamily="18" charset="0"/>
              </a:rPr>
              <a:t>арқылы </a:t>
            </a:r>
            <a:endParaRPr lang="kk-KZ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kk-KZ" sz="3600" i="1" dirty="0" smtClean="0">
                <a:latin typeface="Times New Roman" pitchFamily="18" charset="0"/>
                <a:cs typeface="Times New Roman" pitchFamily="18" charset="0"/>
              </a:rPr>
              <a:t>жақсылық </a:t>
            </a:r>
            <a:r>
              <a:rPr lang="kk-KZ" sz="3600" i="1" dirty="0" smtClean="0">
                <a:latin typeface="Times New Roman" pitchFamily="18" charset="0"/>
                <a:cs typeface="Times New Roman" pitchFamily="18" charset="0"/>
              </a:rPr>
              <a:t>жасайды.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http://gifok.net/images/2013/08/03/SMA0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73016"/>
            <a:ext cx="4248472" cy="2851795"/>
          </a:xfrm>
          <a:prstGeom prst="rect">
            <a:avLst/>
          </a:prstGeom>
          <a:noFill/>
        </p:spPr>
      </p:pic>
      <p:pic>
        <p:nvPicPr>
          <p:cNvPr id="61444" name="Picture 4" descr="http://ivolgann.com/wp-content/uploads/2016/12/15713252_1108040352651072_28216602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4392488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71550" y="44624"/>
            <a:ext cx="7345363" cy="863600"/>
            <a:chOff x="612" y="562"/>
            <a:chExt cx="3175" cy="373"/>
          </a:xfrm>
        </p:grpSpPr>
        <p:sp>
          <p:nvSpPr>
            <p:cNvPr id="3098" name="AutoShape 6"/>
            <p:cNvSpPr>
              <a:spLocks noChangeArrowheads="1"/>
            </p:cNvSpPr>
            <p:nvPr/>
          </p:nvSpPr>
          <p:spPr bwMode="auto">
            <a:xfrm>
              <a:off x="631" y="753"/>
              <a:ext cx="3156" cy="1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0C0C0"/>
                </a:gs>
                <a:gs pos="100000">
                  <a:srgbClr val="595959">
                    <a:alpha val="29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1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ru-RU" sz="1800" b="0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612" y="562"/>
              <a:ext cx="3169" cy="317"/>
              <a:chOff x="612" y="562"/>
              <a:chExt cx="3169" cy="317"/>
            </a:xfrm>
          </p:grpSpPr>
          <p:sp>
            <p:nvSpPr>
              <p:cNvPr id="57352" name="AutoShape 8"/>
              <p:cNvSpPr>
                <a:spLocks noChangeArrowheads="1"/>
              </p:cNvSpPr>
              <p:nvPr/>
            </p:nvSpPr>
            <p:spPr bwMode="auto">
              <a:xfrm>
                <a:off x="612" y="578"/>
                <a:ext cx="3169" cy="3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5400000" scaled="1"/>
              </a:gradFill>
              <a:ln w="3175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latinLnBrk="1">
                  <a:defRPr/>
                </a:pPr>
                <a:endParaRPr kumimoji="1" lang="ru-RU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57353" name="AutoShape 9"/>
              <p:cNvSpPr>
                <a:spLocks noChangeArrowheads="1"/>
              </p:cNvSpPr>
              <p:nvPr/>
            </p:nvSpPr>
            <p:spPr bwMode="auto">
              <a:xfrm flipV="1">
                <a:off x="760" y="562"/>
                <a:ext cx="2909" cy="1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  <a:alpha val="0"/>
                    </a:schemeClr>
                  </a:gs>
                  <a:gs pos="5000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sz="1800" b="0"/>
              </a:p>
            </p:txBody>
          </p:sp>
        </p:grpSp>
      </p:grpSp>
      <p:sp>
        <p:nvSpPr>
          <p:cNvPr id="3077" name="Rectangle 32"/>
          <p:cNvSpPr>
            <a:spLocks noChangeArrowheads="1"/>
          </p:cNvSpPr>
          <p:nvPr/>
        </p:nvSpPr>
        <p:spPr bwMode="auto">
          <a:xfrm>
            <a:off x="9109075" y="0"/>
            <a:ext cx="36513" cy="6858000"/>
          </a:xfrm>
          <a:prstGeom prst="rect">
            <a:avLst/>
          </a:prstGeom>
          <a:solidFill>
            <a:srgbClr val="968D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0" name="Rectangle 36"/>
          <p:cNvSpPr>
            <a:spLocks noChangeArrowheads="1"/>
          </p:cNvSpPr>
          <p:nvPr/>
        </p:nvSpPr>
        <p:spPr bwMode="auto">
          <a:xfrm>
            <a:off x="0" y="6821488"/>
            <a:ext cx="9144000" cy="365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1" name="Rectangle 37"/>
          <p:cNvSpPr>
            <a:spLocks noChangeArrowheads="1"/>
          </p:cNvSpPr>
          <p:nvPr/>
        </p:nvSpPr>
        <p:spPr bwMode="auto">
          <a:xfrm>
            <a:off x="0" y="0"/>
            <a:ext cx="9144000" cy="365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2" name="Rectangle 38"/>
          <p:cNvSpPr>
            <a:spLocks noChangeArrowheads="1"/>
          </p:cNvSpPr>
          <p:nvPr/>
        </p:nvSpPr>
        <p:spPr bwMode="auto">
          <a:xfrm>
            <a:off x="0" y="0"/>
            <a:ext cx="36513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3" name="Rectangle 39"/>
          <p:cNvSpPr>
            <a:spLocks noChangeArrowheads="1"/>
          </p:cNvSpPr>
          <p:nvPr/>
        </p:nvSpPr>
        <p:spPr bwMode="auto">
          <a:xfrm>
            <a:off x="9107488" y="0"/>
            <a:ext cx="36512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4" name="AutoShape 40"/>
          <p:cNvSpPr>
            <a:spLocks noChangeArrowheads="1"/>
          </p:cNvSpPr>
          <p:nvPr/>
        </p:nvSpPr>
        <p:spPr bwMode="auto">
          <a:xfrm flipV="1">
            <a:off x="431800" y="1268413"/>
            <a:ext cx="1079500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0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394" y="20151"/>
                </a:moveTo>
                <a:cubicBezTo>
                  <a:pt x="4766" y="19456"/>
                  <a:pt x="1343" y="15479"/>
                  <a:pt x="1343" y="10800"/>
                </a:cubicBezTo>
                <a:cubicBezTo>
                  <a:pt x="1343" y="5577"/>
                  <a:pt x="5577" y="1343"/>
                  <a:pt x="10800" y="1343"/>
                </a:cubicBezTo>
                <a:cubicBezTo>
                  <a:pt x="16022" y="1343"/>
                  <a:pt x="20257" y="5577"/>
                  <a:pt x="20257" y="10800"/>
                </a:cubicBezTo>
                <a:cubicBezTo>
                  <a:pt x="20257" y="15479"/>
                  <a:pt x="16833" y="19456"/>
                  <a:pt x="12205" y="20151"/>
                </a:cubicBezTo>
                <a:lnTo>
                  <a:pt x="12405" y="21479"/>
                </a:lnTo>
                <a:cubicBezTo>
                  <a:pt x="17690" y="20685"/>
                  <a:pt x="21600" y="1614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144"/>
                  <a:pt x="3909" y="20685"/>
                  <a:pt x="9194" y="21479"/>
                </a:cubicBezTo>
                <a:close/>
              </a:path>
            </a:pathLst>
          </a:custGeom>
          <a:gradFill rotWithShape="1">
            <a:gsLst>
              <a:gs pos="0">
                <a:srgbClr val="0DAEFF"/>
              </a:gs>
              <a:gs pos="100000">
                <a:srgbClr val="0053BD">
                  <a:alpha val="3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88" name="Text Box 44"/>
          <p:cNvSpPr txBox="1">
            <a:spLocks noChangeArrowheads="1"/>
          </p:cNvSpPr>
          <p:nvPr/>
        </p:nvSpPr>
        <p:spPr bwMode="auto">
          <a:xfrm>
            <a:off x="1476375" y="620713"/>
            <a:ext cx="6696075" cy="1022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kk-KZ" altLang="ko-KR" sz="10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latinLnBrk="1">
              <a:spcBef>
                <a:spcPct val="50000"/>
              </a:spcBef>
              <a:defRPr/>
            </a:pPr>
            <a:endParaRPr lang="en-US" altLang="ko-KR" sz="4000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</p:txBody>
      </p:sp>
      <p:sp>
        <p:nvSpPr>
          <p:cNvPr id="3092" name="AutoShape 48"/>
          <p:cNvSpPr>
            <a:spLocks noChangeArrowheads="1"/>
          </p:cNvSpPr>
          <p:nvPr/>
        </p:nvSpPr>
        <p:spPr bwMode="auto">
          <a:xfrm>
            <a:off x="72008" y="44625"/>
            <a:ext cx="8964488" cy="6624735"/>
          </a:xfrm>
          <a:prstGeom prst="roundRect">
            <a:avLst>
              <a:gd name="adj" fmla="val 4296"/>
            </a:avLst>
          </a:prstGeom>
          <a:solidFill>
            <a:srgbClr val="CCFFFF">
              <a:alpha val="30196"/>
            </a:srgbClr>
          </a:solidFill>
          <a:ln w="38100" cap="rnd" algn="ctr">
            <a:solidFill>
              <a:srgbClr val="0066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 sz="1800" b="0" dirty="0"/>
          </a:p>
        </p:txBody>
      </p:sp>
      <p:sp>
        <p:nvSpPr>
          <p:cNvPr id="57398" name="Text Box 54"/>
          <p:cNvSpPr txBox="1">
            <a:spLocks noChangeArrowheads="1"/>
          </p:cNvSpPr>
          <p:nvPr/>
        </p:nvSpPr>
        <p:spPr bwMode="auto">
          <a:xfrm>
            <a:off x="395288" y="-71438"/>
            <a:ext cx="7132637" cy="639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ru-RU" sz="3600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" name="Text Box 55"/>
          <p:cNvSpPr txBox="1">
            <a:spLocks noChangeArrowheads="1"/>
          </p:cNvSpPr>
          <p:nvPr/>
        </p:nvSpPr>
        <p:spPr bwMode="auto">
          <a:xfrm>
            <a:off x="1115617" y="118795"/>
            <a:ext cx="72007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Тапсырма: “Сенің іс-әрекетің?”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2" descr="http://psu.kz/images/november2014/bilik_sms/karttar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769" y="1268760"/>
            <a:ext cx="3589183" cy="2304256"/>
          </a:xfrm>
          <a:prstGeom prst="rect">
            <a:avLst/>
          </a:prstGeom>
          <a:noFill/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4355976" y="1268760"/>
            <a:ext cx="424847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35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Баласы ата-анасын қарттар үйіне тапсырды ... .</a:t>
            </a:r>
            <a:endParaRPr kumimoji="0" lang="ru-RU" sz="35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5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 не істер едің?</a:t>
            </a:r>
            <a:endParaRPr kumimoji="0" lang="kk-KZ" sz="35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hello_html_m1b10ffe5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89040"/>
            <a:ext cx="36004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355976" y="3837965"/>
            <a:ext cx="4248472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k-KZ" sz="3600" i="1" dirty="0" smtClean="0">
                <a:latin typeface="Times New Roman" pitchFamily="18" charset="0"/>
                <a:cs typeface="Times New Roman" pitchFamily="18" charset="0"/>
              </a:rPr>
              <a:t>Балалар күшікті ұрып, қорлап жатыр ... 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5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Сенің іс-әрекетің?</a:t>
            </a:r>
            <a:endParaRPr kumimoji="0" lang="kk-KZ" sz="35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71550" y="44624"/>
            <a:ext cx="7345363" cy="863600"/>
            <a:chOff x="612" y="562"/>
            <a:chExt cx="3175" cy="373"/>
          </a:xfrm>
        </p:grpSpPr>
        <p:sp>
          <p:nvSpPr>
            <p:cNvPr id="3098" name="AutoShape 6"/>
            <p:cNvSpPr>
              <a:spLocks noChangeArrowheads="1"/>
            </p:cNvSpPr>
            <p:nvPr/>
          </p:nvSpPr>
          <p:spPr bwMode="auto">
            <a:xfrm>
              <a:off x="631" y="753"/>
              <a:ext cx="3156" cy="1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0C0C0"/>
                </a:gs>
                <a:gs pos="100000">
                  <a:srgbClr val="595959">
                    <a:alpha val="29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1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ru-RU" sz="1800" b="0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612" y="562"/>
              <a:ext cx="3169" cy="317"/>
              <a:chOff x="612" y="562"/>
              <a:chExt cx="3169" cy="317"/>
            </a:xfrm>
          </p:grpSpPr>
          <p:sp>
            <p:nvSpPr>
              <p:cNvPr id="57352" name="AutoShape 8"/>
              <p:cNvSpPr>
                <a:spLocks noChangeArrowheads="1"/>
              </p:cNvSpPr>
              <p:nvPr/>
            </p:nvSpPr>
            <p:spPr bwMode="auto">
              <a:xfrm>
                <a:off x="612" y="578"/>
                <a:ext cx="3169" cy="3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5400000" scaled="1"/>
              </a:gradFill>
              <a:ln w="3175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latinLnBrk="1">
                  <a:defRPr/>
                </a:pPr>
                <a:endParaRPr kumimoji="1" lang="ru-RU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57353" name="AutoShape 9"/>
              <p:cNvSpPr>
                <a:spLocks noChangeArrowheads="1"/>
              </p:cNvSpPr>
              <p:nvPr/>
            </p:nvSpPr>
            <p:spPr bwMode="auto">
              <a:xfrm flipV="1">
                <a:off x="760" y="562"/>
                <a:ext cx="2909" cy="1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  <a:alpha val="0"/>
                    </a:schemeClr>
                  </a:gs>
                  <a:gs pos="5000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sz="1800" b="0"/>
              </a:p>
            </p:txBody>
          </p:sp>
        </p:grpSp>
      </p:grpSp>
      <p:sp>
        <p:nvSpPr>
          <p:cNvPr id="3077" name="Rectangle 32"/>
          <p:cNvSpPr>
            <a:spLocks noChangeArrowheads="1"/>
          </p:cNvSpPr>
          <p:nvPr/>
        </p:nvSpPr>
        <p:spPr bwMode="auto">
          <a:xfrm>
            <a:off x="9109075" y="0"/>
            <a:ext cx="36513" cy="6858000"/>
          </a:xfrm>
          <a:prstGeom prst="rect">
            <a:avLst/>
          </a:prstGeom>
          <a:solidFill>
            <a:srgbClr val="968D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0" name="Rectangle 36"/>
          <p:cNvSpPr>
            <a:spLocks noChangeArrowheads="1"/>
          </p:cNvSpPr>
          <p:nvPr/>
        </p:nvSpPr>
        <p:spPr bwMode="auto">
          <a:xfrm>
            <a:off x="0" y="6821488"/>
            <a:ext cx="9144000" cy="365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1" name="Rectangle 37"/>
          <p:cNvSpPr>
            <a:spLocks noChangeArrowheads="1"/>
          </p:cNvSpPr>
          <p:nvPr/>
        </p:nvSpPr>
        <p:spPr bwMode="auto">
          <a:xfrm>
            <a:off x="0" y="0"/>
            <a:ext cx="9144000" cy="365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2" name="Rectangle 38"/>
          <p:cNvSpPr>
            <a:spLocks noChangeArrowheads="1"/>
          </p:cNvSpPr>
          <p:nvPr/>
        </p:nvSpPr>
        <p:spPr bwMode="auto">
          <a:xfrm>
            <a:off x="0" y="0"/>
            <a:ext cx="36513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3" name="Rectangle 39"/>
          <p:cNvSpPr>
            <a:spLocks noChangeArrowheads="1"/>
          </p:cNvSpPr>
          <p:nvPr/>
        </p:nvSpPr>
        <p:spPr bwMode="auto">
          <a:xfrm>
            <a:off x="9107488" y="0"/>
            <a:ext cx="36512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4" name="AutoShape 40"/>
          <p:cNvSpPr>
            <a:spLocks noChangeArrowheads="1"/>
          </p:cNvSpPr>
          <p:nvPr/>
        </p:nvSpPr>
        <p:spPr bwMode="auto">
          <a:xfrm flipV="1">
            <a:off x="431800" y="1268413"/>
            <a:ext cx="1079500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0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394" y="20151"/>
                </a:moveTo>
                <a:cubicBezTo>
                  <a:pt x="4766" y="19456"/>
                  <a:pt x="1343" y="15479"/>
                  <a:pt x="1343" y="10800"/>
                </a:cubicBezTo>
                <a:cubicBezTo>
                  <a:pt x="1343" y="5577"/>
                  <a:pt x="5577" y="1343"/>
                  <a:pt x="10800" y="1343"/>
                </a:cubicBezTo>
                <a:cubicBezTo>
                  <a:pt x="16022" y="1343"/>
                  <a:pt x="20257" y="5577"/>
                  <a:pt x="20257" y="10800"/>
                </a:cubicBezTo>
                <a:cubicBezTo>
                  <a:pt x="20257" y="15479"/>
                  <a:pt x="16833" y="19456"/>
                  <a:pt x="12205" y="20151"/>
                </a:cubicBezTo>
                <a:lnTo>
                  <a:pt x="12405" y="21479"/>
                </a:lnTo>
                <a:cubicBezTo>
                  <a:pt x="17690" y="20685"/>
                  <a:pt x="21600" y="1614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144"/>
                  <a:pt x="3909" y="20685"/>
                  <a:pt x="9194" y="21479"/>
                </a:cubicBezTo>
                <a:close/>
              </a:path>
            </a:pathLst>
          </a:custGeom>
          <a:gradFill rotWithShape="1">
            <a:gsLst>
              <a:gs pos="0">
                <a:srgbClr val="0DAEFF"/>
              </a:gs>
              <a:gs pos="100000">
                <a:srgbClr val="0053BD">
                  <a:alpha val="3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88" name="Text Box 44"/>
          <p:cNvSpPr txBox="1">
            <a:spLocks noChangeArrowheads="1"/>
          </p:cNvSpPr>
          <p:nvPr/>
        </p:nvSpPr>
        <p:spPr bwMode="auto">
          <a:xfrm>
            <a:off x="1476375" y="620713"/>
            <a:ext cx="6696075" cy="1022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kk-KZ" altLang="ko-KR" sz="10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latinLnBrk="1">
              <a:spcBef>
                <a:spcPct val="50000"/>
              </a:spcBef>
              <a:defRPr/>
            </a:pPr>
            <a:endParaRPr lang="en-US" altLang="ko-KR" sz="4000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</p:txBody>
      </p:sp>
      <p:sp>
        <p:nvSpPr>
          <p:cNvPr id="3092" name="AutoShape 48"/>
          <p:cNvSpPr>
            <a:spLocks noChangeArrowheads="1"/>
          </p:cNvSpPr>
          <p:nvPr/>
        </p:nvSpPr>
        <p:spPr bwMode="auto">
          <a:xfrm>
            <a:off x="72008" y="44625"/>
            <a:ext cx="8964488" cy="6624735"/>
          </a:xfrm>
          <a:prstGeom prst="roundRect">
            <a:avLst>
              <a:gd name="adj" fmla="val 4296"/>
            </a:avLst>
          </a:prstGeom>
          <a:solidFill>
            <a:srgbClr val="CCFFFF">
              <a:alpha val="30196"/>
            </a:srgbClr>
          </a:solidFill>
          <a:ln w="38100" cap="rnd" algn="ctr">
            <a:solidFill>
              <a:srgbClr val="0066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 sz="1800" b="0" dirty="0"/>
          </a:p>
        </p:txBody>
      </p:sp>
      <p:sp>
        <p:nvSpPr>
          <p:cNvPr id="57398" name="Text Box 54"/>
          <p:cNvSpPr txBox="1">
            <a:spLocks noChangeArrowheads="1"/>
          </p:cNvSpPr>
          <p:nvPr/>
        </p:nvSpPr>
        <p:spPr bwMode="auto">
          <a:xfrm>
            <a:off x="395288" y="-71438"/>
            <a:ext cx="7132637" cy="639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ru-RU" sz="3600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" name="Text Box 55"/>
          <p:cNvSpPr txBox="1">
            <a:spLocks noChangeArrowheads="1"/>
          </p:cNvSpPr>
          <p:nvPr/>
        </p:nvSpPr>
        <p:spPr bwMode="auto">
          <a:xfrm>
            <a:off x="1115617" y="118795"/>
            <a:ext cx="72007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Тапсырма: “Сенің іс-әрекетің?”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4355976" y="1114872"/>
            <a:ext cx="424847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k-KZ" sz="3200" i="1" dirty="0" smtClean="0">
                <a:latin typeface="Times New Roman" pitchFamily="18" charset="0"/>
                <a:cs typeface="Times New Roman" pitchFamily="18" charset="0"/>
              </a:rPr>
              <a:t>Бала көшедегі бейтаныс қарт анаға сөмкесін көтеруге көмектесті</a:t>
            </a:r>
            <a:r>
              <a:rPr lang="kk-KZ" sz="32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kk-KZ" sz="3200" i="1" dirty="0" smtClean="0">
                <a:latin typeface="Times New Roman" pitchFamily="18" charset="0"/>
                <a:cs typeface="Times New Roman" pitchFamily="18" charset="0"/>
              </a:rPr>
              <a:t>Сен не істер едің?</a:t>
            </a:r>
            <a:endParaRPr kumimoji="0" lang="kk-KZ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355976" y="3837966"/>
            <a:ext cx="4248472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k-KZ" sz="3600" i="1" dirty="0" smtClean="0">
                <a:latin typeface="Times New Roman" pitchFamily="18" charset="0"/>
                <a:cs typeface="Times New Roman" pitchFamily="18" charset="0"/>
              </a:rPr>
              <a:t>Анасы баласын жетімдер үйіне тастап кетті ...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Сенің іс-әрекетің?</a:t>
            </a:r>
            <a:endParaRPr kumimoji="0" lang="kk-KZ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40" name="Picture 4" descr="http://i.ytimg.com/vi/A5dz2JpN49U/hqdefault.jpg"/>
          <p:cNvPicPr>
            <a:picLocks noChangeAspect="1" noChangeArrowheads="1"/>
          </p:cNvPicPr>
          <p:nvPr/>
        </p:nvPicPr>
        <p:blipFill>
          <a:blip r:embed="rId3" cstate="print"/>
          <a:srcRect l="11025" r="2351" b="26501"/>
          <a:stretch>
            <a:fillRect/>
          </a:stretch>
        </p:blipFill>
        <p:spPr bwMode="auto">
          <a:xfrm>
            <a:off x="395536" y="4077072"/>
            <a:ext cx="3816424" cy="2088232"/>
          </a:xfrm>
          <a:prstGeom prst="rect">
            <a:avLst/>
          </a:prstGeom>
          <a:noFill/>
        </p:spPr>
      </p:pic>
      <p:pic>
        <p:nvPicPr>
          <p:cNvPr id="65542" name="Picture 6" descr="https://i.ytimg.com/vi/iJES4ik7aiw/hqdefault.jpg"/>
          <p:cNvPicPr>
            <a:picLocks noChangeAspect="1" noChangeArrowheads="1"/>
          </p:cNvPicPr>
          <p:nvPr/>
        </p:nvPicPr>
        <p:blipFill>
          <a:blip r:embed="rId4" cstate="print"/>
          <a:srcRect l="1575" t="25200" r="2351" b="41201"/>
          <a:stretch>
            <a:fillRect/>
          </a:stretch>
        </p:blipFill>
        <p:spPr bwMode="auto">
          <a:xfrm>
            <a:off x="395536" y="4005064"/>
            <a:ext cx="3816424" cy="504056"/>
          </a:xfrm>
          <a:prstGeom prst="rect">
            <a:avLst/>
          </a:prstGeom>
          <a:noFill/>
        </p:spPr>
      </p:pic>
      <p:pic>
        <p:nvPicPr>
          <p:cNvPr id="65544" name="Picture 8" descr="http://stavrosha.ru/media/images/image_item/%D0%91%D0%B0%D0%B1%D1%83%D0%BB%D0%B8%D0%BD_%D0%BF%D0%BE%D0%BC%D0%BE%D1%89%D0%BD%D0%B8%D0%BA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7544" y="1196752"/>
            <a:ext cx="3672408" cy="24482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img-fotki.yandex.ru/get/43546/116075328.2d5/0_1e8b4f_3a193b76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14806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8064" y="836712"/>
            <a:ext cx="399593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3500" i="1" dirty="0" smtClean="0">
                <a:latin typeface="Times New Roman" pitchFamily="18" charset="0"/>
                <a:cs typeface="Times New Roman" pitchFamily="18" charset="0"/>
              </a:rPr>
              <a:t>Жақсылық </a:t>
            </a:r>
            <a:endParaRPr lang="kk-KZ" sz="35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3500" i="1" dirty="0" smtClean="0">
                <a:latin typeface="Times New Roman" pitchFamily="18" charset="0"/>
                <a:cs typeface="Times New Roman" pitchFamily="18" charset="0"/>
              </a:rPr>
              <a:t>немесе</a:t>
            </a:r>
            <a:endParaRPr lang="kk-KZ" sz="35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3500" i="1" dirty="0" smtClean="0">
                <a:latin typeface="Times New Roman" pitchFamily="18" charset="0"/>
                <a:cs typeface="Times New Roman" pitchFamily="18" charset="0"/>
              </a:rPr>
              <a:t>жамандық </a:t>
            </a:r>
          </a:p>
          <a:p>
            <a:pPr algn="ctr">
              <a:defRPr/>
            </a:pPr>
            <a:r>
              <a:rPr lang="kk-KZ" sz="3500" i="1" dirty="0" smtClean="0">
                <a:latin typeface="Times New Roman" pitchFamily="18" charset="0"/>
                <a:cs typeface="Times New Roman" pitchFamily="18" charset="0"/>
              </a:rPr>
              <a:t>жасаған адамдарды </a:t>
            </a:r>
          </a:p>
          <a:p>
            <a:pPr algn="ctr">
              <a:defRPr/>
            </a:pPr>
            <a:r>
              <a:rPr lang="kk-KZ" sz="3500" i="1" u="sng" dirty="0" smtClean="0"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kk-KZ" sz="3500" i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kk-KZ" sz="3500" i="1" u="sng" dirty="0" smtClean="0">
                <a:latin typeface="Times New Roman" pitchFamily="18" charset="0"/>
                <a:cs typeface="Times New Roman" pitchFamily="18" charset="0"/>
              </a:rPr>
              <a:t>мұз</a:t>
            </a:r>
            <a:r>
              <a:rPr lang="kk-KZ" sz="3500" i="1" dirty="0" smtClean="0">
                <a:latin typeface="Times New Roman" pitchFamily="18" charset="0"/>
                <a:cs typeface="Times New Roman" pitchFamily="18" charset="0"/>
              </a:rPr>
              <a:t> кейпінде </a:t>
            </a:r>
          </a:p>
          <a:p>
            <a:pPr algn="ctr">
              <a:defRPr/>
            </a:pPr>
            <a:r>
              <a:rPr lang="kk-KZ" sz="3500" i="1" dirty="0" smtClean="0">
                <a:latin typeface="Times New Roman" pitchFamily="18" charset="0"/>
                <a:cs typeface="Times New Roman" pitchFamily="18" charset="0"/>
              </a:rPr>
              <a:t>көрсетуге болады ма?</a:t>
            </a:r>
            <a:endParaRPr lang="ru-RU" sz="35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02920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0" y="2343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" name="Picture 7" descr="F:\2013-03-01\IMAGE0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23528" y="3861048"/>
            <a:ext cx="2987824" cy="2784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5" descr="F:\2013-03-01\IMAGE0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084168" y="3888431"/>
            <a:ext cx="2810606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7" descr="F:\2013-03-01\IMAGE01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340768"/>
            <a:ext cx="2555776" cy="2370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4" descr="F:\2013-03-01\IMAGE01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363826" y="3645024"/>
            <a:ext cx="257632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" descr="F:\2013-03-01\IMAGE0127.JPG"/>
          <p:cNvPicPr>
            <a:picLocks noChangeAspect="1" noChangeArrowheads="1"/>
          </p:cNvPicPr>
          <p:nvPr/>
        </p:nvPicPr>
        <p:blipFill>
          <a:blip r:embed="rId6" cstate="print"/>
          <a:srcRect l="27879" t="73213" r="22965"/>
          <a:stretch>
            <a:fillRect/>
          </a:stretch>
        </p:blipFill>
        <p:spPr bwMode="auto">
          <a:xfrm rot="10800000">
            <a:off x="3275856" y="1340768"/>
            <a:ext cx="3168352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" descr="F:\2013-03-01\IMAGE0127.JPG"/>
          <p:cNvPicPr>
            <a:picLocks noChangeAspect="1" noChangeArrowheads="1"/>
          </p:cNvPicPr>
          <p:nvPr/>
        </p:nvPicPr>
        <p:blipFill>
          <a:blip r:embed="rId6" cstate="print"/>
          <a:srcRect l="67795" t="36113" b="22378"/>
          <a:stretch>
            <a:fillRect/>
          </a:stretch>
        </p:blipFill>
        <p:spPr bwMode="auto">
          <a:xfrm rot="10800000">
            <a:off x="6588224" y="1272550"/>
            <a:ext cx="1944216" cy="2660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Прямоугольник 30"/>
          <p:cNvSpPr/>
          <p:nvPr/>
        </p:nvSpPr>
        <p:spPr>
          <a:xfrm>
            <a:off x="251520" y="116632"/>
            <a:ext cx="88924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500" i="1" dirty="0" smtClean="0">
                <a:latin typeface="Times New Roman" pitchFamily="18" charset="0"/>
                <a:cs typeface="Times New Roman" pitchFamily="18" charset="0"/>
              </a:rPr>
              <a:t>Күн бейнесіне қайсысын теңеуге болады? </a:t>
            </a:r>
            <a:endParaRPr lang="kk-KZ" sz="35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500" i="1" dirty="0" smtClean="0"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kk-KZ" sz="3500" i="1" dirty="0" smtClean="0">
                <a:latin typeface="Times New Roman" pitchFamily="18" charset="0"/>
                <a:cs typeface="Times New Roman" pitchFamily="18" charset="0"/>
              </a:rPr>
              <a:t>мұз бейнесін ше?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4"/>
          <p:cNvGrpSpPr>
            <a:grpSpLocks/>
          </p:cNvGrpSpPr>
          <p:nvPr/>
        </p:nvGrpSpPr>
        <p:grpSpPr bwMode="auto">
          <a:xfrm>
            <a:off x="900113" y="188913"/>
            <a:ext cx="7345362" cy="863600"/>
            <a:chOff x="612" y="562"/>
            <a:chExt cx="3175" cy="373"/>
          </a:xfrm>
        </p:grpSpPr>
        <p:sp>
          <p:nvSpPr>
            <p:cNvPr id="14357" name="AutoShape 5"/>
            <p:cNvSpPr>
              <a:spLocks noChangeArrowheads="1"/>
            </p:cNvSpPr>
            <p:nvPr/>
          </p:nvSpPr>
          <p:spPr bwMode="auto">
            <a:xfrm>
              <a:off x="631" y="753"/>
              <a:ext cx="3156" cy="1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0C0C0"/>
                </a:gs>
                <a:gs pos="100000">
                  <a:srgbClr val="595959">
                    <a:alpha val="29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1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ru-RU" sz="1800" b="0"/>
            </a:p>
          </p:txBody>
        </p:sp>
        <p:grpSp>
          <p:nvGrpSpPr>
            <p:cNvPr id="14358" name="Group 6"/>
            <p:cNvGrpSpPr>
              <a:grpSpLocks/>
            </p:cNvGrpSpPr>
            <p:nvPr/>
          </p:nvGrpSpPr>
          <p:grpSpPr bwMode="auto">
            <a:xfrm>
              <a:off x="612" y="562"/>
              <a:ext cx="3169" cy="317"/>
              <a:chOff x="612" y="562"/>
              <a:chExt cx="3169" cy="317"/>
            </a:xfrm>
          </p:grpSpPr>
          <p:sp>
            <p:nvSpPr>
              <p:cNvPr id="71687" name="AutoShape 7"/>
              <p:cNvSpPr>
                <a:spLocks noChangeArrowheads="1"/>
              </p:cNvSpPr>
              <p:nvPr/>
            </p:nvSpPr>
            <p:spPr bwMode="auto">
              <a:xfrm>
                <a:off x="612" y="578"/>
                <a:ext cx="3169" cy="3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5400000" scaled="1"/>
              </a:gradFill>
              <a:ln w="3175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latinLnBrk="1">
                  <a:defRPr/>
                </a:pPr>
                <a:endParaRPr kumimoji="1" lang="ru-RU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71688" name="AutoShape 8"/>
              <p:cNvSpPr>
                <a:spLocks noChangeArrowheads="1"/>
              </p:cNvSpPr>
              <p:nvPr/>
            </p:nvSpPr>
            <p:spPr bwMode="auto">
              <a:xfrm flipV="1">
                <a:off x="760" y="562"/>
                <a:ext cx="2909" cy="1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  <a:alpha val="0"/>
                    </a:schemeClr>
                  </a:gs>
                  <a:gs pos="5000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sz="1800" b="0"/>
              </a:p>
            </p:txBody>
          </p:sp>
        </p:grpSp>
      </p:grpSp>
      <p:sp>
        <p:nvSpPr>
          <p:cNvPr id="14340" name="Rectangle 10"/>
          <p:cNvSpPr>
            <a:spLocks noChangeArrowheads="1"/>
          </p:cNvSpPr>
          <p:nvPr/>
        </p:nvSpPr>
        <p:spPr bwMode="auto">
          <a:xfrm>
            <a:off x="9109075" y="0"/>
            <a:ext cx="36513" cy="6858000"/>
          </a:xfrm>
          <a:prstGeom prst="rect">
            <a:avLst/>
          </a:prstGeom>
          <a:solidFill>
            <a:srgbClr val="968D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14344" name="Rectangle 14"/>
          <p:cNvSpPr>
            <a:spLocks noChangeArrowheads="1"/>
          </p:cNvSpPr>
          <p:nvPr/>
        </p:nvSpPr>
        <p:spPr bwMode="auto">
          <a:xfrm>
            <a:off x="0" y="6821488"/>
            <a:ext cx="9144000" cy="365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14345" name="Rectangle 15"/>
          <p:cNvSpPr>
            <a:spLocks noChangeArrowheads="1"/>
          </p:cNvSpPr>
          <p:nvPr/>
        </p:nvSpPr>
        <p:spPr bwMode="auto">
          <a:xfrm>
            <a:off x="0" y="0"/>
            <a:ext cx="9144000" cy="365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14346" name="Rectangle 16"/>
          <p:cNvSpPr>
            <a:spLocks noChangeArrowheads="1"/>
          </p:cNvSpPr>
          <p:nvPr/>
        </p:nvSpPr>
        <p:spPr bwMode="auto">
          <a:xfrm>
            <a:off x="0" y="0"/>
            <a:ext cx="36513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14347" name="Rectangle 17"/>
          <p:cNvSpPr>
            <a:spLocks noChangeArrowheads="1"/>
          </p:cNvSpPr>
          <p:nvPr/>
        </p:nvSpPr>
        <p:spPr bwMode="auto">
          <a:xfrm>
            <a:off x="9107488" y="0"/>
            <a:ext cx="36512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14348" name="AutoShape 18"/>
          <p:cNvSpPr>
            <a:spLocks noChangeArrowheads="1"/>
          </p:cNvSpPr>
          <p:nvPr/>
        </p:nvSpPr>
        <p:spPr bwMode="auto">
          <a:xfrm flipV="1">
            <a:off x="431800" y="1268413"/>
            <a:ext cx="1079500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0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394" y="20151"/>
                </a:moveTo>
                <a:cubicBezTo>
                  <a:pt x="4766" y="19456"/>
                  <a:pt x="1343" y="15479"/>
                  <a:pt x="1343" y="10800"/>
                </a:cubicBezTo>
                <a:cubicBezTo>
                  <a:pt x="1343" y="5577"/>
                  <a:pt x="5577" y="1343"/>
                  <a:pt x="10800" y="1343"/>
                </a:cubicBezTo>
                <a:cubicBezTo>
                  <a:pt x="16022" y="1343"/>
                  <a:pt x="20257" y="5577"/>
                  <a:pt x="20257" y="10800"/>
                </a:cubicBezTo>
                <a:cubicBezTo>
                  <a:pt x="20257" y="15479"/>
                  <a:pt x="16833" y="19456"/>
                  <a:pt x="12205" y="20151"/>
                </a:cubicBezTo>
                <a:lnTo>
                  <a:pt x="12405" y="21479"/>
                </a:lnTo>
                <a:cubicBezTo>
                  <a:pt x="17690" y="20685"/>
                  <a:pt x="21600" y="1614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144"/>
                  <a:pt x="3909" y="20685"/>
                  <a:pt x="9194" y="21479"/>
                </a:cubicBezTo>
                <a:close/>
              </a:path>
            </a:pathLst>
          </a:custGeom>
          <a:gradFill rotWithShape="1">
            <a:gsLst>
              <a:gs pos="0">
                <a:srgbClr val="0DAEFF"/>
              </a:gs>
              <a:gs pos="100000">
                <a:srgbClr val="0053BD">
                  <a:alpha val="3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4349" name="Group 19"/>
          <p:cNvGrpSpPr>
            <a:grpSpLocks/>
          </p:cNvGrpSpPr>
          <p:nvPr/>
        </p:nvGrpSpPr>
        <p:grpSpPr bwMode="auto">
          <a:xfrm>
            <a:off x="574675" y="1196975"/>
            <a:ext cx="792163" cy="242888"/>
            <a:chOff x="1882" y="2597"/>
            <a:chExt cx="2132" cy="561"/>
          </a:xfrm>
        </p:grpSpPr>
        <p:sp>
          <p:nvSpPr>
            <p:cNvPr id="14355" name="Oval 20"/>
            <p:cNvSpPr>
              <a:spLocks noChangeArrowheads="1"/>
            </p:cNvSpPr>
            <p:nvPr/>
          </p:nvSpPr>
          <p:spPr bwMode="auto">
            <a:xfrm>
              <a:off x="1882" y="2614"/>
              <a:ext cx="2132" cy="544"/>
            </a:xfrm>
            <a:prstGeom prst="ellipse">
              <a:avLst/>
            </a:prstGeom>
            <a:solidFill>
              <a:srgbClr val="99CCFF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 sz="1800" b="0"/>
            </a:p>
          </p:txBody>
        </p:sp>
        <p:sp>
          <p:nvSpPr>
            <p:cNvPr id="71701" name="Oval 21"/>
            <p:cNvSpPr>
              <a:spLocks noChangeArrowheads="1"/>
            </p:cNvSpPr>
            <p:nvPr/>
          </p:nvSpPr>
          <p:spPr bwMode="auto">
            <a:xfrm>
              <a:off x="2019" y="2597"/>
              <a:ext cx="1859" cy="4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ru-RU" b="0">
                <a:solidFill>
                  <a:srgbClr val="00990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1357290" y="642918"/>
            <a:ext cx="6696075" cy="655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kk-KZ" altLang="ko-KR" sz="10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latinLnBrk="1">
              <a:spcBef>
                <a:spcPct val="50000"/>
              </a:spcBef>
              <a:defRPr/>
            </a:pPr>
            <a:endParaRPr lang="en-US" altLang="ko-KR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</p:txBody>
      </p:sp>
      <p:sp>
        <p:nvSpPr>
          <p:cNvPr id="14352" name="Rectangle 94"/>
          <p:cNvSpPr>
            <a:spLocks noGrp="1" noChangeArrowheads="1"/>
          </p:cNvSpPr>
          <p:nvPr>
            <p:ph type="ctrTitle"/>
          </p:nvPr>
        </p:nvSpPr>
        <p:spPr>
          <a:xfrm>
            <a:off x="714375" y="214313"/>
            <a:ext cx="7772400" cy="720725"/>
          </a:xfrm>
        </p:spPr>
        <p:txBody>
          <a:bodyPr/>
          <a:lstStyle/>
          <a:p>
            <a:pPr eaLnBrk="1" hangingPunct="1"/>
            <a:r>
              <a:rPr lang="kk-KZ" sz="4000" b="1" i="1" dirty="0" smtClean="0">
                <a:solidFill>
                  <a:srgbClr val="0000FF"/>
                </a:solidFill>
                <a:latin typeface="Century Schoolbook" pitchFamily="18" charset="0"/>
              </a:rPr>
              <a:t> </a:t>
            </a:r>
            <a:r>
              <a:rPr lang="kk-KZ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Ой толғаныс</a:t>
            </a:r>
            <a:endParaRPr lang="ru-RU" sz="40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53" name="Picture 56" descr="MCj04166460000[1]"/>
          <p:cNvPicPr>
            <a:picLocks noChangeAspect="1" noChangeArrowheads="1"/>
          </p:cNvPicPr>
          <p:nvPr/>
        </p:nvPicPr>
        <p:blipFill>
          <a:blip r:embed="rId3" cstate="print">
            <a:lum bright="-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4509120"/>
            <a:ext cx="2100262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4" name="Text Box 29"/>
          <p:cNvSpPr txBox="1">
            <a:spLocks noChangeArrowheads="1"/>
          </p:cNvSpPr>
          <p:nvPr/>
        </p:nvSpPr>
        <p:spPr bwMode="auto">
          <a:xfrm>
            <a:off x="395288" y="1539369"/>
            <a:ext cx="813752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kk-KZ" sz="3500" i="1" dirty="0" smtClean="0">
                <a:latin typeface="Times New Roman" pitchFamily="18" charset="0"/>
                <a:cs typeface="Times New Roman" pitchFamily="18" charset="0"/>
              </a:rPr>
              <a:t>1. Сендер </a:t>
            </a:r>
            <a:r>
              <a:rPr lang="kk-KZ" sz="3500" i="1" dirty="0" smtClean="0">
                <a:latin typeface="Times New Roman" pitchFamily="18" charset="0"/>
                <a:cs typeface="Times New Roman" pitchFamily="18" charset="0"/>
              </a:rPr>
              <a:t>қай қалада білім алып жатсыңдар</a:t>
            </a:r>
            <a:r>
              <a:rPr lang="kk-KZ" sz="35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323528" y="2763505"/>
            <a:ext cx="813752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kk-KZ" sz="3500" i="1" dirty="0" smtClean="0">
                <a:latin typeface="Times New Roman" pitchFamily="18" charset="0"/>
                <a:cs typeface="Times New Roman" pitchFamily="18" charset="0"/>
              </a:rPr>
              <a:t>2. Сендер </a:t>
            </a:r>
            <a:r>
              <a:rPr lang="kk-KZ" sz="3500" i="1" dirty="0" smtClean="0">
                <a:latin typeface="Times New Roman" pitchFamily="18" charset="0"/>
                <a:cs typeface="Times New Roman" pitchFamily="18" charset="0"/>
              </a:rPr>
              <a:t>білім алып жатқан мекеменің атауы қалай аталады</a:t>
            </a:r>
            <a:r>
              <a:rPr lang="kk-KZ" sz="35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323528" y="4097104"/>
            <a:ext cx="8137525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kk-KZ" sz="3500" i="1" dirty="0" smtClean="0">
                <a:latin typeface="Times New Roman" pitchFamily="18" charset="0"/>
                <a:cs typeface="Times New Roman" pitchFamily="18" charset="0"/>
              </a:rPr>
              <a:t>3. Үкімет </a:t>
            </a:r>
            <a:r>
              <a:rPr lang="kk-KZ" sz="3500" i="1" dirty="0" smtClean="0">
                <a:latin typeface="Times New Roman" pitchFamily="18" charset="0"/>
                <a:cs typeface="Times New Roman" pitchFamily="18" charset="0"/>
              </a:rPr>
              <a:t>тарапынан мүмкіндігі шектеулі балаларға қандай көмек көрсетіліп жатыр?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5"/>
          <p:cNvGrpSpPr>
            <a:grpSpLocks/>
          </p:cNvGrpSpPr>
          <p:nvPr/>
        </p:nvGrpSpPr>
        <p:grpSpPr bwMode="auto">
          <a:xfrm>
            <a:off x="971550" y="476250"/>
            <a:ext cx="7345363" cy="863600"/>
            <a:chOff x="612" y="562"/>
            <a:chExt cx="3175" cy="373"/>
          </a:xfrm>
        </p:grpSpPr>
        <p:sp>
          <p:nvSpPr>
            <p:cNvPr id="3098" name="AutoShape 6"/>
            <p:cNvSpPr>
              <a:spLocks noChangeArrowheads="1"/>
            </p:cNvSpPr>
            <p:nvPr/>
          </p:nvSpPr>
          <p:spPr bwMode="auto">
            <a:xfrm>
              <a:off x="631" y="753"/>
              <a:ext cx="3156" cy="1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0C0C0"/>
                </a:gs>
                <a:gs pos="100000">
                  <a:srgbClr val="595959">
                    <a:alpha val="29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1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ru-RU" sz="1800" b="0"/>
            </a:p>
          </p:txBody>
        </p:sp>
        <p:grpSp>
          <p:nvGrpSpPr>
            <p:cNvPr id="3099" name="Group 7"/>
            <p:cNvGrpSpPr>
              <a:grpSpLocks/>
            </p:cNvGrpSpPr>
            <p:nvPr/>
          </p:nvGrpSpPr>
          <p:grpSpPr bwMode="auto">
            <a:xfrm>
              <a:off x="612" y="562"/>
              <a:ext cx="3169" cy="317"/>
              <a:chOff x="612" y="562"/>
              <a:chExt cx="3169" cy="317"/>
            </a:xfrm>
          </p:grpSpPr>
          <p:sp>
            <p:nvSpPr>
              <p:cNvPr id="57352" name="AutoShape 8"/>
              <p:cNvSpPr>
                <a:spLocks noChangeArrowheads="1"/>
              </p:cNvSpPr>
              <p:nvPr/>
            </p:nvSpPr>
            <p:spPr bwMode="auto">
              <a:xfrm>
                <a:off x="612" y="578"/>
                <a:ext cx="3169" cy="3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5400000" scaled="1"/>
              </a:gradFill>
              <a:ln w="3175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latinLnBrk="1">
                  <a:defRPr/>
                </a:pPr>
                <a:endParaRPr kumimoji="1" lang="ru-RU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57353" name="AutoShape 9"/>
              <p:cNvSpPr>
                <a:spLocks noChangeArrowheads="1"/>
              </p:cNvSpPr>
              <p:nvPr/>
            </p:nvSpPr>
            <p:spPr bwMode="auto">
              <a:xfrm flipV="1">
                <a:off x="760" y="562"/>
                <a:ext cx="2909" cy="1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  <a:alpha val="0"/>
                    </a:schemeClr>
                  </a:gs>
                  <a:gs pos="5000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sz="1800" b="0"/>
              </a:p>
            </p:txBody>
          </p:sp>
        </p:grpSp>
      </p:grpSp>
      <p:sp>
        <p:nvSpPr>
          <p:cNvPr id="3077" name="Rectangle 32"/>
          <p:cNvSpPr>
            <a:spLocks noChangeArrowheads="1"/>
          </p:cNvSpPr>
          <p:nvPr/>
        </p:nvSpPr>
        <p:spPr bwMode="auto">
          <a:xfrm>
            <a:off x="9109075" y="0"/>
            <a:ext cx="36513" cy="6858000"/>
          </a:xfrm>
          <a:prstGeom prst="rect">
            <a:avLst/>
          </a:prstGeom>
          <a:solidFill>
            <a:srgbClr val="968D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0" name="Rectangle 36"/>
          <p:cNvSpPr>
            <a:spLocks noChangeArrowheads="1"/>
          </p:cNvSpPr>
          <p:nvPr/>
        </p:nvSpPr>
        <p:spPr bwMode="auto">
          <a:xfrm>
            <a:off x="0" y="6821488"/>
            <a:ext cx="9144000" cy="365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1" name="Rectangle 37"/>
          <p:cNvSpPr>
            <a:spLocks noChangeArrowheads="1"/>
          </p:cNvSpPr>
          <p:nvPr/>
        </p:nvSpPr>
        <p:spPr bwMode="auto">
          <a:xfrm>
            <a:off x="0" y="0"/>
            <a:ext cx="9144000" cy="365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2" name="Rectangle 38"/>
          <p:cNvSpPr>
            <a:spLocks noChangeArrowheads="1"/>
          </p:cNvSpPr>
          <p:nvPr/>
        </p:nvSpPr>
        <p:spPr bwMode="auto">
          <a:xfrm>
            <a:off x="0" y="0"/>
            <a:ext cx="36513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3" name="Rectangle 39"/>
          <p:cNvSpPr>
            <a:spLocks noChangeArrowheads="1"/>
          </p:cNvSpPr>
          <p:nvPr/>
        </p:nvSpPr>
        <p:spPr bwMode="auto">
          <a:xfrm>
            <a:off x="9107488" y="0"/>
            <a:ext cx="36512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4" name="AutoShape 40"/>
          <p:cNvSpPr>
            <a:spLocks noChangeArrowheads="1"/>
          </p:cNvSpPr>
          <p:nvPr/>
        </p:nvSpPr>
        <p:spPr bwMode="auto">
          <a:xfrm flipV="1">
            <a:off x="431800" y="1268413"/>
            <a:ext cx="1079500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0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394" y="20151"/>
                </a:moveTo>
                <a:cubicBezTo>
                  <a:pt x="4766" y="19456"/>
                  <a:pt x="1343" y="15479"/>
                  <a:pt x="1343" y="10800"/>
                </a:cubicBezTo>
                <a:cubicBezTo>
                  <a:pt x="1343" y="5577"/>
                  <a:pt x="5577" y="1343"/>
                  <a:pt x="10800" y="1343"/>
                </a:cubicBezTo>
                <a:cubicBezTo>
                  <a:pt x="16022" y="1343"/>
                  <a:pt x="20257" y="5577"/>
                  <a:pt x="20257" y="10800"/>
                </a:cubicBezTo>
                <a:cubicBezTo>
                  <a:pt x="20257" y="15479"/>
                  <a:pt x="16833" y="19456"/>
                  <a:pt x="12205" y="20151"/>
                </a:cubicBezTo>
                <a:lnTo>
                  <a:pt x="12405" y="21479"/>
                </a:lnTo>
                <a:cubicBezTo>
                  <a:pt x="17690" y="20685"/>
                  <a:pt x="21600" y="1614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144"/>
                  <a:pt x="3909" y="20685"/>
                  <a:pt x="9194" y="21479"/>
                </a:cubicBezTo>
                <a:close/>
              </a:path>
            </a:pathLst>
          </a:custGeom>
          <a:gradFill rotWithShape="1">
            <a:gsLst>
              <a:gs pos="0">
                <a:srgbClr val="0DAEFF"/>
              </a:gs>
              <a:gs pos="100000">
                <a:srgbClr val="0053BD">
                  <a:alpha val="3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88" name="Text Box 44"/>
          <p:cNvSpPr txBox="1">
            <a:spLocks noChangeArrowheads="1"/>
          </p:cNvSpPr>
          <p:nvPr/>
        </p:nvSpPr>
        <p:spPr bwMode="auto">
          <a:xfrm>
            <a:off x="1476375" y="620713"/>
            <a:ext cx="6696075" cy="1022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kk-KZ" altLang="ko-KR" sz="10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latinLnBrk="1">
              <a:spcBef>
                <a:spcPct val="50000"/>
              </a:spcBef>
              <a:defRPr/>
            </a:pPr>
            <a:endParaRPr lang="en-US" altLang="ko-KR" sz="4000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</p:txBody>
      </p:sp>
      <p:grpSp>
        <p:nvGrpSpPr>
          <p:cNvPr id="3087" name="Group 47"/>
          <p:cNvGrpSpPr>
            <a:grpSpLocks/>
          </p:cNvGrpSpPr>
          <p:nvPr/>
        </p:nvGrpSpPr>
        <p:grpSpPr bwMode="auto">
          <a:xfrm>
            <a:off x="107504" y="116632"/>
            <a:ext cx="9361040" cy="6480719"/>
            <a:chOff x="340" y="1377"/>
            <a:chExt cx="1726" cy="1126"/>
          </a:xfrm>
        </p:grpSpPr>
        <p:sp>
          <p:nvSpPr>
            <p:cNvPr id="3092" name="AutoShape 48"/>
            <p:cNvSpPr>
              <a:spLocks noChangeArrowheads="1"/>
            </p:cNvSpPr>
            <p:nvPr/>
          </p:nvSpPr>
          <p:spPr bwMode="auto">
            <a:xfrm>
              <a:off x="340" y="1377"/>
              <a:ext cx="1633" cy="1126"/>
            </a:xfrm>
            <a:prstGeom prst="roundRect">
              <a:avLst>
                <a:gd name="adj" fmla="val 4296"/>
              </a:avLst>
            </a:prstGeom>
            <a:solidFill>
              <a:srgbClr val="CCFFFF">
                <a:alpha val="30196"/>
              </a:srgbClr>
            </a:solidFill>
            <a:ln w="38100" cap="rnd" algn="ctr">
              <a:solidFill>
                <a:srgbClr val="0066FF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 b="0"/>
            </a:p>
          </p:txBody>
        </p:sp>
        <p:sp>
          <p:nvSpPr>
            <p:cNvPr id="57397" name="AutoShape 53"/>
            <p:cNvSpPr>
              <a:spLocks noChangeArrowheads="1"/>
            </p:cNvSpPr>
            <p:nvPr/>
          </p:nvSpPr>
          <p:spPr bwMode="auto">
            <a:xfrm flipV="1">
              <a:off x="594" y="1402"/>
              <a:ext cx="1472" cy="9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>
                    <a:alpha val="0"/>
                  </a:srgbClr>
                </a:gs>
                <a:gs pos="50000">
                  <a:schemeClr val="bg1">
                    <a:alpha val="40999"/>
                  </a:scheme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rot="10800000" anchor="ctr">
              <a:spAutoFit/>
            </a:bodyPr>
            <a:lstStyle/>
            <a:p>
              <a:pPr>
                <a:defRPr/>
              </a:pPr>
              <a:endParaRPr lang="ru-RU" sz="1800" b="0"/>
            </a:p>
          </p:txBody>
        </p:sp>
      </p:grpSp>
      <p:sp>
        <p:nvSpPr>
          <p:cNvPr id="57398" name="Text Box 54"/>
          <p:cNvSpPr txBox="1">
            <a:spLocks noChangeArrowheads="1"/>
          </p:cNvSpPr>
          <p:nvPr/>
        </p:nvSpPr>
        <p:spPr bwMode="auto">
          <a:xfrm>
            <a:off x="395288" y="-71438"/>
            <a:ext cx="7132637" cy="639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ru-RU" sz="3600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99" name="Text Box 55"/>
          <p:cNvSpPr txBox="1">
            <a:spLocks noChangeArrowheads="1"/>
          </p:cNvSpPr>
          <p:nvPr/>
        </p:nvSpPr>
        <p:spPr bwMode="auto">
          <a:xfrm>
            <a:off x="611561" y="1541110"/>
            <a:ext cx="5472607" cy="48320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kk-KZ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  <a:p>
            <a:pPr>
              <a:defRPr/>
            </a:pP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Жомарт 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жүрек, мейірімділік, ізгілік, 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қайырымдылық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, адамгершілік, 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кеңпейілділік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, қарапайымдылық, </a:t>
            </a:r>
            <a:endParaRPr lang="kk-KZ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мұқтаж.</a:t>
            </a:r>
            <a:endParaRPr lang="ru-RU" sz="40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465" name="Rectangle 121"/>
          <p:cNvSpPr>
            <a:spLocks noChangeArrowheads="1"/>
          </p:cNvSpPr>
          <p:nvPr/>
        </p:nvSpPr>
        <p:spPr bwMode="auto">
          <a:xfrm>
            <a:off x="2500313" y="428625"/>
            <a:ext cx="48974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r>
              <a:rPr lang="kk-KZ" altLang="ko-KR" sz="4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Меңгерілетін сөздер</a:t>
            </a:r>
            <a:endParaRPr lang="en-US" altLang="ko-KR" sz="4000" i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pic>
        <p:nvPicPr>
          <p:cNvPr id="20486" name="Picture 6" descr="http://rf-smi.ru/uploads/posts/2015-10/thumbs/1445859423_img09-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420888"/>
            <a:ext cx="3419872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звезды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0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звезды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92696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звезды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688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1" descr="звезды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37112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звезды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звезды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звезды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звезды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 descr="звезды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77072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3131840" y="1772816"/>
            <a:ext cx="3384376" cy="100811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0" y="2996952"/>
            <a:ext cx="2699792" cy="15121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000" dirty="0" smtClean="0">
                <a:latin typeface="Times New Roman" pitchFamily="18" charset="0"/>
                <a:cs typeface="Times New Roman" pitchFamily="18" charset="0"/>
              </a:rPr>
              <a:t>Тегін білім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259632" y="4293096"/>
            <a:ext cx="2808312" cy="158417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000" dirty="0" smtClean="0">
                <a:latin typeface="Times New Roman" pitchFamily="18" charset="0"/>
                <a:cs typeface="Times New Roman" pitchFamily="18" charset="0"/>
              </a:rPr>
              <a:t>Тегін </a:t>
            </a:r>
          </a:p>
          <a:p>
            <a:pPr algn="ctr"/>
            <a:r>
              <a:rPr lang="kk-KZ" sz="3000" dirty="0" smtClean="0">
                <a:latin typeface="Times New Roman" pitchFamily="18" charset="0"/>
                <a:cs typeface="Times New Roman" pitchFamily="18" charset="0"/>
              </a:rPr>
              <a:t>тамақ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059832" y="1772816"/>
            <a:ext cx="3816424" cy="266429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059832" y="1772816"/>
            <a:ext cx="1800200" cy="316835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2915816" y="1772816"/>
            <a:ext cx="144016" cy="252028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endCxn id="9" idx="0"/>
          </p:cNvCxnSpPr>
          <p:nvPr/>
        </p:nvCxnSpPr>
        <p:spPr>
          <a:xfrm flipH="1">
            <a:off x="1349896" y="1772816"/>
            <a:ext cx="1781944" cy="122413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12" descr="звезды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1" descr="звезды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805264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0" descr="звезды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877272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1" descr="звезды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64904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4" descr="звезды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4149080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1" descr="звезды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 descr="звезды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137275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a16="http://schemas.microsoft.com/office/drawing/2014/main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85FFAE14-36DB-4716-B5E2-55376481C65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203848" cy="1844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Овал 6"/>
          <p:cNvSpPr/>
          <p:nvPr/>
        </p:nvSpPr>
        <p:spPr>
          <a:xfrm>
            <a:off x="3707904" y="4941168"/>
            <a:ext cx="2808312" cy="158417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000" dirty="0" smtClean="0">
                <a:latin typeface="Times New Roman" pitchFamily="18" charset="0"/>
                <a:cs typeface="Times New Roman" pitchFamily="18" charset="0"/>
              </a:rPr>
              <a:t>Киім-кешек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156176" y="4293096"/>
            <a:ext cx="2736304" cy="1656184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000" dirty="0" smtClean="0">
                <a:latin typeface="Times New Roman" pitchFamily="18" charset="0"/>
                <a:cs typeface="Times New Roman" pitchFamily="18" charset="0"/>
              </a:rPr>
              <a:t>Кітаптар қоры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228184" y="2348880"/>
            <a:ext cx="2880320" cy="2016224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Қажет жерге жеткізетін көлік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6263680" y="404664"/>
            <a:ext cx="2880320" cy="2016224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Оқу, ойын, жатын бөлмелері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V="1">
            <a:off x="3131840" y="1628800"/>
            <a:ext cx="3168352" cy="14401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body" idx="4294967295"/>
          </p:nvPr>
        </p:nvSpPr>
        <p:spPr>
          <a:xfrm>
            <a:off x="457200" y="476250"/>
            <a:ext cx="8218488" cy="5905500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5400000" scaled="1"/>
          </a:gra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buFontTx/>
              <a:buNone/>
            </a:pPr>
            <a:endParaRPr lang="kk-KZ" dirty="0" smtClean="0">
              <a:solidFill>
                <a:schemeClr val="hlink"/>
              </a:solidFill>
              <a:latin typeface="Times New Roman" pitchFamily="18" charset="0"/>
            </a:endParaRPr>
          </a:p>
          <a:p>
            <a:pPr marL="609600" indent="-609600" algn="ctr">
              <a:buFontTx/>
              <a:buNone/>
            </a:pPr>
            <a:r>
              <a:rPr lang="kk-KZ" sz="4000" b="1" i="1" dirty="0" smtClean="0">
                <a:solidFill>
                  <a:schemeClr val="hlink"/>
                </a:solidFill>
                <a:latin typeface="Century Schoolbook" pitchFamily="18" charset="0"/>
              </a:rPr>
              <a:t> </a:t>
            </a:r>
          </a:p>
          <a:p>
            <a:pPr marL="609600" indent="-609600" algn="ctr">
              <a:buFontTx/>
              <a:buNone/>
            </a:pPr>
            <a:r>
              <a:rPr lang="kk-KZ" sz="40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Адамдар бір-біріне жылы сезімін білдіріп, тек жақсылық ойлау, игілік жасау арқылы </a:t>
            </a:r>
            <a:r>
              <a:rPr lang="kk-KZ" sz="40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жомарттық </a:t>
            </a:r>
            <a:r>
              <a:rPr lang="kk-KZ" sz="40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таныта алады.</a:t>
            </a:r>
            <a:endParaRPr lang="kk-KZ" sz="40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0" y="0"/>
            <a:ext cx="9180513" cy="6892925"/>
            <a:chOff x="0" y="-17"/>
            <a:chExt cx="5783" cy="4342"/>
          </a:xfrm>
        </p:grpSpPr>
        <p:grpSp>
          <p:nvGrpSpPr>
            <p:cNvPr id="15373" name="Group 5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5375" name="Picture 6" descr="пгшлпгш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6" name="Picture 7" descr="пгшлпгш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7" name="Picture 8" descr="пгшлпгш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374" name="Picture 9" descr="пгшлпгш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5" name="Группа 26"/>
          <p:cNvGrpSpPr>
            <a:grpSpLocks/>
          </p:cNvGrpSpPr>
          <p:nvPr/>
        </p:nvGrpSpPr>
        <p:grpSpPr bwMode="auto">
          <a:xfrm>
            <a:off x="0" y="5373688"/>
            <a:ext cx="9144000" cy="1484312"/>
            <a:chOff x="0" y="5273664"/>
            <a:chExt cx="8877313" cy="1597025"/>
          </a:xfrm>
        </p:grpSpPr>
        <p:pic>
          <p:nvPicPr>
            <p:cNvPr id="15370" name="Picture 8" descr="01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3664"/>
              <a:ext cx="2411413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9" descr="гул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538" y="6021388"/>
              <a:ext cx="4319587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10" descr="012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00826" y="5273664"/>
              <a:ext cx="2376487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6" name="Группа 26"/>
          <p:cNvGrpSpPr>
            <a:grpSpLocks/>
          </p:cNvGrpSpPr>
          <p:nvPr/>
        </p:nvGrpSpPr>
        <p:grpSpPr bwMode="auto">
          <a:xfrm>
            <a:off x="152400" y="0"/>
            <a:ext cx="9144000" cy="1484313"/>
            <a:chOff x="0" y="5273664"/>
            <a:chExt cx="8877313" cy="1597025"/>
          </a:xfrm>
        </p:grpSpPr>
        <p:pic>
          <p:nvPicPr>
            <p:cNvPr id="15367" name="Picture 8" descr="01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3664"/>
              <a:ext cx="2411413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9" descr="гул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538" y="6021388"/>
              <a:ext cx="4319587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10" descr="012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00826" y="5273664"/>
              <a:ext cx="2376487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255337253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250825" y="6092825"/>
            <a:ext cx="8459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395288" y="6100763"/>
            <a:ext cx="8208962" cy="641350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36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Назарларыңызға рахмет!</a:t>
            </a:r>
            <a:endParaRPr lang="ru-RU" sz="36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2"/>
          <p:cNvSpPr>
            <a:spLocks noChangeArrowheads="1"/>
          </p:cNvSpPr>
          <p:nvPr/>
        </p:nvSpPr>
        <p:spPr bwMode="auto">
          <a:xfrm>
            <a:off x="9109075" y="0"/>
            <a:ext cx="36513" cy="6858000"/>
          </a:xfrm>
          <a:prstGeom prst="rect">
            <a:avLst/>
          </a:prstGeom>
          <a:solidFill>
            <a:srgbClr val="968D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0" name="Rectangle 36"/>
          <p:cNvSpPr>
            <a:spLocks noChangeArrowheads="1"/>
          </p:cNvSpPr>
          <p:nvPr/>
        </p:nvSpPr>
        <p:spPr bwMode="auto">
          <a:xfrm>
            <a:off x="0" y="6821488"/>
            <a:ext cx="9144000" cy="365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1" name="Rectangle 37"/>
          <p:cNvSpPr>
            <a:spLocks noChangeArrowheads="1"/>
          </p:cNvSpPr>
          <p:nvPr/>
        </p:nvSpPr>
        <p:spPr bwMode="auto">
          <a:xfrm>
            <a:off x="0" y="0"/>
            <a:ext cx="9144000" cy="365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2" name="Rectangle 38"/>
          <p:cNvSpPr>
            <a:spLocks noChangeArrowheads="1"/>
          </p:cNvSpPr>
          <p:nvPr/>
        </p:nvSpPr>
        <p:spPr bwMode="auto">
          <a:xfrm>
            <a:off x="0" y="0"/>
            <a:ext cx="36513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3" name="Rectangle 39"/>
          <p:cNvSpPr>
            <a:spLocks noChangeArrowheads="1"/>
          </p:cNvSpPr>
          <p:nvPr/>
        </p:nvSpPr>
        <p:spPr bwMode="auto">
          <a:xfrm>
            <a:off x="9107488" y="0"/>
            <a:ext cx="36512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4" name="AutoShape 40"/>
          <p:cNvSpPr>
            <a:spLocks noChangeArrowheads="1"/>
          </p:cNvSpPr>
          <p:nvPr/>
        </p:nvSpPr>
        <p:spPr bwMode="auto">
          <a:xfrm flipV="1">
            <a:off x="431800" y="1268413"/>
            <a:ext cx="1079500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0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394" y="20151"/>
                </a:moveTo>
                <a:cubicBezTo>
                  <a:pt x="4766" y="19456"/>
                  <a:pt x="1343" y="15479"/>
                  <a:pt x="1343" y="10800"/>
                </a:cubicBezTo>
                <a:cubicBezTo>
                  <a:pt x="1343" y="5577"/>
                  <a:pt x="5577" y="1343"/>
                  <a:pt x="10800" y="1343"/>
                </a:cubicBezTo>
                <a:cubicBezTo>
                  <a:pt x="16022" y="1343"/>
                  <a:pt x="20257" y="5577"/>
                  <a:pt x="20257" y="10800"/>
                </a:cubicBezTo>
                <a:cubicBezTo>
                  <a:pt x="20257" y="15479"/>
                  <a:pt x="16833" y="19456"/>
                  <a:pt x="12205" y="20151"/>
                </a:cubicBezTo>
                <a:lnTo>
                  <a:pt x="12405" y="21479"/>
                </a:lnTo>
                <a:cubicBezTo>
                  <a:pt x="17690" y="20685"/>
                  <a:pt x="21600" y="1614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144"/>
                  <a:pt x="3909" y="20685"/>
                  <a:pt x="9194" y="21479"/>
                </a:cubicBezTo>
                <a:close/>
              </a:path>
            </a:pathLst>
          </a:custGeom>
          <a:gradFill rotWithShape="1">
            <a:gsLst>
              <a:gs pos="0">
                <a:srgbClr val="0DAEFF"/>
              </a:gs>
              <a:gs pos="100000">
                <a:srgbClr val="0053BD">
                  <a:alpha val="3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88" name="Text Box 44"/>
          <p:cNvSpPr txBox="1">
            <a:spLocks noChangeArrowheads="1"/>
          </p:cNvSpPr>
          <p:nvPr/>
        </p:nvSpPr>
        <p:spPr bwMode="auto">
          <a:xfrm>
            <a:off x="1476375" y="620713"/>
            <a:ext cx="6696075" cy="1022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kk-KZ" altLang="ko-KR" sz="10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latinLnBrk="1">
              <a:spcBef>
                <a:spcPct val="50000"/>
              </a:spcBef>
              <a:defRPr/>
            </a:pPr>
            <a:endParaRPr lang="en-US" altLang="ko-KR" sz="4000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</p:txBody>
      </p:sp>
      <p:sp>
        <p:nvSpPr>
          <p:cNvPr id="3092" name="AutoShape 48"/>
          <p:cNvSpPr>
            <a:spLocks noChangeArrowheads="1"/>
          </p:cNvSpPr>
          <p:nvPr/>
        </p:nvSpPr>
        <p:spPr bwMode="auto">
          <a:xfrm>
            <a:off x="179846" y="116633"/>
            <a:ext cx="8856650" cy="6480719"/>
          </a:xfrm>
          <a:prstGeom prst="roundRect">
            <a:avLst>
              <a:gd name="adj" fmla="val 4296"/>
            </a:avLst>
          </a:prstGeom>
          <a:solidFill>
            <a:srgbClr val="CCFFFF">
              <a:alpha val="30196"/>
            </a:srgbClr>
          </a:solidFill>
          <a:ln w="38100" cap="rnd" algn="ctr">
            <a:solidFill>
              <a:srgbClr val="0066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57398" name="Text Box 54"/>
          <p:cNvSpPr txBox="1">
            <a:spLocks noChangeArrowheads="1"/>
          </p:cNvSpPr>
          <p:nvPr/>
        </p:nvSpPr>
        <p:spPr bwMode="auto">
          <a:xfrm>
            <a:off x="395288" y="-71438"/>
            <a:ext cx="7132637" cy="639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ru-RU" sz="3600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99" name="Text Box 55"/>
          <p:cNvSpPr txBox="1">
            <a:spLocks noChangeArrowheads="1"/>
          </p:cNvSpPr>
          <p:nvPr/>
        </p:nvSpPr>
        <p:spPr bwMode="auto">
          <a:xfrm>
            <a:off x="251520" y="116632"/>
            <a:ext cx="6336704" cy="4240024"/>
          </a:xfrm>
          <a:prstGeom prst="cloudCallout">
            <a:avLst>
              <a:gd name="adj1" fmla="val 57789"/>
              <a:gd name="adj2" fmla="val 36554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kk-KZ" sz="3500" i="1" dirty="0" smtClean="0">
                <a:latin typeface="Times New Roman" pitchFamily="18" charset="0"/>
                <a:cs typeface="Times New Roman" pitchFamily="18" charset="0"/>
              </a:rPr>
              <a:t>Қазақтың жақсы қасиеттерінің асылы – жомарттық, </a:t>
            </a:r>
            <a:r>
              <a:rPr lang="kk-KZ" sz="3500" i="1" dirty="0" smtClean="0">
                <a:latin typeface="Times New Roman" pitchFamily="18" charset="0"/>
                <a:cs typeface="Times New Roman" pitchFamily="18" charset="0"/>
              </a:rPr>
              <a:t>кеңпейілділік </a:t>
            </a:r>
            <a:endParaRPr lang="kk-KZ" sz="35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http://hameleons.com/uploads/posts/2013-05/1369903215_shkol.jpg"/>
          <p:cNvPicPr>
            <a:picLocks noChangeAspect="1" noChangeArrowheads="1"/>
          </p:cNvPicPr>
          <p:nvPr/>
        </p:nvPicPr>
        <p:blipFill>
          <a:blip r:embed="rId3" cstate="print"/>
          <a:srcRect l="27216" r="24401" b="6257"/>
          <a:stretch>
            <a:fillRect/>
          </a:stretch>
        </p:blipFill>
        <p:spPr bwMode="auto">
          <a:xfrm>
            <a:off x="7092280" y="3068960"/>
            <a:ext cx="180020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2"/>
          <p:cNvSpPr>
            <a:spLocks noChangeArrowheads="1"/>
          </p:cNvSpPr>
          <p:nvPr/>
        </p:nvSpPr>
        <p:spPr bwMode="auto">
          <a:xfrm>
            <a:off x="9109075" y="0"/>
            <a:ext cx="36513" cy="6858000"/>
          </a:xfrm>
          <a:prstGeom prst="rect">
            <a:avLst/>
          </a:prstGeom>
          <a:solidFill>
            <a:srgbClr val="968D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0" name="Rectangle 36"/>
          <p:cNvSpPr>
            <a:spLocks noChangeArrowheads="1"/>
          </p:cNvSpPr>
          <p:nvPr/>
        </p:nvSpPr>
        <p:spPr bwMode="auto">
          <a:xfrm>
            <a:off x="0" y="6821488"/>
            <a:ext cx="9144000" cy="365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1" name="Rectangle 37"/>
          <p:cNvSpPr>
            <a:spLocks noChangeArrowheads="1"/>
          </p:cNvSpPr>
          <p:nvPr/>
        </p:nvSpPr>
        <p:spPr bwMode="auto">
          <a:xfrm>
            <a:off x="0" y="0"/>
            <a:ext cx="9144000" cy="365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2" name="Rectangle 38"/>
          <p:cNvSpPr>
            <a:spLocks noChangeArrowheads="1"/>
          </p:cNvSpPr>
          <p:nvPr/>
        </p:nvSpPr>
        <p:spPr bwMode="auto">
          <a:xfrm>
            <a:off x="0" y="0"/>
            <a:ext cx="36513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3" name="Rectangle 39"/>
          <p:cNvSpPr>
            <a:spLocks noChangeArrowheads="1"/>
          </p:cNvSpPr>
          <p:nvPr/>
        </p:nvSpPr>
        <p:spPr bwMode="auto">
          <a:xfrm>
            <a:off x="9107488" y="0"/>
            <a:ext cx="36512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4" name="AutoShape 40"/>
          <p:cNvSpPr>
            <a:spLocks noChangeArrowheads="1"/>
          </p:cNvSpPr>
          <p:nvPr/>
        </p:nvSpPr>
        <p:spPr bwMode="auto">
          <a:xfrm flipV="1">
            <a:off x="431800" y="1268413"/>
            <a:ext cx="1079500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0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394" y="20151"/>
                </a:moveTo>
                <a:cubicBezTo>
                  <a:pt x="4766" y="19456"/>
                  <a:pt x="1343" y="15479"/>
                  <a:pt x="1343" y="10800"/>
                </a:cubicBezTo>
                <a:cubicBezTo>
                  <a:pt x="1343" y="5577"/>
                  <a:pt x="5577" y="1343"/>
                  <a:pt x="10800" y="1343"/>
                </a:cubicBezTo>
                <a:cubicBezTo>
                  <a:pt x="16022" y="1343"/>
                  <a:pt x="20257" y="5577"/>
                  <a:pt x="20257" y="10800"/>
                </a:cubicBezTo>
                <a:cubicBezTo>
                  <a:pt x="20257" y="15479"/>
                  <a:pt x="16833" y="19456"/>
                  <a:pt x="12205" y="20151"/>
                </a:cubicBezTo>
                <a:lnTo>
                  <a:pt x="12405" y="21479"/>
                </a:lnTo>
                <a:cubicBezTo>
                  <a:pt x="17690" y="20685"/>
                  <a:pt x="21600" y="1614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144"/>
                  <a:pt x="3909" y="20685"/>
                  <a:pt x="9194" y="21479"/>
                </a:cubicBezTo>
                <a:close/>
              </a:path>
            </a:pathLst>
          </a:custGeom>
          <a:gradFill rotWithShape="1">
            <a:gsLst>
              <a:gs pos="0">
                <a:srgbClr val="0DAEFF"/>
              </a:gs>
              <a:gs pos="100000">
                <a:srgbClr val="0053BD">
                  <a:alpha val="3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88" name="Text Box 44"/>
          <p:cNvSpPr txBox="1">
            <a:spLocks noChangeArrowheads="1"/>
          </p:cNvSpPr>
          <p:nvPr/>
        </p:nvSpPr>
        <p:spPr bwMode="auto">
          <a:xfrm>
            <a:off x="1476375" y="620713"/>
            <a:ext cx="6696075" cy="1022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kk-KZ" altLang="ko-KR" sz="10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latinLnBrk="1">
              <a:spcBef>
                <a:spcPct val="50000"/>
              </a:spcBef>
              <a:defRPr/>
            </a:pPr>
            <a:endParaRPr lang="en-US" altLang="ko-KR" sz="4000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</p:txBody>
      </p:sp>
      <p:sp>
        <p:nvSpPr>
          <p:cNvPr id="3092" name="AutoShape 48"/>
          <p:cNvSpPr>
            <a:spLocks noChangeArrowheads="1"/>
          </p:cNvSpPr>
          <p:nvPr/>
        </p:nvSpPr>
        <p:spPr bwMode="auto">
          <a:xfrm>
            <a:off x="179846" y="116633"/>
            <a:ext cx="8856650" cy="6480719"/>
          </a:xfrm>
          <a:prstGeom prst="roundRect">
            <a:avLst>
              <a:gd name="adj" fmla="val 4296"/>
            </a:avLst>
          </a:prstGeom>
          <a:solidFill>
            <a:srgbClr val="CCFFFF">
              <a:alpha val="30196"/>
            </a:srgbClr>
          </a:solidFill>
          <a:ln w="38100" cap="rnd" algn="ctr">
            <a:solidFill>
              <a:srgbClr val="0066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57398" name="Text Box 54"/>
          <p:cNvSpPr txBox="1">
            <a:spLocks noChangeArrowheads="1"/>
          </p:cNvSpPr>
          <p:nvPr/>
        </p:nvSpPr>
        <p:spPr bwMode="auto">
          <a:xfrm>
            <a:off x="395288" y="-71438"/>
            <a:ext cx="7132637" cy="639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ru-RU" sz="3600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99" name="Text Box 55"/>
          <p:cNvSpPr txBox="1">
            <a:spLocks noChangeArrowheads="1"/>
          </p:cNvSpPr>
          <p:nvPr/>
        </p:nvSpPr>
        <p:spPr bwMode="auto">
          <a:xfrm>
            <a:off x="35496" y="44624"/>
            <a:ext cx="7200800" cy="4076045"/>
          </a:xfrm>
          <a:prstGeom prst="cloudCallout">
            <a:avLst>
              <a:gd name="adj1" fmla="val 48549"/>
              <a:gd name="adj2" fmla="val 46169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kk-KZ" sz="2800" i="1" dirty="0" smtClean="0">
                <a:latin typeface="Times New Roman" pitchFamily="18" charset="0"/>
                <a:cs typeface="Times New Roman" pitchFamily="18" charset="0"/>
              </a:rPr>
              <a:t>«Кең </a:t>
            </a:r>
            <a:r>
              <a:rPr lang="kk-KZ" sz="2800" i="1" dirty="0" smtClean="0">
                <a:latin typeface="Times New Roman" pitchFamily="18" charset="0"/>
                <a:cs typeface="Times New Roman" pitchFamily="18" charset="0"/>
              </a:rPr>
              <a:t>болсаң, </a:t>
            </a:r>
            <a:r>
              <a:rPr lang="kk-KZ" sz="2800" i="1" dirty="0" smtClean="0">
                <a:latin typeface="Times New Roman" pitchFamily="18" charset="0"/>
                <a:cs typeface="Times New Roman" pitchFamily="18" charset="0"/>
              </a:rPr>
              <a:t>кем болмайсың». </a:t>
            </a:r>
          </a:p>
          <a:p>
            <a:pPr lvl="0" algn="ctr"/>
            <a:r>
              <a:rPr lang="kk-KZ" sz="2800" i="1" dirty="0" smtClean="0">
                <a:latin typeface="Times New Roman" pitchFamily="18" charset="0"/>
                <a:cs typeface="Times New Roman" pitchFamily="18" charset="0"/>
              </a:rPr>
              <a:t>«Адамның </a:t>
            </a:r>
            <a:r>
              <a:rPr lang="kk-KZ" sz="2800" i="1" dirty="0" smtClean="0">
                <a:latin typeface="Times New Roman" pitchFamily="18" charset="0"/>
                <a:cs typeface="Times New Roman" pitchFamily="18" charset="0"/>
              </a:rPr>
              <a:t>күні адаммен</a:t>
            </a:r>
            <a:r>
              <a:rPr lang="kk-KZ" sz="2800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kk-KZ" sz="2800" b="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kk-KZ" sz="2800" b="0" i="1" dirty="0" smtClean="0">
                <a:latin typeface="Times New Roman" pitchFamily="18" charset="0"/>
                <a:cs typeface="Times New Roman" pitchFamily="18" charset="0"/>
              </a:rPr>
              <a:t>Бұл дана сөздер жақсылық </a:t>
            </a:r>
            <a:r>
              <a:rPr lang="kk-KZ" sz="2800" b="0" i="1" dirty="0" smtClean="0">
                <a:latin typeface="Times New Roman" pitchFamily="18" charset="0"/>
                <a:cs typeface="Times New Roman" pitchFamily="18" charset="0"/>
              </a:rPr>
              <a:t>жасауға жақын жанға </a:t>
            </a:r>
            <a:endParaRPr lang="kk-KZ" sz="2800" b="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kk-KZ" sz="2800" b="0" i="1" dirty="0" smtClean="0">
                <a:latin typeface="Times New Roman" pitchFamily="18" charset="0"/>
                <a:cs typeface="Times New Roman" pitchFamily="18" charset="0"/>
              </a:rPr>
              <a:t>тән </a:t>
            </a:r>
            <a:r>
              <a:rPr lang="kk-KZ" sz="2800" b="0" i="1" dirty="0" smtClean="0">
                <a:latin typeface="Times New Roman" pitchFamily="18" charset="0"/>
                <a:cs typeface="Times New Roman" pitchFamily="18" charset="0"/>
              </a:rPr>
              <a:t>сипат.</a:t>
            </a:r>
          </a:p>
        </p:txBody>
      </p:sp>
      <p:pic>
        <p:nvPicPr>
          <p:cNvPr id="43010" name="Picture 2" descr="http://hameleons.com/uploads/posts/2013-05/1369903215_shkol.jpg"/>
          <p:cNvPicPr>
            <a:picLocks noChangeAspect="1" noChangeArrowheads="1"/>
          </p:cNvPicPr>
          <p:nvPr/>
        </p:nvPicPr>
        <p:blipFill>
          <a:blip r:embed="rId3" cstate="print"/>
          <a:srcRect l="27216" r="24401" b="6257"/>
          <a:stretch>
            <a:fillRect/>
          </a:stretch>
        </p:blipFill>
        <p:spPr bwMode="auto">
          <a:xfrm>
            <a:off x="7092280" y="3068960"/>
            <a:ext cx="180020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2"/>
          <p:cNvSpPr>
            <a:spLocks noChangeArrowheads="1"/>
          </p:cNvSpPr>
          <p:nvPr/>
        </p:nvSpPr>
        <p:spPr bwMode="auto">
          <a:xfrm>
            <a:off x="9109075" y="0"/>
            <a:ext cx="36513" cy="6858000"/>
          </a:xfrm>
          <a:prstGeom prst="rect">
            <a:avLst/>
          </a:prstGeom>
          <a:solidFill>
            <a:srgbClr val="968D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0" name="Rectangle 36"/>
          <p:cNvSpPr>
            <a:spLocks noChangeArrowheads="1"/>
          </p:cNvSpPr>
          <p:nvPr/>
        </p:nvSpPr>
        <p:spPr bwMode="auto">
          <a:xfrm>
            <a:off x="0" y="6821488"/>
            <a:ext cx="9144000" cy="365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1" name="Rectangle 37"/>
          <p:cNvSpPr>
            <a:spLocks noChangeArrowheads="1"/>
          </p:cNvSpPr>
          <p:nvPr/>
        </p:nvSpPr>
        <p:spPr bwMode="auto">
          <a:xfrm>
            <a:off x="0" y="0"/>
            <a:ext cx="9144000" cy="365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2" name="Rectangle 38"/>
          <p:cNvSpPr>
            <a:spLocks noChangeArrowheads="1"/>
          </p:cNvSpPr>
          <p:nvPr/>
        </p:nvSpPr>
        <p:spPr bwMode="auto">
          <a:xfrm>
            <a:off x="0" y="0"/>
            <a:ext cx="36513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3" name="Rectangle 39"/>
          <p:cNvSpPr>
            <a:spLocks noChangeArrowheads="1"/>
          </p:cNvSpPr>
          <p:nvPr/>
        </p:nvSpPr>
        <p:spPr bwMode="auto">
          <a:xfrm>
            <a:off x="9107488" y="0"/>
            <a:ext cx="36512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4" name="AutoShape 40"/>
          <p:cNvSpPr>
            <a:spLocks noChangeArrowheads="1"/>
          </p:cNvSpPr>
          <p:nvPr/>
        </p:nvSpPr>
        <p:spPr bwMode="auto">
          <a:xfrm flipV="1">
            <a:off x="431800" y="1268413"/>
            <a:ext cx="1079500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0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394" y="20151"/>
                </a:moveTo>
                <a:cubicBezTo>
                  <a:pt x="4766" y="19456"/>
                  <a:pt x="1343" y="15479"/>
                  <a:pt x="1343" y="10800"/>
                </a:cubicBezTo>
                <a:cubicBezTo>
                  <a:pt x="1343" y="5577"/>
                  <a:pt x="5577" y="1343"/>
                  <a:pt x="10800" y="1343"/>
                </a:cubicBezTo>
                <a:cubicBezTo>
                  <a:pt x="16022" y="1343"/>
                  <a:pt x="20257" y="5577"/>
                  <a:pt x="20257" y="10800"/>
                </a:cubicBezTo>
                <a:cubicBezTo>
                  <a:pt x="20257" y="15479"/>
                  <a:pt x="16833" y="19456"/>
                  <a:pt x="12205" y="20151"/>
                </a:cubicBezTo>
                <a:lnTo>
                  <a:pt x="12405" y="21479"/>
                </a:lnTo>
                <a:cubicBezTo>
                  <a:pt x="17690" y="20685"/>
                  <a:pt x="21600" y="1614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144"/>
                  <a:pt x="3909" y="20685"/>
                  <a:pt x="9194" y="21479"/>
                </a:cubicBezTo>
                <a:close/>
              </a:path>
            </a:pathLst>
          </a:custGeom>
          <a:gradFill rotWithShape="1">
            <a:gsLst>
              <a:gs pos="0">
                <a:srgbClr val="0DAEFF"/>
              </a:gs>
              <a:gs pos="100000">
                <a:srgbClr val="0053BD">
                  <a:alpha val="3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88" name="Text Box 44"/>
          <p:cNvSpPr txBox="1">
            <a:spLocks noChangeArrowheads="1"/>
          </p:cNvSpPr>
          <p:nvPr/>
        </p:nvSpPr>
        <p:spPr bwMode="auto">
          <a:xfrm>
            <a:off x="1476375" y="620713"/>
            <a:ext cx="6696075" cy="1022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kk-KZ" altLang="ko-KR" sz="10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latinLnBrk="1">
              <a:spcBef>
                <a:spcPct val="50000"/>
              </a:spcBef>
              <a:defRPr/>
            </a:pPr>
            <a:endParaRPr lang="en-US" altLang="ko-KR" sz="4000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</p:txBody>
      </p:sp>
      <p:sp>
        <p:nvSpPr>
          <p:cNvPr id="3092" name="AutoShape 48"/>
          <p:cNvSpPr>
            <a:spLocks noChangeArrowheads="1"/>
          </p:cNvSpPr>
          <p:nvPr/>
        </p:nvSpPr>
        <p:spPr bwMode="auto">
          <a:xfrm>
            <a:off x="179846" y="260649"/>
            <a:ext cx="8856650" cy="6480719"/>
          </a:xfrm>
          <a:prstGeom prst="roundRect">
            <a:avLst>
              <a:gd name="adj" fmla="val 4296"/>
            </a:avLst>
          </a:prstGeom>
          <a:solidFill>
            <a:srgbClr val="CCFFFF">
              <a:alpha val="30196"/>
            </a:srgbClr>
          </a:solidFill>
          <a:ln w="38100" cap="rnd" algn="ctr">
            <a:solidFill>
              <a:srgbClr val="0066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57398" name="Text Box 54"/>
          <p:cNvSpPr txBox="1">
            <a:spLocks noChangeArrowheads="1"/>
          </p:cNvSpPr>
          <p:nvPr/>
        </p:nvSpPr>
        <p:spPr bwMode="auto">
          <a:xfrm>
            <a:off x="395288" y="-71438"/>
            <a:ext cx="7132637" cy="639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ru-RU" sz="3600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99" name="Text Box 55"/>
          <p:cNvSpPr txBox="1">
            <a:spLocks noChangeArrowheads="1"/>
          </p:cNvSpPr>
          <p:nvPr/>
        </p:nvSpPr>
        <p:spPr bwMode="auto">
          <a:xfrm>
            <a:off x="827584" y="272814"/>
            <a:ext cx="7776863" cy="2169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kk-KZ" sz="4500" i="1" dirty="0" smtClean="0">
                <a:latin typeface="Times New Roman" pitchFamily="18" charset="0"/>
                <a:cs typeface="Times New Roman" pitchFamily="18" charset="0"/>
              </a:rPr>
              <a:t>Жомарт болу - өзіңде барды зәру адаммен </a:t>
            </a:r>
            <a:endParaRPr lang="kk-KZ" sz="45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kk-KZ" sz="4500" i="1" dirty="0" smtClean="0">
                <a:latin typeface="Times New Roman" pitchFamily="18" charset="0"/>
                <a:cs typeface="Times New Roman" pitchFamily="18" charset="0"/>
              </a:rPr>
              <a:t>шын </a:t>
            </a:r>
            <a:r>
              <a:rPr lang="kk-KZ" sz="4500" i="1" dirty="0" smtClean="0">
                <a:latin typeface="Times New Roman" pitchFamily="18" charset="0"/>
                <a:cs typeface="Times New Roman" pitchFamily="18" charset="0"/>
              </a:rPr>
              <a:t>жүректен бөлісу.</a:t>
            </a:r>
            <a:endParaRPr lang="ru-RU" sz="4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0426" name="Object 10"/>
          <p:cNvGraphicFramePr>
            <a:graphicFrameLocks noChangeAspect="1"/>
          </p:cNvGraphicFramePr>
          <p:nvPr/>
        </p:nvGraphicFramePr>
        <p:xfrm>
          <a:off x="0" y="4941168"/>
          <a:ext cx="9144000" cy="1583457"/>
        </p:xfrm>
        <a:graphic>
          <a:graphicData uri="http://schemas.openxmlformats.org/presentationml/2006/ole">
            <p:oleObj spid="_x0000_s40961" name="Рисунок" r:id="rId4" imgW="7559040" imgH="1901952" progId="Word.Picture.8">
              <p:embed/>
            </p:oleObj>
          </a:graphicData>
        </a:graphic>
      </p:graphicFrame>
      <p:pic>
        <p:nvPicPr>
          <p:cNvPr id="40963" name="Picture 3" descr="http://gnomik2.ru/wp-content/uploads/2016/11/index-300x2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707356"/>
            <a:ext cx="2857500" cy="2809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subSp spid="_x0000_s4096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26">
                                            <p:subSp spid="_x0000_s4096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899592" y="1484784"/>
            <a:ext cx="7560840" cy="3816424"/>
          </a:xfrm>
          <a:prstGeom prst="plaqu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sz="5400" b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899592" y="1844824"/>
            <a:ext cx="756084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5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«Жомарт жүрек»</a:t>
            </a:r>
            <a:r>
              <a:rPr lang="kk-KZ" sz="5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5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kk-KZ" sz="5000" i="1" dirty="0" smtClean="0">
                <a:latin typeface="Times New Roman" pitchFamily="18" charset="0"/>
                <a:cs typeface="Times New Roman" pitchFamily="18" charset="0"/>
              </a:rPr>
              <a:t>сөзінің </a:t>
            </a:r>
            <a:r>
              <a:rPr lang="kk-KZ" sz="5000" i="1" dirty="0" smtClean="0">
                <a:latin typeface="Times New Roman" pitchFamily="18" charset="0"/>
                <a:cs typeface="Times New Roman" pitchFamily="18" charset="0"/>
              </a:rPr>
              <a:t>мағынасын </a:t>
            </a:r>
            <a:endParaRPr lang="kk-KZ" sz="5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kk-KZ" sz="5000" i="1" dirty="0" smtClean="0">
                <a:latin typeface="Times New Roman" pitchFamily="18" charset="0"/>
                <a:cs typeface="Times New Roman" pitchFamily="18" charset="0"/>
              </a:rPr>
              <a:t>қалай </a:t>
            </a:r>
            <a:r>
              <a:rPr lang="kk-KZ" sz="5000" i="1" dirty="0" smtClean="0">
                <a:latin typeface="Times New Roman" pitchFamily="18" charset="0"/>
                <a:cs typeface="Times New Roman" pitchFamily="18" charset="0"/>
              </a:rPr>
              <a:t>түсінесіңдер?</a:t>
            </a:r>
            <a:endParaRPr lang="ru-RU" sz="5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3" descr="CRCTR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797152"/>
            <a:ext cx="1542645" cy="187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0.liveinternet.ru/images/attach/c/7/94/184/94184086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50055">
            <a:off x="470291" y="1100806"/>
            <a:ext cx="3059734" cy="2383626"/>
          </a:xfrm>
          <a:prstGeom prst="hear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4211960" y="-27384"/>
            <a:ext cx="4932040" cy="1656184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000" dirty="0" smtClean="0">
                <a:latin typeface="Times New Roman" pitchFamily="18" charset="0"/>
                <a:cs typeface="Times New Roman" pitchFamily="18" charset="0"/>
              </a:rPr>
              <a:t>Қайырымдылық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211960" y="1772816"/>
            <a:ext cx="4932040" cy="1656184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000" dirty="0" smtClean="0">
                <a:latin typeface="Times New Roman" pitchFamily="18" charset="0"/>
                <a:cs typeface="Times New Roman" pitchFamily="18" charset="0"/>
              </a:rPr>
              <a:t>Қарапайымдылық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9" descr="звезд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8640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звезд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звезд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805264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1" descr="звезд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437112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звезд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звезд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2776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звезд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звезд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24944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 descr="звезд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93096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4283968" y="3573016"/>
            <a:ext cx="4860032" cy="15121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000" dirty="0" smtClean="0">
                <a:latin typeface="Times New Roman" pitchFamily="18" charset="0"/>
                <a:cs typeface="Times New Roman" pitchFamily="18" charset="0"/>
              </a:rPr>
              <a:t>Мейірімділік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>
            <a:stCxn id="14338" idx="1"/>
            <a:endCxn id="10" idx="2"/>
          </p:cNvCxnSpPr>
          <p:nvPr/>
        </p:nvCxnSpPr>
        <p:spPr>
          <a:xfrm flipV="1">
            <a:off x="2488060" y="800708"/>
            <a:ext cx="1723900" cy="257927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4499992" y="5273824"/>
            <a:ext cx="4644008" cy="158417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000" dirty="0" smtClean="0">
                <a:latin typeface="Times New Roman" pitchFamily="18" charset="0"/>
                <a:cs typeface="Times New Roman" pitchFamily="18" charset="0"/>
              </a:rPr>
              <a:t>Кеңпейілділік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единительная линия 26"/>
          <p:cNvCxnSpPr>
            <a:stCxn id="14338" idx="1"/>
            <a:endCxn id="11" idx="2"/>
          </p:cNvCxnSpPr>
          <p:nvPr/>
        </p:nvCxnSpPr>
        <p:spPr>
          <a:xfrm flipV="1">
            <a:off x="2488060" y="2600908"/>
            <a:ext cx="1723900" cy="77907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4338" idx="1"/>
          </p:cNvCxnSpPr>
          <p:nvPr/>
        </p:nvCxnSpPr>
        <p:spPr>
          <a:xfrm>
            <a:off x="2488060" y="3379987"/>
            <a:ext cx="2155948" cy="55306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14338" idx="1"/>
          </p:cNvCxnSpPr>
          <p:nvPr/>
        </p:nvCxnSpPr>
        <p:spPr>
          <a:xfrm>
            <a:off x="2488060" y="3379987"/>
            <a:ext cx="2227956" cy="235326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14338" idx="1"/>
          </p:cNvCxnSpPr>
          <p:nvPr/>
        </p:nvCxnSpPr>
        <p:spPr>
          <a:xfrm flipH="1">
            <a:off x="1835698" y="3379987"/>
            <a:ext cx="652362" cy="184921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12" descr="звезд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1" descr="звезд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805264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0" descr="звезд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877272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1" descr="звезд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5024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4" descr="звезд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3645024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1" descr="звезд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7" y="1988840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 descr="звезд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7272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-36512" y="5157192"/>
            <a:ext cx="4320480" cy="1656184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000" dirty="0" smtClean="0">
                <a:latin typeface="Times New Roman" pitchFamily="18" charset="0"/>
                <a:cs typeface="Times New Roman" pitchFamily="18" charset="0"/>
              </a:rPr>
              <a:t>Адамгершілігі мол адам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 rot="20367150">
            <a:off x="-222392" y="438475"/>
            <a:ext cx="3760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Жомарт жүрек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2"/>
          <p:cNvSpPr>
            <a:spLocks noChangeArrowheads="1"/>
          </p:cNvSpPr>
          <p:nvPr/>
        </p:nvSpPr>
        <p:spPr bwMode="auto">
          <a:xfrm>
            <a:off x="9109075" y="0"/>
            <a:ext cx="36513" cy="6858000"/>
          </a:xfrm>
          <a:prstGeom prst="rect">
            <a:avLst/>
          </a:prstGeom>
          <a:solidFill>
            <a:srgbClr val="968D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0" name="Rectangle 36"/>
          <p:cNvSpPr>
            <a:spLocks noChangeArrowheads="1"/>
          </p:cNvSpPr>
          <p:nvPr/>
        </p:nvSpPr>
        <p:spPr bwMode="auto">
          <a:xfrm>
            <a:off x="0" y="6821488"/>
            <a:ext cx="9144000" cy="365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1" name="Rectangle 37"/>
          <p:cNvSpPr>
            <a:spLocks noChangeArrowheads="1"/>
          </p:cNvSpPr>
          <p:nvPr/>
        </p:nvSpPr>
        <p:spPr bwMode="auto">
          <a:xfrm>
            <a:off x="0" y="0"/>
            <a:ext cx="9144000" cy="365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2" name="Rectangle 38"/>
          <p:cNvSpPr>
            <a:spLocks noChangeArrowheads="1"/>
          </p:cNvSpPr>
          <p:nvPr/>
        </p:nvSpPr>
        <p:spPr bwMode="auto">
          <a:xfrm>
            <a:off x="0" y="0"/>
            <a:ext cx="36513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3" name="Rectangle 39"/>
          <p:cNvSpPr>
            <a:spLocks noChangeArrowheads="1"/>
          </p:cNvSpPr>
          <p:nvPr/>
        </p:nvSpPr>
        <p:spPr bwMode="auto">
          <a:xfrm>
            <a:off x="9107488" y="0"/>
            <a:ext cx="36512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4" name="AutoShape 40"/>
          <p:cNvSpPr>
            <a:spLocks noChangeArrowheads="1"/>
          </p:cNvSpPr>
          <p:nvPr/>
        </p:nvSpPr>
        <p:spPr bwMode="auto">
          <a:xfrm flipV="1">
            <a:off x="431800" y="1268413"/>
            <a:ext cx="1079500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0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394" y="20151"/>
                </a:moveTo>
                <a:cubicBezTo>
                  <a:pt x="4766" y="19456"/>
                  <a:pt x="1343" y="15479"/>
                  <a:pt x="1343" y="10800"/>
                </a:cubicBezTo>
                <a:cubicBezTo>
                  <a:pt x="1343" y="5577"/>
                  <a:pt x="5577" y="1343"/>
                  <a:pt x="10800" y="1343"/>
                </a:cubicBezTo>
                <a:cubicBezTo>
                  <a:pt x="16022" y="1343"/>
                  <a:pt x="20257" y="5577"/>
                  <a:pt x="20257" y="10800"/>
                </a:cubicBezTo>
                <a:cubicBezTo>
                  <a:pt x="20257" y="15479"/>
                  <a:pt x="16833" y="19456"/>
                  <a:pt x="12205" y="20151"/>
                </a:cubicBezTo>
                <a:lnTo>
                  <a:pt x="12405" y="21479"/>
                </a:lnTo>
                <a:cubicBezTo>
                  <a:pt x="17690" y="20685"/>
                  <a:pt x="21600" y="1614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144"/>
                  <a:pt x="3909" y="20685"/>
                  <a:pt x="9194" y="21479"/>
                </a:cubicBezTo>
                <a:close/>
              </a:path>
            </a:pathLst>
          </a:custGeom>
          <a:gradFill rotWithShape="1">
            <a:gsLst>
              <a:gs pos="0">
                <a:srgbClr val="0DAEFF"/>
              </a:gs>
              <a:gs pos="100000">
                <a:srgbClr val="0053BD">
                  <a:alpha val="3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88" name="Text Box 44"/>
          <p:cNvSpPr txBox="1">
            <a:spLocks noChangeArrowheads="1"/>
          </p:cNvSpPr>
          <p:nvPr/>
        </p:nvSpPr>
        <p:spPr bwMode="auto">
          <a:xfrm>
            <a:off x="1476375" y="620713"/>
            <a:ext cx="6696075" cy="1022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kk-KZ" altLang="ko-KR" sz="10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latinLnBrk="1">
              <a:spcBef>
                <a:spcPct val="50000"/>
              </a:spcBef>
              <a:defRPr/>
            </a:pPr>
            <a:endParaRPr lang="en-US" altLang="ko-KR" sz="4000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107504" y="116632"/>
            <a:ext cx="9361040" cy="6480719"/>
            <a:chOff x="340" y="1377"/>
            <a:chExt cx="1726" cy="1126"/>
          </a:xfrm>
        </p:grpSpPr>
        <p:sp>
          <p:nvSpPr>
            <p:cNvPr id="3092" name="AutoShape 48"/>
            <p:cNvSpPr>
              <a:spLocks noChangeArrowheads="1"/>
            </p:cNvSpPr>
            <p:nvPr/>
          </p:nvSpPr>
          <p:spPr bwMode="auto">
            <a:xfrm>
              <a:off x="340" y="1377"/>
              <a:ext cx="1633" cy="1126"/>
            </a:xfrm>
            <a:prstGeom prst="roundRect">
              <a:avLst>
                <a:gd name="adj" fmla="val 4296"/>
              </a:avLst>
            </a:prstGeom>
            <a:solidFill>
              <a:srgbClr val="CCFFFF">
                <a:alpha val="30196"/>
              </a:srgbClr>
            </a:solidFill>
            <a:ln w="38100" cap="rnd" algn="ctr">
              <a:solidFill>
                <a:srgbClr val="0066FF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 b="0"/>
            </a:p>
          </p:txBody>
        </p:sp>
        <p:sp>
          <p:nvSpPr>
            <p:cNvPr id="57397" name="AutoShape 53"/>
            <p:cNvSpPr>
              <a:spLocks noChangeArrowheads="1"/>
            </p:cNvSpPr>
            <p:nvPr/>
          </p:nvSpPr>
          <p:spPr bwMode="auto">
            <a:xfrm flipV="1">
              <a:off x="594" y="1402"/>
              <a:ext cx="1472" cy="9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>
                    <a:alpha val="0"/>
                  </a:srgbClr>
                </a:gs>
                <a:gs pos="50000">
                  <a:schemeClr val="bg1">
                    <a:alpha val="40999"/>
                  </a:scheme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rot="10800000" anchor="ctr">
              <a:spAutoFit/>
            </a:bodyPr>
            <a:lstStyle/>
            <a:p>
              <a:pPr>
                <a:defRPr/>
              </a:pPr>
              <a:endParaRPr lang="ru-RU" sz="1800" b="0"/>
            </a:p>
          </p:txBody>
        </p:sp>
      </p:grpSp>
      <p:sp>
        <p:nvSpPr>
          <p:cNvPr id="57398" name="Text Box 54"/>
          <p:cNvSpPr txBox="1">
            <a:spLocks noChangeArrowheads="1"/>
          </p:cNvSpPr>
          <p:nvPr/>
        </p:nvSpPr>
        <p:spPr bwMode="auto">
          <a:xfrm>
            <a:off x="395288" y="-71438"/>
            <a:ext cx="7132637" cy="639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ru-RU" sz="3600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99" name="Text Box 55"/>
          <p:cNvSpPr txBox="1">
            <a:spLocks noChangeArrowheads="1"/>
          </p:cNvSpPr>
          <p:nvPr/>
        </p:nvSpPr>
        <p:spPr bwMode="auto">
          <a:xfrm>
            <a:off x="1547664" y="476672"/>
            <a:ext cx="7056784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kk-KZ" sz="3600" i="1" dirty="0" smtClean="0">
                <a:latin typeface="Times New Roman" pitchFamily="18" charset="0"/>
                <a:cs typeface="Times New Roman" pitchFamily="18" charset="0"/>
              </a:rPr>
              <a:t>Адамдар </a:t>
            </a:r>
            <a:r>
              <a:rPr lang="kk-KZ" sz="3600" i="1" dirty="0" smtClean="0">
                <a:latin typeface="Times New Roman" pitchFamily="18" charset="0"/>
                <a:cs typeface="Times New Roman" pitchFamily="18" charset="0"/>
              </a:rPr>
              <a:t>бір-біріне жақсылық</a:t>
            </a:r>
            <a:r>
              <a:rPr lang="kk-KZ" sz="3600" i="1" dirty="0" smtClean="0">
                <a:latin typeface="Times New Roman" pitchFamily="18" charset="0"/>
                <a:cs typeface="Times New Roman" pitchFamily="18" charset="0"/>
              </a:rPr>
              <a:t>, қуаныш, ізгілік сыйлап, </a:t>
            </a:r>
            <a:r>
              <a:rPr lang="kk-KZ" sz="3600" i="1" dirty="0" smtClean="0">
                <a:latin typeface="Times New Roman" pitchFamily="18" charset="0"/>
                <a:cs typeface="Times New Roman" pitchFamily="18" charset="0"/>
              </a:rPr>
              <a:t>қайырымдылық </a:t>
            </a:r>
            <a:r>
              <a:rPr lang="kk-KZ" sz="3600" i="1" dirty="0" smtClean="0">
                <a:latin typeface="Times New Roman" pitchFamily="18" charset="0"/>
                <a:cs typeface="Times New Roman" pitchFamily="18" charset="0"/>
              </a:rPr>
              <a:t>жасап жатса, қандай жақсы болар еді.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4" descr="F:\2013-03-01\IMAGE0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051720" y="4437110"/>
            <a:ext cx="2088233" cy="21602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7FCB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8" name="Picture 5" descr="F:\2013-03-01\IMAGE01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516216" y="4365104"/>
            <a:ext cx="2202037" cy="22322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7FCB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9" name="Picture 6" descr="F:\2013-03-01\IMAGE01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572000" y="2996952"/>
            <a:ext cx="2088232" cy="2160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7FCB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" name="Picture 7" descr="F:\2013-03-01\IMAGE01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780928"/>
            <a:ext cx="2088232" cy="21518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7FCB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71550" y="44624"/>
            <a:ext cx="7345363" cy="863600"/>
            <a:chOff x="612" y="562"/>
            <a:chExt cx="3175" cy="373"/>
          </a:xfrm>
        </p:grpSpPr>
        <p:sp>
          <p:nvSpPr>
            <p:cNvPr id="3098" name="AutoShape 6"/>
            <p:cNvSpPr>
              <a:spLocks noChangeArrowheads="1"/>
            </p:cNvSpPr>
            <p:nvPr/>
          </p:nvSpPr>
          <p:spPr bwMode="auto">
            <a:xfrm>
              <a:off x="631" y="753"/>
              <a:ext cx="3156" cy="1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0C0C0"/>
                </a:gs>
                <a:gs pos="100000">
                  <a:srgbClr val="595959">
                    <a:alpha val="29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31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ru-RU" sz="1800" b="0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612" y="562"/>
              <a:ext cx="3169" cy="317"/>
              <a:chOff x="612" y="562"/>
              <a:chExt cx="3169" cy="317"/>
            </a:xfrm>
          </p:grpSpPr>
          <p:sp>
            <p:nvSpPr>
              <p:cNvPr id="57352" name="AutoShape 8"/>
              <p:cNvSpPr>
                <a:spLocks noChangeArrowheads="1"/>
              </p:cNvSpPr>
              <p:nvPr/>
            </p:nvSpPr>
            <p:spPr bwMode="auto">
              <a:xfrm>
                <a:off x="612" y="578"/>
                <a:ext cx="3169" cy="3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5400000" scaled="1"/>
              </a:gradFill>
              <a:ln w="3175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latinLnBrk="1">
                  <a:defRPr/>
                </a:pPr>
                <a:endParaRPr kumimoji="1" lang="ru-RU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57353" name="AutoShape 9"/>
              <p:cNvSpPr>
                <a:spLocks noChangeArrowheads="1"/>
              </p:cNvSpPr>
              <p:nvPr/>
            </p:nvSpPr>
            <p:spPr bwMode="auto">
              <a:xfrm flipV="1">
                <a:off x="760" y="562"/>
                <a:ext cx="2909" cy="1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  <a:alpha val="0"/>
                    </a:schemeClr>
                  </a:gs>
                  <a:gs pos="5000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sz="1800" b="0"/>
              </a:p>
            </p:txBody>
          </p:sp>
        </p:grpSp>
      </p:grpSp>
      <p:sp>
        <p:nvSpPr>
          <p:cNvPr id="3077" name="Rectangle 32"/>
          <p:cNvSpPr>
            <a:spLocks noChangeArrowheads="1"/>
          </p:cNvSpPr>
          <p:nvPr/>
        </p:nvSpPr>
        <p:spPr bwMode="auto">
          <a:xfrm>
            <a:off x="9109075" y="0"/>
            <a:ext cx="36513" cy="6858000"/>
          </a:xfrm>
          <a:prstGeom prst="rect">
            <a:avLst/>
          </a:prstGeom>
          <a:solidFill>
            <a:srgbClr val="968D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0" name="Rectangle 36"/>
          <p:cNvSpPr>
            <a:spLocks noChangeArrowheads="1"/>
          </p:cNvSpPr>
          <p:nvPr/>
        </p:nvSpPr>
        <p:spPr bwMode="auto">
          <a:xfrm>
            <a:off x="0" y="6821488"/>
            <a:ext cx="9144000" cy="365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1" name="Rectangle 37"/>
          <p:cNvSpPr>
            <a:spLocks noChangeArrowheads="1"/>
          </p:cNvSpPr>
          <p:nvPr/>
        </p:nvSpPr>
        <p:spPr bwMode="auto">
          <a:xfrm>
            <a:off x="0" y="0"/>
            <a:ext cx="9144000" cy="365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2" name="Rectangle 38"/>
          <p:cNvSpPr>
            <a:spLocks noChangeArrowheads="1"/>
          </p:cNvSpPr>
          <p:nvPr/>
        </p:nvSpPr>
        <p:spPr bwMode="auto">
          <a:xfrm>
            <a:off x="0" y="0"/>
            <a:ext cx="36513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3" name="Rectangle 39"/>
          <p:cNvSpPr>
            <a:spLocks noChangeArrowheads="1"/>
          </p:cNvSpPr>
          <p:nvPr/>
        </p:nvSpPr>
        <p:spPr bwMode="auto">
          <a:xfrm>
            <a:off x="9107488" y="0"/>
            <a:ext cx="36512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4" name="AutoShape 40"/>
          <p:cNvSpPr>
            <a:spLocks noChangeArrowheads="1"/>
          </p:cNvSpPr>
          <p:nvPr/>
        </p:nvSpPr>
        <p:spPr bwMode="auto">
          <a:xfrm flipV="1">
            <a:off x="431800" y="1268413"/>
            <a:ext cx="1079500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0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394" y="20151"/>
                </a:moveTo>
                <a:cubicBezTo>
                  <a:pt x="4766" y="19456"/>
                  <a:pt x="1343" y="15479"/>
                  <a:pt x="1343" y="10800"/>
                </a:cubicBezTo>
                <a:cubicBezTo>
                  <a:pt x="1343" y="5577"/>
                  <a:pt x="5577" y="1343"/>
                  <a:pt x="10800" y="1343"/>
                </a:cubicBezTo>
                <a:cubicBezTo>
                  <a:pt x="16022" y="1343"/>
                  <a:pt x="20257" y="5577"/>
                  <a:pt x="20257" y="10800"/>
                </a:cubicBezTo>
                <a:cubicBezTo>
                  <a:pt x="20257" y="15479"/>
                  <a:pt x="16833" y="19456"/>
                  <a:pt x="12205" y="20151"/>
                </a:cubicBezTo>
                <a:lnTo>
                  <a:pt x="12405" y="21479"/>
                </a:lnTo>
                <a:cubicBezTo>
                  <a:pt x="17690" y="20685"/>
                  <a:pt x="21600" y="1614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144"/>
                  <a:pt x="3909" y="20685"/>
                  <a:pt x="9194" y="21479"/>
                </a:cubicBezTo>
                <a:close/>
              </a:path>
            </a:pathLst>
          </a:custGeom>
          <a:gradFill rotWithShape="1">
            <a:gsLst>
              <a:gs pos="0">
                <a:srgbClr val="0DAEFF"/>
              </a:gs>
              <a:gs pos="100000">
                <a:srgbClr val="0053BD">
                  <a:alpha val="3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98" name="Text Box 54"/>
          <p:cNvSpPr txBox="1">
            <a:spLocks noChangeArrowheads="1"/>
          </p:cNvSpPr>
          <p:nvPr/>
        </p:nvSpPr>
        <p:spPr bwMode="auto">
          <a:xfrm>
            <a:off x="395288" y="-71438"/>
            <a:ext cx="7132637" cy="639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ru-RU" sz="3600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99" name="Text Box 55"/>
          <p:cNvSpPr txBox="1">
            <a:spLocks noChangeArrowheads="1"/>
          </p:cNvSpPr>
          <p:nvPr/>
        </p:nvSpPr>
        <p:spPr bwMode="auto">
          <a:xfrm>
            <a:off x="323528" y="980728"/>
            <a:ext cx="8496944" cy="1191816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Кеңпейілділік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, жомарттық дегенді қалай түсінесіңдер?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465" name="Rectangle 121"/>
          <p:cNvSpPr>
            <a:spLocks noChangeArrowheads="1"/>
          </p:cNvSpPr>
          <p:nvPr/>
        </p:nvSpPr>
        <p:spPr bwMode="auto">
          <a:xfrm>
            <a:off x="2195736" y="44624"/>
            <a:ext cx="489743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r>
              <a:rPr lang="kk-KZ" altLang="ko-KR" sz="4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Сұрақ-жауап</a:t>
            </a:r>
            <a:endParaRPr lang="en-US" altLang="ko-KR" sz="4000" i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30" name="Text Box 55"/>
          <p:cNvSpPr txBox="1">
            <a:spLocks noChangeArrowheads="1"/>
          </p:cNvSpPr>
          <p:nvPr/>
        </p:nvSpPr>
        <p:spPr bwMode="auto">
          <a:xfrm>
            <a:off x="323528" y="2276872"/>
            <a:ext cx="8496944" cy="1191816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Жомарттық малмен бола ма, жоқ пейілмен бола ма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55"/>
          <p:cNvSpPr txBox="1">
            <a:spLocks noChangeArrowheads="1"/>
          </p:cNvSpPr>
          <p:nvPr/>
        </p:nvSpPr>
        <p:spPr bwMode="auto">
          <a:xfrm>
            <a:off x="323528" y="3573016"/>
            <a:ext cx="8496944" cy="1191816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Жомарт жасау үшін адам бойында қандай қасиеттер болу керек?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55"/>
          <p:cNvSpPr txBox="1">
            <a:spLocks noChangeArrowheads="1"/>
          </p:cNvSpPr>
          <p:nvPr/>
        </p:nvSpPr>
        <p:spPr bwMode="auto">
          <a:xfrm>
            <a:off x="323528" y="4869160"/>
            <a:ext cx="8496944" cy="1191816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Өздерің жомарттық, кеңпейілділік танытқан кездерің болды ма?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9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2788</TotalTime>
  <Words>360</Words>
  <Application>Microsoft Office PowerPoint</Application>
  <PresentationFormat>Экран (4:3)</PresentationFormat>
  <Paragraphs>96</Paragraphs>
  <Slides>22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Оформление по умолчанию</vt:lpstr>
      <vt:lpstr>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Ой толғаныс</vt:lpstr>
      <vt:lpstr>Слайд 20</vt:lpstr>
      <vt:lpstr>Слайд 21</vt:lpstr>
      <vt:lpstr>Слайд 22</vt:lpstr>
    </vt:vector>
  </TitlesOfParts>
  <Company>Средняя школа №....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xxxx</dc:creator>
  <cp:lastModifiedBy>ДИНА</cp:lastModifiedBy>
  <cp:revision>317</cp:revision>
  <dcterms:created xsi:type="dcterms:W3CDTF">2007-02-20T16:25:57Z</dcterms:created>
  <dcterms:modified xsi:type="dcterms:W3CDTF">2019-02-16T15:30:43Z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1719880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D5.0.5</vt:lpwstr>
  </property>
  <property fmtid="{D5CDD505-2E9C-101B-9397-08002B2CF9AE}" pid="5" name="NXTAG2">
    <vt:lpwstr>000800ca3f000000000001024110</vt:lpwstr>
  </property>
</Properties>
</file>