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1" r:id="rId2"/>
    <p:sldId id="352" r:id="rId3"/>
    <p:sldId id="366" r:id="rId4"/>
    <p:sldId id="363" r:id="rId5"/>
    <p:sldId id="354" r:id="rId6"/>
    <p:sldId id="360" r:id="rId7"/>
    <p:sldId id="359" r:id="rId8"/>
    <p:sldId id="355" r:id="rId9"/>
    <p:sldId id="356" r:id="rId10"/>
    <p:sldId id="368" r:id="rId11"/>
    <p:sldId id="369" r:id="rId12"/>
    <p:sldId id="357" r:id="rId13"/>
    <p:sldId id="358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B925-554B-446D-99F8-0461AB2616A9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4768-A049-4F24-ABDF-9E55760B0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312B51-336D-40E0-B8E5-0297299F4C3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A5D9CF-EE91-4BB3-800D-4E5DE28A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5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312B51-336D-40E0-B8E5-0297299F4C3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A5D9CF-EE91-4BB3-800D-4E5DE28A4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2843" y="1828801"/>
            <a:ext cx="8229600" cy="4525963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Омыртқасыздар (жауынқұрт) мен күйіс қайыратын малдар (сиыр) және адамның ас қорыту жүйесінің құрылысын салыстыру;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Жануарлардың асқорыту жүйелеріндегі ерекшеліктердің себептерін түсіндіру. </a:t>
            </a:r>
          </a:p>
          <a:p>
            <a:pPr>
              <a:buNone/>
            </a:pP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Омыртқасыздар (жауынқұрт), күйіс қайыратын малдар (сиыр) және адамның ас қорыту жүйесінің құрылысын салыстырады.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Жауынқұрты, сиыр мен адамның асқорыту жүйелерінің әртүрлі болуының себептерін түсіндіре алады.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797" y="304801"/>
            <a:ext cx="8306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r>
              <a:rPr lang="kk-KZ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Омыртқасыз және омыртқалы жануарлардың</a:t>
            </a:r>
          </a:p>
          <a:p>
            <a:r>
              <a:rPr lang="kk-KZ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 қорыту жүйелері.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84664" y="1267097"/>
          <a:ext cx="9457508" cy="5263896"/>
        </p:xfrm>
        <a:graphic>
          <a:graphicData uri="http://schemas.openxmlformats.org/drawingml/2006/table">
            <a:tbl>
              <a:tblPr/>
              <a:tblGrid>
                <a:gridCol w="315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Адам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Белгісі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Сиыр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Тістері үш типті - күрек тіс, азу тіс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Тістерінің типтері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7070" algn="l"/>
                          <a:tab pos="2945765" algn="l"/>
                        </a:tabLs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Ит тістері жоқ, тек күрек және азу тістері болады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Үстіңгі және астыңғы жак, сүйектерінде симметриялы орналасқан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Тістерінің орналасуы	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5765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Үстіңгі жак, сүйегінде күрек тістері жоқ, тек азу тістері болады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Бір камералы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Қарын (асқазан) бөлімдері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7070" algn="l"/>
                          <a:tab pos="295529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Төрт бөлімнен тұрады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Қысқа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Соқырішек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7070" algn="l"/>
                          <a:tab pos="2945765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Өте үзын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Тоқішекте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Бактериялардың болуы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5765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Қарынның алғашқы үш бөлімінде және тоқішекте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Симбиоздық бактериялардың өздері пайдаланады. Адамның қанына жасунық глюкозасы түспейді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Жасунықтың қорытылу нәтижесін пайдалану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Оны қоректену үшін сиыр да, симбиоздық микроағзалар: бактериялар, инфузориялар және т.б. біржасушалылар да пайдаланады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76994" y="313509"/>
            <a:ext cx="77070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25" algn="l"/>
              </a:tabLst>
            </a:pPr>
            <a:r>
              <a:rPr kumimoji="0" lang="kk-KZ" sz="2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Адам және күйіс қайыратын жануардың асқорыту жүйесінің салыстырмалы кестесі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25" algn="l"/>
              </a:tabLst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23406" y="1181365"/>
          <a:ext cx="10215155" cy="5363127"/>
        </p:xfrm>
        <a:graphic>
          <a:graphicData uri="http://schemas.openxmlformats.org/drawingml/2006/table">
            <a:tbl>
              <a:tblPr/>
              <a:tblGrid>
                <a:gridCol w="47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3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Белгілері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Жауынқұрт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Сиыр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Адам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Сілекей безінің болуы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Бауырдың болуы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Ұйқы безінің болуы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Бірінші сілекей бездері болады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Аналь тесігінің болуы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Тістерінің болуы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Тістері күрек, ит, азу тістерге бөлінеді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Тістері үстіңгі және астыңғы жақ сүйектерге симметриялы орналасады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Алқымның болуы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Асқазаны бір бөлімді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Асқазаны көп бөлімді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Соқырішегі бар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Соқырішегі қысқа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Соқырішегі ұзын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Асқазан немесе тік ішегінде симбиоздық бактериялардың болуы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3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Бактериялар қызметінің нәтижесін ағза пайдаланады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Бактериялар қызметінің нәтижесін бактериялар өздері пайдаланады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76993" y="0"/>
            <a:ext cx="791609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 модельдеу. Адам, сиыр және жауынқұрттың асқорыту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жүйесінің құрылысын салыстыру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10-параграфтың материалын оқып және 31,32-суреттер бойынша жауынқұрт, адам және сиырдың асқазан жүйесін салыстырып кестені толтырыңдар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010" y="457201"/>
            <a:ext cx="6549189" cy="1143000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0274" y="1792705"/>
            <a:ext cx="7644063" cy="3960480"/>
          </a:xfrm>
        </p:spPr>
        <p:txBody>
          <a:bodyPr/>
          <a:lstStyle/>
          <a:p>
            <a:r>
              <a:rPr lang="kk-KZ" sz="3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...білдім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...үйрендім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тағыда ...қарастырамын.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014" y="901339"/>
            <a:ext cx="6308558" cy="1143000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8696" y="1973180"/>
            <a:ext cx="7968343" cy="4525963"/>
          </a:xfrm>
        </p:spPr>
        <p:txBody>
          <a:bodyPr/>
          <a:lstStyle/>
          <a:p>
            <a:pPr>
              <a:buNone/>
            </a:pPr>
            <a:endParaRPr lang="kk-KZ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асқорыту жүйелерінің ерекшеліктері туралы кластер құру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0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959" y="284076"/>
            <a:ext cx="8546087" cy="1143000"/>
          </a:xfrm>
        </p:spPr>
        <p:txBody>
          <a:bodyPr>
            <a:normAutofit/>
          </a:bodyPr>
          <a:lstStyle/>
          <a:p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Шұбалшаңның асқорыту жүйесі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55" y="3958985"/>
            <a:ext cx="1132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Жауынқұртының асқорыту жүйесі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Жауынқұртта алғаш рет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сілекей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әкке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ұқсайтын заттар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бөледі.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қоректің яғни шіріген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жапырақтың қышқылдылығын азайту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қажет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Шіріген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жапырақтар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құнарлы азық емес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 жауынқұртта жемсау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(зоб) мен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қатпары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асқазан қалыптасты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қоректің қорытылатын бетпен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жанасуын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Асқазаннан кейінгі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ішектің 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 қорытылған заттардың қанға түсіп, ағзаның барлық жасушасына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жетуі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қажет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соңғы сегменттегі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қорытылмаған заттар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шығарылатын аналь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тесігімен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аяқталады.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753" y="1223682"/>
            <a:ext cx="952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850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545" y="4970906"/>
            <a:ext cx="10381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1)</a:t>
            </a:r>
            <a:r>
              <a:rPr lang="ru-RU" sz="2200" dirty="0" err="1">
                <a:solidFill>
                  <a:srgbClr val="002060"/>
                </a:solidFill>
              </a:rPr>
              <a:t>Асқорыту бездерінің үш типі</a:t>
            </a:r>
            <a:r>
              <a:rPr lang="ru-RU" sz="2200" dirty="0">
                <a:solidFill>
                  <a:srgbClr val="002060"/>
                </a:solidFill>
              </a:rPr>
              <a:t>: </a:t>
            </a:r>
            <a:r>
              <a:rPr lang="ru-RU" sz="2200" i="1" dirty="0" err="1">
                <a:solidFill>
                  <a:srgbClr val="002060"/>
                </a:solidFill>
              </a:rPr>
              <a:t>сілекей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ru-RU" sz="2200" i="1" dirty="0" err="1">
                <a:solidFill>
                  <a:srgbClr val="002060"/>
                </a:solidFill>
              </a:rPr>
              <a:t>бауыр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және ұйқы безі</a:t>
            </a:r>
            <a:endParaRPr lang="ru-RU" sz="2200" i="1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2)</a:t>
            </a:r>
            <a:r>
              <a:rPr lang="ru-RU" sz="2200" dirty="0" err="1">
                <a:solidFill>
                  <a:srgbClr val="002060"/>
                </a:solidFill>
              </a:rPr>
              <a:t>Асқорыту жолына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ауыз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ru-RU" sz="2200" i="1" dirty="0" err="1">
                <a:solidFill>
                  <a:srgbClr val="002060"/>
                </a:solidFill>
              </a:rPr>
              <a:t>жұтқыншақ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ru-RU" sz="2200" i="1" dirty="0" err="1">
                <a:solidFill>
                  <a:srgbClr val="002060"/>
                </a:solidFill>
              </a:rPr>
              <a:t>өңеш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ru-RU" sz="2200" i="1" dirty="0" err="1">
                <a:solidFill>
                  <a:srgbClr val="002060"/>
                </a:solidFill>
              </a:rPr>
              <a:t>асқазан </a:t>
            </a:r>
            <a:r>
              <a:rPr lang="ru-RU" sz="2200" i="1" dirty="0">
                <a:solidFill>
                  <a:srgbClr val="002060"/>
                </a:solidFill>
              </a:rPr>
              <a:t>мен </a:t>
            </a:r>
            <a:r>
              <a:rPr lang="ru-RU" sz="2200" i="1" dirty="0" err="1">
                <a:solidFill>
                  <a:srgbClr val="002060"/>
                </a:solidFill>
              </a:rPr>
              <a:t>ішек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кіреді</a:t>
            </a:r>
            <a:endParaRPr lang="ru-RU" sz="2200" i="1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3)</a:t>
            </a:r>
            <a:r>
              <a:rPr lang="ru-RU" sz="2200" dirty="0" err="1">
                <a:solidFill>
                  <a:srgbClr val="002060"/>
                </a:solidFill>
              </a:rPr>
              <a:t>Сиырдың асқорытуының ерекшелігі</a:t>
            </a:r>
            <a:r>
              <a:rPr lang="ru-RU" sz="2200" dirty="0">
                <a:solidFill>
                  <a:srgbClr val="002060"/>
                </a:solidFill>
              </a:rPr>
              <a:t>  </a:t>
            </a:r>
            <a:r>
              <a:rPr lang="ru-RU" sz="2200" dirty="0" err="1">
                <a:solidFill>
                  <a:srgbClr val="002060"/>
                </a:solidFill>
              </a:rPr>
              <a:t>асқазаны әртүрлі төрт бөлімнен тұрады</a:t>
            </a:r>
            <a:r>
              <a:rPr lang="ru-RU" sz="2200" dirty="0">
                <a:solidFill>
                  <a:srgbClr val="002060"/>
                </a:solidFill>
              </a:rPr>
              <a:t>: </a:t>
            </a:r>
            <a:r>
              <a:rPr lang="ru-RU" sz="2200" dirty="0" err="1">
                <a:solidFill>
                  <a:srgbClr val="002060"/>
                </a:solidFill>
              </a:rPr>
              <a:t>үлкен қарын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жұмыршақ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қатпаршақ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ұлтабар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283" y="914400"/>
            <a:ext cx="7194177" cy="39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063318" y="1653553"/>
            <a:ext cx="2622176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aseline="-25000" dirty="0">
                <a:solidFill>
                  <a:srgbClr val="002060"/>
                </a:solidFill>
              </a:rPr>
              <a:t>Күйіс қайыратын жануардың асқорыту жүйесі:</a:t>
            </a:r>
          </a:p>
          <a:p>
            <a:pPr algn="ctr"/>
            <a:r>
              <a:rPr lang="en-US" sz="3200" baseline="-25000" dirty="0">
                <a:solidFill>
                  <a:srgbClr val="002060"/>
                </a:solidFill>
              </a:rPr>
              <a:t>1 </a:t>
            </a:r>
            <a:r>
              <a:rPr lang="kk-KZ" sz="3200" baseline="-25000" dirty="0">
                <a:solidFill>
                  <a:srgbClr val="002060"/>
                </a:solidFill>
              </a:rPr>
              <a:t>- ауыз қуысы; </a:t>
            </a:r>
            <a:r>
              <a:rPr lang="en-US" sz="3200" baseline="-25000" dirty="0">
                <a:solidFill>
                  <a:srgbClr val="002060"/>
                </a:solidFill>
              </a:rPr>
              <a:t>2 </a:t>
            </a:r>
            <a:r>
              <a:rPr lang="kk-KZ" sz="3200" baseline="-25000" dirty="0">
                <a:solidFill>
                  <a:srgbClr val="002060"/>
                </a:solidFill>
              </a:rPr>
              <a:t>- өңеш; </a:t>
            </a:r>
            <a:r>
              <a:rPr lang="en-US" sz="3200" baseline="-25000" dirty="0">
                <a:solidFill>
                  <a:srgbClr val="002060"/>
                </a:solidFill>
              </a:rPr>
              <a:t>3 </a:t>
            </a:r>
            <a:r>
              <a:rPr lang="kk-KZ" sz="3200" baseline="-25000" dirty="0">
                <a:solidFill>
                  <a:srgbClr val="002060"/>
                </a:solidFill>
              </a:rPr>
              <a:t>- асқазан; </a:t>
            </a:r>
            <a:r>
              <a:rPr lang="en-US" sz="3200" baseline="-25000" dirty="0">
                <a:solidFill>
                  <a:srgbClr val="002060"/>
                </a:solidFill>
              </a:rPr>
              <a:t>4 </a:t>
            </a:r>
            <a:r>
              <a:rPr lang="kk-KZ" sz="3200" baseline="-25000" dirty="0">
                <a:solidFill>
                  <a:srgbClr val="002060"/>
                </a:solidFill>
              </a:rPr>
              <a:t>- бауыр; </a:t>
            </a:r>
            <a:r>
              <a:rPr lang="en-US" sz="3200" baseline="-25000" dirty="0">
                <a:solidFill>
                  <a:srgbClr val="002060"/>
                </a:solidFill>
              </a:rPr>
              <a:t>5 </a:t>
            </a:r>
            <a:r>
              <a:rPr lang="kk-KZ" sz="3200" baseline="-25000" dirty="0">
                <a:solidFill>
                  <a:srgbClr val="002060"/>
                </a:solidFill>
              </a:rPr>
              <a:t>- ашішек;</a:t>
            </a:r>
          </a:p>
          <a:p>
            <a:pPr algn="ctr"/>
            <a:r>
              <a:rPr lang="en-US" sz="3200" baseline="-25000" dirty="0">
                <a:solidFill>
                  <a:srgbClr val="002060"/>
                </a:solidFill>
              </a:rPr>
              <a:t>6 </a:t>
            </a:r>
            <a:r>
              <a:rPr lang="kk-KZ" sz="3200" baseline="-25000" dirty="0">
                <a:solidFill>
                  <a:srgbClr val="002060"/>
                </a:solidFill>
              </a:rPr>
              <a:t>- тоқішек; </a:t>
            </a:r>
            <a:r>
              <a:rPr lang="en-US" sz="3200" baseline="-25000" dirty="0">
                <a:solidFill>
                  <a:srgbClr val="002060"/>
                </a:solidFill>
              </a:rPr>
              <a:t>7 </a:t>
            </a:r>
            <a:r>
              <a:rPr lang="kk-KZ" sz="3200" baseline="-25000" dirty="0">
                <a:solidFill>
                  <a:srgbClr val="002060"/>
                </a:solidFill>
              </a:rPr>
              <a:t>- бүйен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364" y="272534"/>
            <a:ext cx="506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Сиырдың асқорыту жүйесі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Сиырдың асқорыту жүйесі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012" y="1196752"/>
            <a:ext cx="577595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1" y="908720"/>
            <a:ext cx="54726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кругленный прямоугольник 12"/>
          <p:cNvSpPr>
            <a:spLocks noChangeArrowheads="1"/>
          </p:cNvSpPr>
          <p:nvPr/>
        </p:nvSpPr>
        <p:spPr bwMode="auto">
          <a:xfrm>
            <a:off x="7536160" y="5301209"/>
            <a:ext cx="2357438" cy="35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k-K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Тоқ ішек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36160" y="1556793"/>
            <a:ext cx="2357438" cy="4656137"/>
            <a:chOff x="1935" y="315"/>
            <a:chExt cx="1474" cy="3195"/>
          </a:xfrm>
        </p:grpSpPr>
        <p:sp>
          <p:nvSpPr>
            <p:cNvPr id="4101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1935" y="315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Ауыз </a:t>
              </a:r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қуысы: тіл, тіс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2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1935" y="720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Жұтқыншақ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1935" y="1125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Өңеш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1935" y="1530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Қарын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935" y="1980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Ұлтабар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1935" y="2430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Аш ішек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7" name="Скругленный прямоугольник 13"/>
            <p:cNvSpPr>
              <a:spLocks noChangeArrowheads="1"/>
            </p:cNvSpPr>
            <p:nvPr/>
          </p:nvSpPr>
          <p:spPr bwMode="auto">
            <a:xfrm>
              <a:off x="1935" y="3285"/>
              <a:ext cx="1474" cy="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k-KZ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Тік ішек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>
              <a:cxnSpLocks noChangeShapeType="1"/>
              <a:stCxn id="4101" idx="2"/>
              <a:endCxn id="4102" idx="0"/>
            </p:cNvCxnSpPr>
            <p:nvPr/>
          </p:nvCxnSpPr>
          <p:spPr bwMode="auto">
            <a:xfrm rot="5400000">
              <a:off x="2586" y="625"/>
              <a:ext cx="181" cy="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Прямая со стрелкой 19"/>
            <p:cNvCxnSpPr>
              <a:cxnSpLocks noChangeShapeType="1"/>
              <a:stCxn id="4102" idx="2"/>
              <a:endCxn id="4103" idx="0"/>
            </p:cNvCxnSpPr>
            <p:nvPr/>
          </p:nvCxnSpPr>
          <p:spPr bwMode="auto">
            <a:xfrm rot="5400000">
              <a:off x="2582" y="1030"/>
              <a:ext cx="180" cy="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Прямая со стрелкой 21"/>
            <p:cNvCxnSpPr>
              <a:cxnSpLocks noChangeShapeType="1"/>
              <a:stCxn id="4103" idx="2"/>
              <a:endCxn id="4104" idx="0"/>
            </p:cNvCxnSpPr>
            <p:nvPr/>
          </p:nvCxnSpPr>
          <p:spPr bwMode="auto">
            <a:xfrm rot="5400000">
              <a:off x="2582" y="1435"/>
              <a:ext cx="180" cy="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Прямая со стрелкой 23"/>
            <p:cNvCxnSpPr>
              <a:cxnSpLocks noChangeShapeType="1"/>
              <a:stCxn id="4104" idx="2"/>
              <a:endCxn id="4105" idx="0"/>
            </p:cNvCxnSpPr>
            <p:nvPr/>
          </p:nvCxnSpPr>
          <p:spPr bwMode="auto">
            <a:xfrm rot="5400000">
              <a:off x="2559" y="1862"/>
              <a:ext cx="223" cy="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6" name="Прямая со стрелкой 25"/>
            <p:cNvCxnSpPr>
              <a:cxnSpLocks noChangeShapeType="1"/>
              <a:stCxn id="4105" idx="2"/>
              <a:endCxn id="4106" idx="0"/>
            </p:cNvCxnSpPr>
            <p:nvPr/>
          </p:nvCxnSpPr>
          <p:spPr bwMode="auto">
            <a:xfrm rot="5400000">
              <a:off x="2559" y="2313"/>
              <a:ext cx="223" cy="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9" name="Прямая со стрелкой 28"/>
            <p:cNvCxnSpPr>
              <a:cxnSpLocks noChangeShapeType="1"/>
              <a:stCxn id="4106" idx="2"/>
              <a:endCxn id="4099" idx="0"/>
            </p:cNvCxnSpPr>
            <p:nvPr/>
          </p:nvCxnSpPr>
          <p:spPr bwMode="auto">
            <a:xfrm>
              <a:off x="2672" y="2655"/>
              <a:ext cx="0" cy="229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1" name="Прямая со стрелкой 30"/>
            <p:cNvCxnSpPr>
              <a:cxnSpLocks noChangeShapeType="1"/>
              <a:stCxn id="4099" idx="2"/>
              <a:endCxn id="4107" idx="0"/>
            </p:cNvCxnSpPr>
            <p:nvPr/>
          </p:nvCxnSpPr>
          <p:spPr bwMode="auto">
            <a:xfrm>
              <a:off x="2672" y="3129"/>
              <a:ext cx="0" cy="15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32657"/>
            <a:ext cx="41243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4799856" y="188640"/>
            <a:ext cx="526692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Адамның асқорыту жүйесі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98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528" y="4545107"/>
            <a:ext cx="995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Ас </a:t>
            </a:r>
            <a:r>
              <a:rPr lang="ru-RU" sz="2800" b="1" dirty="0" err="1">
                <a:solidFill>
                  <a:srgbClr val="FF0000"/>
                </a:solidFill>
              </a:rPr>
              <a:t>қорыту </a:t>
            </a:r>
            <a:r>
              <a:rPr lang="ru-RU" sz="2800" b="1" dirty="0">
                <a:solidFill>
                  <a:srgbClr val="002060"/>
                </a:solidFill>
              </a:rPr>
              <a:t>– </a:t>
            </a:r>
            <a:r>
              <a:rPr lang="ru-RU" sz="2800" dirty="0" err="1">
                <a:solidFill>
                  <a:srgbClr val="002060"/>
                </a:solidFill>
              </a:rPr>
              <a:t>асқазан-ішек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асқорыту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err="1">
                <a:solidFill>
                  <a:srgbClr val="002060"/>
                </a:solidFill>
              </a:rPr>
              <a:t>жолында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тағамды механикалық және химиялық өңдеу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dirty="0" err="1">
                <a:solidFill>
                  <a:srgbClr val="002060"/>
                </a:solidFill>
              </a:rPr>
              <a:t>Тағамның қорытылуы және </a:t>
            </a:r>
            <a:r>
              <a:rPr lang="ru-RU" sz="2800" dirty="0">
                <a:solidFill>
                  <a:srgbClr val="002060"/>
                </a:solidFill>
              </a:rPr>
              <a:t>оны </a:t>
            </a:r>
            <a:r>
              <a:rPr lang="ru-RU" sz="2800" dirty="0" err="1">
                <a:solidFill>
                  <a:srgbClr val="002060"/>
                </a:solidFill>
              </a:rPr>
              <a:t>жасушалармен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сіңірілуі күрделі </a:t>
            </a:r>
            <a:r>
              <a:rPr lang="ru-RU" sz="2800" dirty="0">
                <a:solidFill>
                  <a:srgbClr val="002060"/>
                </a:solidFill>
              </a:rPr>
              <a:t>процесс</a:t>
            </a:r>
          </a:p>
        </p:txBody>
      </p:sp>
      <p:sp>
        <p:nvSpPr>
          <p:cNvPr id="1026" name="AutoShape 2" descr="пищеварение | Биохимия, Учащиеся медучилища, Углубленное изучение ...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914397"/>
            <a:ext cx="5529529" cy="376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43046" y="1381944"/>
            <a:ext cx="329452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aseline="-25000" dirty="0">
                <a:solidFill>
                  <a:srgbClr val="002060"/>
                </a:solidFill>
              </a:rPr>
              <a:t>1</a:t>
            </a:r>
            <a:r>
              <a:rPr lang="kk-KZ" sz="3400" baseline="-25000" dirty="0">
                <a:solidFill>
                  <a:srgbClr val="002060"/>
                </a:solidFill>
              </a:rPr>
              <a:t> - бауыр;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2</a:t>
            </a:r>
            <a:r>
              <a:rPr lang="kk-KZ" sz="3400" baseline="-25000" dirty="0">
                <a:solidFill>
                  <a:srgbClr val="002060"/>
                </a:solidFill>
              </a:rPr>
              <a:t>- асқазан;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3</a:t>
            </a:r>
            <a:r>
              <a:rPr lang="kk-KZ" sz="3400" baseline="-25000" dirty="0">
                <a:solidFill>
                  <a:srgbClr val="002060"/>
                </a:solidFill>
              </a:rPr>
              <a:t>- ұйқы безі;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4</a:t>
            </a:r>
            <a:r>
              <a:rPr lang="kk-KZ" sz="3400" baseline="-25000" dirty="0">
                <a:solidFill>
                  <a:srgbClr val="002060"/>
                </a:solidFill>
              </a:rPr>
              <a:t>- ұйқы безінің өзегі;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5</a:t>
            </a:r>
            <a:r>
              <a:rPr lang="kk-KZ" sz="3400" baseline="-25000" dirty="0">
                <a:solidFill>
                  <a:srgbClr val="002060"/>
                </a:solidFill>
              </a:rPr>
              <a:t>- ұлтабар;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6</a:t>
            </a:r>
            <a:r>
              <a:rPr lang="kk-KZ" sz="3400" baseline="-25000" dirty="0">
                <a:solidFill>
                  <a:srgbClr val="002060"/>
                </a:solidFill>
              </a:rPr>
              <a:t>- өт қабының өзегі;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7</a:t>
            </a:r>
            <a:r>
              <a:rPr lang="kk-KZ" sz="3400" baseline="-25000" dirty="0">
                <a:solidFill>
                  <a:srgbClr val="002060"/>
                </a:solidFill>
              </a:rPr>
              <a:t>- өт қабы;</a:t>
            </a:r>
          </a:p>
          <a:p>
            <a:r>
              <a:rPr lang="en-US" sz="3400" baseline="-25000" dirty="0">
                <a:solidFill>
                  <a:srgbClr val="002060"/>
                </a:solidFill>
              </a:rPr>
              <a:t>8</a:t>
            </a:r>
            <a:r>
              <a:rPr lang="kk-KZ" sz="3400" baseline="-25000" dirty="0">
                <a:solidFill>
                  <a:srgbClr val="002060"/>
                </a:solidFill>
              </a:rPr>
              <a:t>-өңеш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0731" y="170784"/>
            <a:ext cx="530356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000" baseline="-25000" dirty="0">
                <a:solidFill>
                  <a:srgbClr val="7030A0"/>
                </a:solidFill>
              </a:rPr>
              <a:t>Адамның асқорыту бездері: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solidFill>
                  <a:srgbClr val="7030A0"/>
                </a:solidFill>
              </a:rPr>
              <a:t>Жануарлардың асқорыту жүйесі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66" y="1431998"/>
            <a:ext cx="457198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200" b="1" dirty="0">
                <a:solidFill>
                  <a:srgbClr val="002060"/>
                </a:solidFill>
              </a:rPr>
              <a:t>Біржасушалылар </a:t>
            </a:r>
          </a:p>
          <a:p>
            <a:r>
              <a:rPr lang="kk-KZ" sz="2200" dirty="0">
                <a:solidFill>
                  <a:srgbClr val="002060"/>
                </a:solidFill>
              </a:rPr>
              <a:t>Асқорыту вакуольдері – лизосомалар , фагосомалар арқылы іске асады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Ресничные инфузории, подготовка к ЕГЭ по биологии"/>
          <p:cNvPicPr>
            <a:picLocks noChangeAspect="1" noChangeArrowheads="1"/>
          </p:cNvPicPr>
          <p:nvPr/>
        </p:nvPicPr>
        <p:blipFill>
          <a:blip r:embed="rId2"/>
          <a:srcRect l="1349" t="6383"/>
          <a:stretch>
            <a:fillRect/>
          </a:stretch>
        </p:blipFill>
        <p:spPr bwMode="auto">
          <a:xfrm>
            <a:off x="5107576" y="927462"/>
            <a:ext cx="6609807" cy="2858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1" y="4443250"/>
            <a:ext cx="457198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200" b="1" dirty="0">
                <a:solidFill>
                  <a:srgbClr val="002060"/>
                </a:solidFill>
              </a:rPr>
              <a:t>Көпжасушалылар </a:t>
            </a:r>
          </a:p>
          <a:p>
            <a:r>
              <a:rPr lang="kk-KZ" sz="2200" dirty="0">
                <a:solidFill>
                  <a:srgbClr val="002060"/>
                </a:solidFill>
              </a:rPr>
              <a:t>Асқорыту бездері, асқазан-ішек жолдары секілді күрделі мүшелер арқылы іске асады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3556" name="Picture 4" descr="Желудочно-кишечный тракт Пищеварительная система человека ..."/>
          <p:cNvPicPr>
            <a:picLocks noChangeAspect="1" noChangeArrowheads="1"/>
          </p:cNvPicPr>
          <p:nvPr/>
        </p:nvPicPr>
        <p:blipFill>
          <a:blip r:embed="rId3"/>
          <a:srcRect b="11627"/>
          <a:stretch>
            <a:fillRect/>
          </a:stretch>
        </p:blipFill>
        <p:spPr bwMode="auto">
          <a:xfrm>
            <a:off x="5161998" y="4052502"/>
            <a:ext cx="6764391" cy="257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095" y="250575"/>
            <a:ext cx="86547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түрлі асқорыту жүйесінің ерекшеліктері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аялдама.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Шұбалшаңның асқорыту жүйесі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аялдама.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Сиырдың асқорыту жүйесі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аялдама.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асқорыту жүйесі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асқорыту жүйелерін сипаттау критерийлері: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асқорыту жүйесінде орналасқан мүшелерді атау;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-әр мүшеде жүрілетін процессті атау;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мүшенің құрылыс ерекшеліктерінің жануардың қорек түрімен байланысын түсіндіру.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Моделдеу түрлері: </a:t>
            </a:r>
          </a:p>
          <a:p>
            <a:pPr algn="ctr">
              <a:buNone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</a:p>
          <a:p>
            <a:pPr algn="ctr">
              <a:buNone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</a:p>
          <a:p>
            <a:pPr algn="ctr">
              <a:buNone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Сызба</a:t>
            </a:r>
          </a:p>
          <a:p>
            <a:pPr algn="ctr">
              <a:buNone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Комикс кітапшасы</a:t>
            </a:r>
          </a:p>
          <a:p>
            <a:pPr algn="ctr">
              <a:buNone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Ермексазды үлгі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86526" y="457201"/>
            <a:ext cx="9256295" cy="1143000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түрлі асқорыту жүйесін салыстыру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658</Words>
  <Application>Microsoft Office PowerPoint</Application>
  <PresentationFormat>Широкоэкранный</PresentationFormat>
  <Paragraphs>134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Шұбалшаңның асқорыту жүйесі</vt:lpstr>
      <vt:lpstr>Презентация PowerPoint</vt:lpstr>
      <vt:lpstr>Сиырдың асқорыту жүйесі </vt:lpstr>
      <vt:lpstr>Адамның асқорыту жүйесі </vt:lpstr>
      <vt:lpstr>Презентация PowerPoint</vt:lpstr>
      <vt:lpstr>Презентация PowerPoint</vt:lpstr>
      <vt:lpstr>3 түрлі асқорыту жүйесінің ерекшеліктері</vt:lpstr>
      <vt:lpstr>3 түрлі асқорыту жүйесін салыстыру</vt:lpstr>
      <vt:lpstr>Презентация PowerPoint</vt:lpstr>
      <vt:lpstr>Презентация PowerPoint</vt:lpstr>
      <vt:lpstr>Рефлексия</vt:lpstr>
      <vt:lpstr>Үй тапсырмасы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77471731694</cp:lastModifiedBy>
  <cp:revision>1</cp:revision>
  <dcterms:created xsi:type="dcterms:W3CDTF">2020-08-09T07:44:25Z</dcterms:created>
  <dcterms:modified xsi:type="dcterms:W3CDTF">2020-10-07T17:11:18Z</dcterms:modified>
</cp:coreProperties>
</file>