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4" r:id="rId2"/>
    <p:sldId id="262" r:id="rId3"/>
    <p:sldId id="267" r:id="rId4"/>
    <p:sldId id="265" r:id="rId5"/>
    <p:sldId id="279" r:id="rId6"/>
    <p:sldId id="273" r:id="rId7"/>
    <p:sldId id="261" r:id="rId8"/>
    <p:sldId id="271" r:id="rId9"/>
    <p:sldId id="272" r:id="rId10"/>
    <p:sldId id="278" r:id="rId11"/>
    <p:sldId id="276" r:id="rId12"/>
    <p:sldId id="270" r:id="rId13"/>
    <p:sldId id="281" r:id="rId14"/>
    <p:sldId id="282" r:id="rId15"/>
    <p:sldId id="289" r:id="rId16"/>
    <p:sldId id="288" r:id="rId17"/>
    <p:sldId id="285" r:id="rId18"/>
    <p:sldId id="290" r:id="rId19"/>
    <p:sldId id="266" r:id="rId20"/>
    <p:sldId id="292" r:id="rId21"/>
    <p:sldId id="268" r:id="rId22"/>
    <p:sldId id="256" r:id="rId23"/>
    <p:sldId id="259" r:id="rId24"/>
    <p:sldId id="287" r:id="rId25"/>
    <p:sldId id="29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p:cViewPr varScale="1">
        <p:scale>
          <a:sx n="73" d="100"/>
          <a:sy n="73" d="100"/>
        </p:scale>
        <p:origin x="11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7E984-22F7-4A60-9F36-6DE48C1457A3}" type="datetimeFigureOut">
              <a:rPr lang="ru-RU" smtClean="0"/>
              <a:t>24.10.2021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A2B9F-2D27-43D2-B46F-828068E2CFA1}" type="slidenum">
              <a:rPr lang="ru-RU" smtClean="0"/>
              <a:t>‹#›</a:t>
            </a:fld>
            <a:endParaRPr lang="ru-RU"/>
          </a:p>
        </p:txBody>
      </p:sp>
    </p:spTree>
    <p:extLst>
      <p:ext uri="{BB962C8B-B14F-4D97-AF65-F5344CB8AC3E}">
        <p14:creationId xmlns:p14="http://schemas.microsoft.com/office/powerpoint/2010/main" val="238211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8B1C0D0-6300-4146-8E19-C575BC7E5E0D}" type="datetimeFigureOut">
              <a:rPr lang="ru-RU" smtClean="0"/>
              <a:t>24.10.2021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61E12CBB-68C6-426D-AA40-8C87D89F531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8B1C0D0-6300-4146-8E19-C575BC7E5E0D}" type="datetimeFigureOut">
              <a:rPr lang="ru-RU" smtClean="0"/>
              <a:t>24.10.2021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E12CBB-68C6-426D-AA40-8C87D89F531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8B1C0D0-6300-4146-8E19-C575BC7E5E0D}" type="datetimeFigureOut">
              <a:rPr lang="ru-RU" smtClean="0"/>
              <a:t>24.10.2021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E12CBB-68C6-426D-AA40-8C87D89F531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8B1C0D0-6300-4146-8E19-C575BC7E5E0D}" type="datetimeFigureOut">
              <a:rPr lang="ru-RU" smtClean="0"/>
              <a:t>24.10.2021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E12CBB-68C6-426D-AA40-8C87D89F531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8B1C0D0-6300-4146-8E19-C575BC7E5E0D}" type="datetimeFigureOut">
              <a:rPr lang="ru-RU" smtClean="0"/>
              <a:t>24.10.2021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E12CBB-68C6-426D-AA40-8C87D89F531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8B1C0D0-6300-4146-8E19-C575BC7E5E0D}" type="datetimeFigureOut">
              <a:rPr lang="ru-RU" smtClean="0"/>
              <a:t>24.10.2021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E12CBB-68C6-426D-AA40-8C87D89F531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8B1C0D0-6300-4146-8E19-C575BC7E5E0D}" type="datetimeFigureOut">
              <a:rPr lang="ru-RU" smtClean="0"/>
              <a:t>24.10.2021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E12CBB-68C6-426D-AA40-8C87D89F531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8B1C0D0-6300-4146-8E19-C575BC7E5E0D}" type="datetimeFigureOut">
              <a:rPr lang="ru-RU" smtClean="0"/>
              <a:t>24.10.2021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E12CBB-68C6-426D-AA40-8C87D89F531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B1C0D0-6300-4146-8E19-C575BC7E5E0D}" type="datetimeFigureOut">
              <a:rPr lang="ru-RU" smtClean="0"/>
              <a:t>24.10.2021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E12CBB-68C6-426D-AA40-8C87D89F531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8B1C0D0-6300-4146-8E19-C575BC7E5E0D}" type="datetimeFigureOut">
              <a:rPr lang="ru-RU" smtClean="0"/>
              <a:t>24.10.2021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E12CBB-68C6-426D-AA40-8C87D89F531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8B1C0D0-6300-4146-8E19-C575BC7E5E0D}" type="datetimeFigureOut">
              <a:rPr lang="ru-RU" smtClean="0"/>
              <a:t>24.10.2021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61E12CBB-68C6-426D-AA40-8C87D89F5311}"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B1C0D0-6300-4146-8E19-C575BC7E5E0D}" type="datetimeFigureOut">
              <a:rPr lang="ru-RU" smtClean="0"/>
              <a:t>24.10.2021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E12CBB-68C6-426D-AA40-8C87D89F5311}"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53922" y="1556792"/>
            <a:ext cx="7599260" cy="3416320"/>
          </a:xfrm>
          <a:prstGeom prst="rect">
            <a:avLst/>
          </a:prstGeom>
          <a:noFill/>
        </p:spPr>
        <p:txBody>
          <a:bodyPr wrap="none" lIns="91440" tIns="45720" rIns="91440" bIns="45720">
            <a:spAutoFit/>
          </a:bodyPr>
          <a:lstStyle/>
          <a:p>
            <a:pPr algn="ctr"/>
            <a:endParaRPr lang="kk-KZ" sz="7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algn="ctr"/>
            <a:r>
              <a:rPr lang="kk-KZ" sz="7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М.Монтессоридің</a:t>
            </a:r>
          </a:p>
          <a:p>
            <a:pPr algn="ctr"/>
            <a:r>
              <a:rPr lang="kk-KZ"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о</a:t>
            </a:r>
            <a:r>
              <a:rPr lang="kk-KZ" sz="7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йын түрлері</a:t>
            </a:r>
            <a:endParaRPr lang="ru-RU"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4698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323528" y="1196752"/>
            <a:ext cx="8568952" cy="3416320"/>
          </a:xfrm>
          <a:prstGeom prst="rect">
            <a:avLst/>
          </a:prstGeom>
          <a:gradFill>
            <a:gsLst>
              <a:gs pos="0">
                <a:schemeClr val="accent1">
                  <a:lumMod val="5000"/>
                  <a:lumOff val="95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prst="angle"/>
            <a:bevelB w="101600" prst="riblet"/>
          </a:sp3d>
        </p:spPr>
        <p:txBody>
          <a:bodyPr wrap="square" lIns="91440" tIns="45720" rIns="91440" bIns="45720">
            <a:spAutoFit/>
          </a:bodyPr>
          <a:lstStyle/>
          <a:p>
            <a:pPr algn="ctr"/>
            <a:r>
              <a:rPr lang="ru-KZ"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Сюжетт</a:t>
            </a:r>
            <a:r>
              <a:rPr lang="kk-KZ"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ік рөлдік</a:t>
            </a:r>
          </a:p>
          <a:p>
            <a:pPr algn="ctr"/>
            <a:r>
              <a:rPr lang="kk-KZ"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о</a:t>
            </a:r>
            <a:r>
              <a:rPr lang="kk-KZ"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йынның</a:t>
            </a:r>
            <a:r>
              <a:rPr lang="kk-KZ"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ерекшелігі  оны балалардың</a:t>
            </a:r>
          </a:p>
          <a:p>
            <a:pPr algn="ctr"/>
            <a:r>
              <a:rPr lang="kk-KZ"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өздері жасайды</a:t>
            </a:r>
            <a:endParaRPr lang="ru-RU"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65539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s04.infourok.ru/uploads/ex/08d3/00156592-66f35792/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 y="-128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141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071538" y="1214422"/>
            <a:ext cx="6715172" cy="421484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dirty="0" smtClean="0">
                <a:solidFill>
                  <a:srgbClr val="002060"/>
                </a:solidFill>
                <a:latin typeface="Times New Roman" pitchFamily="18" charset="0"/>
                <a:cs typeface="Times New Roman" pitchFamily="18" charset="0"/>
              </a:rPr>
              <a:t>Монтессори жүйесінде </a:t>
            </a:r>
            <a:r>
              <a:rPr lang="ru-RU" sz="3600" b="1" dirty="0" err="1" smtClean="0">
                <a:solidFill>
                  <a:srgbClr val="002060"/>
                </a:solidFill>
                <a:latin typeface="Times New Roman" pitchFamily="18" charset="0"/>
                <a:cs typeface="Times New Roman" pitchFamily="18" charset="0"/>
              </a:rPr>
              <a:t>балаларға баға қойылмайды.</a:t>
            </a:r>
            <a:r>
              <a:rPr lang="ru-RU" sz="3600" b="1" dirty="0" smtClean="0">
                <a:solidFill>
                  <a:srgbClr val="002060"/>
                </a:solidFill>
                <a:latin typeface="Times New Roman" pitchFamily="18" charset="0"/>
                <a:cs typeface="Times New Roman" pitchFamily="18" charset="0"/>
              </a:rPr>
              <a:t> Тек </a:t>
            </a:r>
            <a:r>
              <a:rPr lang="ru-RU" sz="3600" b="1" dirty="0" err="1" smtClean="0">
                <a:solidFill>
                  <a:srgbClr val="002060"/>
                </a:solidFill>
                <a:latin typeface="Times New Roman" pitchFamily="18" charset="0"/>
                <a:cs typeface="Times New Roman" pitchFamily="18" charset="0"/>
              </a:rPr>
              <a:t>өзін өзімен салыстырады</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Мысалы</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«бүгін кешегіден</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гөрі жақсы жасадың».</a:t>
            </a:r>
            <a:r>
              <a:rPr lang="ru-RU" sz="3600" b="1" dirty="0" smtClean="0">
                <a:solidFill>
                  <a:srgbClr val="002060"/>
                </a:solidFill>
                <a:latin typeface="Times New Roman" pitchFamily="18" charset="0"/>
                <a:cs typeface="Times New Roman" pitchFamily="18" charset="0"/>
              </a:rPr>
              <a:t> </a:t>
            </a:r>
          </a:p>
          <a:p>
            <a:pPr algn="ctr"/>
            <a:r>
              <a:rPr lang="ru-RU" sz="3600" b="1" dirty="0" smtClean="0">
                <a:solidFill>
                  <a:srgbClr val="002060"/>
                </a:solidFill>
                <a:latin typeface="Times New Roman" pitchFamily="18" charset="0"/>
                <a:cs typeface="Times New Roman" pitchFamily="18" charset="0"/>
              </a:rPr>
              <a:t> </a:t>
            </a:r>
            <a:endParaRPr lang="ru-RU" sz="36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052736"/>
            <a:ext cx="7858113" cy="707886"/>
          </a:xfrm>
          <a:prstGeom prst="rect">
            <a:avLst/>
          </a:prstGeom>
          <a:solidFill>
            <a:schemeClr val="accent2"/>
          </a:solidFill>
        </p:spPr>
        <p:txBody>
          <a:bodyPr wrap="none" rtlCol="0">
            <a:spAutoFit/>
          </a:bodyPr>
          <a:lstStyle/>
          <a:p>
            <a:r>
              <a:rPr lang="kk-KZ" sz="4000" b="1" i="1" dirty="0" smtClean="0">
                <a:solidFill>
                  <a:srgbClr val="FFFF00"/>
                </a:solidFill>
                <a:latin typeface="Times New Roman" panose="02020603050405020304" pitchFamily="18" charset="0"/>
                <a:cs typeface="Times New Roman" panose="02020603050405020304" pitchFamily="18" charset="0"/>
              </a:rPr>
              <a:t>Монтессори жүйеснің  5 аймағы:</a:t>
            </a:r>
            <a:endParaRPr lang="ru-RU" sz="4000" b="1" i="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5449" y="2565059"/>
            <a:ext cx="4820166" cy="400110"/>
          </a:xfrm>
          <a:prstGeom prst="rect">
            <a:avLst/>
          </a:prstGeom>
          <a:solidFill>
            <a:srgbClr val="92D050"/>
          </a:solidFill>
        </p:spPr>
        <p:txBody>
          <a:bodyPr wrap="none" rtlCol="0">
            <a:spAutoFit/>
          </a:bodyPr>
          <a:lstStyle/>
          <a:p>
            <a:pPr marL="285750" indent="-285750">
              <a:buFont typeface="Wingdings" panose="05000000000000000000" pitchFamily="2" charset="2"/>
              <a:buChar char="Ø"/>
            </a:pPr>
            <a:r>
              <a:rPr lang="kk-KZ" sz="2000" b="1" dirty="0" smtClean="0">
                <a:latin typeface="Times New Roman" panose="02020603050405020304" pitchFamily="18" charset="0"/>
                <a:cs typeface="Times New Roman" panose="02020603050405020304" pitchFamily="18" charset="0"/>
              </a:rPr>
              <a:t> Күнделікті өмір жаттығулар аймағы</a:t>
            </a:r>
            <a:endParaRPr lang="ru-RU"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615449" y="3191490"/>
            <a:ext cx="2750176" cy="400110"/>
          </a:xfrm>
          <a:prstGeom prst="rect">
            <a:avLst/>
          </a:prstGeom>
          <a:solidFill>
            <a:srgbClr val="92D050"/>
          </a:solidFill>
        </p:spPr>
        <p:txBody>
          <a:bodyPr wrap="none" rtlCol="0">
            <a:spAutoFit/>
          </a:bodyPr>
          <a:lstStyle/>
          <a:p>
            <a:pPr marL="285750" indent="-285750">
              <a:buFont typeface="Wingdings" panose="05000000000000000000" pitchFamily="2" charset="2"/>
              <a:buChar char="Ø"/>
            </a:pPr>
            <a:r>
              <a:rPr lang="kk-KZ" sz="2000" b="1" dirty="0" smtClean="0">
                <a:latin typeface="Times New Roman" panose="02020603050405020304" pitchFamily="18" charset="0"/>
                <a:cs typeface="Times New Roman" panose="02020603050405020304" pitchFamily="18" charset="0"/>
              </a:rPr>
              <a:t> Сенсорика аймағы</a:t>
            </a:r>
            <a:endParaRPr lang="ru-RU" sz="20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633286" y="3873242"/>
            <a:ext cx="2940357" cy="400110"/>
          </a:xfrm>
          <a:prstGeom prst="rect">
            <a:avLst/>
          </a:prstGeom>
          <a:solidFill>
            <a:srgbClr val="92D050"/>
          </a:solidFill>
        </p:spPr>
        <p:txBody>
          <a:bodyPr wrap="none" rtlCol="0">
            <a:spAutoFit/>
          </a:bodyPr>
          <a:lstStyle/>
          <a:p>
            <a:pPr marL="285750" indent="-285750">
              <a:buFont typeface="Wingdings" panose="05000000000000000000" pitchFamily="2" charset="2"/>
              <a:buChar char="Ø"/>
            </a:pPr>
            <a:r>
              <a:rPr lang="kk-KZ" sz="2000" b="1" dirty="0" smtClean="0">
                <a:latin typeface="Times New Roman" panose="02020603050405020304" pitchFamily="18" charset="0"/>
                <a:cs typeface="Times New Roman" panose="02020603050405020304" pitchFamily="18" charset="0"/>
              </a:rPr>
              <a:t> Математика аймағы</a:t>
            </a:r>
            <a:endParaRPr lang="ru-RU" sz="2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633286" y="4554994"/>
            <a:ext cx="1882118" cy="400110"/>
          </a:xfrm>
          <a:prstGeom prst="rect">
            <a:avLst/>
          </a:prstGeom>
          <a:solidFill>
            <a:srgbClr val="92D050"/>
          </a:solidFill>
        </p:spPr>
        <p:txBody>
          <a:bodyPr wrap="none" rtlCol="0">
            <a:spAutoFit/>
          </a:bodyPr>
          <a:lstStyle/>
          <a:p>
            <a:pPr marL="285750" indent="-285750">
              <a:buFont typeface="Wingdings" panose="05000000000000000000" pitchFamily="2" charset="2"/>
              <a:buChar char="Ø"/>
            </a:pPr>
            <a:r>
              <a:rPr lang="kk-KZ" sz="2000" b="1" dirty="0" smtClean="0">
                <a:latin typeface="Times New Roman" panose="02020603050405020304" pitchFamily="18" charset="0"/>
                <a:cs typeface="Times New Roman" panose="02020603050405020304" pitchFamily="18" charset="0"/>
              </a:rPr>
              <a:t> Тіл аймағы</a:t>
            </a:r>
            <a:endParaRPr lang="ru-RU" sz="20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633286" y="5261929"/>
            <a:ext cx="1994329" cy="400110"/>
          </a:xfrm>
          <a:prstGeom prst="rect">
            <a:avLst/>
          </a:prstGeom>
          <a:solidFill>
            <a:srgbClr val="92D050"/>
          </a:solidFill>
        </p:spPr>
        <p:txBody>
          <a:bodyPr wrap="none" rtlCol="0">
            <a:spAutoFit/>
          </a:bodyPr>
          <a:lstStyle/>
          <a:p>
            <a:r>
              <a:rPr lang="kk-KZ" sz="2000" b="1" dirty="0" smtClean="0">
                <a:latin typeface="Times New Roman" panose="02020603050405020304" pitchFamily="18" charset="0"/>
                <a:cs typeface="Times New Roman" panose="02020603050405020304" pitchFamily="18" charset="0"/>
              </a:rPr>
              <a:t>Ғарыш аймағы</a:t>
            </a:r>
            <a:endParaRPr lang="ru-RU" sz="2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71600" y="5968864"/>
            <a:ext cx="6743085" cy="707886"/>
          </a:xfrm>
          <a:prstGeom prst="rect">
            <a:avLst/>
          </a:prstGeom>
          <a:solidFill>
            <a:srgbClr val="FFC000"/>
          </a:solidFill>
        </p:spPr>
        <p:txBody>
          <a:bodyPr wrap="square" rtlCol="0">
            <a:spAutoFit/>
          </a:bodyPr>
          <a:lstStyle/>
          <a:p>
            <a:r>
              <a:rPr lang="ru-KZ" sz="2000" b="1" dirty="0" smtClean="0">
                <a:latin typeface="Times New Roman" panose="02020603050405020304" pitchFamily="18" charset="0"/>
                <a:cs typeface="Times New Roman" panose="02020603050405020304" pitchFamily="18" charset="0"/>
              </a:rPr>
              <a:t>Ойын барысында осы 5 айма</a:t>
            </a:r>
            <a:r>
              <a:rPr lang="kk-KZ" sz="2000" b="1" dirty="0" smtClean="0">
                <a:latin typeface="Times New Roman" panose="02020603050405020304" pitchFamily="18" charset="0"/>
                <a:cs typeface="Times New Roman" panose="02020603050405020304" pitchFamily="18" charset="0"/>
              </a:rPr>
              <a:t>қты пайдалана отырып, балаларға дағдыларды қалыптастыруға болады</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443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56357"/>
            <a:ext cx="8352928" cy="5262979"/>
          </a:xfrm>
          <a:prstGeom prst="rect">
            <a:avLst/>
          </a:prstGeom>
          <a:solidFill>
            <a:srgbClr val="FFCCFF"/>
          </a:solidFill>
        </p:spPr>
        <p:txBody>
          <a:bodyPr wrap="square">
            <a:spAutoFit/>
          </a:bodyPr>
          <a:lstStyle/>
          <a:p>
            <a:pPr marL="457200" indent="-457200">
              <a:buAutoNum type="arabicPeriod"/>
            </a:pPr>
            <a:r>
              <a:rPr lang="ru-RU" sz="2400" b="1" dirty="0" err="1" smtClean="0">
                <a:solidFill>
                  <a:srgbClr val="000000"/>
                </a:solidFill>
                <a:latin typeface="Open Sans"/>
              </a:rPr>
              <a:t>Күнделікті</a:t>
            </a:r>
            <a:r>
              <a:rPr lang="ru-RU" sz="2400" b="1" dirty="0" smtClean="0">
                <a:solidFill>
                  <a:srgbClr val="000000"/>
                </a:solidFill>
                <a:latin typeface="Open Sans"/>
              </a:rPr>
              <a:t> </a:t>
            </a:r>
            <a:r>
              <a:rPr lang="ru-RU" sz="2400" b="1" dirty="0" err="1">
                <a:solidFill>
                  <a:srgbClr val="000000"/>
                </a:solidFill>
                <a:latin typeface="Open Sans"/>
              </a:rPr>
              <a:t>өмір</a:t>
            </a:r>
            <a:r>
              <a:rPr lang="ru-RU" sz="2400" b="1" dirty="0">
                <a:solidFill>
                  <a:srgbClr val="000000"/>
                </a:solidFill>
                <a:latin typeface="Open Sans"/>
              </a:rPr>
              <a:t> </a:t>
            </a:r>
            <a:r>
              <a:rPr lang="ru-RU" sz="2400" b="1" dirty="0" err="1">
                <a:solidFill>
                  <a:srgbClr val="000000"/>
                </a:solidFill>
                <a:latin typeface="Open Sans"/>
              </a:rPr>
              <a:t>жаттығулар</a:t>
            </a:r>
            <a:r>
              <a:rPr lang="ru-RU" sz="2400" b="1" dirty="0">
                <a:solidFill>
                  <a:srgbClr val="000000"/>
                </a:solidFill>
                <a:latin typeface="Open Sans"/>
              </a:rPr>
              <a:t> </a:t>
            </a:r>
            <a:r>
              <a:rPr lang="ru-RU" sz="2400" b="1" dirty="0" err="1">
                <a:solidFill>
                  <a:srgbClr val="000000"/>
                </a:solidFill>
                <a:latin typeface="Open Sans"/>
              </a:rPr>
              <a:t>аймағы</a:t>
            </a:r>
            <a:r>
              <a:rPr lang="ru-RU" sz="2400" b="1" dirty="0" smtClean="0">
                <a:solidFill>
                  <a:srgbClr val="000000"/>
                </a:solidFill>
                <a:latin typeface="Open Sans"/>
              </a:rPr>
              <a:t>:</a:t>
            </a:r>
            <a:endParaRPr lang="ru-KZ" sz="2400" b="1" dirty="0" smtClean="0">
              <a:solidFill>
                <a:srgbClr val="000000"/>
              </a:solidFill>
              <a:latin typeface="Open Sans"/>
            </a:endParaRPr>
          </a:p>
          <a:p>
            <a:pPr marL="457200" indent="-457200">
              <a:buAutoNum type="arabicPeriod"/>
            </a:pPr>
            <a:endParaRPr lang="ru-RU" sz="2400" dirty="0">
              <a:solidFill>
                <a:srgbClr val="000000"/>
              </a:solidFill>
              <a:latin typeface="Open Sans"/>
            </a:endParaRPr>
          </a:p>
          <a:p>
            <a:r>
              <a:rPr lang="ru-RU" sz="2400" dirty="0" smtClean="0">
                <a:solidFill>
                  <a:srgbClr val="000000"/>
                </a:solidFill>
                <a:latin typeface="Open Sans"/>
              </a:rPr>
              <a:t> </a:t>
            </a:r>
            <a:r>
              <a:rPr lang="ru-RU" sz="2400" dirty="0">
                <a:solidFill>
                  <a:srgbClr val="000000"/>
                </a:solidFill>
                <a:latin typeface="Open Sans"/>
              </a:rPr>
              <a:t>КӨЖ </a:t>
            </a:r>
            <a:r>
              <a:rPr lang="ru-RU" sz="2400" dirty="0" err="1">
                <a:solidFill>
                  <a:srgbClr val="000000"/>
                </a:solidFill>
                <a:latin typeface="Open Sans"/>
              </a:rPr>
              <a:t>аймағында</a:t>
            </a:r>
            <a:r>
              <a:rPr lang="ru-RU" sz="2400" dirty="0">
                <a:solidFill>
                  <a:srgbClr val="000000"/>
                </a:solidFill>
                <a:latin typeface="Open Sans"/>
              </a:rPr>
              <a:t> бала </a:t>
            </a:r>
            <a:r>
              <a:rPr lang="ru-RU" sz="2400" dirty="0" err="1">
                <a:solidFill>
                  <a:srgbClr val="000000"/>
                </a:solidFill>
                <a:latin typeface="Open Sans"/>
              </a:rPr>
              <a:t>өзіне</a:t>
            </a:r>
            <a:r>
              <a:rPr lang="ru-RU" sz="2400" dirty="0">
                <a:solidFill>
                  <a:srgbClr val="000000"/>
                </a:solidFill>
                <a:latin typeface="Open Sans"/>
              </a:rPr>
              <a:t> </a:t>
            </a:r>
            <a:r>
              <a:rPr lang="ru-RU" sz="2400" dirty="0" err="1">
                <a:solidFill>
                  <a:srgbClr val="000000"/>
                </a:solidFill>
                <a:latin typeface="Open Sans"/>
              </a:rPr>
              <a:t>және</a:t>
            </a:r>
            <a:r>
              <a:rPr lang="ru-RU" sz="2400" dirty="0">
                <a:solidFill>
                  <a:srgbClr val="000000"/>
                </a:solidFill>
                <a:latin typeface="Open Sans"/>
              </a:rPr>
              <a:t> </a:t>
            </a:r>
            <a:r>
              <a:rPr lang="ru-RU" sz="2400" dirty="0" err="1">
                <a:solidFill>
                  <a:srgbClr val="000000"/>
                </a:solidFill>
                <a:latin typeface="Open Sans"/>
              </a:rPr>
              <a:t>өз</a:t>
            </a:r>
            <a:r>
              <a:rPr lang="ru-RU" sz="2400" dirty="0">
                <a:solidFill>
                  <a:srgbClr val="000000"/>
                </a:solidFill>
                <a:latin typeface="Open Sans"/>
              </a:rPr>
              <a:t> </a:t>
            </a:r>
            <a:r>
              <a:rPr lang="ru-RU" sz="2400" dirty="0" err="1">
                <a:solidFill>
                  <a:srgbClr val="000000"/>
                </a:solidFill>
                <a:latin typeface="Open Sans"/>
              </a:rPr>
              <a:t>заттарына</a:t>
            </a:r>
            <a:r>
              <a:rPr lang="ru-RU" sz="2400" dirty="0">
                <a:solidFill>
                  <a:srgbClr val="000000"/>
                </a:solidFill>
                <a:latin typeface="Open Sans"/>
              </a:rPr>
              <a:t> </a:t>
            </a:r>
            <a:r>
              <a:rPr lang="ru-RU" sz="2400" dirty="0" err="1">
                <a:solidFill>
                  <a:srgbClr val="000000"/>
                </a:solidFill>
                <a:latin typeface="Open Sans"/>
              </a:rPr>
              <a:t>қарауға</a:t>
            </a:r>
            <a:r>
              <a:rPr lang="ru-RU" sz="2400" dirty="0">
                <a:solidFill>
                  <a:srgbClr val="000000"/>
                </a:solidFill>
                <a:latin typeface="Open Sans"/>
              </a:rPr>
              <a:t> </a:t>
            </a:r>
            <a:r>
              <a:rPr lang="ru-RU" sz="2400" dirty="0" err="1">
                <a:solidFill>
                  <a:srgbClr val="000000"/>
                </a:solidFill>
                <a:latin typeface="Open Sans"/>
              </a:rPr>
              <a:t>көмектесетін</a:t>
            </a:r>
            <a:r>
              <a:rPr lang="ru-RU" sz="2400" dirty="0">
                <a:solidFill>
                  <a:srgbClr val="000000"/>
                </a:solidFill>
                <a:latin typeface="Open Sans"/>
              </a:rPr>
              <a:t> </a:t>
            </a:r>
            <a:r>
              <a:rPr lang="ru-RU" sz="2400" dirty="0" err="1">
                <a:solidFill>
                  <a:srgbClr val="000000"/>
                </a:solidFill>
                <a:latin typeface="Open Sans"/>
              </a:rPr>
              <a:t>материалдар</a:t>
            </a:r>
            <a:r>
              <a:rPr lang="ru-RU" sz="2400" dirty="0">
                <a:solidFill>
                  <a:srgbClr val="000000"/>
                </a:solidFill>
                <a:latin typeface="Open Sans"/>
              </a:rPr>
              <a:t> </a:t>
            </a:r>
            <a:r>
              <a:rPr lang="ru-RU" sz="2400" dirty="0" err="1">
                <a:solidFill>
                  <a:srgbClr val="000000"/>
                </a:solidFill>
                <a:latin typeface="Open Sans"/>
              </a:rPr>
              <a:t>орналасқан</a:t>
            </a:r>
            <a:r>
              <a:rPr lang="ru-RU" sz="2400" dirty="0">
                <a:solidFill>
                  <a:srgbClr val="000000"/>
                </a:solidFill>
                <a:latin typeface="Open Sans"/>
              </a:rPr>
              <a:t>. </a:t>
            </a:r>
            <a:r>
              <a:rPr lang="ru-RU" sz="2400" dirty="0" err="1">
                <a:solidFill>
                  <a:srgbClr val="000000"/>
                </a:solidFill>
                <a:latin typeface="Open Sans"/>
              </a:rPr>
              <a:t>Материалдар</a:t>
            </a:r>
            <a:r>
              <a:rPr lang="ru-RU" sz="2400" dirty="0">
                <a:solidFill>
                  <a:srgbClr val="000000"/>
                </a:solidFill>
                <a:latin typeface="Open Sans"/>
              </a:rPr>
              <a:t> бала </a:t>
            </a:r>
            <a:r>
              <a:rPr lang="ru-RU" sz="2400" dirty="0" err="1">
                <a:solidFill>
                  <a:srgbClr val="000000"/>
                </a:solidFill>
                <a:latin typeface="Open Sans"/>
              </a:rPr>
              <a:t>өзі</a:t>
            </a:r>
            <a:r>
              <a:rPr lang="ru-RU" sz="2400" dirty="0">
                <a:solidFill>
                  <a:srgbClr val="000000"/>
                </a:solidFill>
                <a:latin typeface="Open Sans"/>
              </a:rPr>
              <a:t> </a:t>
            </a:r>
            <a:r>
              <a:rPr lang="ru-RU" sz="2400" dirty="0" err="1">
                <a:solidFill>
                  <a:srgbClr val="000000"/>
                </a:solidFill>
                <a:latin typeface="Open Sans"/>
              </a:rPr>
              <a:t>істейтін</a:t>
            </a:r>
            <a:r>
              <a:rPr lang="ru-RU" sz="2400" dirty="0">
                <a:solidFill>
                  <a:srgbClr val="000000"/>
                </a:solidFill>
                <a:latin typeface="Open Sans"/>
              </a:rPr>
              <a:t> </a:t>
            </a:r>
            <a:r>
              <a:rPr lang="ru-RU" sz="2400" dirty="0" err="1">
                <a:solidFill>
                  <a:srgbClr val="000000"/>
                </a:solidFill>
                <a:latin typeface="Open Sans"/>
              </a:rPr>
              <a:t>ісінің</a:t>
            </a:r>
            <a:r>
              <a:rPr lang="ru-RU" sz="2400" dirty="0">
                <a:solidFill>
                  <a:srgbClr val="000000"/>
                </a:solidFill>
                <a:latin typeface="Open Sans"/>
              </a:rPr>
              <a:t> </a:t>
            </a:r>
            <a:r>
              <a:rPr lang="ru-RU" sz="2400" dirty="0" err="1">
                <a:solidFill>
                  <a:srgbClr val="000000"/>
                </a:solidFill>
                <a:latin typeface="Open Sans"/>
              </a:rPr>
              <a:t>мақсатын</a:t>
            </a:r>
            <a:r>
              <a:rPr lang="ru-RU" sz="2400" dirty="0">
                <a:solidFill>
                  <a:srgbClr val="000000"/>
                </a:solidFill>
                <a:latin typeface="Open Sans"/>
              </a:rPr>
              <a:t> </a:t>
            </a:r>
            <a:r>
              <a:rPr lang="ru-RU" sz="2400" dirty="0" err="1">
                <a:solidFill>
                  <a:srgbClr val="000000"/>
                </a:solidFill>
                <a:latin typeface="Open Sans"/>
              </a:rPr>
              <a:t>айқын</a:t>
            </a:r>
            <a:r>
              <a:rPr lang="ru-RU" sz="2400" dirty="0">
                <a:solidFill>
                  <a:srgbClr val="000000"/>
                </a:solidFill>
                <a:latin typeface="Open Sans"/>
              </a:rPr>
              <a:t> </a:t>
            </a:r>
            <a:r>
              <a:rPr lang="ru-RU" sz="2400" dirty="0" err="1">
                <a:solidFill>
                  <a:srgbClr val="000000"/>
                </a:solidFill>
                <a:latin typeface="Open Sans"/>
              </a:rPr>
              <a:t>түсінген</a:t>
            </a:r>
            <a:r>
              <a:rPr lang="ru-RU" sz="2400" dirty="0">
                <a:solidFill>
                  <a:srgbClr val="000000"/>
                </a:solidFill>
                <a:latin typeface="Open Sans"/>
              </a:rPr>
              <a:t> </a:t>
            </a:r>
            <a:r>
              <a:rPr lang="ru-RU" sz="2400" dirty="0" err="1">
                <a:solidFill>
                  <a:srgbClr val="000000"/>
                </a:solidFill>
                <a:latin typeface="Open Sans"/>
              </a:rPr>
              <a:t>жағдайда</a:t>
            </a:r>
            <a:r>
              <a:rPr lang="ru-RU" sz="2400" dirty="0">
                <a:solidFill>
                  <a:srgbClr val="000000"/>
                </a:solidFill>
                <a:latin typeface="Open Sans"/>
              </a:rPr>
              <a:t> </a:t>
            </a:r>
            <a:r>
              <a:rPr lang="ru-RU" sz="2400" dirty="0" err="1">
                <a:solidFill>
                  <a:srgbClr val="000000"/>
                </a:solidFill>
                <a:latin typeface="Open Sans"/>
              </a:rPr>
              <a:t>таңдап</a:t>
            </a:r>
            <a:r>
              <a:rPr lang="ru-RU" sz="2400" dirty="0">
                <a:solidFill>
                  <a:srgbClr val="000000"/>
                </a:solidFill>
                <a:latin typeface="Open Sans"/>
              </a:rPr>
              <a:t> </a:t>
            </a:r>
            <a:r>
              <a:rPr lang="ru-RU" sz="2400" dirty="0" err="1">
                <a:solidFill>
                  <a:srgbClr val="000000"/>
                </a:solidFill>
                <a:latin typeface="Open Sans"/>
              </a:rPr>
              <a:t>алынады</a:t>
            </a:r>
            <a:r>
              <a:rPr lang="ru-RU" sz="2400" dirty="0">
                <a:solidFill>
                  <a:srgbClr val="000000"/>
                </a:solidFill>
                <a:latin typeface="Open Sans"/>
              </a:rPr>
              <a:t>. Бала </a:t>
            </a:r>
            <a:r>
              <a:rPr lang="ru-RU" sz="2400" dirty="0" err="1">
                <a:solidFill>
                  <a:srgbClr val="000000"/>
                </a:solidFill>
                <a:latin typeface="Open Sans"/>
              </a:rPr>
              <a:t>өзі</a:t>
            </a:r>
            <a:r>
              <a:rPr lang="ru-RU" sz="2400" dirty="0">
                <a:solidFill>
                  <a:srgbClr val="000000"/>
                </a:solidFill>
                <a:latin typeface="Open Sans"/>
              </a:rPr>
              <a:t> </a:t>
            </a:r>
            <a:r>
              <a:rPr lang="ru-RU" sz="2400" dirty="0" err="1">
                <a:solidFill>
                  <a:srgbClr val="000000"/>
                </a:solidFill>
                <a:latin typeface="Open Sans"/>
              </a:rPr>
              <a:t>киінуге</a:t>
            </a:r>
            <a:r>
              <a:rPr lang="ru-RU" sz="2400" dirty="0">
                <a:solidFill>
                  <a:srgbClr val="000000"/>
                </a:solidFill>
                <a:latin typeface="Open Sans"/>
              </a:rPr>
              <a:t> (</a:t>
            </a:r>
            <a:r>
              <a:rPr lang="ru-RU" sz="2400" dirty="0" err="1">
                <a:solidFill>
                  <a:srgbClr val="000000"/>
                </a:solidFill>
                <a:latin typeface="Open Sans"/>
              </a:rPr>
              <a:t>түйме</a:t>
            </a:r>
            <a:r>
              <a:rPr lang="ru-RU" sz="2400" dirty="0">
                <a:solidFill>
                  <a:srgbClr val="000000"/>
                </a:solidFill>
                <a:latin typeface="Open Sans"/>
              </a:rPr>
              <a:t>, кнопка, </a:t>
            </a:r>
            <a:r>
              <a:rPr lang="ru-RU" sz="2400" dirty="0" err="1">
                <a:solidFill>
                  <a:srgbClr val="000000"/>
                </a:solidFill>
                <a:latin typeface="Open Sans"/>
              </a:rPr>
              <a:t>сыдырма</a:t>
            </a:r>
            <a:r>
              <a:rPr lang="ru-RU" sz="2400" dirty="0">
                <a:solidFill>
                  <a:srgbClr val="000000"/>
                </a:solidFill>
                <a:latin typeface="Open Sans"/>
              </a:rPr>
              <a:t>, </a:t>
            </a:r>
            <a:r>
              <a:rPr lang="ru-RU" sz="2400" dirty="0" err="1">
                <a:solidFill>
                  <a:srgbClr val="000000"/>
                </a:solidFill>
                <a:latin typeface="Open Sans"/>
              </a:rPr>
              <a:t>жіпшелер</a:t>
            </a:r>
            <a:r>
              <a:rPr lang="ru-RU" sz="2400" dirty="0">
                <a:solidFill>
                  <a:srgbClr val="000000"/>
                </a:solidFill>
                <a:latin typeface="Open Sans"/>
              </a:rPr>
              <a:t>, </a:t>
            </a:r>
            <a:r>
              <a:rPr lang="ru-RU" sz="2400" dirty="0" err="1">
                <a:solidFill>
                  <a:srgbClr val="000000"/>
                </a:solidFill>
                <a:latin typeface="Open Sans"/>
              </a:rPr>
              <a:t>түйрегіштер</a:t>
            </a:r>
            <a:r>
              <a:rPr lang="ru-RU" sz="2400" dirty="0">
                <a:solidFill>
                  <a:srgbClr val="000000"/>
                </a:solidFill>
                <a:latin typeface="Open Sans"/>
              </a:rPr>
              <a:t>, </a:t>
            </a:r>
            <a:r>
              <a:rPr lang="ru-RU" sz="2400" dirty="0" err="1">
                <a:solidFill>
                  <a:srgbClr val="000000"/>
                </a:solidFill>
                <a:latin typeface="Open Sans"/>
              </a:rPr>
              <a:t>баулар</a:t>
            </a:r>
            <a:r>
              <a:rPr lang="ru-RU" sz="2400" dirty="0">
                <a:solidFill>
                  <a:srgbClr val="000000"/>
                </a:solidFill>
                <a:latin typeface="Open Sans"/>
              </a:rPr>
              <a:t>, </a:t>
            </a:r>
            <a:r>
              <a:rPr lang="ru-RU" sz="2400" dirty="0" err="1">
                <a:solidFill>
                  <a:srgbClr val="000000"/>
                </a:solidFill>
                <a:latin typeface="Open Sans"/>
              </a:rPr>
              <a:t>банттар</a:t>
            </a:r>
            <a:r>
              <a:rPr lang="ru-RU" sz="2400" dirty="0">
                <a:solidFill>
                  <a:srgbClr val="000000"/>
                </a:solidFill>
                <a:latin typeface="Open Sans"/>
              </a:rPr>
              <a:t>, </a:t>
            </a:r>
            <a:r>
              <a:rPr lang="ru-RU" sz="2400" dirty="0" err="1">
                <a:solidFill>
                  <a:srgbClr val="000000"/>
                </a:solidFill>
                <a:latin typeface="Open Sans"/>
              </a:rPr>
              <a:t>ілмектер</a:t>
            </a:r>
            <a:r>
              <a:rPr lang="ru-RU" sz="2400" dirty="0">
                <a:solidFill>
                  <a:srgbClr val="000000"/>
                </a:solidFill>
                <a:latin typeface="Open Sans"/>
              </a:rPr>
              <a:t> </a:t>
            </a:r>
            <a:r>
              <a:rPr lang="ru-RU" sz="2400" dirty="0" err="1">
                <a:solidFill>
                  <a:srgbClr val="000000"/>
                </a:solidFill>
                <a:latin typeface="Open Sans"/>
              </a:rPr>
              <a:t>сияқты</a:t>
            </a:r>
            <a:r>
              <a:rPr lang="ru-RU" sz="2400" dirty="0">
                <a:solidFill>
                  <a:srgbClr val="000000"/>
                </a:solidFill>
                <a:latin typeface="Open Sans"/>
              </a:rPr>
              <a:t> </a:t>
            </a:r>
            <a:r>
              <a:rPr lang="ru-RU" sz="2400" dirty="0" err="1">
                <a:solidFill>
                  <a:srgbClr val="000000"/>
                </a:solidFill>
                <a:latin typeface="Open Sans"/>
              </a:rPr>
              <a:t>заттар</a:t>
            </a:r>
            <a:r>
              <a:rPr lang="ru-RU" sz="2400" dirty="0">
                <a:solidFill>
                  <a:srgbClr val="000000"/>
                </a:solidFill>
                <a:latin typeface="Open Sans"/>
              </a:rPr>
              <a:t> </a:t>
            </a:r>
            <a:r>
              <a:rPr lang="ru-RU" sz="2400" dirty="0" err="1">
                <a:solidFill>
                  <a:srgbClr val="000000"/>
                </a:solidFill>
                <a:latin typeface="Open Sans"/>
              </a:rPr>
              <a:t>салынған</a:t>
            </a:r>
            <a:r>
              <a:rPr lang="ru-RU" sz="2400" dirty="0">
                <a:solidFill>
                  <a:srgbClr val="000000"/>
                </a:solidFill>
                <a:latin typeface="Open Sans"/>
              </a:rPr>
              <a:t> </a:t>
            </a:r>
            <a:r>
              <a:rPr lang="ru-RU" sz="2400" dirty="0" err="1">
                <a:solidFill>
                  <a:srgbClr val="000000"/>
                </a:solidFill>
                <a:latin typeface="Open Sans"/>
              </a:rPr>
              <a:t>рамкаларды</a:t>
            </a:r>
            <a:r>
              <a:rPr lang="ru-RU" sz="2400" dirty="0">
                <a:solidFill>
                  <a:srgbClr val="000000"/>
                </a:solidFill>
                <a:latin typeface="Open Sans"/>
              </a:rPr>
              <a:t> </a:t>
            </a:r>
            <a:r>
              <a:rPr lang="ru-RU" sz="2400" dirty="0" err="1">
                <a:solidFill>
                  <a:srgbClr val="000000"/>
                </a:solidFill>
                <a:latin typeface="Open Sans"/>
              </a:rPr>
              <a:t>пайдалана</a:t>
            </a:r>
            <a:r>
              <a:rPr lang="ru-RU" sz="2400" dirty="0">
                <a:solidFill>
                  <a:srgbClr val="000000"/>
                </a:solidFill>
                <a:latin typeface="Open Sans"/>
              </a:rPr>
              <a:t> </a:t>
            </a:r>
            <a:r>
              <a:rPr lang="ru-RU" sz="2400" dirty="0" err="1">
                <a:solidFill>
                  <a:srgbClr val="000000"/>
                </a:solidFill>
                <a:latin typeface="Open Sans"/>
              </a:rPr>
              <a:t>отырып</a:t>
            </a:r>
            <a:r>
              <a:rPr lang="ru-RU" sz="2400" dirty="0">
                <a:solidFill>
                  <a:srgbClr val="000000"/>
                </a:solidFill>
                <a:latin typeface="Open Sans"/>
              </a:rPr>
              <a:t>) </a:t>
            </a:r>
            <a:r>
              <a:rPr lang="ru-RU" sz="2400" dirty="0" err="1">
                <a:solidFill>
                  <a:srgbClr val="000000"/>
                </a:solidFill>
                <a:latin typeface="Open Sans"/>
              </a:rPr>
              <a:t>үйренеді</a:t>
            </a:r>
            <a:r>
              <a:rPr lang="ru-RU" sz="2400" dirty="0">
                <a:solidFill>
                  <a:srgbClr val="000000"/>
                </a:solidFill>
                <a:latin typeface="Open Sans"/>
              </a:rPr>
              <a:t>. </a:t>
            </a:r>
            <a:r>
              <a:rPr lang="ru-RU" sz="2400" dirty="0" err="1">
                <a:solidFill>
                  <a:srgbClr val="000000"/>
                </a:solidFill>
                <a:latin typeface="Open Sans"/>
              </a:rPr>
              <a:t>Ұқыпты</a:t>
            </a:r>
            <a:r>
              <a:rPr lang="ru-RU" sz="2400" dirty="0">
                <a:solidFill>
                  <a:srgbClr val="000000"/>
                </a:solidFill>
                <a:latin typeface="Open Sans"/>
              </a:rPr>
              <a:t> </a:t>
            </a:r>
            <a:r>
              <a:rPr lang="ru-RU" sz="2400" dirty="0" err="1">
                <a:solidFill>
                  <a:srgbClr val="000000"/>
                </a:solidFill>
                <a:latin typeface="Open Sans"/>
              </a:rPr>
              <a:t>бір</a:t>
            </a:r>
            <a:r>
              <a:rPr lang="ru-RU" sz="2400" dirty="0">
                <a:solidFill>
                  <a:srgbClr val="000000"/>
                </a:solidFill>
                <a:latin typeface="Open Sans"/>
              </a:rPr>
              <a:t> </a:t>
            </a:r>
            <a:r>
              <a:rPr lang="ru-RU" sz="2400" dirty="0" err="1">
                <a:solidFill>
                  <a:srgbClr val="000000"/>
                </a:solidFill>
                <a:latin typeface="Open Sans"/>
              </a:rPr>
              <a:t>нәрсені</a:t>
            </a:r>
            <a:r>
              <a:rPr lang="ru-RU" sz="2400" dirty="0">
                <a:solidFill>
                  <a:srgbClr val="000000"/>
                </a:solidFill>
                <a:latin typeface="Open Sans"/>
              </a:rPr>
              <a:t> </a:t>
            </a:r>
            <a:r>
              <a:rPr lang="ru-RU" sz="2400" dirty="0" err="1">
                <a:solidFill>
                  <a:srgbClr val="000000"/>
                </a:solidFill>
                <a:latin typeface="Open Sans"/>
              </a:rPr>
              <a:t>құюға</a:t>
            </a:r>
            <a:r>
              <a:rPr lang="ru-RU" sz="2400" dirty="0">
                <a:solidFill>
                  <a:srgbClr val="000000"/>
                </a:solidFill>
                <a:latin typeface="Open Sans"/>
              </a:rPr>
              <a:t>, </a:t>
            </a:r>
            <a:r>
              <a:rPr lang="ru-RU" sz="2400" dirty="0" err="1">
                <a:solidFill>
                  <a:srgbClr val="000000"/>
                </a:solidFill>
                <a:latin typeface="Open Sans"/>
              </a:rPr>
              <a:t>төгуге</a:t>
            </a:r>
            <a:r>
              <a:rPr lang="ru-RU" sz="2400" dirty="0">
                <a:solidFill>
                  <a:srgbClr val="000000"/>
                </a:solidFill>
                <a:latin typeface="Open Sans"/>
              </a:rPr>
              <a:t>, </a:t>
            </a:r>
            <a:r>
              <a:rPr lang="ru-RU" sz="2400" dirty="0" err="1">
                <a:solidFill>
                  <a:srgbClr val="000000"/>
                </a:solidFill>
                <a:latin typeface="Open Sans"/>
              </a:rPr>
              <a:t>ыдыс</a:t>
            </a:r>
            <a:r>
              <a:rPr lang="ru-RU" sz="2400" dirty="0">
                <a:solidFill>
                  <a:srgbClr val="000000"/>
                </a:solidFill>
                <a:latin typeface="Open Sans"/>
              </a:rPr>
              <a:t> </a:t>
            </a:r>
            <a:r>
              <a:rPr lang="ru-RU" sz="2400" dirty="0" err="1">
                <a:solidFill>
                  <a:srgbClr val="000000"/>
                </a:solidFill>
                <a:latin typeface="Open Sans"/>
              </a:rPr>
              <a:t>жууға</a:t>
            </a:r>
            <a:r>
              <a:rPr lang="ru-RU" sz="2400" dirty="0">
                <a:solidFill>
                  <a:srgbClr val="000000"/>
                </a:solidFill>
                <a:latin typeface="Open Sans"/>
              </a:rPr>
              <a:t>, </a:t>
            </a:r>
            <a:r>
              <a:rPr lang="ru-RU" sz="2400" dirty="0" err="1">
                <a:solidFill>
                  <a:srgbClr val="000000"/>
                </a:solidFill>
                <a:latin typeface="Open Sans"/>
              </a:rPr>
              <a:t>айна</a:t>
            </a:r>
            <a:r>
              <a:rPr lang="ru-RU" sz="2400" dirty="0">
                <a:solidFill>
                  <a:srgbClr val="000000"/>
                </a:solidFill>
                <a:latin typeface="Open Sans"/>
              </a:rPr>
              <a:t> </a:t>
            </a:r>
            <a:r>
              <a:rPr lang="ru-RU" sz="2400" dirty="0" err="1">
                <a:solidFill>
                  <a:srgbClr val="000000"/>
                </a:solidFill>
                <a:latin typeface="Open Sans"/>
              </a:rPr>
              <a:t>сүртуге</a:t>
            </a:r>
            <a:r>
              <a:rPr lang="ru-RU" sz="2400" dirty="0">
                <a:solidFill>
                  <a:srgbClr val="000000"/>
                </a:solidFill>
                <a:latin typeface="Open Sans"/>
              </a:rPr>
              <a:t>, </a:t>
            </a:r>
            <a:r>
              <a:rPr lang="ru-RU" sz="2400" dirty="0" err="1">
                <a:solidFill>
                  <a:srgbClr val="000000"/>
                </a:solidFill>
                <a:latin typeface="Open Sans"/>
              </a:rPr>
              <a:t>киім</a:t>
            </a:r>
            <a:r>
              <a:rPr lang="ru-RU" sz="2400" dirty="0">
                <a:solidFill>
                  <a:srgbClr val="000000"/>
                </a:solidFill>
                <a:latin typeface="Open Sans"/>
              </a:rPr>
              <a:t> – </a:t>
            </a:r>
            <a:r>
              <a:rPr lang="ru-RU" sz="2400" dirty="0" err="1">
                <a:solidFill>
                  <a:srgbClr val="000000"/>
                </a:solidFill>
                <a:latin typeface="Open Sans"/>
              </a:rPr>
              <a:t>кешек</a:t>
            </a:r>
            <a:r>
              <a:rPr lang="ru-RU" sz="2400" dirty="0">
                <a:solidFill>
                  <a:srgbClr val="000000"/>
                </a:solidFill>
                <a:latin typeface="Open Sans"/>
              </a:rPr>
              <a:t> </a:t>
            </a:r>
            <a:r>
              <a:rPr lang="ru-RU" sz="2400" dirty="0" err="1">
                <a:solidFill>
                  <a:srgbClr val="000000"/>
                </a:solidFill>
                <a:latin typeface="Open Sans"/>
              </a:rPr>
              <a:t>жууға</a:t>
            </a:r>
            <a:r>
              <a:rPr lang="ru-RU" sz="2400" dirty="0">
                <a:solidFill>
                  <a:srgbClr val="000000"/>
                </a:solidFill>
                <a:latin typeface="Open Sans"/>
              </a:rPr>
              <a:t>, </a:t>
            </a:r>
            <a:r>
              <a:rPr lang="ru-RU" sz="2400" dirty="0" err="1">
                <a:solidFill>
                  <a:srgbClr val="000000"/>
                </a:solidFill>
                <a:latin typeface="Open Sans"/>
              </a:rPr>
              <a:t>шын</a:t>
            </a:r>
            <a:r>
              <a:rPr lang="ru-RU" sz="2400" dirty="0">
                <a:solidFill>
                  <a:srgbClr val="000000"/>
                </a:solidFill>
                <a:latin typeface="Open Sans"/>
              </a:rPr>
              <a:t> </a:t>
            </a:r>
            <a:r>
              <a:rPr lang="ru-RU" sz="2400" dirty="0" err="1">
                <a:solidFill>
                  <a:srgbClr val="000000"/>
                </a:solidFill>
                <a:latin typeface="Open Sans"/>
              </a:rPr>
              <a:t>үтікпен</a:t>
            </a:r>
            <a:r>
              <a:rPr lang="ru-RU" sz="2400" dirty="0">
                <a:solidFill>
                  <a:srgbClr val="000000"/>
                </a:solidFill>
                <a:latin typeface="Open Sans"/>
              </a:rPr>
              <a:t> оны </a:t>
            </a:r>
            <a:r>
              <a:rPr lang="ru-RU" sz="2400" dirty="0" err="1">
                <a:solidFill>
                  <a:srgbClr val="000000"/>
                </a:solidFill>
                <a:latin typeface="Open Sans"/>
              </a:rPr>
              <a:t>үтіктеуге</a:t>
            </a:r>
            <a:r>
              <a:rPr lang="ru-RU" sz="2400" dirty="0">
                <a:solidFill>
                  <a:srgbClr val="000000"/>
                </a:solidFill>
                <a:latin typeface="Open Sans"/>
              </a:rPr>
              <a:t>, </a:t>
            </a:r>
            <a:r>
              <a:rPr lang="ru-RU" sz="2400" dirty="0" err="1">
                <a:solidFill>
                  <a:srgbClr val="000000"/>
                </a:solidFill>
                <a:latin typeface="Open Sans"/>
              </a:rPr>
              <a:t>салаттар</a:t>
            </a:r>
            <a:r>
              <a:rPr lang="ru-RU" sz="2400" dirty="0">
                <a:solidFill>
                  <a:srgbClr val="000000"/>
                </a:solidFill>
                <a:latin typeface="Open Sans"/>
              </a:rPr>
              <a:t> </a:t>
            </a:r>
            <a:r>
              <a:rPr lang="ru-RU" sz="2400" dirty="0" err="1">
                <a:solidFill>
                  <a:srgbClr val="000000"/>
                </a:solidFill>
                <a:latin typeface="Open Sans"/>
              </a:rPr>
              <a:t>жасауға</a:t>
            </a:r>
            <a:r>
              <a:rPr lang="ru-RU" sz="2400" dirty="0">
                <a:solidFill>
                  <a:srgbClr val="000000"/>
                </a:solidFill>
                <a:latin typeface="Open Sans"/>
              </a:rPr>
              <a:t>, </a:t>
            </a:r>
            <a:r>
              <a:rPr lang="ru-RU" sz="2400" dirty="0" err="1">
                <a:solidFill>
                  <a:srgbClr val="000000"/>
                </a:solidFill>
                <a:latin typeface="Open Sans"/>
              </a:rPr>
              <a:t>көкөністер</a:t>
            </a:r>
            <a:r>
              <a:rPr lang="ru-RU" sz="2400" dirty="0">
                <a:solidFill>
                  <a:srgbClr val="000000"/>
                </a:solidFill>
                <a:latin typeface="Open Sans"/>
              </a:rPr>
              <a:t> </a:t>
            </a:r>
            <a:r>
              <a:rPr lang="ru-RU" sz="2400" dirty="0" err="1">
                <a:solidFill>
                  <a:srgbClr val="000000"/>
                </a:solidFill>
                <a:latin typeface="Open Sans"/>
              </a:rPr>
              <a:t>тазалауға</a:t>
            </a:r>
            <a:r>
              <a:rPr lang="ru-RU" sz="2400" dirty="0">
                <a:solidFill>
                  <a:srgbClr val="000000"/>
                </a:solidFill>
                <a:latin typeface="Open Sans"/>
              </a:rPr>
              <a:t>, </a:t>
            </a:r>
            <a:r>
              <a:rPr lang="ru-RU" sz="2400" dirty="0" err="1">
                <a:solidFill>
                  <a:srgbClr val="000000"/>
                </a:solidFill>
                <a:latin typeface="Open Sans"/>
              </a:rPr>
              <a:t>кесуге</a:t>
            </a:r>
            <a:r>
              <a:rPr lang="ru-RU" sz="2400" dirty="0">
                <a:solidFill>
                  <a:srgbClr val="000000"/>
                </a:solidFill>
                <a:latin typeface="Open Sans"/>
              </a:rPr>
              <a:t>, </a:t>
            </a:r>
            <a:r>
              <a:rPr lang="ru-RU" sz="2400" dirty="0" err="1">
                <a:solidFill>
                  <a:srgbClr val="000000"/>
                </a:solidFill>
                <a:latin typeface="Open Sans"/>
              </a:rPr>
              <a:t>майдалауға</a:t>
            </a:r>
            <a:r>
              <a:rPr lang="ru-RU" sz="2400" dirty="0">
                <a:solidFill>
                  <a:srgbClr val="000000"/>
                </a:solidFill>
                <a:latin typeface="Open Sans"/>
              </a:rPr>
              <a:t>, </a:t>
            </a:r>
            <a:r>
              <a:rPr lang="ru-RU" sz="2400" dirty="0" err="1">
                <a:solidFill>
                  <a:srgbClr val="000000"/>
                </a:solidFill>
                <a:latin typeface="Open Sans"/>
              </a:rPr>
              <a:t>жаңғақ</a:t>
            </a:r>
            <a:r>
              <a:rPr lang="ru-RU" sz="2400" dirty="0">
                <a:solidFill>
                  <a:srgbClr val="000000"/>
                </a:solidFill>
                <a:latin typeface="Open Sans"/>
              </a:rPr>
              <a:t> </a:t>
            </a:r>
            <a:r>
              <a:rPr lang="ru-RU" sz="2400" dirty="0" err="1">
                <a:solidFill>
                  <a:srgbClr val="000000"/>
                </a:solidFill>
                <a:latin typeface="Open Sans"/>
              </a:rPr>
              <a:t>ашуға</a:t>
            </a:r>
            <a:r>
              <a:rPr lang="ru-RU" sz="2400" dirty="0">
                <a:solidFill>
                  <a:srgbClr val="000000"/>
                </a:solidFill>
                <a:latin typeface="Open Sans"/>
              </a:rPr>
              <a:t>, </a:t>
            </a:r>
            <a:r>
              <a:rPr lang="ru-RU" sz="2400" dirty="0" err="1">
                <a:solidFill>
                  <a:srgbClr val="000000"/>
                </a:solidFill>
                <a:latin typeface="Open Sans"/>
              </a:rPr>
              <a:t>аяқ</a:t>
            </a:r>
            <a:r>
              <a:rPr lang="ru-RU" sz="2400" dirty="0">
                <a:solidFill>
                  <a:srgbClr val="000000"/>
                </a:solidFill>
                <a:latin typeface="Open Sans"/>
              </a:rPr>
              <a:t> </a:t>
            </a:r>
            <a:r>
              <a:rPr lang="ru-RU" sz="2400" dirty="0" err="1">
                <a:solidFill>
                  <a:srgbClr val="000000"/>
                </a:solidFill>
                <a:latin typeface="Open Sans"/>
              </a:rPr>
              <a:t>киім</a:t>
            </a:r>
            <a:r>
              <a:rPr lang="ru-RU" sz="2400" dirty="0">
                <a:solidFill>
                  <a:srgbClr val="000000"/>
                </a:solidFill>
                <a:latin typeface="Open Sans"/>
              </a:rPr>
              <a:t> </a:t>
            </a:r>
            <a:r>
              <a:rPr lang="ru-RU" sz="2400" dirty="0" err="1">
                <a:solidFill>
                  <a:srgbClr val="000000"/>
                </a:solidFill>
                <a:latin typeface="Open Sans"/>
              </a:rPr>
              <a:t>тазалауға</a:t>
            </a:r>
            <a:r>
              <a:rPr lang="ru-RU" sz="2400" dirty="0">
                <a:solidFill>
                  <a:srgbClr val="000000"/>
                </a:solidFill>
                <a:latin typeface="Open Sans"/>
              </a:rPr>
              <a:t>, </a:t>
            </a:r>
            <a:r>
              <a:rPr lang="ru-RU" sz="2400" dirty="0" err="1">
                <a:solidFill>
                  <a:srgbClr val="000000"/>
                </a:solidFill>
                <a:latin typeface="Open Sans"/>
              </a:rPr>
              <a:t>бір</a:t>
            </a:r>
            <a:r>
              <a:rPr lang="ru-RU" sz="2400" dirty="0">
                <a:solidFill>
                  <a:srgbClr val="000000"/>
                </a:solidFill>
                <a:latin typeface="Open Sans"/>
              </a:rPr>
              <a:t> </a:t>
            </a:r>
            <a:r>
              <a:rPr lang="ru-RU" sz="2400" dirty="0" err="1">
                <a:solidFill>
                  <a:srgbClr val="000000"/>
                </a:solidFill>
                <a:latin typeface="Open Sans"/>
              </a:rPr>
              <a:t>жерден</a:t>
            </a:r>
            <a:r>
              <a:rPr lang="ru-RU" sz="2400" dirty="0">
                <a:solidFill>
                  <a:srgbClr val="000000"/>
                </a:solidFill>
                <a:latin typeface="Open Sans"/>
              </a:rPr>
              <a:t> </a:t>
            </a:r>
            <a:r>
              <a:rPr lang="ru-RU" sz="2400" dirty="0" err="1">
                <a:solidFill>
                  <a:srgbClr val="000000"/>
                </a:solidFill>
                <a:latin typeface="Open Sans"/>
              </a:rPr>
              <a:t>екінші</a:t>
            </a:r>
            <a:r>
              <a:rPr lang="ru-RU" sz="2400" dirty="0">
                <a:solidFill>
                  <a:srgbClr val="000000"/>
                </a:solidFill>
                <a:latin typeface="Open Sans"/>
              </a:rPr>
              <a:t> </a:t>
            </a:r>
            <a:r>
              <a:rPr lang="ru-RU" sz="2400" dirty="0" err="1">
                <a:solidFill>
                  <a:srgbClr val="000000"/>
                </a:solidFill>
                <a:latin typeface="Open Sans"/>
              </a:rPr>
              <a:t>жерге</a:t>
            </a:r>
            <a:r>
              <a:rPr lang="ru-RU" sz="2400" dirty="0">
                <a:solidFill>
                  <a:srgbClr val="000000"/>
                </a:solidFill>
                <a:latin typeface="Open Sans"/>
              </a:rPr>
              <a:t> </a:t>
            </a:r>
            <a:r>
              <a:rPr lang="ru-RU" sz="2400" dirty="0" err="1">
                <a:solidFill>
                  <a:srgbClr val="000000"/>
                </a:solidFill>
                <a:latin typeface="Open Sans"/>
              </a:rPr>
              <a:t>тасымалдауға</a:t>
            </a:r>
            <a:r>
              <a:rPr lang="ru-RU" sz="2400" dirty="0">
                <a:solidFill>
                  <a:srgbClr val="000000"/>
                </a:solidFill>
                <a:latin typeface="Open Sans"/>
              </a:rPr>
              <a:t> </a:t>
            </a:r>
            <a:r>
              <a:rPr lang="ru-RU" sz="2400" dirty="0" err="1">
                <a:solidFill>
                  <a:srgbClr val="000000"/>
                </a:solidFill>
                <a:latin typeface="Open Sans"/>
              </a:rPr>
              <a:t>өзіне</a:t>
            </a:r>
            <a:r>
              <a:rPr lang="ru-RU" sz="2400" dirty="0">
                <a:solidFill>
                  <a:srgbClr val="000000"/>
                </a:solidFill>
                <a:latin typeface="Open Sans"/>
              </a:rPr>
              <a:t> – </a:t>
            </a:r>
            <a:r>
              <a:rPr lang="ru-RU" sz="2400" dirty="0" err="1">
                <a:solidFill>
                  <a:srgbClr val="000000"/>
                </a:solidFill>
                <a:latin typeface="Open Sans"/>
              </a:rPr>
              <a:t>өзі</a:t>
            </a:r>
            <a:r>
              <a:rPr lang="ru-RU" sz="2400" dirty="0">
                <a:solidFill>
                  <a:srgbClr val="000000"/>
                </a:solidFill>
                <a:latin typeface="Open Sans"/>
              </a:rPr>
              <a:t> </a:t>
            </a:r>
            <a:r>
              <a:rPr lang="ru-RU" sz="2400" dirty="0" err="1">
                <a:solidFill>
                  <a:srgbClr val="000000"/>
                </a:solidFill>
                <a:latin typeface="Open Sans"/>
              </a:rPr>
              <a:t>қызмет</a:t>
            </a:r>
            <a:r>
              <a:rPr lang="ru-RU" sz="2400" dirty="0">
                <a:solidFill>
                  <a:srgbClr val="000000"/>
                </a:solidFill>
                <a:latin typeface="Open Sans"/>
              </a:rPr>
              <a:t> </a:t>
            </a:r>
            <a:r>
              <a:rPr lang="ru-RU" sz="2400" dirty="0" err="1">
                <a:solidFill>
                  <a:srgbClr val="000000"/>
                </a:solidFill>
                <a:latin typeface="Open Sans"/>
              </a:rPr>
              <a:t>етуге</a:t>
            </a:r>
            <a:r>
              <a:rPr lang="ru-RU" sz="2400" dirty="0">
                <a:solidFill>
                  <a:srgbClr val="000000"/>
                </a:solidFill>
                <a:latin typeface="Open Sans"/>
              </a:rPr>
              <a:t> </a:t>
            </a:r>
            <a:r>
              <a:rPr lang="ru-RU" sz="2400" dirty="0" err="1">
                <a:solidFill>
                  <a:srgbClr val="000000"/>
                </a:solidFill>
                <a:latin typeface="Open Sans"/>
              </a:rPr>
              <a:t>үйретеді</a:t>
            </a:r>
            <a:r>
              <a:rPr lang="ru-RU" sz="2400" dirty="0">
                <a:solidFill>
                  <a:srgbClr val="000000"/>
                </a:solidFill>
                <a:latin typeface="Open Sans"/>
              </a:rPr>
              <a:t>.</a:t>
            </a:r>
            <a:endParaRPr lang="ru-RU" sz="2400" b="0" i="0" dirty="0">
              <a:solidFill>
                <a:srgbClr val="000000"/>
              </a:solidFill>
              <a:effectLst/>
              <a:latin typeface="Open Sans"/>
            </a:endParaRPr>
          </a:p>
        </p:txBody>
      </p:sp>
    </p:spTree>
    <p:extLst>
      <p:ext uri="{BB962C8B-B14F-4D97-AF65-F5344CB8AC3E}">
        <p14:creationId xmlns:p14="http://schemas.microsoft.com/office/powerpoint/2010/main" val="909977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1.infourok.ru/uploads/ex/0bd0/000080ff-62873aa3/im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2427" y="1268760"/>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s02.infourok.ru/uploads/ex/11d6/0007b2f5-8d29ea94/img14.jpg"/>
          <p:cNvPicPr>
            <a:picLocks noChangeAspect="1" noChangeArrowheads="1"/>
          </p:cNvPicPr>
          <p:nvPr/>
        </p:nvPicPr>
        <p:blipFill rotWithShape="1">
          <a:blip r:embed="rId3">
            <a:extLst>
              <a:ext uri="{28A0092B-C50C-407E-A947-70E740481C1C}">
                <a14:useLocalDpi xmlns:a14="http://schemas.microsoft.com/office/drawing/2010/main" val="0"/>
              </a:ext>
            </a:extLst>
          </a:blip>
          <a:srcRect l="3937" r="37527"/>
          <a:stretch/>
        </p:blipFill>
        <p:spPr bwMode="auto">
          <a:xfrm>
            <a:off x="35496" y="179719"/>
            <a:ext cx="5352529"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9872" y="913829"/>
            <a:ext cx="1001877" cy="369332"/>
          </a:xfrm>
          <a:prstGeom prst="rect">
            <a:avLst/>
          </a:prstGeom>
          <a:noFill/>
        </p:spPr>
        <p:txBody>
          <a:bodyPr wrap="none" rtlCol="0">
            <a:spAutoFit/>
          </a:bodyPr>
          <a:lstStyle/>
          <a:p>
            <a:r>
              <a:rPr lang="kk-KZ" b="1" dirty="0"/>
              <a:t>з</a:t>
            </a:r>
            <a:r>
              <a:rPr lang="kk-KZ" b="1" dirty="0" smtClean="0"/>
              <a:t>аттар)</a:t>
            </a:r>
            <a:endParaRPr lang="ru-RU" b="1" dirty="0"/>
          </a:p>
        </p:txBody>
      </p:sp>
    </p:spTree>
    <p:extLst>
      <p:ext uri="{BB962C8B-B14F-4D97-AF65-F5344CB8AC3E}">
        <p14:creationId xmlns:p14="http://schemas.microsoft.com/office/powerpoint/2010/main" val="3983363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s02.infourok.ru/uploads/ex/11d6/0007b2f5-8d29ea94/img18.jpg"/>
          <p:cNvPicPr>
            <a:picLocks noChangeAspect="1" noChangeArrowheads="1"/>
          </p:cNvPicPr>
          <p:nvPr/>
        </p:nvPicPr>
        <p:blipFill rotWithShape="1">
          <a:blip r:embed="rId2">
            <a:extLst>
              <a:ext uri="{28A0092B-C50C-407E-A947-70E740481C1C}">
                <a14:useLocalDpi xmlns:a14="http://schemas.microsoft.com/office/drawing/2010/main" val="0"/>
              </a:ext>
            </a:extLst>
          </a:blip>
          <a:srcRect t="3075" r="40400" b="48745"/>
          <a:stretch/>
        </p:blipFill>
        <p:spPr bwMode="auto">
          <a:xfrm>
            <a:off x="179512" y="836712"/>
            <a:ext cx="4392488"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s04.infourok.ru/uploads/ex/08e1/00074858-71b0fa24/img8.jpg"/>
          <p:cNvPicPr>
            <a:picLocks noChangeAspect="1" noChangeArrowheads="1"/>
          </p:cNvPicPr>
          <p:nvPr/>
        </p:nvPicPr>
        <p:blipFill rotWithShape="1">
          <a:blip r:embed="rId3">
            <a:extLst>
              <a:ext uri="{28A0092B-C50C-407E-A947-70E740481C1C}">
                <a14:useLocalDpi xmlns:a14="http://schemas.microsoft.com/office/drawing/2010/main" val="0"/>
              </a:ext>
            </a:extLst>
          </a:blip>
          <a:srcRect l="6001" t="5334" r="1989" b="14657"/>
          <a:stretch/>
        </p:blipFill>
        <p:spPr bwMode="auto">
          <a:xfrm>
            <a:off x="4572000" y="548680"/>
            <a:ext cx="39604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e04.alicdn.com/kf/H23e0ff7d9ae448859cf298340262b45f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82990"/>
            <a:ext cx="3816024" cy="338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73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305342"/>
            <a:ext cx="8352928" cy="2308324"/>
          </a:xfrm>
          <a:prstGeom prst="rect">
            <a:avLst/>
          </a:prstGeom>
          <a:solidFill>
            <a:srgbClr val="FFCCFF"/>
          </a:solidFill>
        </p:spPr>
        <p:txBody>
          <a:bodyPr wrap="square">
            <a:spAutoFit/>
          </a:bodyPr>
          <a:lstStyle/>
          <a:p>
            <a:r>
              <a:rPr lang="ru-RU" b="1" dirty="0">
                <a:solidFill>
                  <a:srgbClr val="000000"/>
                </a:solidFill>
                <a:latin typeface="Times New Roman" panose="02020603050405020304" pitchFamily="18" charset="0"/>
                <a:cs typeface="Times New Roman" panose="02020603050405020304" pitchFamily="18" charset="0"/>
              </a:rPr>
              <a:t>4. </a:t>
            </a:r>
            <a:r>
              <a:rPr lang="ru-RU" b="1" dirty="0" err="1">
                <a:solidFill>
                  <a:srgbClr val="000000"/>
                </a:solidFill>
                <a:latin typeface="Times New Roman" panose="02020603050405020304" pitchFamily="18" charset="0"/>
                <a:cs typeface="Times New Roman" panose="02020603050405020304" pitchFamily="18" charset="0"/>
              </a:rPr>
              <a:t>Тіл</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аймағы</a:t>
            </a:r>
            <a:r>
              <a:rPr lang="ru-RU" b="1" dirty="0">
                <a:solidFill>
                  <a:srgbClr val="000000"/>
                </a:solidFill>
                <a:latin typeface="Times New Roman" panose="02020603050405020304" pitchFamily="18" charset="0"/>
                <a:cs typeface="Times New Roman" panose="02020603050405020304" pitchFamily="18" charset="0"/>
              </a:rPr>
              <a:t>:</a:t>
            </a:r>
            <a:endParaRPr lang="ru-RU" dirty="0">
              <a:solidFill>
                <a:srgbClr val="000000"/>
              </a:solidFill>
              <a:latin typeface="Times New Roman" panose="02020603050405020304" pitchFamily="18" charset="0"/>
              <a:cs typeface="Times New Roman" panose="02020603050405020304" pitchFamily="18" charset="0"/>
            </a:endParaRPr>
          </a:p>
          <a:p>
            <a:r>
              <a:rPr lang="ru-RU" dirty="0" err="1">
                <a:solidFill>
                  <a:srgbClr val="000000"/>
                </a:solidFill>
                <a:latin typeface="Times New Roman" panose="02020603050405020304" pitchFamily="18" charset="0"/>
                <a:cs typeface="Times New Roman" panose="02020603050405020304" pitchFamily="18" charset="0"/>
              </a:rPr>
              <a:t>Балаға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тілді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алып</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жүруші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ретінде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тілді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дамытуға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арналған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онсыз</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толыққанды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интеллектуалды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өсу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мүмкін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емес</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болғандықтан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тиісті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материалдар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қажет</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Берілген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аймақта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жазуға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моторлық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қимылдық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дайындық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фонетикалық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естудің</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дамуы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жазу</a:t>
            </a:r>
            <a:r>
              <a:rPr lang="ru-RU" dirty="0">
                <a:solidFill>
                  <a:srgbClr val="000000"/>
                </a:solidFill>
                <a:latin typeface="Times New Roman" panose="02020603050405020304" pitchFamily="18" charset="0"/>
                <a:cs typeface="Times New Roman" panose="02020603050405020304" pitchFamily="18" charset="0"/>
              </a:rPr>
              <a:t> мен </a:t>
            </a:r>
            <a:r>
              <a:rPr lang="ru-RU" dirty="0" err="1">
                <a:solidFill>
                  <a:srgbClr val="000000"/>
                </a:solidFill>
                <a:latin typeface="Times New Roman" panose="02020603050405020304" pitchFamily="18" charset="0"/>
                <a:cs typeface="Times New Roman" panose="02020603050405020304" pitchFamily="18" charset="0"/>
              </a:rPr>
              <a:t>оқуға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үйрету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т.б</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қарастырылады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Бұл</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жерде</a:t>
            </a:r>
            <a:r>
              <a:rPr lang="ru-RU" dirty="0">
                <a:solidFill>
                  <a:srgbClr val="000000"/>
                </a:solidFill>
                <a:latin typeface="Times New Roman" panose="02020603050405020304" pitchFamily="18" charset="0"/>
                <a:cs typeface="Times New Roman" panose="02020603050405020304" pitchFamily="18" charset="0"/>
              </a:rPr>
              <a:t> бала </a:t>
            </a:r>
            <a:r>
              <a:rPr lang="ru-RU" dirty="0" err="1">
                <a:solidFill>
                  <a:srgbClr val="000000"/>
                </a:solidFill>
                <a:latin typeface="Times New Roman" panose="02020603050405020304" pitchFamily="18" charset="0"/>
                <a:cs typeface="Times New Roman" panose="02020603050405020304" pitchFamily="18" charset="0"/>
              </a:rPr>
              <a:t>өзінің</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қорын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кеңейтуге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әріптермен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танысуға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саусағымен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қиынырақ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әріптерді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салуға</a:t>
            </a:r>
            <a:r>
              <a:rPr lang="ru-RU" dirty="0">
                <a:solidFill>
                  <a:srgbClr val="000000"/>
                </a:solidFill>
                <a:latin typeface="Times New Roman" panose="02020603050405020304" pitchFamily="18" charset="0"/>
                <a:cs typeface="Times New Roman" panose="02020603050405020304" pitchFamily="18" charset="0"/>
              </a:rPr>
              <a:t>, манна </a:t>
            </a:r>
            <a:r>
              <a:rPr lang="ru-RU" dirty="0" err="1">
                <a:solidFill>
                  <a:srgbClr val="000000"/>
                </a:solidFill>
                <a:latin typeface="Times New Roman" panose="02020603050405020304" pitchFamily="18" charset="0"/>
                <a:cs typeface="Times New Roman" panose="02020603050405020304" pitchFamily="18" charset="0"/>
              </a:rPr>
              <a:t>жармасына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сурет</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салуға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сондай</a:t>
            </a:r>
            <a:r>
              <a:rPr lang="ru-RU" dirty="0">
                <a:solidFill>
                  <a:srgbClr val="000000"/>
                </a:solidFill>
                <a:latin typeface="Times New Roman" panose="02020603050405020304" pitchFamily="18" charset="0"/>
                <a:cs typeface="Times New Roman" panose="02020603050405020304" pitchFamily="18" charset="0"/>
              </a:rPr>
              <a:t> – </a:t>
            </a:r>
            <a:r>
              <a:rPr lang="ru-RU" dirty="0" err="1">
                <a:solidFill>
                  <a:srgbClr val="000000"/>
                </a:solidFill>
                <a:latin typeface="Times New Roman" panose="02020603050405020304" pitchFamily="18" charset="0"/>
                <a:cs typeface="Times New Roman" panose="02020603050405020304" pitchFamily="18" charset="0"/>
              </a:rPr>
              <a:t>ақ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жылжымалы</a:t>
            </a:r>
            <a:r>
              <a:rPr lang="ru-RU" dirty="0">
                <a:solidFill>
                  <a:srgbClr val="000000"/>
                </a:solidFill>
                <a:latin typeface="Times New Roman" panose="02020603050405020304" pitchFamily="18" charset="0"/>
                <a:cs typeface="Times New Roman" panose="02020603050405020304" pitchFamily="18" charset="0"/>
              </a:rPr>
              <a:t> алфавит </a:t>
            </a:r>
            <a:r>
              <a:rPr lang="ru-RU" dirty="0" err="1">
                <a:solidFill>
                  <a:srgbClr val="000000"/>
                </a:solidFill>
                <a:latin typeface="Times New Roman" panose="02020603050405020304" pitchFamily="18" charset="0"/>
                <a:cs typeface="Times New Roman" panose="02020603050405020304" pitchFamily="18" charset="0"/>
              </a:rPr>
              <a:t>арқылы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сөздерді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қоюға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үйрене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ді</a:t>
            </a:r>
            <a:r>
              <a:rPr lang="ru-RU" dirty="0">
                <a:solidFill>
                  <a:srgbClr val="000000"/>
                </a:solidFill>
                <a:latin typeface="Times New Roman" panose="02020603050405020304" pitchFamily="18" charset="0"/>
                <a:cs typeface="Times New Roman" panose="02020603050405020304" pitchFamily="18" charset="0"/>
              </a:rPr>
              <a:t>.</a:t>
            </a:r>
            <a:endParaRPr lang="ru-RU"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819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s02.infourok.ru/uploads/ex/11d6/0007b2f5-8d29ea94/img20.jpg"/>
          <p:cNvPicPr>
            <a:picLocks noChangeAspect="1" noChangeArrowheads="1"/>
          </p:cNvPicPr>
          <p:nvPr/>
        </p:nvPicPr>
        <p:blipFill rotWithShape="1">
          <a:blip r:embed="rId2">
            <a:extLst>
              <a:ext uri="{28A0092B-C50C-407E-A947-70E740481C1C}">
                <a14:useLocalDpi xmlns:a14="http://schemas.microsoft.com/office/drawing/2010/main" val="0"/>
              </a:ext>
            </a:extLst>
          </a:blip>
          <a:srcRect l="2750" r="6688" b="39500"/>
          <a:stretch/>
        </p:blipFill>
        <p:spPr bwMode="auto">
          <a:xfrm>
            <a:off x="467544" y="1556792"/>
            <a:ext cx="8280920" cy="414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88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1538" y="1000108"/>
            <a:ext cx="6643734" cy="107157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kk-K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Монтессори - педагогиканың негізгі ұстанымы</a:t>
            </a:r>
            <a:endParaRPr kumimoji="0" lang="kk-KZ"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algn="ctr"/>
            <a:endParaRPr lang="ru-RU" dirty="0"/>
          </a:p>
        </p:txBody>
      </p:sp>
      <p:sp>
        <p:nvSpPr>
          <p:cNvPr id="4" name="Волна 3"/>
          <p:cNvSpPr/>
          <p:nvPr/>
        </p:nvSpPr>
        <p:spPr>
          <a:xfrm>
            <a:off x="714348" y="3143248"/>
            <a:ext cx="6929486" cy="1928826"/>
          </a:xfrm>
          <a:prstGeom prst="wave">
            <a:avLst>
              <a:gd name="adj1" fmla="val 12500"/>
              <a:gd name="adj2" fmla="val 16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kumimoji="0" lang="kk-KZ"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Монтессори әдісі бойынша  баланың еркіндігі мен өзіндік</a:t>
            </a:r>
          </a:p>
          <a:p>
            <a:pPr lvl="0" algn="ctr" eaLnBrk="0" fontAlgn="base" hangingPunct="0">
              <a:spcBef>
                <a:spcPct val="0"/>
              </a:spcBef>
              <a:spcAft>
                <a:spcPct val="0"/>
              </a:spcAft>
            </a:pPr>
            <a:r>
              <a:rPr kumimoji="0" lang="kk-KZ"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ойлау дағдысының дамуына қысым көрсетпеу керек,</a:t>
            </a:r>
          </a:p>
          <a:p>
            <a:pPr lvl="0" algn="ctr" eaLnBrk="0" fontAlgn="base" hangingPunct="0">
              <a:spcBef>
                <a:spcPct val="0"/>
              </a:spcBef>
              <a:spcAft>
                <a:spcPct val="0"/>
              </a:spcAft>
            </a:pPr>
            <a:r>
              <a:rPr kumimoji="0" lang="kk-KZ"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яғни балаға бостандық беру.</a:t>
            </a:r>
            <a:endParaRPr kumimoji="0" lang="ru-RU" sz="11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Стрелка вниз 4"/>
          <p:cNvSpPr/>
          <p:nvPr/>
        </p:nvSpPr>
        <p:spPr>
          <a:xfrm>
            <a:off x="4143372" y="2143116"/>
            <a:ext cx="714380" cy="11430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71472" y="856357"/>
            <a:ext cx="8072494" cy="5663089"/>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kk-KZ" sz="4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Монтессори педагогикасы </a:t>
            </a:r>
          </a:p>
          <a:p>
            <a:pPr marL="0" marR="0" lvl="0" indent="0" defTabSz="914400" rtl="0" eaLnBrk="0" fontAlgn="base" latinLnBrk="0" hangingPunct="0">
              <a:lnSpc>
                <a:spcPct val="100000"/>
              </a:lnSpc>
              <a:spcBef>
                <a:spcPct val="0"/>
              </a:spcBef>
              <a:spcAft>
                <a:spcPct val="0"/>
              </a:spcAft>
              <a:buClrTx/>
              <a:buSzTx/>
              <a:tabLst/>
            </a:pPr>
            <a:r>
              <a:rPr kumimoji="0" lang="kk-KZ" sz="4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немесе Монтессори жүйесі </a:t>
            </a:r>
          </a:p>
          <a:p>
            <a:pPr marL="0" marR="0" lvl="0" indent="0" defTabSz="914400" rtl="0" eaLnBrk="0" fontAlgn="base" latinLnBrk="0" hangingPunct="0">
              <a:lnSpc>
                <a:spcPct val="100000"/>
              </a:lnSpc>
              <a:spcBef>
                <a:spcPct val="0"/>
              </a:spcBef>
              <a:spcAft>
                <a:spcPct val="0"/>
              </a:spcAft>
              <a:buClrTx/>
              <a:buSzTx/>
              <a:tabLst/>
            </a:pP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ғалым әрі ойшыл</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tabLst/>
            </a:pP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Мария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Монтессори</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тарапынан</a:t>
            </a:r>
            <a:r>
              <a:rPr kumimoji="0" lang="ru-RU"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tabLst/>
            </a:pPr>
            <a:r>
              <a:rPr kumimoji="0" lang="ru-RU" sz="4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ұсынылғандықтан</a:t>
            </a:r>
            <a:r>
              <a:rPr kumimoji="0" lang="kk-KZ" sz="4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ойлап тапқандықтан</a:t>
            </a:r>
            <a:r>
              <a:rPr kumimoji="0" lang="kk-KZ" sz="4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соның атымен аталып кеткен.</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6632" y="1007321"/>
            <a:ext cx="7533110" cy="584775"/>
          </a:xfrm>
          <a:prstGeom prst="rect">
            <a:avLst/>
          </a:prstGeom>
          <a:solidFill>
            <a:srgbClr val="FFCCFF"/>
          </a:solidFill>
        </p:spPr>
        <p:txBody>
          <a:bodyPr wrap="square" rtlCol="0">
            <a:spAutoFit/>
          </a:bodyPr>
          <a:lstStyle/>
          <a:p>
            <a:pPr algn="ctr"/>
            <a:r>
              <a:rPr lang="kk-KZ" sz="3200" b="1" i="1" dirty="0" smtClean="0">
                <a:latin typeface="Times New Roman" panose="02020603050405020304" pitchFamily="18" charset="0"/>
                <a:cs typeface="Times New Roman" panose="02020603050405020304" pitchFamily="18" charset="0"/>
              </a:rPr>
              <a:t>Монтессори әдісінің ерекшелігі</a:t>
            </a:r>
            <a:r>
              <a:rPr lang="kk-KZ" dirty="0" smtClean="0"/>
              <a:t>:</a:t>
            </a:r>
            <a:endParaRPr lang="ru-RU" dirty="0"/>
          </a:p>
        </p:txBody>
      </p:sp>
      <p:sp>
        <p:nvSpPr>
          <p:cNvPr id="5" name="Параллелограмм 4"/>
          <p:cNvSpPr/>
          <p:nvPr/>
        </p:nvSpPr>
        <p:spPr>
          <a:xfrm>
            <a:off x="5652120" y="3501008"/>
            <a:ext cx="3096344" cy="3240360"/>
          </a:xfrm>
          <a:prstGeom prst="parallelogram">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latin typeface="Times New Roman" panose="02020603050405020304" pitchFamily="18" charset="0"/>
                <a:cs typeface="Times New Roman" panose="02020603050405020304" pitchFamily="18" charset="0"/>
              </a:rPr>
              <a:t> Монтессори әдісінің ерекшелігі </a:t>
            </a:r>
            <a:r>
              <a:rPr lang="kk-KZ" dirty="0" smtClean="0">
                <a:solidFill>
                  <a:schemeClr val="tx1"/>
                </a:solidFill>
                <a:latin typeface="Times New Roman" panose="02020603050405020304" pitchFamily="18" charset="0"/>
                <a:cs typeface="Times New Roman" panose="02020603050405020304" pitchFamily="18" charset="0"/>
              </a:rPr>
              <a:t>б</a:t>
            </a:r>
            <a:r>
              <a:rPr lang="ru-RU" dirty="0" smtClean="0">
                <a:solidFill>
                  <a:schemeClr val="tx1"/>
                </a:solidFill>
                <a:latin typeface="Times New Roman" panose="02020603050405020304" pitchFamily="18" charset="0"/>
                <a:cs typeface="Times New Roman" panose="02020603050405020304" pitchFamily="18" charset="0"/>
              </a:rPr>
              <a:t>ала </a:t>
            </a:r>
            <a:r>
              <a:rPr lang="ru-RU" dirty="0" err="1">
                <a:solidFill>
                  <a:schemeClr val="tx1"/>
                </a:solidFill>
                <a:latin typeface="Times New Roman" panose="02020603050405020304" pitchFamily="18" charset="0"/>
                <a:cs typeface="Times New Roman" panose="02020603050405020304" pitchFamily="18" charset="0"/>
              </a:rPr>
              <a:t>дидактикалық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материалдар</a:t>
            </a:r>
            <a:r>
              <a:rPr lang="ru-RU" dirty="0">
                <a:solidFill>
                  <a:schemeClr val="tx1"/>
                </a:solidFill>
                <a:latin typeface="Times New Roman" panose="02020603050405020304" pitchFamily="18" charset="0"/>
                <a:cs typeface="Times New Roman" panose="02020603050405020304" pitchFamily="18" charset="0"/>
              </a:rPr>
              <a:t> мен </a:t>
            </a:r>
            <a:r>
              <a:rPr lang="ru-RU" dirty="0" err="1">
                <a:solidFill>
                  <a:schemeClr val="tx1"/>
                </a:solidFill>
                <a:latin typeface="Times New Roman" panose="02020603050405020304" pitchFamily="18" charset="0"/>
                <a:cs typeface="Times New Roman" panose="02020603050405020304" pitchFamily="18" charset="0"/>
              </a:rPr>
              <a:t>сабақ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уақытының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ұзақтығын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өзі</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таңдайды</a:t>
            </a:r>
            <a:r>
              <a:rPr lang="ru-RU" dirty="0">
                <a:solidFill>
                  <a:srgbClr val="FF0000"/>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6" name="Параллелограмм 5"/>
          <p:cNvSpPr/>
          <p:nvPr/>
        </p:nvSpPr>
        <p:spPr>
          <a:xfrm>
            <a:off x="107505" y="1916832"/>
            <a:ext cx="3024336" cy="3672408"/>
          </a:xfrm>
          <a:prstGeom prst="parallelogram">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chemeClr val="tx1"/>
                </a:solidFill>
                <a:latin typeface="Times New Roman" panose="02020603050405020304" pitchFamily="18" charset="0"/>
                <a:cs typeface="Times New Roman" panose="02020603050405020304" pitchFamily="18" charset="0"/>
              </a:rPr>
              <a:t>Монтессори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әдісінің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негізгі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қағидасы</a:t>
            </a:r>
            <a:r>
              <a:rPr lang="ru-RU" dirty="0">
                <a:solidFill>
                  <a:schemeClr val="tx1"/>
                </a:solidFill>
                <a:latin typeface="Times New Roman" panose="02020603050405020304" pitchFamily="18" charset="0"/>
                <a:cs typeface="Times New Roman" panose="02020603050405020304" pitchFamily="18" charset="0"/>
              </a:rPr>
              <a:t> – </a:t>
            </a:r>
            <a:r>
              <a:rPr lang="ru-RU" b="1" dirty="0">
                <a:solidFill>
                  <a:srgbClr val="FF0000"/>
                </a:solidFill>
                <a:latin typeface="Times New Roman" panose="02020603050405020304" pitchFamily="18" charset="0"/>
                <a:cs typeface="Times New Roman" panose="02020603050405020304" pitchFamily="18" charset="0"/>
              </a:rPr>
              <a:t>«</a:t>
            </a:r>
            <a:r>
              <a:rPr lang="ru-RU" b="1" dirty="0" err="1">
                <a:solidFill>
                  <a:srgbClr val="FF0000"/>
                </a:solidFill>
                <a:latin typeface="Times New Roman" panose="02020603050405020304" pitchFamily="18" charset="0"/>
                <a:cs typeface="Times New Roman" panose="02020603050405020304" pitchFamily="18" charset="0"/>
              </a:rPr>
              <a:t>оқы,оқы</a:t>
            </a:r>
            <a:r>
              <a:rPr lang="ru-RU" b="1" dirty="0">
                <a:solidFill>
                  <a:srgbClr val="FF0000"/>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емес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ойын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арқылы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оқыту</a:t>
            </a:r>
            <a:r>
              <a:rPr lang="ru-RU" dirty="0">
                <a:solidFill>
                  <a:schemeClr val="tx1"/>
                </a:solidFill>
                <a:latin typeface="Times New Roman" panose="02020603050405020304" pitchFamily="18" charset="0"/>
                <a:cs typeface="Times New Roman" panose="02020603050405020304" pitchFamily="18" charset="0"/>
              </a:rPr>
              <a:t>. </a:t>
            </a:r>
            <a:endParaRPr lang="ru-RU" dirty="0"/>
          </a:p>
        </p:txBody>
      </p:sp>
      <p:sp>
        <p:nvSpPr>
          <p:cNvPr id="7" name="Параллелограмм 6"/>
          <p:cNvSpPr/>
          <p:nvPr/>
        </p:nvSpPr>
        <p:spPr>
          <a:xfrm>
            <a:off x="2846105" y="2851537"/>
            <a:ext cx="3019743" cy="3672408"/>
          </a:xfrm>
          <a:prstGeom prst="parallelogram">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itchFamily="18" charset="0"/>
                <a:ea typeface="Calibri" pitchFamily="34" charset="0"/>
                <a:cs typeface="Times New Roman" pitchFamily="18" charset="0"/>
              </a:rPr>
              <a:t>Жүйке </a:t>
            </a:r>
            <a:r>
              <a:rPr lang="kk-KZ" dirty="0">
                <a:solidFill>
                  <a:schemeClr val="tx1"/>
                </a:solidFill>
                <a:latin typeface="Times New Roman" pitchFamily="18" charset="0"/>
                <a:ea typeface="Calibri" pitchFamily="34" charset="0"/>
                <a:cs typeface="Times New Roman" pitchFamily="18" charset="0"/>
              </a:rPr>
              <a:t>- психикалық дамуы бұзылған </a:t>
            </a:r>
            <a:r>
              <a:rPr lang="kk-KZ" dirty="0" smtClean="0">
                <a:solidFill>
                  <a:schemeClr val="tx1"/>
                </a:solidFill>
                <a:latin typeface="Times New Roman" pitchFamily="18" charset="0"/>
                <a:ea typeface="Calibri" pitchFamily="34" charset="0"/>
                <a:cs typeface="Times New Roman" pitchFamily="18" charset="0"/>
              </a:rPr>
              <a:t>балаларға</a:t>
            </a:r>
            <a:r>
              <a:rPr lang="kk-KZ" dirty="0" smtClean="0">
                <a:latin typeface="Times New Roman" pitchFamily="18" charset="0"/>
                <a:ea typeface="Calibri" pitchFamily="34" charset="0"/>
                <a:cs typeface="Times New Roman" pitchFamily="18" charset="0"/>
              </a:rPr>
              <a:t> </a:t>
            </a:r>
            <a:r>
              <a:rPr lang="kk-KZ" dirty="0">
                <a:solidFill>
                  <a:schemeClr val="tx1"/>
                </a:solidFill>
                <a:latin typeface="Times New Roman" pitchFamily="18" charset="0"/>
                <a:ea typeface="Calibri" pitchFamily="34" charset="0"/>
                <a:cs typeface="Times New Roman" pitchFamily="18" charset="0"/>
              </a:rPr>
              <a:t>педагогикалық тұрғыдағы әсер </a:t>
            </a:r>
            <a:r>
              <a:rPr lang="kk-KZ" dirty="0" smtClean="0">
                <a:solidFill>
                  <a:schemeClr val="tx1"/>
                </a:solidFill>
                <a:latin typeface="Times New Roman" pitchFamily="18" charset="0"/>
                <a:ea typeface="Calibri" pitchFamily="34" charset="0"/>
                <a:cs typeface="Times New Roman" pitchFamily="18" charset="0"/>
              </a:rPr>
              <a:t>ету барысында </a:t>
            </a:r>
          </a:p>
          <a:p>
            <a:pPr algn="ctr"/>
            <a:r>
              <a:rPr lang="kk-KZ" dirty="0">
                <a:solidFill>
                  <a:schemeClr val="tx1"/>
                </a:solidFill>
                <a:latin typeface="Times New Roman" pitchFamily="18" charset="0"/>
                <a:cs typeface="Times New Roman" panose="02020603050405020304" pitchFamily="18" charset="0"/>
              </a:rPr>
              <a:t>ж</a:t>
            </a:r>
            <a:r>
              <a:rPr lang="kk-KZ" dirty="0" smtClean="0">
                <a:solidFill>
                  <a:schemeClr val="tx1"/>
                </a:solidFill>
                <a:latin typeface="Times New Roman" pitchFamily="18" charset="0"/>
                <a:cs typeface="Times New Roman" panose="02020603050405020304" pitchFamily="18" charset="0"/>
              </a:rPr>
              <a:t>оспар қажет емес</a:t>
            </a:r>
            <a:endParaRPr lang="kk-KZ"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442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лако 11"/>
          <p:cNvSpPr/>
          <p:nvPr/>
        </p:nvSpPr>
        <p:spPr>
          <a:xfrm>
            <a:off x="539552" y="905818"/>
            <a:ext cx="7704856" cy="1944216"/>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p:cNvSpPr/>
          <p:nvPr/>
        </p:nvSpPr>
        <p:spPr>
          <a:xfrm>
            <a:off x="1835696" y="1339317"/>
            <a:ext cx="4665130" cy="1077218"/>
          </a:xfrm>
          <a:prstGeom prst="rect">
            <a:avLst/>
          </a:prstGeom>
          <a:noFill/>
        </p:spPr>
        <p:txBody>
          <a:bodyPr wrap="square" lIns="91440" tIns="45720" rIns="91440" bIns="45720">
            <a:spAutoFit/>
          </a:bodyPr>
          <a:lstStyle/>
          <a:p>
            <a:pPr algn="ctr"/>
            <a:r>
              <a:rPr lang="kk-KZ" sz="3200" b="1" cap="none" spc="0" dirty="0" smtClean="0">
                <a:ln w="17780" cmpd="sng">
                  <a:no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rPr>
              <a:t>Монтессори әдісін </a:t>
            </a:r>
          </a:p>
          <a:p>
            <a:pPr algn="ctr"/>
            <a:r>
              <a:rPr lang="kk-KZ" sz="3200" b="1" cap="none" spc="0" dirty="0" smtClean="0">
                <a:ln w="17780" cmpd="sng">
                  <a:no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rPr>
              <a:t>кімдер қолданады? </a:t>
            </a:r>
            <a:endParaRPr lang="ru-RU" sz="3200" b="1" cap="none" spc="0" dirty="0">
              <a:ln w="17780" cmpd="sng">
                <a:no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endParaRPr>
          </a:p>
        </p:txBody>
      </p:sp>
      <p:sp>
        <p:nvSpPr>
          <p:cNvPr id="2" name="TextBox 1"/>
          <p:cNvSpPr txBox="1"/>
          <p:nvPr/>
        </p:nvSpPr>
        <p:spPr>
          <a:xfrm>
            <a:off x="199543" y="3747820"/>
            <a:ext cx="2376264" cy="954107"/>
          </a:xfrm>
          <a:prstGeom prst="rect">
            <a:avLst/>
          </a:prstGeom>
          <a:solidFill>
            <a:schemeClr val="accent3">
              <a:lumMod val="60000"/>
              <a:lumOff val="40000"/>
            </a:schemeClr>
          </a:solidFill>
        </p:spPr>
        <p:txBody>
          <a:bodyPr wrap="square" rtlCol="0">
            <a:spAutoFit/>
          </a:bodyPr>
          <a:lstStyle/>
          <a:p>
            <a:pPr algn="ctr"/>
            <a:r>
              <a:rPr lang="kk-KZ" sz="2800" b="1" dirty="0" smtClean="0">
                <a:solidFill>
                  <a:srgbClr val="FF0000"/>
                </a:solidFill>
              </a:rPr>
              <a:t>Монтессори</a:t>
            </a:r>
            <a:r>
              <a:rPr lang="kk-KZ" sz="2800" dirty="0" smtClean="0"/>
              <a:t> </a:t>
            </a:r>
          </a:p>
          <a:p>
            <a:pPr algn="ctr"/>
            <a:r>
              <a:rPr lang="kk-KZ" sz="2800" b="1" dirty="0" smtClean="0">
                <a:solidFill>
                  <a:srgbClr val="FF0000"/>
                </a:solidFill>
              </a:rPr>
              <a:t>мұғалімі</a:t>
            </a:r>
            <a:endParaRPr lang="ru-RU" sz="2800" b="1" dirty="0">
              <a:solidFill>
                <a:srgbClr val="FF0000"/>
              </a:solidFill>
            </a:endParaRPr>
          </a:p>
        </p:txBody>
      </p:sp>
      <p:sp>
        <p:nvSpPr>
          <p:cNvPr id="3" name="TextBox 2"/>
          <p:cNvSpPr txBox="1"/>
          <p:nvPr/>
        </p:nvSpPr>
        <p:spPr>
          <a:xfrm>
            <a:off x="6692122" y="3963264"/>
            <a:ext cx="2104294" cy="523220"/>
          </a:xfrm>
          <a:prstGeom prst="rect">
            <a:avLst/>
          </a:prstGeom>
          <a:solidFill>
            <a:schemeClr val="accent3">
              <a:lumMod val="60000"/>
              <a:lumOff val="40000"/>
            </a:schemeClr>
          </a:solidFill>
        </p:spPr>
        <p:txBody>
          <a:bodyPr wrap="none" rtlCol="0">
            <a:spAutoFit/>
          </a:bodyPr>
          <a:lstStyle/>
          <a:p>
            <a:r>
              <a:rPr lang="kk-KZ" sz="2800" b="1" dirty="0" smtClean="0">
                <a:solidFill>
                  <a:srgbClr val="FF0000"/>
                </a:solidFill>
                <a:latin typeface="Times New Roman" panose="02020603050405020304" pitchFamily="18" charset="0"/>
                <a:cs typeface="Times New Roman" panose="02020603050405020304" pitchFamily="18" charset="0"/>
              </a:rPr>
              <a:t>Дефектолог</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6" name="Выгнутая влево стрелка 5"/>
          <p:cNvSpPr/>
          <p:nvPr/>
        </p:nvSpPr>
        <p:spPr>
          <a:xfrm>
            <a:off x="5707497" y="2636911"/>
            <a:ext cx="776026" cy="18246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Выгнутая вправо стрелка 6"/>
          <p:cNvSpPr/>
          <p:nvPr/>
        </p:nvSpPr>
        <p:spPr>
          <a:xfrm>
            <a:off x="2750735" y="2771969"/>
            <a:ext cx="681446" cy="171323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рямоугольник 8"/>
          <p:cNvSpPr/>
          <p:nvPr/>
        </p:nvSpPr>
        <p:spPr>
          <a:xfrm>
            <a:off x="3491880" y="3168850"/>
            <a:ext cx="2151484" cy="2585323"/>
          </a:xfrm>
          <a:prstGeom prst="rect">
            <a:avLst/>
          </a:prstGeom>
          <a:solidFill>
            <a:srgbClr val="92D050"/>
          </a:solidFill>
        </p:spPr>
        <p:txBody>
          <a:bodyPr wrap="square">
            <a:spAutoFit/>
          </a:bodyPr>
          <a:lstStyle/>
          <a:p>
            <a:r>
              <a:rPr lang="kk-KZ" dirty="0">
                <a:latin typeface="Times New Roman" pitchFamily="18" charset="0"/>
                <a:cs typeface="Times New Roman" pitchFamily="18" charset="0"/>
              </a:rPr>
              <a:t>Оның кішкентай емделушілері </a:t>
            </a:r>
            <a:r>
              <a:rPr lang="kk-KZ" b="1" dirty="0">
                <a:solidFill>
                  <a:srgbClr val="FF0000"/>
                </a:solidFill>
                <a:latin typeface="Times New Roman" pitchFamily="18" charset="0"/>
                <a:cs typeface="Times New Roman" pitchFamily="18" charset="0"/>
              </a:rPr>
              <a:t>нашар сойлегендіктен</a:t>
            </a:r>
            <a:r>
              <a:rPr lang="kk-KZ" dirty="0">
                <a:latin typeface="Times New Roman" pitchFamily="18" charset="0"/>
                <a:cs typeface="Times New Roman" pitchFamily="18" charset="0"/>
              </a:rPr>
              <a:t>, ол </a:t>
            </a:r>
            <a:r>
              <a:rPr lang="kk-KZ" b="1" dirty="0">
                <a:solidFill>
                  <a:srgbClr val="FF0000"/>
                </a:solidFill>
                <a:latin typeface="Times New Roman" pitchFamily="18" charset="0"/>
                <a:cs typeface="Times New Roman" pitchFamily="18" charset="0"/>
              </a:rPr>
              <a:t>саусақтардың ұсақ моторикаларын жаттықтыру арқылы</a:t>
            </a:r>
            <a:r>
              <a:rPr lang="kk-KZ" dirty="0">
                <a:latin typeface="Times New Roman" pitchFamily="18" charset="0"/>
                <a:cs typeface="Times New Roman" pitchFamily="18" charset="0"/>
              </a:rPr>
              <a:t> сөйлеуді дамытатын арнайы</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ds02.infourok.ru/uploads/ex/0976/000587b5-38d3b2fa/img29.jpg"/>
          <p:cNvPicPr>
            <a:picLocks noChangeAspect="1" noChangeArrowheads="1"/>
          </p:cNvPicPr>
          <p:nvPr/>
        </p:nvPicPr>
        <p:blipFill>
          <a:blip r:embed="rId2"/>
          <a:srcRect/>
          <a:stretch>
            <a:fillRect/>
          </a:stretch>
        </p:blipFill>
        <p:spPr bwMode="auto">
          <a:xfrm>
            <a:off x="0" y="-357214"/>
            <a:ext cx="9144000" cy="68580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btblady.com/_nw/41/44464478.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ыноска со стрелкой вверх 2"/>
          <p:cNvSpPr/>
          <p:nvPr/>
        </p:nvSpPr>
        <p:spPr>
          <a:xfrm>
            <a:off x="251520" y="1628800"/>
            <a:ext cx="8496944" cy="3456384"/>
          </a:xfrm>
          <a:prstGeom prst="upArrowCallout">
            <a:avLst>
              <a:gd name="adj1" fmla="val 10589"/>
              <a:gd name="adj2" fmla="val 14301"/>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solidFill>
                  <a:srgbClr val="000000"/>
                </a:solidFill>
                <a:latin typeface="Open Sans"/>
              </a:rPr>
              <a:t>Балалар жұмыс істегісі келетін аймақ пен нақты Монтессори – материалды өзі таңдайды. Ол жалғыз өзі немесе басқа баламен жұмыс істегісі келе ме, оны да өзі таңдайды. Бала өзінің қарқынында жұмыс істейді. Монтессори баланың шынайы заттармен айналысуын «жұмыс» деп атайды, ал біз «ойын» деп санағанға үйреніп қалғанбыз.</a:t>
            </a:r>
            <a:endParaRPr lang="ru-RU" dirty="0">
              <a:solidFill>
                <a:srgbClr val="000000"/>
              </a:solidFill>
              <a:latin typeface="Open Sans"/>
            </a:endParaRPr>
          </a:p>
        </p:txBody>
      </p:sp>
    </p:spTree>
    <p:extLst>
      <p:ext uri="{BB962C8B-B14F-4D97-AF65-F5344CB8AC3E}">
        <p14:creationId xmlns:p14="http://schemas.microsoft.com/office/powerpoint/2010/main" val="1879823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s04.infourok.ru/uploads/ex/10ae/000344fd-055bba13/img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215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071546"/>
            <a:ext cx="8072494" cy="3785652"/>
          </a:xfrm>
          <a:prstGeom prst="rect">
            <a:avLst/>
          </a:prstGeom>
          <a:solidFill>
            <a:srgbClr val="FFCCFF"/>
          </a:solidFill>
        </p:spPr>
        <p:txBody>
          <a:bodyPr wrap="square">
            <a:spAutoFit/>
          </a:bodyPr>
          <a:lstStyle/>
          <a:p>
            <a:r>
              <a:rPr lang="kk-KZ" sz="4000" dirty="0" smtClean="0">
                <a:latin typeface="Times New Roman" pitchFamily="18" charset="0"/>
                <a:cs typeface="Times New Roman" pitchFamily="18" charset="0"/>
              </a:rPr>
              <a:t>Марияның </a:t>
            </a:r>
            <a:r>
              <a:rPr lang="kk-KZ" sz="4000" dirty="0">
                <a:latin typeface="Times New Roman" pitchFamily="18" charset="0"/>
                <a:cs typeface="Times New Roman" pitchFamily="18" charset="0"/>
              </a:rPr>
              <a:t>өзі </a:t>
            </a:r>
            <a:r>
              <a:rPr lang="kk-KZ" sz="4000" dirty="0" smtClean="0">
                <a:solidFill>
                  <a:srgbClr val="FF0000"/>
                </a:solidFill>
                <a:latin typeface="Times New Roman" pitchFamily="18" charset="0"/>
                <a:cs typeface="Times New Roman" pitchFamily="18" charset="0"/>
              </a:rPr>
              <a:t>дамуында </a:t>
            </a:r>
            <a:r>
              <a:rPr lang="kk-KZ" sz="4000" dirty="0">
                <a:solidFill>
                  <a:srgbClr val="FF0000"/>
                </a:solidFill>
                <a:latin typeface="Times New Roman" pitchFamily="18" charset="0"/>
                <a:cs typeface="Times New Roman" pitchFamily="18" charset="0"/>
              </a:rPr>
              <a:t>ауытқушылықтыры бар балаларға </a:t>
            </a:r>
            <a:r>
              <a:rPr lang="kk-KZ" sz="4000" dirty="0">
                <a:latin typeface="Times New Roman" pitchFamily="18" charset="0"/>
                <a:cs typeface="Times New Roman" pitchFamily="18" charset="0"/>
              </a:rPr>
              <a:t>арналған</a:t>
            </a:r>
            <a:r>
              <a:rPr lang="kk-KZ" sz="4000" dirty="0">
                <a:solidFill>
                  <a:srgbClr val="FF0000"/>
                </a:solidFill>
                <a:latin typeface="Times New Roman" pitchFamily="18" charset="0"/>
                <a:cs typeface="Times New Roman" pitchFamily="18" charset="0"/>
              </a:rPr>
              <a:t> </a:t>
            </a:r>
            <a:r>
              <a:rPr lang="kk-KZ" sz="4000" dirty="0">
                <a:latin typeface="Times New Roman" pitchFamily="18" charset="0"/>
                <a:cs typeface="Times New Roman" pitchFamily="18" charset="0"/>
              </a:rPr>
              <a:t>Еуропадағы бірінші оқу орнына басшылық етті. </a:t>
            </a:r>
            <a:endParaRPr lang="kk-KZ" sz="4000" dirty="0" smtClean="0">
              <a:latin typeface="Times New Roman" pitchFamily="18" charset="0"/>
              <a:cs typeface="Times New Roman" pitchFamily="18" charset="0"/>
            </a:endParaRPr>
          </a:p>
          <a:p>
            <a:r>
              <a:rPr lang="kk-KZ" sz="4000" dirty="0">
                <a:latin typeface="Times New Roman" pitchFamily="18" charset="0"/>
                <a:cs typeface="Times New Roman" pitchFamily="18" charset="0"/>
              </a:rPr>
              <a:t>1900 жылы </a:t>
            </a:r>
            <a:r>
              <a:rPr lang="kk-KZ" sz="4000" dirty="0">
                <a:solidFill>
                  <a:srgbClr val="FF0000"/>
                </a:solidFill>
                <a:latin typeface="Times New Roman" pitchFamily="18" charset="0"/>
                <a:cs typeface="Times New Roman" pitchFamily="18" charset="0"/>
              </a:rPr>
              <a:t>ақыл – ойы артта қалған балаларға </a:t>
            </a:r>
            <a:r>
              <a:rPr lang="kk-KZ" sz="4000" dirty="0">
                <a:latin typeface="Times New Roman" pitchFamily="18" charset="0"/>
                <a:cs typeface="Times New Roman" pitchFamily="18" charset="0"/>
              </a:rPr>
              <a:t>бақылау жасап көрді.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340768"/>
            <a:ext cx="7858180" cy="3539430"/>
          </a:xfrm>
          <a:prstGeom prst="rect">
            <a:avLst/>
          </a:prstGeom>
          <a:solidFill>
            <a:srgbClr val="FFCCFF"/>
          </a:solidFill>
        </p:spPr>
        <p:txBody>
          <a:bodyPr wrap="square">
            <a:spAutoFit/>
          </a:bodyPr>
          <a:lstStyle/>
          <a:p>
            <a:pPr lvl="0" eaLnBrk="0" fontAlgn="base" hangingPunct="0">
              <a:spcBef>
                <a:spcPct val="0"/>
              </a:spcBef>
              <a:spcAft>
                <a:spcPct val="0"/>
              </a:spcAft>
            </a:pPr>
            <a:r>
              <a:rPr kumimoji="0" lang="kk-KZ" sz="2800" b="0" i="0" u="none" strike="noStrike" cap="none" normalizeH="0" baseline="0" dirty="0" smtClean="0">
                <a:ln>
                  <a:noFill/>
                </a:ln>
                <a:effectLst/>
                <a:latin typeface="Times New Roman" pitchFamily="18" charset="0"/>
                <a:ea typeface="Calibri" pitchFamily="34" charset="0"/>
                <a:cs typeface="Times New Roman" pitchFamily="18" charset="0"/>
              </a:rPr>
              <a:t>Өз ісінің бастапқы негізінде ол жүйке - психикалық дамуы бұзылған балаларды емдеумен айналысады. </a:t>
            </a:r>
          </a:p>
          <a:p>
            <a:pPr lvl="0" eaLnBrk="0" fontAlgn="base" hangingPunct="0">
              <a:spcBef>
                <a:spcPct val="0"/>
              </a:spcBef>
              <a:spcAft>
                <a:spcPct val="0"/>
              </a:spcAft>
            </a:pPr>
            <a:r>
              <a:rPr kumimoji="0" lang="kk-KZ" sz="2800" b="0" i="0" u="none" strike="noStrike" cap="none" normalizeH="0" baseline="0" dirty="0" smtClean="0">
                <a:ln>
                  <a:noFill/>
                </a:ln>
                <a:effectLst/>
                <a:latin typeface="Times New Roman" pitchFamily="18" charset="0"/>
                <a:ea typeface="Calibri" pitchFamily="34" charset="0"/>
                <a:cs typeface="Times New Roman" pitchFamily="18" charset="0"/>
              </a:rPr>
              <a:t>Мұндай балалармен жұмыс істеудегі тәжірибесі </a:t>
            </a:r>
          </a:p>
          <a:p>
            <a:pPr lvl="0" eaLnBrk="0" fontAlgn="base" hangingPunct="0">
              <a:spcBef>
                <a:spcPct val="0"/>
              </a:spcBef>
              <a:spcAft>
                <a:spcPct val="0"/>
              </a:spcAft>
            </a:pPr>
            <a:r>
              <a:rPr kumimoji="0" lang="kk-KZ" sz="2800" b="0" i="0" u="none" strike="noStrike" cap="none" normalizeH="0" baseline="0" dirty="0" smtClean="0">
                <a:ln>
                  <a:noFill/>
                </a:ln>
                <a:effectLst/>
                <a:latin typeface="Times New Roman" pitchFamily="18" charset="0"/>
                <a:ea typeface="Calibri" pitchFamily="34" charset="0"/>
                <a:cs typeface="Times New Roman" pitchFamily="18" charset="0"/>
              </a:rPr>
              <a:t>зияты дамымаған балалар, емдеуге қарағанда педагогикалық тұрғыдағы</a:t>
            </a:r>
            <a:r>
              <a:rPr kumimoji="0" lang="kk-KZ" sz="2800" b="0" i="0" u="none" strike="noStrike" cap="none" normalizeH="0" dirty="0" smtClean="0">
                <a:ln>
                  <a:noFill/>
                </a:ln>
                <a:effectLst/>
                <a:latin typeface="Times New Roman" pitchFamily="18" charset="0"/>
                <a:ea typeface="Calibri" pitchFamily="34" charset="0"/>
                <a:cs typeface="Times New Roman" pitchFamily="18" charset="0"/>
              </a:rPr>
              <a:t> </a:t>
            </a:r>
            <a:r>
              <a:rPr kumimoji="0" lang="kk-KZ" sz="2800" b="0" i="0" u="none" strike="noStrike" cap="none" normalizeH="0" baseline="0" dirty="0" smtClean="0">
                <a:ln>
                  <a:noFill/>
                </a:ln>
                <a:effectLst/>
                <a:latin typeface="Times New Roman" pitchFamily="18" charset="0"/>
                <a:ea typeface="Calibri" pitchFamily="34" charset="0"/>
                <a:cs typeface="Times New Roman" pitchFamily="18" charset="0"/>
              </a:rPr>
              <a:t>әсер етуді көбірек қажетсінетіні туралы маңызды тұжырымды құруға мүмкіндік берді.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340768"/>
            <a:ext cx="8640960" cy="4154984"/>
          </a:xfrm>
          <a:prstGeom prst="rect">
            <a:avLst/>
          </a:prstGeom>
          <a:solidFill>
            <a:schemeClr val="accent6">
              <a:lumMod val="60000"/>
              <a:lumOff val="40000"/>
            </a:schemeClr>
          </a:solidFill>
        </p:spPr>
        <p:txBody>
          <a:bodyPr wrap="square">
            <a:spAutoFit/>
          </a:bodyPr>
          <a:lstStyle/>
          <a:p>
            <a:pPr algn="ctr"/>
            <a:r>
              <a:rPr lang="ru-RU" sz="4400" dirty="0" err="1">
                <a:solidFill>
                  <a:srgbClr val="000000"/>
                </a:solidFill>
                <a:latin typeface="Times New Roman" panose="02020603050405020304" pitchFamily="18" charset="0"/>
              </a:rPr>
              <a:t>Ойын</a:t>
            </a:r>
            <a:r>
              <a:rPr lang="ru-RU" sz="4400" dirty="0">
                <a:solidFill>
                  <a:srgbClr val="000000"/>
                </a:solidFill>
                <a:latin typeface="Times New Roman" panose="02020603050405020304" pitchFamily="18" charset="0"/>
              </a:rPr>
              <a:t> - бала </a:t>
            </a:r>
            <a:r>
              <a:rPr lang="ru-RU" sz="4400" dirty="0" err="1">
                <a:solidFill>
                  <a:srgbClr val="000000"/>
                </a:solidFill>
                <a:latin typeface="Times New Roman" panose="02020603050405020304" pitchFamily="18" charset="0"/>
              </a:rPr>
              <a:t>өміріндегі</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тәрбиенің</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шешуші</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шарты</a:t>
            </a:r>
            <a:r>
              <a:rPr lang="ru-RU" sz="4400" dirty="0">
                <a:solidFill>
                  <a:srgbClr val="000000"/>
                </a:solidFill>
                <a:latin typeface="Times New Roman" panose="02020603050405020304" pitchFamily="18" charset="0"/>
              </a:rPr>
              <a:t>. Бала </a:t>
            </a:r>
            <a:r>
              <a:rPr lang="ru-RU" sz="4400" dirty="0" err="1">
                <a:solidFill>
                  <a:srgbClr val="000000"/>
                </a:solidFill>
                <a:latin typeface="Times New Roman" panose="02020603050405020304" pitchFamily="18" charset="0"/>
              </a:rPr>
              <a:t>өзін</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қоршаған</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ортаны</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өмір</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сүріп</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отырған</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айналасындағы</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құбылыстар</a:t>
            </a:r>
            <a:r>
              <a:rPr lang="ru-RU" sz="4400" dirty="0">
                <a:solidFill>
                  <a:srgbClr val="000000"/>
                </a:solidFill>
                <a:latin typeface="Times New Roman" panose="02020603050405020304" pitchFamily="18" charset="0"/>
              </a:rPr>
              <a:t> мен </a:t>
            </a:r>
            <a:r>
              <a:rPr lang="ru-RU" sz="4400" dirty="0" err="1">
                <a:solidFill>
                  <a:srgbClr val="000000"/>
                </a:solidFill>
                <a:latin typeface="Times New Roman" panose="02020603050405020304" pitchFamily="18" charset="0"/>
              </a:rPr>
              <a:t>заттарды</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ойын</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арқылы</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түсініп</a:t>
            </a:r>
            <a:r>
              <a:rPr lang="ru-RU" sz="4400" dirty="0">
                <a:solidFill>
                  <a:srgbClr val="000000"/>
                </a:solidFill>
                <a:latin typeface="Times New Roman" panose="02020603050405020304" pitchFamily="18" charset="0"/>
              </a:rPr>
              <a:t> </a:t>
            </a:r>
            <a:r>
              <a:rPr lang="ru-RU" sz="4400" dirty="0" err="1">
                <a:solidFill>
                  <a:srgbClr val="000000"/>
                </a:solidFill>
                <a:latin typeface="Times New Roman" panose="02020603050405020304" pitchFamily="18" charset="0"/>
              </a:rPr>
              <a:t>ұғынады</a:t>
            </a:r>
            <a:r>
              <a:rPr lang="ru-RU" sz="4400" dirty="0">
                <a:solidFill>
                  <a:srgbClr val="000000"/>
                </a:solidFill>
                <a:latin typeface="Times New Roman" panose="02020603050405020304" pitchFamily="18" charset="0"/>
              </a:rPr>
              <a:t>.</a:t>
            </a:r>
            <a:endParaRPr lang="ru-RU" sz="4400" dirty="0"/>
          </a:p>
        </p:txBody>
      </p:sp>
    </p:spTree>
    <p:extLst>
      <p:ext uri="{BB962C8B-B14F-4D97-AF65-F5344CB8AC3E}">
        <p14:creationId xmlns:p14="http://schemas.microsoft.com/office/powerpoint/2010/main" val="1481162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hd.multiurok.ru/9/b/4/9b4936059b7b73632b0e07f76d1aab7634d9bd0e/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77686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63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fsd.multiurok.ru/html/2018/04/26/s_5ae16bbe9a213/img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fsd.multiurok.ru/html/2018/03/28/s_5abad5d404bfc/img6.jpg"/>
          <p:cNvPicPr>
            <a:picLocks noChangeAspect="1" noChangeArrowheads="1"/>
          </p:cNvPicPr>
          <p:nvPr/>
        </p:nvPicPr>
        <p:blipFill>
          <a:blip r:embed="rId2"/>
          <a:srcRect t="21875"/>
          <a:stretch>
            <a:fillRect/>
          </a:stretch>
        </p:blipFill>
        <p:spPr bwMode="auto">
          <a:xfrm>
            <a:off x="1571604" y="2000240"/>
            <a:ext cx="6096000" cy="3571868"/>
          </a:xfrm>
          <a:prstGeom prst="rect">
            <a:avLst/>
          </a:prstGeom>
          <a:noFill/>
        </p:spPr>
      </p:pic>
      <p:sp>
        <p:nvSpPr>
          <p:cNvPr id="6" name="Скругленный прямоугольник 5"/>
          <p:cNvSpPr/>
          <p:nvPr/>
        </p:nvSpPr>
        <p:spPr>
          <a:xfrm>
            <a:off x="1643042" y="1214422"/>
            <a:ext cx="6000792" cy="71438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accent1">
                    <a:lumMod val="75000"/>
                  </a:schemeClr>
                </a:solidFill>
                <a:latin typeface="Times New Roman" pitchFamily="18" charset="0"/>
                <a:cs typeface="Times New Roman" pitchFamily="18" charset="0"/>
              </a:rPr>
              <a:t>Дидактикалық ойын түрлері</a:t>
            </a:r>
            <a:endParaRPr lang="ru-RU" sz="2400" b="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539552" y="928670"/>
            <a:ext cx="8064896" cy="77213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smtClean="0">
                <a:solidFill>
                  <a:schemeClr val="accent1">
                    <a:lumMod val="75000"/>
                  </a:schemeClr>
                </a:solidFill>
                <a:latin typeface="Times New Roman" pitchFamily="18" charset="0"/>
                <a:cs typeface="Times New Roman" pitchFamily="18" charset="0"/>
              </a:rPr>
              <a:t>Логикалық ойындар</a:t>
            </a:r>
            <a:endParaRPr lang="ru-RU" sz="4000" b="1" dirty="0">
              <a:solidFill>
                <a:schemeClr val="accent1">
                  <a:lumMod val="75000"/>
                </a:schemeClr>
              </a:solidFill>
              <a:latin typeface="Times New Roman" pitchFamily="18" charset="0"/>
              <a:cs typeface="Times New Roman" pitchFamily="18" charset="0"/>
            </a:endParaRPr>
          </a:p>
        </p:txBody>
      </p:sp>
      <p:pic>
        <p:nvPicPr>
          <p:cNvPr id="3074" name="Picture 2" descr="https://theslide.ru/img/thumbs/758563464142015280678774eb6ecbe9-800x.jpg"/>
          <p:cNvPicPr>
            <a:picLocks noChangeAspect="1" noChangeArrowheads="1"/>
          </p:cNvPicPr>
          <p:nvPr/>
        </p:nvPicPr>
        <p:blipFill rotWithShape="1">
          <a:blip r:embed="rId2">
            <a:extLst>
              <a:ext uri="{28A0092B-C50C-407E-A947-70E740481C1C}">
                <a14:useLocalDpi xmlns:a14="http://schemas.microsoft.com/office/drawing/2010/main" val="0"/>
              </a:ext>
            </a:extLst>
          </a:blip>
          <a:srcRect t="50041"/>
          <a:stretch/>
        </p:blipFill>
        <p:spPr bwMode="auto">
          <a:xfrm>
            <a:off x="395536" y="1916832"/>
            <a:ext cx="8352928" cy="4176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1778</TotalTime>
  <Words>463</Words>
  <Application>Microsoft Office PowerPoint</Application>
  <PresentationFormat>Экран (4:3)</PresentationFormat>
  <Paragraphs>51</Paragraphs>
  <Slides>25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Calibri</vt:lpstr>
      <vt:lpstr>Constantia</vt:lpstr>
      <vt:lpstr>Open Sans</vt:lpstr>
      <vt:lpstr>Times New Roman</vt:lpstr>
      <vt:lpstr>Wingdings</vt:lpstr>
      <vt:lpstr>Wingdings 2</vt: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KZ</cp:lastModifiedBy>
  <cp:revision>40</cp:revision>
  <dcterms:created xsi:type="dcterms:W3CDTF">2021-10-22T08:49:30Z</dcterms:created>
  <dcterms:modified xsi:type="dcterms:W3CDTF">2021-10-24T18:19:07Z</dcterms:modified>
</cp:coreProperties>
</file>