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58" r:id="rId3"/>
    <p:sldId id="262" r:id="rId4"/>
    <p:sldId id="263" r:id="rId5"/>
    <p:sldId id="260" r:id="rId6"/>
    <p:sldId id="266" r:id="rId7"/>
    <p:sldId id="271"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52" autoAdjust="0"/>
    <p:restoredTop sz="94660"/>
  </p:normalViewPr>
  <p:slideViewPr>
    <p:cSldViewPr snapToGrid="0">
      <p:cViewPr varScale="1">
        <p:scale>
          <a:sx n="69" d="100"/>
          <a:sy n="69" d="100"/>
        </p:scale>
        <p:origin x="-570" y="-10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441DD-35E9-44EA-ADA2-F54402DD5C24}" type="doc">
      <dgm:prSet loTypeId="urn:microsoft.com/office/officeart/2005/8/layout/venn1" loCatId="relationship" qsTypeId="urn:microsoft.com/office/officeart/2005/8/quickstyle/simple1" qsCatId="simple" csTypeId="urn:microsoft.com/office/officeart/2005/8/colors/accent1_2" csCatId="accent1" phldr="1"/>
      <dgm:spPr/>
    </dgm:pt>
    <dgm:pt modelId="{20566EEF-271A-4F62-8A59-5507E5F9886D}" type="pres">
      <dgm:prSet presAssocID="{DB5441DD-35E9-44EA-ADA2-F54402DD5C24}" presName="compositeShape" presStyleCnt="0">
        <dgm:presLayoutVars>
          <dgm:chMax val="7"/>
          <dgm:dir/>
          <dgm:resizeHandles val="exact"/>
        </dgm:presLayoutVars>
      </dgm:prSet>
      <dgm:spPr/>
    </dgm:pt>
  </dgm:ptLst>
  <dgm:cxnLst>
    <dgm:cxn modelId="{D06EFE32-9843-4A15-B719-2A5EBF3492C2}" type="presOf" srcId="{DB5441DD-35E9-44EA-ADA2-F54402DD5C24}" destId="{20566EEF-271A-4F62-8A59-5507E5F9886D}" srcOrd="0"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62608-2100-4D2A-8375-CA30D568D71D}">
      <dsp:nvSpPr>
        <dsp:cNvPr id="0" name=""/>
        <dsp:cNvSpPr/>
      </dsp:nvSpPr>
      <dsp:spPr>
        <a:xfrm>
          <a:off x="0" y="0"/>
          <a:ext cx="8179824" cy="1884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u-RU" sz="3200" kern="1200" dirty="0" err="1" smtClean="0">
              <a:solidFill>
                <a:schemeClr val="bg1"/>
              </a:solidFill>
              <a:latin typeface="Times New Roman" pitchFamily="18" charset="0"/>
              <a:cs typeface="Times New Roman" pitchFamily="18" charset="0"/>
            </a:rPr>
            <a:t>Тұлғаға бағытталған оқыту-бұл бірінші</a:t>
          </a:r>
          <a:r>
            <a:rPr lang="ru-RU" sz="3200" kern="1200" dirty="0" smtClean="0">
              <a:solidFill>
                <a:schemeClr val="bg1"/>
              </a:solidFill>
              <a:latin typeface="Times New Roman" pitchFamily="18" charset="0"/>
              <a:cs typeface="Times New Roman" pitchFamily="18" charset="0"/>
            </a:rPr>
            <a:t> </a:t>
          </a:r>
          <a:r>
            <a:rPr lang="ru-RU" sz="3200" kern="1200" dirty="0" err="1" smtClean="0">
              <a:solidFill>
                <a:schemeClr val="bg1"/>
              </a:solidFill>
              <a:latin typeface="Times New Roman" pitchFamily="18" charset="0"/>
              <a:cs typeface="Times New Roman" pitchFamily="18" charset="0"/>
            </a:rPr>
            <a:t>орынға қоятын оқыту:</a:t>
          </a:r>
          <a:r>
            <a:rPr lang="ru-RU" sz="1800" kern="1200" dirty="0" smtClean="0">
              <a:solidFill>
                <a:srgbClr val="0070C0"/>
              </a:solidFill>
              <a:latin typeface="Arial" panose="020B0604020202020204" pitchFamily="34" charset="0"/>
              <a:cs typeface="Arial" panose="020B0604020202020204" pitchFamily="34" charset="0"/>
            </a:rPr>
            <a:t/>
          </a:r>
          <a:br>
            <a:rPr lang="ru-RU" sz="1800" kern="1200" dirty="0" smtClean="0">
              <a:solidFill>
                <a:srgbClr val="0070C0"/>
              </a:solidFill>
              <a:latin typeface="Arial" panose="020B0604020202020204" pitchFamily="34" charset="0"/>
              <a:cs typeface="Arial" panose="020B0604020202020204" pitchFamily="34" charset="0"/>
            </a:rPr>
          </a:br>
          <a:endParaRPr lang="ru-RU" kern="1200" dirty="0"/>
        </a:p>
      </dsp:txBody>
      <dsp:txXfrm>
        <a:off x="0" y="0"/>
        <a:ext cx="6342416" cy="1884521"/>
      </dsp:txXfrm>
    </dsp:sp>
    <dsp:sp modelId="{7DD8AC67-6D08-4BF9-B53F-6D74E622E5A9}">
      <dsp:nvSpPr>
        <dsp:cNvPr id="0" name=""/>
        <dsp:cNvSpPr/>
      </dsp:nvSpPr>
      <dsp:spPr>
        <a:xfrm>
          <a:off x="1443498" y="2303303"/>
          <a:ext cx="8179824" cy="1884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800" kern="1200" dirty="0" err="1" smtClean="0">
              <a:solidFill>
                <a:schemeClr val="bg1"/>
              </a:solidFill>
              <a:latin typeface="Times New Roman" pitchFamily="18" charset="0"/>
              <a:cs typeface="Times New Roman" pitchFamily="18" charset="0"/>
            </a:rPr>
            <a:t>баланың өзіндік ерекшелігі</a:t>
          </a:r>
          <a:r>
            <a:rPr lang="ru-RU" sz="2800" kern="1200" dirty="0" smtClean="0">
              <a:solidFill>
                <a:schemeClr val="bg1"/>
              </a:solidFill>
              <a:latin typeface="Times New Roman" pitchFamily="18" charset="0"/>
              <a:cs typeface="Times New Roman" pitchFamily="18" charset="0"/>
            </a:rPr>
            <a:t/>
          </a:r>
          <a:br>
            <a:rPr lang="ru-RU" sz="2800" kern="1200" dirty="0" smtClean="0">
              <a:solidFill>
                <a:schemeClr val="bg1"/>
              </a:solidFill>
              <a:latin typeface="Times New Roman" pitchFamily="18" charset="0"/>
              <a:cs typeface="Times New Roman" pitchFamily="18" charset="0"/>
            </a:rPr>
          </a:br>
          <a:r>
            <a:rPr lang="ru-RU" sz="2800" kern="1200" dirty="0" smtClean="0">
              <a:solidFill>
                <a:schemeClr val="bg1"/>
              </a:solidFill>
              <a:latin typeface="Times New Roman" pitchFamily="18" charset="0"/>
              <a:cs typeface="Times New Roman" pitchFamily="18" charset="0"/>
            </a:rPr>
            <a:t>* </a:t>
          </a:r>
          <a:r>
            <a:rPr lang="ru-RU" sz="2800" kern="1200" dirty="0" err="1" smtClean="0">
              <a:solidFill>
                <a:schemeClr val="bg1"/>
              </a:solidFill>
              <a:latin typeface="Times New Roman" pitchFamily="18" charset="0"/>
              <a:cs typeface="Times New Roman" pitchFamily="18" charset="0"/>
            </a:rPr>
            <a:t>баланың өзіндік құндылығы</a:t>
          </a:r>
          <a:r>
            <a:rPr lang="ru-RU" sz="2800" kern="1200" dirty="0" smtClean="0">
              <a:solidFill>
                <a:schemeClr val="bg1"/>
              </a:solidFill>
              <a:latin typeface="Times New Roman" pitchFamily="18" charset="0"/>
              <a:cs typeface="Times New Roman" pitchFamily="18" charset="0"/>
            </a:rPr>
            <a:t/>
          </a:r>
          <a:br>
            <a:rPr lang="ru-RU" sz="2800" kern="1200" dirty="0" smtClean="0">
              <a:solidFill>
                <a:schemeClr val="bg1"/>
              </a:solidFill>
              <a:latin typeface="Times New Roman" pitchFamily="18" charset="0"/>
              <a:cs typeface="Times New Roman" pitchFamily="18" charset="0"/>
            </a:rPr>
          </a:br>
          <a:r>
            <a:rPr lang="ru-RU" sz="2800" kern="1200" dirty="0" smtClean="0">
              <a:solidFill>
                <a:schemeClr val="bg1"/>
              </a:solidFill>
              <a:latin typeface="Times New Roman" pitchFamily="18" charset="0"/>
              <a:cs typeface="Times New Roman" pitchFamily="18" charset="0"/>
            </a:rPr>
            <a:t>* </a:t>
          </a:r>
          <a:r>
            <a:rPr lang="ru-RU" sz="2800" kern="1200" dirty="0" err="1" smtClean="0">
              <a:solidFill>
                <a:schemeClr val="bg1"/>
              </a:solidFill>
              <a:latin typeface="Times New Roman" pitchFamily="18" charset="0"/>
              <a:cs typeface="Times New Roman" pitchFamily="18" charset="0"/>
            </a:rPr>
            <a:t>оқу процесінің субъективтілігі</a:t>
          </a:r>
          <a:endParaRPr lang="ru-RU" sz="2800" kern="1200" dirty="0" smtClean="0">
            <a:solidFill>
              <a:schemeClr val="bg1"/>
            </a:solidFill>
            <a:latin typeface="Times New Roman" pitchFamily="18" charset="0"/>
            <a:cs typeface="Times New Roman" pitchFamily="18" charset="0"/>
          </a:endParaRPr>
        </a:p>
        <a:p>
          <a:pPr lvl="0" algn="l" defTabSz="1555750">
            <a:lnSpc>
              <a:spcPct val="90000"/>
            </a:lnSpc>
            <a:spcBef>
              <a:spcPct val="0"/>
            </a:spcBef>
            <a:spcAft>
              <a:spcPct val="35000"/>
            </a:spcAft>
          </a:pPr>
          <a:endParaRPr lang="ru-RU" kern="1200" dirty="0"/>
        </a:p>
      </dsp:txBody>
      <dsp:txXfrm>
        <a:off x="1443498" y="2303303"/>
        <a:ext cx="5511387" cy="1884521"/>
      </dsp:txXfrm>
    </dsp:sp>
    <dsp:sp modelId="{A2DDFDCB-F204-4E35-9B84-037C53284E08}">
      <dsp:nvSpPr>
        <dsp:cNvPr id="0" name=""/>
        <dsp:cNvSpPr/>
      </dsp:nvSpPr>
      <dsp:spPr>
        <a:xfrm>
          <a:off x="6954885" y="1481443"/>
          <a:ext cx="1224938" cy="12249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954885" y="1481443"/>
        <a:ext cx="1224938" cy="12249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3690CF-3405-4E2B-8B2A-D1475912CEE1}">
      <dsp:nvSpPr>
        <dsp:cNvPr id="0" name=""/>
        <dsp:cNvSpPr/>
      </dsp:nvSpPr>
      <dsp:spPr>
        <a:xfrm>
          <a:off x="243753" y="77593"/>
          <a:ext cx="4907415" cy="4907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kk-KZ" sz="3100" kern="1200" dirty="0" smtClean="0"/>
            <a:t>Дәтүрлі сабақ</a:t>
          </a:r>
          <a:endParaRPr lang="ru-RU" sz="3100" kern="1200" dirty="0"/>
        </a:p>
      </dsp:txBody>
      <dsp:txXfrm>
        <a:off x="929023" y="656283"/>
        <a:ext cx="2829500" cy="3750035"/>
      </dsp:txXfrm>
    </dsp:sp>
    <dsp:sp modelId="{AE4116D7-AC34-430C-BF8B-E940584A4296}">
      <dsp:nvSpPr>
        <dsp:cNvPr id="0" name=""/>
        <dsp:cNvSpPr/>
      </dsp:nvSpPr>
      <dsp:spPr>
        <a:xfrm>
          <a:off x="3735825" y="95505"/>
          <a:ext cx="4907415" cy="4907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kk-KZ" sz="3100" kern="1200" dirty="0" smtClean="0"/>
            <a:t>Жеке тулғаға бағытталған сабақ</a:t>
          </a:r>
          <a:endParaRPr lang="ru-RU" sz="3100" kern="1200" dirty="0"/>
        </a:p>
      </dsp:txBody>
      <dsp:txXfrm>
        <a:off x="5128470" y="674195"/>
        <a:ext cx="2829500" cy="37500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2/24/2021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2/24/2021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ru-RU" smtClean="0"/>
              <a:t>Образец заголовка</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ru-RU" smtClean="0"/>
              <a:t>Образец заголовка</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ru-RU" smtClean="0"/>
              <a:t>Образец заголовка</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ru-RU" smtClean="0"/>
              <a:t>Образец заголовка</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ru-RU" smtClean="0"/>
              <a:t>Образец заголовка</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1065212" y="1825625"/>
            <a:ext cx="4954588"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6172200" y="1825625"/>
            <a:ext cx="4951414"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ru-RU" smtClean="0"/>
              <a:t>Образец заголовка</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ru-RU" smtClean="0"/>
              <a:t>Вставка рисунка</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2/24/2021</a:t>
            </a:fld>
            <a:endParaRP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ru-RU" smtClean="0"/>
              <a:t>Образец заголовка</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2/24/2021</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6"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kk-KZ" dirty="0" smtClean="0"/>
              <a:t>Ақыл-ойы кем оқушылардың дене тәрбиесі</a:t>
            </a:r>
            <a:endParaRPr lang="en-US" dirty="0"/>
          </a:p>
        </p:txBody>
      </p:sp>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kk-KZ" dirty="0" smtClean="0"/>
              <a:t>Жоспар:</a:t>
            </a:r>
            <a:endParaRPr dirty="0"/>
          </a:p>
        </p:txBody>
      </p:sp>
      <p:sp>
        <p:nvSpPr>
          <p:cNvPr id="14" name="Content Placeholder 13"/>
          <p:cNvSpPr>
            <a:spLocks noGrp="1"/>
          </p:cNvSpPr>
          <p:nvPr>
            <p:ph idx="1"/>
          </p:nvPr>
        </p:nvSpPr>
        <p:spPr/>
        <p:txBody>
          <a:bodyPr/>
          <a:lstStyle/>
          <a:p>
            <a:r>
              <a:rPr lang="kk-KZ" b="1" dirty="0" smtClean="0"/>
              <a:t>жоспары:</a:t>
            </a:r>
            <a:endParaRPr lang="ru-RU" dirty="0" smtClean="0"/>
          </a:p>
          <a:p>
            <a:r>
              <a:rPr lang="kk-KZ" dirty="0" smtClean="0"/>
              <a:t>1.Дене тәрбиесін жүйелі дамытуда денешынықтырудың тәсілдерін пайдалану.</a:t>
            </a:r>
            <a:endParaRPr lang="ru-RU" dirty="0" smtClean="0"/>
          </a:p>
          <a:p>
            <a:r>
              <a:rPr lang="kk-KZ" dirty="0" smtClean="0"/>
              <a:t>2.Дамуында интеллектуалдық бұзылыстары бар балалардың қоғамға бейімделу мен интеграциялаудың құралы ретінде дене тәрбиесін қолдану.</a:t>
            </a:r>
            <a:endParaRPr lang="ru-RU" dirty="0" smtClean="0"/>
          </a:p>
          <a:p>
            <a:pPr marL="457200" indent="-457200">
              <a:buFont typeface="+mj-lt"/>
              <a:buAutoNum type="arabicPeriod"/>
            </a:pPr>
            <a:endParaRPr dirty="0"/>
          </a:p>
        </p:txBody>
      </p:sp>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672" y="1925781"/>
            <a:ext cx="5112328" cy="4537139"/>
          </a:xfrm>
        </p:spPr>
        <p:txBody>
          <a:bodyPr>
            <a:noAutofit/>
          </a:bodyPr>
          <a:lstStyle/>
          <a:p>
            <a:r>
              <a:rPr lang="kk-KZ" sz="2400" dirty="0" smtClean="0"/>
              <a:t>Балалар денсаулығын қорғау – бұл мемлекеттің мәселесі. Сау балалар – сау қоғам.</a:t>
            </a:r>
            <a:r>
              <a:rPr lang="ru-RU" sz="2400" dirty="0" smtClean="0"/>
              <a:t/>
            </a:r>
            <a:br>
              <a:rPr lang="ru-RU" sz="2400" dirty="0" smtClean="0"/>
            </a:br>
            <a:r>
              <a:rPr lang="kk-KZ" sz="2400" dirty="0" smtClean="0"/>
              <a:t>Өсіп келе жатқан ұрпақтың дене тәрбиесі – бұл жасөспірімде дене шынықтыру мен спорт білімін, біліктілігін және дағдысын қалыптастыру, денешынықтыру мен спорт сабақтарының жүйелілігіне үйрету, денсаулықтың, ақыл-ой мен физикалық жұмысқа қабілеттіліктің жоғарғы деңгейін қамтамасыз ету мақсатымен санитарлық-гигиеналық біліктілік пен әдеттерін баулу, дағдыландыру</a:t>
            </a:r>
            <a:r>
              <a:rPr lang="kk-KZ" sz="2400" dirty="0" smtClean="0"/>
              <a:t>.</a:t>
            </a:r>
            <a:endParaRPr lang="en-US" sz="2400" dirty="0"/>
          </a:p>
        </p:txBody>
      </p:sp>
      <p:pic>
        <p:nvPicPr>
          <p:cNvPr id="1026" name="Picture 2" descr="C:\Users\Urse\Documents\------------------.jpg"/>
          <p:cNvPicPr>
            <a:picLocks noChangeAspect="1" noChangeArrowheads="1"/>
          </p:cNvPicPr>
          <p:nvPr/>
        </p:nvPicPr>
        <p:blipFill>
          <a:blip r:embed="rId2"/>
          <a:srcRect/>
          <a:stretch>
            <a:fillRect/>
          </a:stretch>
        </p:blipFill>
        <p:spPr bwMode="auto">
          <a:xfrm>
            <a:off x="1110527" y="1079354"/>
            <a:ext cx="5401109" cy="4420899"/>
          </a:xfrm>
          <a:prstGeom prst="rect">
            <a:avLst/>
          </a:prstGeom>
          <a:ln>
            <a:noFill/>
          </a:ln>
          <a:effectLst>
            <a:softEdge rad="112500"/>
          </a:effectLst>
        </p:spPr>
      </p:pic>
    </p:spTree>
    <p:extLst>
      <p:ext uri="{BB962C8B-B14F-4D97-AF65-F5344CB8AC3E}">
        <p14:creationId xmlns="" xmlns:p14="http://schemas.microsoft.com/office/powerpoint/2010/main" val="219715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11066A5B-15AA-4DCF-A0C2-8536BDED8893}"/>
              </a:ext>
            </a:extLst>
          </p:cNvPr>
          <p:cNvSpPr>
            <a:spLocks noGrp="1"/>
          </p:cNvSpPr>
          <p:nvPr>
            <p:ph type="title"/>
          </p:nvPr>
        </p:nvSpPr>
        <p:spPr>
          <a:xfrm>
            <a:off x="3369142" y="159997"/>
            <a:ext cx="8087751" cy="1014380"/>
          </a:xfrm>
          <a:prstGeom prst="rect">
            <a:avLst/>
          </a:prstGeom>
        </p:spPr>
        <p:txBody>
          <a:bodyPr wrap="square">
            <a:spAutoFit/>
          </a:bodyPr>
          <a:lstStyle/>
          <a:p>
            <a:pPr algn="ctr">
              <a:lnSpc>
                <a:spcPct val="107000"/>
              </a:lnSpc>
              <a:spcAft>
                <a:spcPts val="0"/>
              </a:spcAft>
            </a:pPr>
            <a:r>
              <a:rPr lang="ru-RU" sz="2800" b="1" i="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Жеке </a:t>
            </a:r>
            <a:r>
              <a:rPr lang="ru-RU" sz="2800" b="1" i="1"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тұлғаға</a:t>
            </a:r>
            <a:r>
              <a:rPr lang="ru-RU" sz="2800" b="1" i="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2800" b="1" i="1"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бағытталған</a:t>
            </a:r>
            <a:r>
              <a:rPr lang="ru-RU" sz="2800" b="1" i="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sz="2800" b="1" i="1" dirty="0" err="1">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технологиялар</a:t>
            </a:r>
            <a:r>
              <a:rPr lang="ru-RU" sz="2800" b="1" i="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a:t>
            </a:r>
          </a:p>
        </p:txBody>
      </p:sp>
      <p:sp>
        <p:nvSpPr>
          <p:cNvPr id="5" name="Текст 4">
            <a:extLst>
              <a:ext uri="{FF2B5EF4-FFF2-40B4-BE49-F238E27FC236}">
                <a16:creationId xmlns="" xmlns:a16="http://schemas.microsoft.com/office/drawing/2014/main" id="{11066A5B-15AA-4DCF-A0C2-8536BDED8893}"/>
              </a:ext>
            </a:extLst>
          </p:cNvPr>
          <p:cNvSpPr>
            <a:spLocks noGrp="1"/>
          </p:cNvSpPr>
          <p:nvPr>
            <p:ph type="body" idx="1"/>
          </p:nvPr>
        </p:nvSpPr>
        <p:spPr>
          <a:xfrm>
            <a:off x="3859715" y="1581538"/>
            <a:ext cx="7709646" cy="3227102"/>
          </a:xfrm>
          <a:prstGeom prst="rect">
            <a:avLst/>
          </a:prstGeom>
        </p:spPr>
        <p:txBody>
          <a:bodyPr wrap="square">
            <a:spAutoFit/>
          </a:bodyPr>
          <a:lstStyle/>
          <a:p>
            <a:pPr algn="just">
              <a:lnSpc>
                <a:spcPct val="107000"/>
              </a:lnSpc>
              <a:spcAft>
                <a:spcPts val="0"/>
              </a:spcAft>
            </a:pPr>
            <a:r>
              <a:rPr lang="kk-KZ" b="1" i="1" dirty="0" smtClean="0">
                <a:solidFill>
                  <a:schemeClr val="accent3">
                    <a:lumMod val="50000"/>
                  </a:schemeClr>
                </a:solidFill>
                <a:latin typeface="Times New Roman" pitchFamily="18" charset="0"/>
                <a:cs typeface="Times New Roman" pitchFamily="18" charset="0"/>
              </a:rPr>
              <a:t>Жалпы білім беретін мектепте денешынықтыру сабақтары үш бөлімнен тұрады – дайындық, негізгі және қорытынды, ал түзету мектебінде – төрт бөлімнен тұрады: кіріспе, дайындық, негізгі және қорытынды. Кіріспе бөлімінде балаларды сабаққа дайындау қажет, сапқа тұрғызып, өтетін материалды таныстырып, сыртқы киімдерін бақылап, санатып,сапқа тұрғызу қажет. </a:t>
            </a:r>
            <a:endParaRPr lang="ru-RU" b="1" i="1" dirty="0">
              <a:solidFill>
                <a:schemeClr val="accent3">
                  <a:lumMod val="50000"/>
                </a:schemeClr>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858983" y="900545"/>
            <a:ext cx="10264632" cy="5113032"/>
          </a:xfrm>
        </p:spPr>
        <p:txBody>
          <a:bodyPr>
            <a:normAutofit/>
          </a:bodyPr>
          <a:lstStyle/>
          <a:p>
            <a:pPr>
              <a:buNone/>
            </a:pPr>
            <a:r>
              <a:rPr lang="kk-KZ" dirty="0" smtClean="0"/>
              <a:t>   Сабақтың </a:t>
            </a:r>
            <a:r>
              <a:rPr lang="kk-KZ" dirty="0" smtClean="0"/>
              <a:t>кіріспе бөлімі бастауыш сыныптарда үш минуттан бес минутқа дейін  созылады ал,  жоғары сыныптарда жеті минутқа дейін. Бұл жоғары сыныптарда теориялық мәліметтердің көптігіне байланысты болады. Негізінен көбінесе балалардың қозғалыс дағдыларын қалыптастыратын жаттығулар жатады. Көрсетілген жаттығулардан қимыл-қозғалысты дамытатын үш-төрт жаттығу таңдалып алынады. Сабақтың дайындық бөлімінде </a:t>
            </a:r>
            <a:r>
              <a:rPr lang="kk-KZ" b="1" dirty="0" smtClean="0">
                <a:solidFill>
                  <a:schemeClr val="accent3">
                    <a:lumMod val="75000"/>
                  </a:schemeClr>
                </a:solidFill>
              </a:rPr>
              <a:t>8-12 жаттығулар </a:t>
            </a:r>
            <a:r>
              <a:rPr lang="kk-KZ" dirty="0" smtClean="0"/>
              <a:t>жүргізген дұрыс, ал сабақтың дайындық бөлімі </a:t>
            </a:r>
            <a:r>
              <a:rPr lang="kk-KZ" b="1" dirty="0" smtClean="0">
                <a:solidFill>
                  <a:schemeClr val="accent3">
                    <a:lumMod val="75000"/>
                  </a:schemeClr>
                </a:solidFill>
              </a:rPr>
              <a:t>7-8 минутқа </a:t>
            </a:r>
            <a:r>
              <a:rPr lang="kk-KZ" dirty="0" smtClean="0"/>
              <a:t>созылады, бірақ </a:t>
            </a:r>
            <a:r>
              <a:rPr lang="kk-KZ" b="1" dirty="0" smtClean="0">
                <a:solidFill>
                  <a:schemeClr val="accent3">
                    <a:lumMod val="75000"/>
                  </a:schemeClr>
                </a:solidFill>
              </a:rPr>
              <a:t>14-16 минуттан</a:t>
            </a:r>
            <a:r>
              <a:rPr lang="kk-KZ" dirty="0" smtClean="0"/>
              <a:t> аспауы қажет.</a:t>
            </a:r>
            <a:endParaRPr lang="ru-RU" dirty="0" smtClean="0"/>
          </a:p>
          <a:p>
            <a:endParaRPr lang="ru-RU" dirty="0"/>
          </a:p>
        </p:txBody>
      </p:sp>
    </p:spTree>
    <p:extLst>
      <p:ext uri="{BB962C8B-B14F-4D97-AF65-F5344CB8AC3E}">
        <p14:creationId xmlns="" xmlns:p14="http://schemas.microsoft.com/office/powerpoint/2010/main" val="923300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623" y="313765"/>
            <a:ext cx="10165977" cy="665695"/>
          </a:xfrm>
          <a:prstGeom prst="rect">
            <a:avLst/>
          </a:prstGeom>
          <a:noFill/>
        </p:spPr>
        <p:txBody>
          <a:bodyPr wrap="square" rtlCol="0">
            <a:spAutoFit/>
          </a:bodyPr>
          <a:lstStyle/>
          <a:p>
            <a:pPr algn="just">
              <a:lnSpc>
                <a:spcPct val="107000"/>
              </a:lnSpc>
              <a:spcAft>
                <a:spcPts val="0"/>
              </a:spcAft>
            </a:pPr>
            <a:endParaRPr lang="ru-RU" b="1" i="1"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ru-RU" dirty="0"/>
          </a:p>
        </p:txBody>
      </p:sp>
      <p:sp>
        <p:nvSpPr>
          <p:cNvPr id="4097" name="Rectangle 1"/>
          <p:cNvSpPr>
            <a:spLocks noChangeArrowheads="1"/>
          </p:cNvSpPr>
          <p:nvPr/>
        </p:nvSpPr>
        <p:spPr bwMode="auto">
          <a:xfrm>
            <a:off x="671512" y="526473"/>
            <a:ext cx="5895543"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rPr>
              <a:t>Сабақтың негізгі бөлімі 20-30 минутқа созылады.</a:t>
            </a:r>
            <a:endParaRPr kumimoji="0" lang="ru-RU" sz="2800" b="1" i="0" u="none" strike="noStrike" cap="none" normalizeH="0" baseline="0" dirty="0" smtClean="0">
              <a:ln>
                <a:noFill/>
              </a:ln>
              <a:solidFill>
                <a:schemeClr val="accent3">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rPr>
              <a:t>– бастапқыда  ептiлікті;</a:t>
            </a:r>
            <a:endParaRPr kumimoji="0" lang="ru-RU" sz="2800" b="1" i="0" u="none" strike="noStrike" cap="none" normalizeH="0" baseline="0" dirty="0" smtClean="0">
              <a:ln>
                <a:noFill/>
              </a:ln>
              <a:solidFill>
                <a:schemeClr val="accent3">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rPr>
              <a:t>– содан соң –жылдамдықты;</a:t>
            </a:r>
            <a:endParaRPr kumimoji="0" lang="ru-RU" sz="2800" b="1" i="0" u="none" strike="noStrike" cap="none" normalizeH="0" baseline="0" dirty="0" smtClean="0">
              <a:ln>
                <a:noFill/>
              </a:ln>
              <a:solidFill>
                <a:schemeClr val="accent3">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rPr>
              <a:t>– бұдан әрi – шыдамдылық пен күшті;</a:t>
            </a:r>
            <a:endParaRPr kumimoji="0" lang="ru-RU" sz="2800" b="1" i="0" u="none" strike="noStrike" cap="none" normalizeH="0" baseline="0" dirty="0" smtClean="0">
              <a:ln>
                <a:noFill/>
              </a:ln>
              <a:solidFill>
                <a:schemeClr val="accent3">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accent3">
                    <a:lumMod val="75000"/>
                  </a:schemeClr>
                </a:solidFill>
                <a:effectLst/>
                <a:ea typeface="Times New Roman" pitchFamily="18" charset="0"/>
                <a:cs typeface="Times New Roman" pitchFamily="18" charset="0"/>
              </a:rPr>
              <a:t>– сонан соң – басқа сапаларды дамытуға арналған. Қорытындылау бөліміне 5-7 минут бөлінеді.</a:t>
            </a:r>
            <a:endParaRPr kumimoji="0" lang="kk-KZ" sz="2800" b="1" i="0" u="none" strike="noStrike" cap="none" normalizeH="0" baseline="0" dirty="0" smtClean="0">
              <a:ln>
                <a:noFill/>
              </a:ln>
              <a:solidFill>
                <a:schemeClr val="accent3">
                  <a:lumMod val="75000"/>
                </a:schemeClr>
              </a:solidFill>
              <a:effectLst/>
              <a:cs typeface="Arial" pitchFamily="34" charset="0"/>
            </a:endParaRPr>
          </a:p>
        </p:txBody>
      </p:sp>
      <p:pic>
        <p:nvPicPr>
          <p:cNvPr id="4098" name="Picture 2" descr="C:\Users\Urse\Documents\..............jpg"/>
          <p:cNvPicPr>
            <a:picLocks noChangeAspect="1" noChangeArrowheads="1"/>
          </p:cNvPicPr>
          <p:nvPr/>
        </p:nvPicPr>
        <p:blipFill>
          <a:blip r:embed="rId2"/>
          <a:srcRect/>
          <a:stretch>
            <a:fillRect/>
          </a:stretch>
        </p:blipFill>
        <p:spPr bwMode="auto">
          <a:xfrm>
            <a:off x="6608618" y="1253835"/>
            <a:ext cx="4475018" cy="40524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612749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6613" y="914400"/>
            <a:ext cx="10011496" cy="5029200"/>
          </a:xfrm>
        </p:spPr>
        <p:txBody>
          <a:bodyPr>
            <a:normAutofit fontScale="92500" lnSpcReduction="10000"/>
          </a:bodyPr>
          <a:lstStyle/>
          <a:p>
            <a:r>
              <a:rPr lang="kk-KZ" b="1" dirty="0" smtClean="0">
                <a:solidFill>
                  <a:schemeClr val="accent3">
                    <a:lumMod val="75000"/>
                  </a:schemeClr>
                </a:solidFill>
              </a:rPr>
              <a:t>Қазіргі кезде арнайы мектептің педагогикалық ұжымның алдыңда ең басты мәселе – түлектерді қоғамға бейімдеу мен интеграциялау керек.</a:t>
            </a:r>
            <a:endParaRPr lang="ru-RU" b="1" dirty="0" smtClean="0">
              <a:solidFill>
                <a:schemeClr val="accent3">
                  <a:lumMod val="75000"/>
                </a:schemeClr>
              </a:solidFill>
            </a:endParaRPr>
          </a:p>
          <a:p>
            <a:r>
              <a:rPr lang="kk-KZ" b="1" dirty="0" smtClean="0">
                <a:solidFill>
                  <a:schemeClr val="accent3">
                    <a:lumMod val="75000"/>
                  </a:schemeClr>
                </a:solidFill>
              </a:rPr>
              <a:t>Көп жағдайларда интеллект бұзылыстары қозғалыс сферасының бұзылыстарымен қатар келеді. Сондықтан бұл бұзылыстарды түзету мақсатымен дене тәрбиесінің адекватты құралдар мен тәсілдері таңдалады, яғни әлеуметтендірудің қажетті шарты. Физикалық жаттығуларды арнайы іс-әрекетте, сонымен қатар еңбектік жүйелер ретінде қолдануын көздейді. Спорттық сабақтарды ұйымдастыру кезінде мүгедек – спортшылардың әрқайсысының нақты мүмкіндіктері ескерілуі қажет.Арнайы түзету оқыту жүйесінде физикалық реабилитация емдіксауықтыру және қайта қалпына келтіру сипаттағы бағыты ретінде кең қолданысқа ие болды.</a:t>
            </a:r>
            <a:endParaRPr lang="ru-RU" b="1" dirty="0" smtClean="0">
              <a:solidFill>
                <a:schemeClr val="accent3">
                  <a:lumMod val="75000"/>
                </a:schemeClr>
              </a:solidFill>
            </a:endParaRPr>
          </a:p>
          <a:p>
            <a:endParaRPr lang="ru-RU" b="1" dirty="0">
              <a:solidFill>
                <a:schemeClr val="accent3">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1395504" y="1759573"/>
          <a:ext cx="8842190" cy="509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одержимое 7"/>
          <p:cNvSpPr>
            <a:spLocks noGrp="1"/>
          </p:cNvSpPr>
          <p:nvPr>
            <p:ph idx="1"/>
          </p:nvPr>
        </p:nvSpPr>
        <p:spPr>
          <a:xfrm>
            <a:off x="415636" y="914400"/>
            <a:ext cx="11208328" cy="5680364"/>
          </a:xfrm>
        </p:spPr>
        <p:txBody>
          <a:bodyPr>
            <a:normAutofit fontScale="25000" lnSpcReduction="20000"/>
          </a:bodyPr>
          <a:lstStyle/>
          <a:p>
            <a:pPr>
              <a:buNone/>
            </a:pPr>
            <a:r>
              <a:rPr lang="kk-KZ" sz="5500" b="1" dirty="0" smtClean="0">
                <a:solidFill>
                  <a:schemeClr val="accent3">
                    <a:lumMod val="75000"/>
                  </a:schemeClr>
                </a:solidFill>
              </a:rPr>
              <a:t>Бекіту сұрақтары:</a:t>
            </a:r>
            <a:endParaRPr lang="ru-RU" sz="5500" b="1" dirty="0" smtClean="0">
              <a:solidFill>
                <a:schemeClr val="accent3">
                  <a:lumMod val="75000"/>
                </a:schemeClr>
              </a:solidFill>
            </a:endParaRPr>
          </a:p>
          <a:p>
            <a:pPr>
              <a:buNone/>
            </a:pPr>
            <a:r>
              <a:rPr lang="kk-KZ" sz="4900" dirty="0" smtClean="0"/>
              <a:t>1.Балалардың өсу ерекшеліктерінен ауытқуларына байланысты орташа арифметикалық есеппен түзету топқа бөлінеді,соның 1-ші тобына-</a:t>
            </a:r>
            <a:endParaRPr lang="ru-RU" sz="4900" dirty="0" smtClean="0"/>
          </a:p>
          <a:p>
            <a:pPr>
              <a:buNone/>
            </a:pPr>
            <a:r>
              <a:rPr lang="kk-KZ" sz="4900" dirty="0" smtClean="0"/>
              <a:t>А. түзету мектептерінің дене бітімдері дамыған қозғалыс қабілеттері ортадан жоғары нәтиже көрсетушілер жатады.</a:t>
            </a:r>
            <a:endParaRPr lang="ru-RU" sz="4900" dirty="0" smtClean="0"/>
          </a:p>
          <a:p>
            <a:pPr>
              <a:buNone/>
            </a:pPr>
            <a:r>
              <a:rPr lang="kk-KZ" sz="4900" dirty="0" smtClean="0"/>
              <a:t>В.түзету мектептерінің олигофрен балалары және жалпы мектеп оқушыларының орташа көрсеткіш нәтижелері бар балалар.</a:t>
            </a:r>
            <a:endParaRPr lang="ru-RU" sz="4900" dirty="0" smtClean="0"/>
          </a:p>
          <a:p>
            <a:pPr>
              <a:buNone/>
            </a:pPr>
            <a:r>
              <a:rPr lang="kk-KZ" sz="4900" dirty="0" smtClean="0"/>
              <a:t>С.интеллект бұзылыстары бар, жаттығу орындауының көрсеткіштері орташа деңгейдегі балалар құрайды.</a:t>
            </a:r>
            <a:endParaRPr lang="ru-RU" sz="4900" dirty="0" smtClean="0"/>
          </a:p>
          <a:p>
            <a:pPr>
              <a:buNone/>
            </a:pPr>
            <a:r>
              <a:rPr lang="kk-KZ" sz="4900" dirty="0" smtClean="0"/>
              <a:t>Д.орташа және орташадан төмен нәтижелі балалар жатады</a:t>
            </a:r>
            <a:endParaRPr lang="ru-RU" sz="4900" dirty="0" smtClean="0"/>
          </a:p>
          <a:p>
            <a:pPr>
              <a:buNone/>
            </a:pPr>
            <a:r>
              <a:rPr lang="kk-KZ" sz="4900" dirty="0" smtClean="0"/>
              <a:t>Е.дене бітімінің даму көрсеткіштері орташадан төмен интеллект бұзылысы бар балалар жатады.</a:t>
            </a:r>
            <a:endParaRPr lang="ru-RU" sz="4900" dirty="0" smtClean="0"/>
          </a:p>
          <a:p>
            <a:pPr>
              <a:buNone/>
            </a:pPr>
            <a:r>
              <a:rPr lang="kk-KZ" sz="4900" dirty="0" smtClean="0"/>
              <a:t>2.Сабақтың дайындық бөлімінде қанша жаттығулар жүргізген дұрыс?</a:t>
            </a:r>
            <a:endParaRPr lang="ru-RU" sz="4900" dirty="0" smtClean="0"/>
          </a:p>
          <a:p>
            <a:pPr>
              <a:buNone/>
            </a:pPr>
            <a:r>
              <a:rPr lang="kk-KZ" sz="4900" dirty="0" smtClean="0"/>
              <a:t>А.8-12</a:t>
            </a:r>
            <a:endParaRPr lang="ru-RU" sz="4900" dirty="0" smtClean="0"/>
          </a:p>
          <a:p>
            <a:pPr>
              <a:buNone/>
            </a:pPr>
            <a:r>
              <a:rPr lang="kk-KZ" sz="4900" dirty="0" smtClean="0"/>
              <a:t>В.10-15</a:t>
            </a:r>
            <a:endParaRPr lang="ru-RU" sz="4900" dirty="0" smtClean="0"/>
          </a:p>
          <a:p>
            <a:pPr>
              <a:buNone/>
            </a:pPr>
            <a:r>
              <a:rPr lang="kk-KZ" sz="4900" dirty="0" smtClean="0"/>
              <a:t>С.5-6</a:t>
            </a:r>
            <a:endParaRPr lang="ru-RU" sz="4900" dirty="0" smtClean="0"/>
          </a:p>
          <a:p>
            <a:pPr>
              <a:buNone/>
            </a:pPr>
            <a:r>
              <a:rPr lang="kk-KZ" sz="4900" dirty="0" smtClean="0"/>
              <a:t>Д.3-4</a:t>
            </a:r>
            <a:endParaRPr lang="ru-RU" sz="4900" dirty="0" smtClean="0"/>
          </a:p>
          <a:p>
            <a:pPr>
              <a:buNone/>
            </a:pPr>
            <a:r>
              <a:rPr lang="kk-KZ" sz="4900" dirty="0" smtClean="0"/>
              <a:t>Е.15-20</a:t>
            </a:r>
            <a:endParaRPr lang="ru-RU" sz="4900" dirty="0" smtClean="0"/>
          </a:p>
          <a:p>
            <a:endParaRPr lang="ru-RU" dirty="0"/>
          </a:p>
        </p:txBody>
      </p:sp>
    </p:spTree>
    <p:extLst>
      <p:ext uri="{BB962C8B-B14F-4D97-AF65-F5344CB8AC3E}">
        <p14:creationId xmlns="" xmlns:p14="http://schemas.microsoft.com/office/powerpoint/2010/main" val="4005728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theme/theme1.xml><?xml version="1.0" encoding="utf-8"?>
<a:theme xmlns:a="http://schemas.openxmlformats.org/drawingml/2006/main" name="tf03431377_win32 (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 (1)</Template>
  <TotalTime>51</TotalTime>
  <Words>392</Words>
  <Application>Microsoft Office PowerPoint</Application>
  <PresentationFormat>Произвольный</PresentationFormat>
  <Paragraphs>31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tf03431377_win32 (1)</vt:lpstr>
      <vt:lpstr>Ақыл-ойы кем оқушылардың дене тәрбиесі</vt:lpstr>
      <vt:lpstr>Жоспар:</vt:lpstr>
      <vt:lpstr>Балалар денсаулығын қорғау – бұл мемлекеттің мәселесі. Сау балалар – сау қоғам. Өсіп келе жатқан ұрпақтың дене тәрбиесі – бұл жасөспірімде дене шынықтыру мен спорт білімін, біліктілігін және дағдысын қалыптастыру, денешынықтыру мен спорт сабақтарының жүйелілігіне үйрету, денсаулықтың, ақыл-ой мен физикалық жұмысқа қабілеттіліктің жоғарғы деңгейін қамтамасыз ету мақсатымен санитарлық-гигиеналық біліктілік пен әдеттерін баулу, дағдыландыру.</vt:lpstr>
      <vt:lpstr>Жеке тұлғаға бағытталған технологиялар:</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Тұлғаға бағытталған оқыту технологиялары</dc:title>
  <dc:creator>hp</dc:creator>
  <cp:lastModifiedBy>Urse</cp:lastModifiedBy>
  <cp:revision>4</cp:revision>
  <dcterms:created xsi:type="dcterms:W3CDTF">2021-02-22T12:47:34Z</dcterms:created>
  <dcterms:modified xsi:type="dcterms:W3CDTF">2021-02-23T18:33:36Z</dcterms:modified>
</cp:coreProperties>
</file>