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98" r:id="rId2"/>
    <p:sldId id="399" r:id="rId3"/>
    <p:sldId id="397" r:id="rId4"/>
    <p:sldId id="391" r:id="rId5"/>
    <p:sldId id="396" r:id="rId6"/>
    <p:sldId id="392" r:id="rId7"/>
    <p:sldId id="394" r:id="rId8"/>
    <p:sldId id="395" r:id="rId9"/>
    <p:sldId id="390" r:id="rId10"/>
    <p:sldId id="256" r:id="rId11"/>
    <p:sldId id="325" r:id="rId12"/>
    <p:sldId id="257" r:id="rId13"/>
    <p:sldId id="346" r:id="rId14"/>
    <p:sldId id="306" r:id="rId15"/>
    <p:sldId id="348" r:id="rId16"/>
    <p:sldId id="349" r:id="rId17"/>
    <p:sldId id="366" r:id="rId18"/>
    <p:sldId id="367" r:id="rId19"/>
    <p:sldId id="363" r:id="rId20"/>
    <p:sldId id="356" r:id="rId21"/>
    <p:sldId id="357" r:id="rId22"/>
    <p:sldId id="358" r:id="rId23"/>
    <p:sldId id="275" r:id="rId24"/>
    <p:sldId id="311" r:id="rId25"/>
    <p:sldId id="277" r:id="rId26"/>
    <p:sldId id="312" r:id="rId27"/>
    <p:sldId id="313" r:id="rId28"/>
    <p:sldId id="278" r:id="rId29"/>
    <p:sldId id="402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406" r:id="rId47"/>
    <p:sldId id="297" r:id="rId48"/>
    <p:sldId id="400" r:id="rId49"/>
    <p:sldId id="401" r:id="rId50"/>
    <p:sldId id="407" r:id="rId51"/>
    <p:sldId id="299" r:id="rId52"/>
    <p:sldId id="404" r:id="rId53"/>
    <p:sldId id="40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19188-77E2-49E9-9B44-2A33CF590140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</dgm:pt>
    <dgm:pt modelId="{F3153D90-DADF-4277-82A0-C86E8B086FF8}">
      <dgm:prSet phldrT="[Текст]" custT="1"/>
      <dgm:spPr/>
      <dgm:t>
        <a:bodyPr/>
        <a:lstStyle/>
        <a:p>
          <a:r>
            <a:rPr lang="kk-KZ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Деректер қоры </a:t>
          </a:r>
          <a:endParaRPr lang="ru-RU" sz="3600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CC90A-0DB2-4DC2-AAE4-94ABA6AFBE07}" type="parTrans" cxnId="{AE18844B-63F9-40CA-BF03-1018C8A62644}">
      <dgm:prSet/>
      <dgm:spPr/>
      <dgm:t>
        <a:bodyPr/>
        <a:lstStyle/>
        <a:p>
          <a:endParaRPr lang="ru-RU"/>
        </a:p>
      </dgm:t>
    </dgm:pt>
    <dgm:pt modelId="{572A1621-0943-4663-8D5E-C454FD780955}" type="sibTrans" cxnId="{AE18844B-63F9-40CA-BF03-1018C8A62644}">
      <dgm:prSet/>
      <dgm:spPr/>
      <dgm:t>
        <a:bodyPr/>
        <a:lstStyle/>
        <a:p>
          <a:endParaRPr lang="ru-RU"/>
        </a:p>
      </dgm:t>
    </dgm:pt>
    <dgm:pt modelId="{52133C14-1AA8-4157-B71D-EE18FED0DBE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1" u="none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Өріс</a:t>
          </a:r>
          <a:r>
            <a:rPr lang="en-US" b="1" i="1" u="none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 </a:t>
          </a:r>
          <a:r>
            <a:rPr lang="en-US" b="1" i="1" u="none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атауы</a:t>
          </a:r>
          <a:r>
            <a:rPr lang="en-US" b="1" i="1" u="none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, </a:t>
          </a:r>
          <a:r>
            <a:rPr lang="en-US" b="1" i="1" u="none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мәліметтер</a:t>
          </a:r>
          <a:r>
            <a:rPr lang="en-US" b="1" i="1" u="none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 </a:t>
          </a:r>
          <a:r>
            <a:rPr lang="en-US" b="1" i="1" u="none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типі</a:t>
          </a:r>
          <a:r>
            <a:rPr lang="en-US" b="1" i="1" u="none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 (</a:t>
          </a:r>
          <a:r>
            <a:rPr lang="en-US" b="1" i="1" u="none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түрі</a:t>
          </a:r>
          <a:r>
            <a:rPr lang="en-US" b="1" i="1" u="none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), </a:t>
          </a:r>
          <a:r>
            <a:rPr lang="en-US" b="1" i="1" u="none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сипаттама</a:t>
          </a:r>
          <a:r>
            <a:rPr lang="kk-KZ" b="1" i="1" u="none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.</a:t>
          </a:r>
          <a:endParaRPr lang="ru-RU" b="1" i="1" dirty="0"/>
        </a:p>
      </dgm:t>
    </dgm:pt>
    <dgm:pt modelId="{3451309B-C967-42CA-B29F-7221A1F397B9}" type="parTrans" cxnId="{CDF3F410-D650-4586-ABFA-0C3204F844A1}">
      <dgm:prSet/>
      <dgm:spPr/>
      <dgm:t>
        <a:bodyPr/>
        <a:lstStyle/>
        <a:p>
          <a:endParaRPr lang="ru-RU"/>
        </a:p>
      </dgm:t>
    </dgm:pt>
    <dgm:pt modelId="{1647B5C4-E9C6-4B71-A237-65C487FEA580}" type="sibTrans" cxnId="{CDF3F410-D650-4586-ABFA-0C3204F844A1}">
      <dgm:prSet/>
      <dgm:spPr/>
      <dgm:t>
        <a:bodyPr/>
        <a:lstStyle/>
        <a:p>
          <a:endParaRPr lang="ru-RU"/>
        </a:p>
      </dgm:t>
    </dgm:pt>
    <dgm:pt modelId="{619512E6-C2D8-41CE-81F9-6BDF987711A5}">
      <dgm:prSet phldrT="[Текст]"/>
      <dgm:spPr/>
      <dgm:t>
        <a:bodyPr/>
        <a:lstStyle/>
        <a:p>
          <a:r>
            <a:rPr lang="kk-KZ" b="1" i="1" dirty="0" smtClean="0"/>
            <a:t>MS ACCESS объектілері</a:t>
          </a:r>
          <a:endParaRPr lang="ru-RU" b="1" i="1" dirty="0">
            <a:solidFill>
              <a:schemeClr val="bg1"/>
            </a:solidFill>
          </a:endParaRPr>
        </a:p>
      </dgm:t>
    </dgm:pt>
    <dgm:pt modelId="{CC93E76E-3403-42B9-9381-634588C03099}" type="parTrans" cxnId="{86305BC5-EF8E-4F22-82E4-EBCD11712E4F}">
      <dgm:prSet/>
      <dgm:spPr/>
      <dgm:t>
        <a:bodyPr/>
        <a:lstStyle/>
        <a:p>
          <a:endParaRPr lang="ru-RU"/>
        </a:p>
      </dgm:t>
    </dgm:pt>
    <dgm:pt modelId="{A2E03625-31AA-474C-AB89-BB93890C7B91}" type="sibTrans" cxnId="{86305BC5-EF8E-4F22-82E4-EBCD11712E4F}">
      <dgm:prSet/>
      <dgm:spPr/>
      <dgm:t>
        <a:bodyPr/>
        <a:lstStyle/>
        <a:p>
          <a:endParaRPr lang="ru-RU"/>
        </a:p>
      </dgm:t>
    </dgm:pt>
    <dgm:pt modelId="{26D7AFA1-FAEC-4223-8859-6407E9D54EC2}" type="pres">
      <dgm:prSet presAssocID="{C7219188-77E2-49E9-9B44-2A33CF590140}" presName="linearFlow" presStyleCnt="0">
        <dgm:presLayoutVars>
          <dgm:dir/>
          <dgm:resizeHandles val="exact"/>
        </dgm:presLayoutVars>
      </dgm:prSet>
      <dgm:spPr/>
    </dgm:pt>
    <dgm:pt modelId="{D030E49B-94FD-4884-838B-1AC35A690438}" type="pres">
      <dgm:prSet presAssocID="{F3153D90-DADF-4277-82A0-C86E8B086FF8}" presName="composite" presStyleCnt="0"/>
      <dgm:spPr/>
    </dgm:pt>
    <dgm:pt modelId="{7418023D-B071-484A-B2E6-20B3B514787B}" type="pres">
      <dgm:prSet presAssocID="{F3153D90-DADF-4277-82A0-C86E8B086FF8}" presName="imgShp" presStyleLbl="fgImgPlace1" presStyleIdx="0" presStyleCnt="3" custScaleX="72711" custScaleY="658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2E7D3C-168E-4C8E-9D15-8B79D1B9FCDD}" type="pres">
      <dgm:prSet presAssocID="{F3153D90-DADF-4277-82A0-C86E8B086FF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54731-2768-440C-AAC8-01BB08B78023}" type="pres">
      <dgm:prSet presAssocID="{572A1621-0943-4663-8D5E-C454FD780955}" presName="spacing" presStyleCnt="0"/>
      <dgm:spPr/>
    </dgm:pt>
    <dgm:pt modelId="{B1DFA134-89B8-4877-8F2C-72B7A98297AF}" type="pres">
      <dgm:prSet presAssocID="{52133C14-1AA8-4157-B71D-EE18FED0DBE7}" presName="composite" presStyleCnt="0"/>
      <dgm:spPr/>
    </dgm:pt>
    <dgm:pt modelId="{1DDE087D-C77A-46CD-87A3-C6CF4B717FDE}" type="pres">
      <dgm:prSet presAssocID="{52133C14-1AA8-4157-B71D-EE18FED0DBE7}" presName="imgShp" presStyleLbl="fgImgPlace1" presStyleIdx="1" presStyleCnt="3" custScaleX="84134" custScaleY="742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19E5FA-4642-46DE-9412-9A4321B0CE29}" type="pres">
      <dgm:prSet presAssocID="{52133C14-1AA8-4157-B71D-EE18FED0DBE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4580E-6DDA-46D1-94B1-52D27592813B}" type="pres">
      <dgm:prSet presAssocID="{1647B5C4-E9C6-4B71-A237-65C487FEA580}" presName="spacing" presStyleCnt="0"/>
      <dgm:spPr/>
    </dgm:pt>
    <dgm:pt modelId="{649422C6-AE25-4991-8CD7-E02A43256D6C}" type="pres">
      <dgm:prSet presAssocID="{619512E6-C2D8-41CE-81F9-6BDF987711A5}" presName="composite" presStyleCnt="0"/>
      <dgm:spPr/>
    </dgm:pt>
    <dgm:pt modelId="{FA379B84-4A92-4F52-A360-821D127F5C4B}" type="pres">
      <dgm:prSet presAssocID="{619512E6-C2D8-41CE-81F9-6BDF987711A5}" presName="imgShp" presStyleLbl="fgImgPlace1" presStyleIdx="2" presStyleCnt="3" custScaleX="72711" custScaleY="826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9F032D-7D88-402C-A6FD-97E53785CD89}" type="pres">
      <dgm:prSet presAssocID="{619512E6-C2D8-41CE-81F9-6BDF987711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9D31D-DB42-416A-9ADC-AFBD3EC14139}" type="presOf" srcId="{F3153D90-DADF-4277-82A0-C86E8B086FF8}" destId="{032E7D3C-168E-4C8E-9D15-8B79D1B9FCDD}" srcOrd="0" destOrd="0" presId="urn:microsoft.com/office/officeart/2005/8/layout/vList3#1"/>
    <dgm:cxn modelId="{B4D7AB43-01C5-4097-BAEE-4654D1D5BFAA}" type="presOf" srcId="{52133C14-1AA8-4157-B71D-EE18FED0DBE7}" destId="{0619E5FA-4642-46DE-9412-9A4321B0CE29}" srcOrd="0" destOrd="0" presId="urn:microsoft.com/office/officeart/2005/8/layout/vList3#1"/>
    <dgm:cxn modelId="{AE18844B-63F9-40CA-BF03-1018C8A62644}" srcId="{C7219188-77E2-49E9-9B44-2A33CF590140}" destId="{F3153D90-DADF-4277-82A0-C86E8B086FF8}" srcOrd="0" destOrd="0" parTransId="{B2ACC90A-0DB2-4DC2-AAE4-94ABA6AFBE07}" sibTransId="{572A1621-0943-4663-8D5E-C454FD780955}"/>
    <dgm:cxn modelId="{CDF3F410-D650-4586-ABFA-0C3204F844A1}" srcId="{C7219188-77E2-49E9-9B44-2A33CF590140}" destId="{52133C14-1AA8-4157-B71D-EE18FED0DBE7}" srcOrd="1" destOrd="0" parTransId="{3451309B-C967-42CA-B29F-7221A1F397B9}" sibTransId="{1647B5C4-E9C6-4B71-A237-65C487FEA580}"/>
    <dgm:cxn modelId="{73B0CB30-E330-4883-9DF1-A965DECB4CA4}" type="presOf" srcId="{C7219188-77E2-49E9-9B44-2A33CF590140}" destId="{26D7AFA1-FAEC-4223-8859-6407E9D54EC2}" srcOrd="0" destOrd="0" presId="urn:microsoft.com/office/officeart/2005/8/layout/vList3#1"/>
    <dgm:cxn modelId="{86305BC5-EF8E-4F22-82E4-EBCD11712E4F}" srcId="{C7219188-77E2-49E9-9B44-2A33CF590140}" destId="{619512E6-C2D8-41CE-81F9-6BDF987711A5}" srcOrd="2" destOrd="0" parTransId="{CC93E76E-3403-42B9-9381-634588C03099}" sibTransId="{A2E03625-31AA-474C-AB89-BB93890C7B91}"/>
    <dgm:cxn modelId="{61BE4CD2-424C-4EAE-9373-B20CAF39B71F}" type="presOf" srcId="{619512E6-C2D8-41CE-81F9-6BDF987711A5}" destId="{FB9F032D-7D88-402C-A6FD-97E53785CD89}" srcOrd="0" destOrd="0" presId="urn:microsoft.com/office/officeart/2005/8/layout/vList3#1"/>
    <dgm:cxn modelId="{30DE21DE-D43B-4A34-9446-B6EF521EE1D9}" type="presParOf" srcId="{26D7AFA1-FAEC-4223-8859-6407E9D54EC2}" destId="{D030E49B-94FD-4884-838B-1AC35A690438}" srcOrd="0" destOrd="0" presId="urn:microsoft.com/office/officeart/2005/8/layout/vList3#1"/>
    <dgm:cxn modelId="{D4E3B98A-C8AF-47B0-86CD-01BD60685A22}" type="presParOf" srcId="{D030E49B-94FD-4884-838B-1AC35A690438}" destId="{7418023D-B071-484A-B2E6-20B3B514787B}" srcOrd="0" destOrd="0" presId="urn:microsoft.com/office/officeart/2005/8/layout/vList3#1"/>
    <dgm:cxn modelId="{79CB4F47-8A20-4FDD-9E65-A3F35D5B7DAE}" type="presParOf" srcId="{D030E49B-94FD-4884-838B-1AC35A690438}" destId="{032E7D3C-168E-4C8E-9D15-8B79D1B9FCDD}" srcOrd="1" destOrd="0" presId="urn:microsoft.com/office/officeart/2005/8/layout/vList3#1"/>
    <dgm:cxn modelId="{87D69E10-D4B9-4CCD-91B4-4F7E54A61F99}" type="presParOf" srcId="{26D7AFA1-FAEC-4223-8859-6407E9D54EC2}" destId="{24D54731-2768-440C-AAC8-01BB08B78023}" srcOrd="1" destOrd="0" presId="urn:microsoft.com/office/officeart/2005/8/layout/vList3#1"/>
    <dgm:cxn modelId="{63507AB3-F6AE-461C-8384-89488EA33E1D}" type="presParOf" srcId="{26D7AFA1-FAEC-4223-8859-6407E9D54EC2}" destId="{B1DFA134-89B8-4877-8F2C-72B7A98297AF}" srcOrd="2" destOrd="0" presId="urn:microsoft.com/office/officeart/2005/8/layout/vList3#1"/>
    <dgm:cxn modelId="{A57376AC-9202-4D7E-AE15-EE1F3A8ADBEA}" type="presParOf" srcId="{B1DFA134-89B8-4877-8F2C-72B7A98297AF}" destId="{1DDE087D-C77A-46CD-87A3-C6CF4B717FDE}" srcOrd="0" destOrd="0" presId="urn:microsoft.com/office/officeart/2005/8/layout/vList3#1"/>
    <dgm:cxn modelId="{8B067532-7CE4-4FAD-A1E6-61A388661E95}" type="presParOf" srcId="{B1DFA134-89B8-4877-8F2C-72B7A98297AF}" destId="{0619E5FA-4642-46DE-9412-9A4321B0CE29}" srcOrd="1" destOrd="0" presId="urn:microsoft.com/office/officeart/2005/8/layout/vList3#1"/>
    <dgm:cxn modelId="{05FAF68A-1BF9-4C3E-8A8A-475970A0381F}" type="presParOf" srcId="{26D7AFA1-FAEC-4223-8859-6407E9D54EC2}" destId="{A0D4580E-6DDA-46D1-94B1-52D27592813B}" srcOrd="3" destOrd="0" presId="urn:microsoft.com/office/officeart/2005/8/layout/vList3#1"/>
    <dgm:cxn modelId="{604B009E-A876-4D8B-BDA1-AD9078542552}" type="presParOf" srcId="{26D7AFA1-FAEC-4223-8859-6407E9D54EC2}" destId="{649422C6-AE25-4991-8CD7-E02A43256D6C}" srcOrd="4" destOrd="0" presId="urn:microsoft.com/office/officeart/2005/8/layout/vList3#1"/>
    <dgm:cxn modelId="{FB351251-605C-4855-8639-4210413C4854}" type="presParOf" srcId="{649422C6-AE25-4991-8CD7-E02A43256D6C}" destId="{FA379B84-4A92-4F52-A360-821D127F5C4B}" srcOrd="0" destOrd="0" presId="urn:microsoft.com/office/officeart/2005/8/layout/vList3#1"/>
    <dgm:cxn modelId="{5A4C2AE5-F2C4-4CC9-83DB-6C4F4019D012}" type="presParOf" srcId="{649422C6-AE25-4991-8CD7-E02A43256D6C}" destId="{FB9F032D-7D88-402C-A6FD-97E53785CD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E7D3C-168E-4C8E-9D15-8B79D1B9FCDD}">
      <dsp:nvSpPr>
        <dsp:cNvPr id="0" name=""/>
        <dsp:cNvSpPr/>
      </dsp:nvSpPr>
      <dsp:spPr>
        <a:xfrm rot="10800000">
          <a:off x="1531643" y="753"/>
          <a:ext cx="5178183" cy="12507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56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Деректер қоры </a:t>
          </a:r>
          <a:endParaRPr lang="ru-RU" sz="3600" b="1" i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44339" y="753"/>
        <a:ext cx="4865487" cy="1250783"/>
      </dsp:txXfrm>
    </dsp:sp>
    <dsp:sp modelId="{7418023D-B071-484A-B2E6-20B3B514787B}">
      <dsp:nvSpPr>
        <dsp:cNvPr id="0" name=""/>
        <dsp:cNvSpPr/>
      </dsp:nvSpPr>
      <dsp:spPr>
        <a:xfrm>
          <a:off x="1076914" y="214312"/>
          <a:ext cx="909457" cy="8236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9E5FA-4642-46DE-9412-9A4321B0CE29}">
      <dsp:nvSpPr>
        <dsp:cNvPr id="0" name=""/>
        <dsp:cNvSpPr/>
      </dsp:nvSpPr>
      <dsp:spPr>
        <a:xfrm rot="10800000">
          <a:off x="1567362" y="1624905"/>
          <a:ext cx="5178183" cy="12507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561" tIns="106680" rIns="199136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i="1" u="none" kern="1200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Өріс</a:t>
          </a:r>
          <a:r>
            <a:rPr lang="en-US" sz="2800" b="1" i="1" u="none" kern="12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 </a:t>
          </a:r>
          <a:r>
            <a:rPr lang="en-US" sz="2800" b="1" i="1" u="none" kern="1200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атауы</a:t>
          </a:r>
          <a:r>
            <a:rPr lang="en-US" sz="2800" b="1" i="1" u="none" kern="12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, </a:t>
          </a:r>
          <a:r>
            <a:rPr lang="en-US" sz="2800" b="1" i="1" u="none" kern="1200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мәліметтер</a:t>
          </a:r>
          <a:r>
            <a:rPr lang="en-US" sz="2800" b="1" i="1" u="none" kern="12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 </a:t>
          </a:r>
          <a:r>
            <a:rPr lang="en-US" sz="2800" b="1" i="1" u="none" kern="1200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типі</a:t>
          </a:r>
          <a:r>
            <a:rPr lang="en-US" sz="2800" b="1" i="1" u="none" kern="12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 (</a:t>
          </a:r>
          <a:r>
            <a:rPr lang="en-US" sz="2800" b="1" i="1" u="none" kern="1200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түрі</a:t>
          </a:r>
          <a:r>
            <a:rPr lang="en-US" sz="2800" b="1" i="1" u="none" kern="12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), </a:t>
          </a:r>
          <a:r>
            <a:rPr lang="en-US" sz="2800" b="1" i="1" u="none" kern="1200" dirty="0" err="1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сипаттама</a:t>
          </a:r>
          <a:r>
            <a:rPr lang="kk-KZ" sz="2800" b="1" i="1" u="none" kern="12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rPr>
            <a:t>.</a:t>
          </a:r>
          <a:endParaRPr lang="ru-RU" sz="2800" b="1" i="1" kern="1200" dirty="0"/>
        </a:p>
      </dsp:txBody>
      <dsp:txXfrm rot="10800000">
        <a:off x="1880058" y="1624905"/>
        <a:ext cx="4865487" cy="1250783"/>
      </dsp:txXfrm>
    </dsp:sp>
    <dsp:sp modelId="{1DDE087D-C77A-46CD-87A3-C6CF4B717FDE}">
      <dsp:nvSpPr>
        <dsp:cNvPr id="0" name=""/>
        <dsp:cNvSpPr/>
      </dsp:nvSpPr>
      <dsp:spPr>
        <a:xfrm>
          <a:off x="1041195" y="1785949"/>
          <a:ext cx="1052334" cy="9286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F032D-7D88-402C-A6FD-97E53785CD89}">
      <dsp:nvSpPr>
        <dsp:cNvPr id="0" name=""/>
        <dsp:cNvSpPr/>
      </dsp:nvSpPr>
      <dsp:spPr>
        <a:xfrm rot="10800000">
          <a:off x="1531643" y="3249056"/>
          <a:ext cx="5178183" cy="125078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56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i="1" kern="1200" dirty="0" smtClean="0"/>
            <a:t>MS ACCESS объектілері</a:t>
          </a:r>
          <a:endParaRPr lang="ru-RU" sz="2800" b="1" i="1" kern="1200" dirty="0">
            <a:solidFill>
              <a:schemeClr val="bg1"/>
            </a:solidFill>
          </a:endParaRPr>
        </a:p>
      </dsp:txBody>
      <dsp:txXfrm rot="10800000">
        <a:off x="1844339" y="3249056"/>
        <a:ext cx="4865487" cy="1250783"/>
      </dsp:txXfrm>
    </dsp:sp>
    <dsp:sp modelId="{FA379B84-4A92-4F52-A360-821D127F5C4B}">
      <dsp:nvSpPr>
        <dsp:cNvPr id="0" name=""/>
        <dsp:cNvSpPr/>
      </dsp:nvSpPr>
      <dsp:spPr>
        <a:xfrm>
          <a:off x="1076914" y="3357587"/>
          <a:ext cx="909457" cy="10337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F647-0DFA-4A4F-B74C-45131899DA08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E9195-44DA-45E2-8782-8129EF3DF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3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70ACCD-673F-40C7-8B42-1BBC4FD8589E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E99326-A37D-406E-863A-91695D516157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332A3-D0D6-430E-861A-933A42941FED}" type="slidenum">
              <a:rPr lang="en-US"/>
              <a:pPr/>
              <a:t>12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8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5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3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237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7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3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6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3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A7FB-F46D-49F9-ACCF-ACC16584FD6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E10FD-5FE8-4AE3-8F41-5F68FBD01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6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6.xml"/><Relationship Id="rId7" Type="http://schemas.openxmlformats.org/officeDocument/2006/relationships/slide" Target="slide2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0.xml"/><Relationship Id="rId4" Type="http://schemas.openxmlformats.org/officeDocument/2006/relationships/slide" Target="slide23.xml"/><Relationship Id="rId9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slide" Target="sl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2;&#1089;&#1090;&#1077;&#1088;%20&#1087;&#1086;&#1076;.%20&#1082;&#1085;&#1086;&#1087;%20&#1092;&#1086;&#1088;&#1084;&#1072;.mp4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1.xml"/><Relationship Id="rId4" Type="http://schemas.openxmlformats.org/officeDocument/2006/relationships/image" Target="../media/image5.gif"/><Relationship Id="rId9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0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0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0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0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537054346/&#1050;&#1241;&#1089;&#1110;&#1073;&#1080;-&#1179;&#1099;&#1079;&#1084;&#1077;&#1090;&#1090;&#1077;&#1075;&#1110;-&#1072;&#1179;&#1087;&#1072;&#1088;&#1072;&#1090;&#1090;&#1099;&#1179;-&#1090;&#1077;&#1093;&#1085;&#1086;&#1083;&#1086;&#1075;&#1080;&#1103;&#1083;&#1072;&#1088;-flash-cards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285875" y="285750"/>
            <a:ext cx="61928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</a:t>
            </a:r>
            <a:r>
              <a:rPr lang="ru-RU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өткізу</a:t>
            </a:r>
            <a:r>
              <a:rPr lang="ru-RU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кезеңдері</a:t>
            </a:r>
            <a:endParaRPr lang="ru-RU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85813" y="1009650"/>
            <a:ext cx="77771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I.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Ұйымдастыру кезеңі.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(5 минут)</a:t>
            </a:r>
          </a:p>
          <a:p>
            <a:pPr marL="457200" indent="-457200">
              <a:defRPr/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II.   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Үй тапсырмасын тексеру. (25 минут)</a:t>
            </a:r>
          </a:p>
          <a:p>
            <a:pPr marL="914400" lvl="1" indent="-457200">
              <a:defRPr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kk-KZ" sz="2400" b="1" i="1" u="sng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.Сұрақ-жауап:</a:t>
            </a:r>
            <a:endParaRPr lang="en-US" sz="2400" b="1" i="1" u="sng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marL="914400" lvl="1" indent="-457200">
              <a:defRPr/>
            </a:pP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kk-KZ" sz="2400" b="1" i="1" u="sng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. Сәйкестендір:</a:t>
            </a:r>
          </a:p>
          <a:p>
            <a:pPr marL="914400" lvl="1" indent="-457200">
              <a:defRPr/>
            </a:pPr>
            <a:r>
              <a:rPr lang="kk-KZ" sz="2400" b="1" i="1" u="sng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Тест сұрақтары:</a:t>
            </a:r>
          </a:p>
          <a:p>
            <a:pPr marL="571500" indent="-571500">
              <a:buFontTx/>
              <a:buAutoNum type="romanUcPeriod" startAt="3"/>
              <a:defRPr/>
            </a:pPr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Жаңа 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сабақты түсіндіру.(40 минут)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Ассее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деректер қорын құру.</a:t>
            </a:r>
          </a:p>
          <a:p>
            <a:pPr>
              <a:defRPr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IV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  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Жаңа сабақты бекіту. (10 минут)           </a:t>
            </a:r>
          </a:p>
          <a:p>
            <a:pPr marL="457200" indent="-457200">
              <a:defRPr/>
            </a:pP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endParaRPr lang="kk-KZ" sz="2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Алтын  балыққа арналған аквариум.</a:t>
            </a:r>
            <a:endParaRPr lang="kk-KZ" sz="2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           </a:t>
            </a:r>
            <a:r>
              <a:rPr lang="kk-KZ" sz="2400" b="1" i="1" u="sng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3. Терминдермен </a:t>
            </a:r>
            <a:r>
              <a:rPr lang="en-US" sz="2400" b="1" i="1" u="sng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kk-KZ" sz="2400" b="1" i="1" u="sng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жұмыс </a:t>
            </a:r>
            <a:r>
              <a:rPr lang="ru-RU" sz="2400" b="1" i="1" u="sng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b="1" i="1" u="sng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quizlet</a:t>
            </a:r>
            <a:r>
              <a:rPr lang="en-US" sz="2400" b="1" i="1" u="sng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</a:t>
            </a:r>
            <a:endParaRPr lang="kk-KZ" sz="2400" b="1" i="1" u="sng" dirty="0" smtClean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 marL="457200" indent="-457200">
              <a:defRPr/>
            </a:pPr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Қорытындылау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10</a:t>
            </a:r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kk-KZ" sz="24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минут</a:t>
            </a:r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1</a:t>
            </a:r>
            <a:r>
              <a:rPr lang="kk-KZ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alt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endParaRPr lang="kk-KZ" sz="2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V. </a:t>
            </a:r>
            <a:r>
              <a:rPr lang="kk-KZ" sz="2400" b="1" i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Білімгерлердің білімін бағалау. </a:t>
            </a:r>
            <a:endParaRPr lang="kk-KZ" sz="2400" b="1" i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143000"/>
            <a:ext cx="2879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33"/>
          <p:cNvGrpSpPr>
            <a:grpSpLocks/>
          </p:cNvGrpSpPr>
          <p:nvPr/>
        </p:nvGrpSpPr>
        <p:grpSpPr bwMode="auto">
          <a:xfrm>
            <a:off x="6931392" y="4509120"/>
            <a:ext cx="2212608" cy="2348880"/>
            <a:chOff x="2016" y="2640"/>
            <a:chExt cx="1684" cy="1828"/>
          </a:xfrm>
        </p:grpSpPr>
        <p:grpSp>
          <p:nvGrpSpPr>
            <p:cNvPr id="3078" name="Group 34"/>
            <p:cNvGrpSpPr>
              <a:grpSpLocks/>
            </p:cNvGrpSpPr>
            <p:nvPr/>
          </p:nvGrpSpPr>
          <p:grpSpPr bwMode="auto">
            <a:xfrm>
              <a:off x="2016" y="2640"/>
              <a:ext cx="1684" cy="1502"/>
              <a:chOff x="2016" y="2640"/>
              <a:chExt cx="1684" cy="1502"/>
            </a:xfrm>
          </p:grpSpPr>
          <p:pic>
            <p:nvPicPr>
              <p:cNvPr id="3081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44379">
                <a:off x="2731" y="2789"/>
                <a:ext cx="926" cy="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74578">
                <a:off x="2448" y="2640"/>
                <a:ext cx="926" cy="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50318">
                <a:off x="2112" y="2736"/>
                <a:ext cx="926" cy="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026028">
                <a:off x="2779" y="3125"/>
                <a:ext cx="926" cy="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6" descr="000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791884">
                <a:off x="2011" y="3221"/>
                <a:ext cx="926" cy="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9" name="Picture 6" descr="000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6658">
              <a:off x="2640" y="3404"/>
              <a:ext cx="926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6" descr="000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57530">
              <a:off x="2304" y="3552"/>
              <a:ext cx="926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671367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isiontrainingsystems.com/wp-content/uploads/2013/12/itu_mscareeradvancement_acces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5434" r="30000" b="31989"/>
          <a:stretch/>
        </p:blipFill>
        <p:spPr bwMode="auto">
          <a:xfrm>
            <a:off x="1842120" y="44624"/>
            <a:ext cx="3810000" cy="33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9475" y="3212976"/>
            <a:ext cx="744505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6600" b="1" dirty="0">
                <a:solidFill>
                  <a:srgbClr val="0070C0"/>
                </a:solidFill>
              </a:rPr>
              <a:t>MS Access </a:t>
            </a:r>
            <a:r>
              <a:rPr lang="kk-KZ" sz="6600" b="1" dirty="0" smtClean="0">
                <a:solidFill>
                  <a:srgbClr val="0070C0"/>
                </a:solidFill>
              </a:rPr>
              <a:t>деректер</a:t>
            </a:r>
          </a:p>
          <a:p>
            <a:pPr algn="ctr"/>
            <a:r>
              <a:rPr lang="kk-KZ" sz="6600" b="1" dirty="0" smtClean="0">
                <a:solidFill>
                  <a:srgbClr val="0070C0"/>
                </a:solidFill>
              </a:rPr>
              <a:t> </a:t>
            </a:r>
            <a:r>
              <a:rPr lang="kk-KZ" sz="6600" b="1" dirty="0">
                <a:solidFill>
                  <a:srgbClr val="0070C0"/>
                </a:solidFill>
              </a:rPr>
              <a:t>қорын құру. 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615608" y="116632"/>
            <a:ext cx="3528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сабақ</a:t>
            </a: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technet.microsoft.com/ff355964.access-2010(en-us,MSDN.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5061" r="14050" b="5942"/>
          <a:stretch>
            <a:fillRect/>
          </a:stretch>
        </p:blipFill>
        <p:spPr bwMode="auto">
          <a:xfrm>
            <a:off x="7511653" y="4407153"/>
            <a:ext cx="1327547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ts.dialon.ua/published/publicdata/ARTEDUPROG/attachments/SC/products_pictures/1acces_e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9901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Users\Samsung R590\Desktop\Фото вакцинаций\15460ac253f0fb73628e28461c6664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0"/>
          <p:cNvSpPr>
            <a:spLocks noChangeArrowheads="1" noChangeShapeType="1" noTextEdit="1"/>
          </p:cNvSpPr>
          <p:nvPr/>
        </p:nvSpPr>
        <p:spPr bwMode="auto">
          <a:xfrm>
            <a:off x="2374107" y="542925"/>
            <a:ext cx="4698206" cy="1079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Сабақтың</a:t>
            </a:r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мақсаты</a:t>
            </a:r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6627" name="AutoShape 16"/>
          <p:cNvSpPr>
            <a:spLocks noChangeArrowheads="1"/>
          </p:cNvSpPr>
          <p:nvPr/>
        </p:nvSpPr>
        <p:spPr bwMode="auto">
          <a:xfrm rot="5400000" flipH="1">
            <a:off x="4242395" y="-1045170"/>
            <a:ext cx="1708150" cy="7097316"/>
          </a:xfrm>
          <a:prstGeom prst="flowChartOnlineStorag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1" hangingPunct="1">
              <a:defRPr/>
            </a:pPr>
            <a:endParaRPr lang="kk-KZ" altLang="ru-RU" sz="2000" b="1" i="1" dirty="0">
              <a:solidFill>
                <a:srgbClr val="990099"/>
              </a:solidFill>
              <a:latin typeface="Arial" pitchFamily="34" charset="0"/>
            </a:endParaRPr>
          </a:p>
          <a:p>
            <a:pPr algn="ctr" eaLnBrk="1" hangingPunct="1">
              <a:defRPr/>
            </a:pPr>
            <a:endParaRPr lang="kk-KZ" altLang="ru-RU" b="1" i="1" dirty="0" smtClean="0">
              <a:solidFill>
                <a:srgbClr val="990099"/>
              </a:solidFill>
              <a:latin typeface="Arial" pitchFamily="34" charset="0"/>
            </a:endParaRPr>
          </a:p>
          <a:p>
            <a:pPr algn="ctr"/>
            <a:r>
              <a:rPr lang="kk-KZ" b="1" i="1" dirty="0">
                <a:solidFill>
                  <a:srgbClr val="791D7B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b="1" dirty="0">
                <a:solidFill>
                  <a:srgbClr val="791D7B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791D7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kk-KZ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-тің объектілерімен жұмыстарын орындау 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-Кесте, сұраныс,форма объектілерін қолданып, мәліметтер қорын құру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-Есеп беру, макрос, модуль объектілерін қолдану</a:t>
            </a:r>
            <a:endParaRPr lang="kk-KZ" altLang="ru-RU" sz="2000" b="1" i="1" dirty="0">
              <a:solidFill>
                <a:srgbClr val="990099"/>
              </a:solidFill>
              <a:latin typeface="Arial" pitchFamily="34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9" descr="j03436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9"/>
            <a:ext cx="1701404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16"/>
          <p:cNvSpPr>
            <a:spLocks noChangeArrowheads="1"/>
          </p:cNvSpPr>
          <p:nvPr/>
        </p:nvSpPr>
        <p:spPr bwMode="auto">
          <a:xfrm rot="5400000" flipH="1">
            <a:off x="4242197" y="659607"/>
            <a:ext cx="1685925" cy="7053263"/>
          </a:xfrm>
          <a:prstGeom prst="flowChartOnlineStorage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kk-KZ" altLang="ru-RU" b="1" i="1" dirty="0" smtClean="0">
              <a:solidFill>
                <a:srgbClr val="990099"/>
              </a:solidFill>
              <a:latin typeface="Arial" pitchFamily="34" charset="0"/>
            </a:endParaRPr>
          </a:p>
          <a:p>
            <a:pPr algn="ctr">
              <a:defRPr/>
            </a:pPr>
            <a:endParaRPr lang="kk-KZ" altLang="ru-RU" b="1" i="1" dirty="0">
              <a:solidFill>
                <a:srgbClr val="990099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kk-KZ" altLang="ru-RU" b="1" i="1" dirty="0" smtClean="0">
                <a:solidFill>
                  <a:srgbClr val="990099"/>
                </a:solidFill>
                <a:latin typeface="Arial" pitchFamily="34" charset="0"/>
              </a:rPr>
              <a:t>Білімділік</a:t>
            </a:r>
            <a:r>
              <a:rPr lang="kk-KZ" altLang="ru-RU" b="1" i="1" dirty="0">
                <a:solidFill>
                  <a:srgbClr val="990099"/>
                </a:solidFill>
                <a:latin typeface="Arial" pitchFamily="34" charset="0"/>
              </a:rPr>
              <a:t>:</a:t>
            </a:r>
          </a:p>
          <a:p>
            <a:pPr algn="ctr">
              <a:defRPr/>
            </a:pPr>
            <a:r>
              <a:rPr lang="kk-KZ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MS Access</a:t>
            </a:r>
            <a:r>
              <a:rPr lang="kk-KZ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-тің негізгі объектілері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-Кесте, сұраныс, макрос, модуль дегеніміз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-Форма, есеп беру дегеніміз</a:t>
            </a:r>
            <a:r>
              <a:rPr lang="kk-KZ" altLang="ru-RU" b="1" i="1" dirty="0">
                <a:solidFill>
                  <a:srgbClr val="990099"/>
                </a:solidFill>
                <a:latin typeface="Arial" pitchFamily="34" charset="0"/>
              </a:rPr>
              <a:t> </a:t>
            </a:r>
          </a:p>
          <a:p>
            <a:pPr algn="ctr"/>
            <a:endParaRPr lang="kk-KZ" b="1" i="1" dirty="0" smtClean="0">
              <a:solidFill>
                <a:srgbClr val="791D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16"/>
          <p:cNvSpPr>
            <a:spLocks noChangeArrowheads="1"/>
          </p:cNvSpPr>
          <p:nvPr/>
        </p:nvSpPr>
        <p:spPr bwMode="auto">
          <a:xfrm rot="5400000" flipH="1">
            <a:off x="4252609" y="2258542"/>
            <a:ext cx="1709738" cy="7097316"/>
          </a:xfrm>
          <a:prstGeom prst="flowChartOnlineStorage">
            <a:avLst/>
          </a:prstGeom>
          <a:solidFill>
            <a:schemeClr val="bg1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kk-KZ" altLang="ru-RU" sz="2000" b="1" i="1" smtClean="0">
              <a:solidFill>
                <a:srgbClr val="990099"/>
              </a:solidFill>
              <a:latin typeface="Arial" pitchFamily="34" charset="0"/>
            </a:endParaRPr>
          </a:p>
          <a:p>
            <a:pPr algn="ctr" eaLnBrk="1" hangingPunct="1"/>
            <a:r>
              <a:rPr lang="kk-KZ" altLang="ru-RU" sz="2000" b="1" i="1" smtClean="0">
                <a:solidFill>
                  <a:srgbClr val="990099"/>
                </a:solidFill>
                <a:latin typeface="Arial" pitchFamily="34" charset="0"/>
              </a:rPr>
              <a:t>Дамытушылық</a:t>
            </a:r>
            <a:r>
              <a:rPr lang="kk-KZ" altLang="ru-RU" sz="2000" b="1" i="1" dirty="0">
                <a:solidFill>
                  <a:srgbClr val="990099"/>
                </a:solidFill>
                <a:latin typeface="Arial" pitchFamily="34" charset="0"/>
              </a:rPr>
              <a:t>: </a:t>
            </a:r>
          </a:p>
          <a:p>
            <a:pPr algn="ctr" eaLnBrk="1" hangingPunct="1"/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-Оқушылардың алған білімдерін </a:t>
            </a:r>
            <a:endParaRPr lang="kk-KZ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бағдарламасында дамыта білу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kk-KZ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55776" y="188641"/>
            <a:ext cx="5972200" cy="7200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ЖОСПАРЫ: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97958452"/>
              </p:ext>
            </p:extLst>
          </p:nvPr>
        </p:nvGraphicFramePr>
        <p:xfrm>
          <a:off x="1043608" y="1196752"/>
          <a:ext cx="778674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://fr.accessrepairnrecovery.com/blog/wp-content/uploads/2019/04/access-database-icons-1400x14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763000" cy="45370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kk-KZ" sz="2800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kk-KZ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kk-KZ" sz="2800" dirty="0" smtClean="0">
                <a:solidFill>
                  <a:srgbClr val="FF0000"/>
                </a:solidFill>
              </a:rPr>
              <a:t> </a:t>
            </a:r>
            <a:r>
              <a:rPr lang="kk-KZ" sz="3600" dirty="0" smtClean="0">
                <a:solidFill>
                  <a:srgbClr val="FF0000"/>
                </a:solidFill>
              </a:rPr>
              <a:t>Деректер қоры </a:t>
            </a:r>
            <a:r>
              <a:rPr lang="kk-KZ" sz="3600" dirty="0" smtClean="0"/>
              <a:t>–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компьютердің сыртқы жадында сақталатын, белгілі бір ереже бойынша ұйымдастырылған, сақталып, өңделген өзара байланысқан мәліметтер жиынтығы.</a:t>
            </a:r>
            <a:endParaRPr lang="ru-RU" sz="3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6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619" y="260648"/>
            <a:ext cx="742955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Жұмысты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бастау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үшін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келесі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әрекетті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орындау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керек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275" y="2398385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</a:t>
            </a:r>
            <a:r>
              <a:rPr lang="en-US" sz="2000" b="1" dirty="0" smtClean="0"/>
              <a:t>&lt;Office&gt; </a:t>
            </a:r>
            <a:r>
              <a:rPr lang="ru-RU" sz="2000" b="1" dirty="0" err="1" smtClean="0"/>
              <a:t>батырмасын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басып</a:t>
            </a:r>
            <a:r>
              <a:rPr lang="ru-RU" sz="2000" b="1" dirty="0" smtClean="0"/>
              <a:t>            </a:t>
            </a:r>
            <a:r>
              <a:rPr lang="en-US" sz="2000" b="1" dirty="0" smtClean="0"/>
              <a:t>&lt;</a:t>
            </a:r>
            <a:r>
              <a:rPr lang="ru-RU" sz="2000" b="1" dirty="0" smtClean="0"/>
              <a:t>Создать</a:t>
            </a:r>
            <a:r>
              <a:rPr lang="en-US" sz="2000" b="1" dirty="0" smtClean="0"/>
              <a:t>&gt;</a:t>
            </a:r>
            <a:r>
              <a:rPr lang="ru-RU" sz="2000" b="1" dirty="0" smtClean="0"/>
              <a:t> </a:t>
            </a:r>
            <a:r>
              <a:rPr lang="ru-RU" sz="2000" b="1" dirty="0" err="1"/>
              <a:t>пунктін</a:t>
            </a:r>
            <a:r>
              <a:rPr lang="ru-RU" sz="2000" b="1" dirty="0"/>
              <a:t> </a:t>
            </a:r>
            <a:r>
              <a:rPr lang="ru-RU" sz="2000" b="1" dirty="0" err="1" smtClean="0"/>
              <a:t>басасыз</a:t>
            </a:r>
            <a:r>
              <a:rPr lang="ru-RU" sz="2000" b="1" dirty="0" smtClean="0"/>
              <a:t> 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160" y="2381241"/>
            <a:ext cx="381000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0178" y="2379395"/>
            <a:ext cx="923925" cy="41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67544" y="3429000"/>
            <a:ext cx="781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</a:t>
            </a:r>
            <a:r>
              <a:rPr lang="en-US" sz="2000" b="1" dirty="0" smtClean="0"/>
              <a:t>&lt;</a:t>
            </a:r>
            <a:r>
              <a:rPr lang="ru-RU" sz="2000" b="1" dirty="0" smtClean="0"/>
              <a:t>Новая база </a:t>
            </a:r>
            <a:r>
              <a:rPr lang="ru-RU" sz="2000" b="1" dirty="0" err="1" smtClean="0"/>
              <a:t>данны</a:t>
            </a:r>
            <a:r>
              <a:rPr lang="en-US" sz="2000" b="1" dirty="0" smtClean="0"/>
              <a:t>x&gt; 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кнопкасын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басыңыз</a:t>
            </a:r>
            <a:endParaRPr lang="ru-RU" sz="20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000" y="3228722"/>
            <a:ext cx="1038225" cy="790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22903" y="4640142"/>
            <a:ext cx="81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</a:t>
            </a:r>
            <a:r>
              <a:rPr lang="ru-RU" b="1" dirty="0" err="1"/>
              <a:t>Файлдың</a:t>
            </a:r>
            <a:r>
              <a:rPr lang="ru-RU" b="1" dirty="0"/>
              <a:t> </a:t>
            </a:r>
            <a:r>
              <a:rPr lang="ru-RU" b="1" dirty="0" err="1" smtClean="0"/>
              <a:t>атын</a:t>
            </a:r>
            <a:r>
              <a:rPr lang="ru-RU" b="1" dirty="0"/>
              <a:t> </a:t>
            </a:r>
            <a:r>
              <a:rPr lang="ru-RU" b="1" dirty="0" err="1"/>
              <a:t>көрсетіңз</a:t>
            </a:r>
            <a:r>
              <a:rPr lang="ru-RU" b="1" dirty="0" smtClean="0"/>
              <a:t>                       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103" y="5461856"/>
            <a:ext cx="1072504" cy="5662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8658" y="4428449"/>
            <a:ext cx="3105589" cy="6567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67544" y="5560319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4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r>
              <a:rPr lang="ru-RU" b="1" dirty="0" err="1">
                <a:solidFill>
                  <a:prstClr val="black"/>
                </a:solidFill>
              </a:rPr>
              <a:t>Сосын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&lt;</a:t>
            </a:r>
            <a:r>
              <a:rPr lang="ru-RU" b="1" dirty="0" smtClean="0">
                <a:solidFill>
                  <a:prstClr val="black"/>
                </a:solidFill>
              </a:rPr>
              <a:t>создать</a:t>
            </a:r>
            <a:r>
              <a:rPr lang="en-US" b="1" dirty="0" smtClean="0">
                <a:solidFill>
                  <a:prstClr val="black"/>
                </a:solidFill>
              </a:rPr>
              <a:t>&gt;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кнопкасын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басасыз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Google Shape;116;p17"/>
          <p:cNvSpPr txBox="1"/>
          <p:nvPr/>
        </p:nvSpPr>
        <p:spPr>
          <a:xfrm>
            <a:off x="251520" y="1600792"/>
            <a:ext cx="8640960" cy="53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Times New Roman"/>
              <a:buNone/>
            </a:pPr>
            <a:r>
              <a:rPr lang="en-US" sz="2400" b="1" i="0" u="none" strike="noStrike" cap="none" dirty="0" err="1">
                <a:solidFill>
                  <a:srgbClr val="262673"/>
                </a:solidFill>
                <a:latin typeface="+mj-lt"/>
                <a:ea typeface="Times New Roman"/>
                <a:cs typeface="Times New Roman"/>
                <a:sym typeface="Times New Roman"/>
              </a:rPr>
              <a:t>Пуск</a:t>
            </a:r>
            <a:r>
              <a:rPr lang="en-US" sz="2400" b="1" i="0" u="none" strike="noStrike" cap="none" dirty="0">
                <a:solidFill>
                  <a:srgbClr val="262673"/>
                </a:solidFill>
                <a:latin typeface="+mj-lt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400" b="1" i="0" u="none" strike="noStrike" cap="none" dirty="0" err="1">
                <a:solidFill>
                  <a:srgbClr val="262673"/>
                </a:solidFill>
                <a:latin typeface="+mj-lt"/>
                <a:ea typeface="Times New Roman"/>
                <a:cs typeface="Times New Roman"/>
                <a:sym typeface="Times New Roman"/>
              </a:rPr>
              <a:t>Все</a:t>
            </a:r>
            <a:r>
              <a:rPr lang="en-US" sz="2400" b="1" i="0" u="none" strike="noStrike" cap="none" dirty="0">
                <a:solidFill>
                  <a:srgbClr val="262673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262673"/>
                </a:solidFill>
                <a:latin typeface="+mj-lt"/>
                <a:ea typeface="Times New Roman"/>
                <a:cs typeface="Times New Roman"/>
                <a:sym typeface="Times New Roman"/>
              </a:rPr>
              <a:t>программы</a:t>
            </a:r>
            <a:r>
              <a:rPr lang="en-US" sz="2400" b="1" i="0" u="none" strike="noStrike" cap="none" dirty="0">
                <a:solidFill>
                  <a:srgbClr val="262673"/>
                </a:solidFill>
                <a:latin typeface="+mj-lt"/>
                <a:ea typeface="Times New Roman"/>
                <a:cs typeface="Times New Roman"/>
                <a:sym typeface="Times New Roman"/>
              </a:rPr>
              <a:t> - Microsoft Office - Microsoft Access 2007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9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medbud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382000" cy="1209575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kk-KZ" sz="5400" b="1" i="1" dirty="0">
                <a:latin typeface="Times New Roman" pitchFamily="18" charset="0"/>
                <a:cs typeface="Times New Roman" pitchFamily="18" charset="0"/>
              </a:rPr>
              <a:t>MS ACCESS объектілері</a:t>
            </a:r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539552" y="3356992"/>
            <a:ext cx="136815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КЕСТЕ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2195736" y="3356992"/>
            <a:ext cx="136815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СҰРАНЫС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851920" y="3356992"/>
            <a:ext cx="136815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ФОРМА</a:t>
            </a:r>
            <a:endParaRPr lang="ru-RU" dirty="0"/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5508104" y="3356992"/>
            <a:ext cx="136815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ЕСЕП</a:t>
            </a:r>
            <a:endParaRPr lang="ru-RU" dirty="0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7308304" y="3356992"/>
            <a:ext cx="136815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МАКРОС</a:t>
            </a:r>
            <a:endParaRPr lang="ru-RU" dirty="0"/>
          </a:p>
        </p:txBody>
      </p:sp>
      <p:pic>
        <p:nvPicPr>
          <p:cNvPr id="11" name="Picture 1032" descr="Recoverd_gif_file(321)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50" y="6307074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65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 descr="F:\Новая папка\мед инф\1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72948" y="1931640"/>
            <a:ext cx="705678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MS Access-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кестелерде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8558" y="2852936"/>
            <a:ext cx="7786742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жазулар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жиынтығы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базасында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сақталынады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кестелерінде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сақталынады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2714612" y="404664"/>
            <a:ext cx="3429024" cy="8572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/>
              <a:t>Кестелер</a:t>
            </a:r>
            <a:endParaRPr lang="ru-RU" sz="4000" b="1" dirty="0" smtClean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98" y="4653136"/>
            <a:ext cx="7715304" cy="164307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12830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/>
        </p:nvSpPr>
        <p:spPr>
          <a:xfrm>
            <a:off x="214312" y="428625"/>
            <a:ext cx="842962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MS Access –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кестелер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құрудың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түрі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800"/>
              <a:buFont typeface="Times New Roman"/>
              <a:buNone/>
            </a:pP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Кесте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режимі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800"/>
              <a:buFont typeface="Times New Roman"/>
              <a:buNone/>
            </a:pP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Кестені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шаблондар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800"/>
              <a:buFont typeface="Times New Roman"/>
              <a:buNone/>
            </a:pP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Конструктор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көмегімен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құру</a:t>
            </a:r>
            <a:r>
              <a:rPr lang="en-US" sz="28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714625"/>
            <a:ext cx="3324225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3250" y="3214687"/>
            <a:ext cx="33051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3562" y="3857625"/>
            <a:ext cx="3286125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7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Кестені конструктор режимінде құру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Кестені құру үшін келесі амалдарды орындаңыз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басыңыз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Тінтуірдің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шертіп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пунктін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таңдаңыз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Кестенің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74149"/>
            <a:ext cx="785818" cy="3571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024" y="4869160"/>
            <a:ext cx="1085850" cy="5000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720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MO" altLang="ru-RU" sz="4800" b="1" dirty="0" err="1">
                <a:solidFill>
                  <a:srgbClr val="80008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MO" altLang="ru-RU" sz="4800" b="1" dirty="0">
                <a:solidFill>
                  <a:srgbClr val="80008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sz="4800" b="1" dirty="0" err="1">
                <a:solidFill>
                  <a:srgbClr val="80008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r>
              <a:rPr lang="ru-RU" altLang="ru-RU" sz="4800" b="1" dirty="0">
                <a:solidFill>
                  <a:srgbClr val="80008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MO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MO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MO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ақшалық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MO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санауыш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</a:t>
            </a:r>
            <a:r>
              <a:rPr lang="ru-RU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четчик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MO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</a:t>
            </a:r>
            <a:r>
              <a:rPr lang="en-US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күн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дата/время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ru-RU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RU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алық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(TRUE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FALSE); </a:t>
            </a: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en-US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   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өрісі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RU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 объект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өрісі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өрістің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ялық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RU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</a:t>
            </a:r>
            <a:r>
              <a:rPr lang="ru-RU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Гиперссылка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0" fontAlgn="base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None/>
            </a:pPr>
            <a:r>
              <a:rPr lang="ru-MO" altLang="ru-RU" b="1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</a:t>
            </a:r>
            <a:r>
              <a:rPr lang="en-US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Алмастыру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altLang="ru-RU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шеберлері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подстановок</a:t>
            </a:r>
            <a:r>
              <a:rPr lang="ru-MO" altLang="ru-RU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4653" t="15971" r="64492" b="50565"/>
          <a:stretch/>
        </p:blipFill>
        <p:spPr bwMode="auto">
          <a:xfrm>
            <a:off x="5796136" y="1268760"/>
            <a:ext cx="316835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9091" t="18824" r="39465" b="46951"/>
          <a:stretch/>
        </p:blipFill>
        <p:spPr bwMode="auto">
          <a:xfrm>
            <a:off x="7524328" y="4869160"/>
            <a:ext cx="1440160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032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2938" y="857250"/>
            <a:ext cx="8272462" cy="3286125"/>
          </a:xfrm>
        </p:spPr>
        <p:txBody>
          <a:bodyPr/>
          <a:lstStyle/>
          <a:p>
            <a:pPr eaLnBrk="1" hangingPunct="1"/>
            <a:r>
              <a:rPr lang="kk-KZ" sz="4800" dirty="0" smtClean="0">
                <a:solidFill>
                  <a:srgbClr val="321547"/>
                </a:solidFill>
                <a:latin typeface="AsylbekM17Cyrilic.kz" pitchFamily="2" charset="0"/>
              </a:rPr>
              <a:t>Көрмелерді безендіру, көрсету және басып шығару.</a:t>
            </a:r>
            <a:endParaRPr lang="ru-RU" sz="4800" dirty="0" smtClean="0">
              <a:solidFill>
                <a:srgbClr val="321547"/>
              </a:solidFill>
              <a:latin typeface="AsylbekM17Cyrilic.kz" pitchFamily="2" charset="0"/>
            </a:endParaRPr>
          </a:p>
        </p:txBody>
      </p:sp>
      <p:pic>
        <p:nvPicPr>
          <p:cNvPr id="4099" name="Picture 8" descr="BOOK2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391">
            <a:off x="5713413" y="4672013"/>
            <a:ext cx="343693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572250" y="4857750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kk-KZ" sz="4000" b="1" dirty="0" smtClean="0">
                <a:solidFill>
                  <a:srgbClr val="FF0000"/>
                </a:solidFill>
                <a:latin typeface="AsylbekM04Parsek.kz" pitchFamily="2" charset="-52"/>
              </a:rPr>
              <a:t>301топ</a:t>
            </a:r>
            <a:endParaRPr lang="ru-RU" sz="4000" b="1" dirty="0">
              <a:solidFill>
                <a:srgbClr val="FF0000"/>
              </a:solidFill>
              <a:latin typeface="AsylbekM04Parsek.kz" pitchFamily="2" charset="-52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85720" y="4876800"/>
            <a:ext cx="5219729" cy="838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anasoft Chroma.kz" pitchFamily="34" charset="-52"/>
                <a:cs typeface="Times New Roman"/>
              </a:rPr>
              <a:t>Өткізген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anasoft Chroma.kz" pitchFamily="34" charset="-52"/>
                <a:cs typeface="Times New Roman"/>
              </a:rPr>
              <a:t>: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anasoft Chroma.kz" pitchFamily="34" charset="-52"/>
                <a:cs typeface="Times New Roman"/>
              </a:rPr>
              <a:t>Сеилханова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anasoft Chroma.kz" pitchFamily="34" charset="-52"/>
                <a:cs typeface="Times New Roman"/>
              </a:rPr>
              <a:t> Қ.Н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anasoft Chroma.kz" pitchFamily="34" charset="-52"/>
                <a:cs typeface="Times New Roman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43042" y="214290"/>
            <a:ext cx="657229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sylbekM17Cyrilic.kz" pitchFamily="2" charset="0"/>
                <a:ea typeface="+mj-ea"/>
                <a:cs typeface="+mj-cs"/>
              </a:rPr>
              <a:t>Үй тапсырмасы: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90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2" descr="F:\Новая папка\мед инф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28596" y="1714489"/>
            <a:ext cx="80318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 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кестелер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сұраныстағы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мәліметтерді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ыңғайлы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экранға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бейнелейтін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басқаратын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құрал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2811698" y="285728"/>
            <a:ext cx="3429024" cy="11430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Форма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t="15401" r="65561" b="39916"/>
          <a:stretch/>
        </p:blipFill>
        <p:spPr bwMode="auto">
          <a:xfrm>
            <a:off x="1295636" y="3140968"/>
            <a:ext cx="655272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902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Мастердің көмегімен фома құру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парағын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шертіп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формы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форм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Сілтеуіштің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өрісті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163" y="2204864"/>
            <a:ext cx="465900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390" y="2746509"/>
            <a:ext cx="1357322" cy="4355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429131"/>
            <a:ext cx="398547" cy="25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834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қатарға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қойып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225" t="18253" r="31123" b="41437"/>
          <a:stretch/>
        </p:blipFill>
        <p:spPr bwMode="auto">
          <a:xfrm>
            <a:off x="3203848" y="3933056"/>
            <a:ext cx="4680520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2" descr="F:\Новая папка\мед инф\big_thumb_33dabb42efa29f5a4e6404c18be7d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0034" y="2143116"/>
            <a:ext cx="807249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Сұраныстар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толтырылған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базасымен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объект.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өзгерту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Багетная рамка 23"/>
          <p:cNvSpPr/>
          <p:nvPr/>
        </p:nvSpPr>
        <p:spPr>
          <a:xfrm>
            <a:off x="2643174" y="214290"/>
            <a:ext cx="3643338" cy="135732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/>
              <a:t>Сұраныс</a:t>
            </a: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73743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Конструктор көмегімен сұраныс құру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парағында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Конструктор запросов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пункттін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Сұраныс дереккөздеріне қызмет ететін кесте қосыңыз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Кесте қосу терезесін жабыңыз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Тінтуірдің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кестеден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өрісті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өріске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барыңыз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517232"/>
            <a:ext cx="4362450" cy="695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:\Новая папка\мед инф\big_thumb_33dabb42efa29f5a4e6404c18be7d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Багетная рамка 23"/>
          <p:cNvSpPr/>
          <p:nvPr/>
        </p:nvSpPr>
        <p:spPr>
          <a:xfrm>
            <a:off x="2357422" y="642918"/>
            <a:ext cx="4071966" cy="1428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Есеп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1472" y="2204864"/>
            <a:ext cx="7816952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қарауға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таблицалар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запростардан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мәліметтерді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бейнелеу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мәліметтерді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баспадан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шығаруға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571900" cy="28813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3571900" cy="192882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119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Мастердің көмегімен есеп құру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Создание </a:t>
            </a:r>
            <a:r>
              <a:rPr lang="ru-RU" dirty="0" err="1" smtClean="0"/>
              <a:t>қосымша</a:t>
            </a:r>
            <a:r>
              <a:rPr lang="ru-RU" dirty="0" smtClean="0"/>
              <a:t> </a:t>
            </a:r>
            <a:r>
              <a:rPr lang="ru-RU" dirty="0" err="1" smtClean="0"/>
              <a:t>парағында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Мастер отчетов             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копкасын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басыңыз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Есеп құрғыңыз келктін кестені немесе сұранысты таңдаңыз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/>
              <a:t>Сілтеуіштің</a:t>
            </a:r>
            <a:r>
              <a:rPr lang="ru-RU" dirty="0" smtClean="0"/>
              <a:t> </a:t>
            </a:r>
            <a:r>
              <a:rPr lang="ru-RU" dirty="0" err="1" smtClean="0"/>
              <a:t>көмегімен</a:t>
            </a:r>
            <a:r>
              <a:rPr lang="ru-RU" dirty="0" smtClean="0"/>
              <a:t>        </a:t>
            </a:r>
            <a:r>
              <a:rPr lang="ru-RU" dirty="0" err="1" smtClean="0"/>
              <a:t>есепті</a:t>
            </a:r>
            <a:r>
              <a:rPr lang="ru-RU" dirty="0" smtClean="0"/>
              <a:t> </a:t>
            </a:r>
            <a:r>
              <a:rPr lang="ru-RU" dirty="0" err="1" smtClean="0"/>
              <a:t>құрайтын</a:t>
            </a:r>
            <a:r>
              <a:rPr lang="ru-RU" dirty="0" smtClean="0"/>
              <a:t> </a:t>
            </a:r>
            <a:r>
              <a:rPr lang="ru-RU" dirty="0" err="1" smtClean="0"/>
              <a:t>өріс</a:t>
            </a:r>
            <a:r>
              <a:rPr lang="ru-RU" dirty="0" smtClean="0"/>
              <a:t> </a:t>
            </a:r>
            <a:r>
              <a:rPr lang="ru-RU" dirty="0" err="1" smtClean="0"/>
              <a:t>құрыңыз</a:t>
            </a:r>
            <a:r>
              <a:rPr lang="ru-RU" dirty="0" smtClean="0"/>
              <a:t> </a:t>
            </a:r>
            <a:r>
              <a:rPr lang="ru-RU" dirty="0" err="1" smtClean="0"/>
              <a:t>сосын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Далее </a:t>
            </a:r>
            <a:r>
              <a:rPr lang="ru-RU" dirty="0" err="1" smtClean="0"/>
              <a:t>кнопкасын</a:t>
            </a:r>
            <a:r>
              <a:rPr lang="ru-RU" dirty="0" smtClean="0"/>
              <a:t> </a:t>
            </a:r>
            <a:r>
              <a:rPr lang="ru-RU" dirty="0" err="1" smtClean="0"/>
              <a:t>басыңыз</a:t>
            </a:r>
            <a:r>
              <a:rPr lang="ru-RU" dirty="0" smtClean="0"/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29066"/>
            <a:ext cx="398547" cy="252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1143008" cy="4286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18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топтастыру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қажеттілік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пунктті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өткізіңіз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Сұрыптау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тәртібін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қойыңыз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қажеттілік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пунктті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өткізіңіз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басыңыз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түрін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таңдаңыз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қатарлы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кестеленген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кнопкасын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басыңыз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32" descr="Recoverd_gif_file(32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3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F:\Новая папка\мед инф\f3e10e8b0395afcbddb993a12b92d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29902" y="1700808"/>
            <a:ext cx="8414147" cy="101566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Макростар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операцияларды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орындайтын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макрокомандалар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жиынтығы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базамен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жасауын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автоматтандырудың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3059832" y="292568"/>
            <a:ext cx="3429024" cy="11430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Макростар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996952"/>
            <a:ext cx="762818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32" descr="Recoverd_gif_file(321)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2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56" t="14831" r="53369" b="29269"/>
          <a:stretch/>
        </p:blipFill>
        <p:spPr bwMode="auto">
          <a:xfrm>
            <a:off x="827584" y="1196752"/>
            <a:ext cx="734481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754760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ТАПСЫРМА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Двойная стрелка влево/вправо 6">
            <a:hlinkClick r:id="rId3" action="ppaction://hlinkfile"/>
          </p:cNvPr>
          <p:cNvSpPr/>
          <p:nvPr/>
        </p:nvSpPr>
        <p:spPr>
          <a:xfrm>
            <a:off x="1475656" y="5815512"/>
            <a:ext cx="2448272" cy="79391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Видео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0095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m-news.ru/wp-content/uploads/2020/05/28/power_point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5536" y="1881698"/>
            <a:ext cx="32403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Сұрақ – жауап: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91072"/>
            <a:ext cx="4632488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4400" dirty="0" smtClean="0"/>
              <a:t>Өткен сабақты :</a:t>
            </a:r>
            <a:endParaRPr lang="ru-RU" sz="4400" dirty="0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95536" y="3140968"/>
            <a:ext cx="460851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Файлдар кеңейтілімі мен түрлерін </a:t>
            </a:r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сәйкестендір: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62368" y="4797152"/>
            <a:ext cx="33969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Тест сұрақтары: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32" descr="Recoverd_gif_file(321)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0306" y="6362446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522685" y="276226"/>
            <a:ext cx="8229600" cy="85566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балыққа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аквариум</a:t>
            </a:r>
          </a:p>
        </p:txBody>
      </p:sp>
      <p:pic>
        <p:nvPicPr>
          <p:cNvPr id="65539" name="Содержимое 6" descr="_origin_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3285" y="2003425"/>
            <a:ext cx="5801915" cy="3963988"/>
          </a:xfrm>
        </p:spPr>
      </p:pic>
      <p:pic>
        <p:nvPicPr>
          <p:cNvPr id="65540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17885" y="2844800"/>
            <a:ext cx="1088231" cy="81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000" b="1" dirty="0"/>
              <a:t>1</a:t>
            </a:r>
            <a:endParaRPr lang="ru-RU" sz="5000" b="1" dirty="0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625954" y="5189538"/>
            <a:ext cx="1115615" cy="81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000" dirty="0"/>
              <a:t>5</a:t>
            </a:r>
            <a:endParaRPr lang="ru-RU" sz="5000" dirty="0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7609285" y="3903663"/>
            <a:ext cx="1121569" cy="81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000" dirty="0"/>
              <a:t>4</a:t>
            </a:r>
            <a:endParaRPr lang="ru-RU" sz="5000" dirty="0"/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7625953" y="2794000"/>
            <a:ext cx="1137047" cy="81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000" dirty="0"/>
              <a:t>3</a:t>
            </a:r>
            <a:endParaRPr lang="ru-RU" sz="5000" dirty="0"/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201217" y="4665663"/>
            <a:ext cx="1088231" cy="81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000" b="1" dirty="0"/>
              <a:t>2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26192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8" descr="2-18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70347" y="900113"/>
            <a:ext cx="7947422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 режимде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өрістің типі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өзгертілінеді</a:t>
            </a:r>
            <a:r>
              <a:rPr lang="kk-KZ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437585" y="2895601"/>
            <a:ext cx="3395663" cy="1509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шебері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режимінде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848916" y="2859088"/>
            <a:ext cx="3396853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режимінде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6" name="Picture 1032" descr="Recoverd_gif_file(32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511969" y="246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9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sz="9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Содержимое 3" descr="s120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1631951"/>
            <a:ext cx="3846910" cy="4913313"/>
          </a:xfrm>
        </p:spPr>
      </p:pic>
      <p:pic>
        <p:nvPicPr>
          <p:cNvPr id="6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237312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rks-6915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5" y="1352210"/>
            <a:ext cx="5758543" cy="5065485"/>
          </a:xfrm>
          <a:effectLst>
            <a:softEdge rad="112500"/>
          </a:effectLst>
        </p:spPr>
      </p:pic>
      <p:sp>
        <p:nvSpPr>
          <p:cNvPr id="686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емес</a:t>
            </a:r>
            <a:endParaRPr lang="ru-RU" sz="8800" smtClean="0"/>
          </a:p>
        </p:txBody>
      </p:sp>
      <p:pic>
        <p:nvPicPr>
          <p:cNvPr id="5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30932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7" descr="598c7841015fd052eb4baab23ed1fa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07232" y="928688"/>
            <a:ext cx="7947422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Мәтіндік өрістің максималды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өлшемі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143500" y="2808288"/>
            <a:ext cx="3396854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символ</a:t>
            </a:r>
            <a:endParaRPr lang="ru-RU" sz="4400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707231" y="2844801"/>
            <a:ext cx="3396854" cy="1509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35 символ</a:t>
            </a:r>
          </a:p>
          <a:p>
            <a:pPr algn="ctr">
              <a:defRPr/>
            </a:pPr>
            <a:endParaRPr lang="ru-RU" sz="1400" dirty="0"/>
          </a:p>
        </p:txBody>
      </p:sp>
      <p:pic>
        <p:nvPicPr>
          <p:cNvPr id="7" name="Picture 1032" descr="Recoverd_gif_file(32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0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511969" y="246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9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sz="9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Содержимое 3" descr="s120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1631951"/>
            <a:ext cx="3846910" cy="4913313"/>
          </a:xfrm>
        </p:spPr>
      </p:pic>
      <p:pic>
        <p:nvPicPr>
          <p:cNvPr id="70660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rks-6915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5" y="1352210"/>
            <a:ext cx="5758543" cy="5065485"/>
          </a:xfrm>
          <a:effectLst>
            <a:softEdge rad="112500"/>
          </a:effectLst>
        </p:spPr>
      </p:pic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емес</a:t>
            </a:r>
            <a:endParaRPr lang="ru-RU" sz="8800" smtClean="0"/>
          </a:p>
        </p:txBody>
      </p:sp>
      <p:pic>
        <p:nvPicPr>
          <p:cNvPr id="71684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6" descr="shutterstock_161210786-pic905-895x505-42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6517" y="406401"/>
            <a:ext cx="7946231" cy="1509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 Access-те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құрылымы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мәліметтерді өңдеу үшін қолданылатын мәліметтер қорының объектісі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қалай аталады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143500" y="2808288"/>
            <a:ext cx="3396854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 err="1">
                <a:latin typeface="Times New Roman" pitchFamily="18" charset="0"/>
                <a:cs typeface="Times New Roman" pitchFamily="18" charset="0"/>
              </a:rPr>
              <a:t>Кесте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707231" y="2844801"/>
            <a:ext cx="3396854" cy="1509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5400" b="1" dirty="0">
                <a:latin typeface="Times New Roman" pitchFamily="18" charset="0"/>
                <a:cs typeface="Times New Roman" pitchFamily="18" charset="0"/>
              </a:rPr>
              <a:t>Форма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dirty="0"/>
          </a:p>
        </p:txBody>
      </p:sp>
      <p:pic>
        <p:nvPicPr>
          <p:cNvPr id="7" name="Picture 1032" descr="Recoverd_gif_file(32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511969" y="246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9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sz="9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Содержимое 3" descr="s120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1631951"/>
            <a:ext cx="3846910" cy="4913313"/>
          </a:xfrm>
        </p:spPr>
      </p:pic>
      <p:pic>
        <p:nvPicPr>
          <p:cNvPr id="73732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rks-6915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5" y="1352210"/>
            <a:ext cx="5758543" cy="5065485"/>
          </a:xfrm>
          <a:effectLst>
            <a:softEdge rad="112500"/>
          </a:effectLst>
        </p:spPr>
      </p:pic>
      <p:sp>
        <p:nvSpPr>
          <p:cNvPr id="7475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емес</a:t>
            </a:r>
            <a:endParaRPr lang="ru-RU" sz="8800" smtClean="0"/>
          </a:p>
        </p:txBody>
      </p:sp>
      <p:pic>
        <p:nvPicPr>
          <p:cNvPr id="74756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 (</a:t>
            </a:r>
            <a:r>
              <a:rPr lang="ru-RU" dirty="0" err="1" smtClean="0"/>
              <a:t>Сұрақ-жауап</a:t>
            </a:r>
            <a:r>
              <a:rPr lang="ru-RU" dirty="0" smtClean="0"/>
              <a:t> </a:t>
            </a:r>
            <a:r>
              <a:rPr lang="ru-RU" dirty="0" err="1" smtClean="0"/>
              <a:t>әдісі</a:t>
            </a:r>
            <a:r>
              <a:rPr lang="ru-RU" dirty="0" smtClean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Р</a:t>
            </a:r>
            <a:r>
              <a:rPr lang="en-US" dirty="0" err="1" smtClean="0"/>
              <a:t>ower</a:t>
            </a:r>
            <a:r>
              <a:rPr lang="en-US" dirty="0" smtClean="0"/>
              <a:t> Point </a:t>
            </a:r>
            <a:r>
              <a:rPr lang="ru-RU" dirty="0" err="1" smtClean="0"/>
              <a:t>графикалық</a:t>
            </a:r>
            <a:r>
              <a:rPr lang="ru-RU" dirty="0" smtClean="0"/>
              <a:t> редакторы?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Корме </a:t>
            </a:r>
            <a:r>
              <a:rPr lang="ru-RU" dirty="0" err="1" smtClean="0"/>
              <a:t>дегеніміз</a:t>
            </a:r>
            <a:r>
              <a:rPr lang="ru-RU" dirty="0" smtClean="0"/>
              <a:t> не?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Microsoft Power Point </a:t>
            </a:r>
            <a:r>
              <a:rPr lang="ru-RU" dirty="0" err="1" smtClean="0"/>
              <a:t>программасын</a:t>
            </a:r>
            <a:r>
              <a:rPr lang="ru-RU" dirty="0" smtClean="0"/>
              <a:t> </a:t>
            </a:r>
            <a:r>
              <a:rPr lang="ru-RU" dirty="0" err="1" smtClean="0"/>
              <a:t>іске</a:t>
            </a:r>
            <a:r>
              <a:rPr lang="ru-RU" dirty="0" smtClean="0"/>
              <a:t> </a:t>
            </a:r>
            <a:r>
              <a:rPr lang="ru-RU" dirty="0" err="1" smtClean="0"/>
              <a:t>қосу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?.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Бос презентация </a:t>
            </a:r>
            <a:r>
              <a:rPr lang="ru-RU" dirty="0" err="1" smtClean="0"/>
              <a:t>дегеніміз</a:t>
            </a:r>
            <a:r>
              <a:rPr lang="ru-RU" dirty="0" smtClean="0"/>
              <a:t> не?.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Фон </a:t>
            </a:r>
            <a:r>
              <a:rPr lang="ru-RU" dirty="0" err="1" smtClean="0"/>
              <a:t>таңдау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?.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Презентация шаблоны?.</a:t>
            </a:r>
          </a:p>
        </p:txBody>
      </p:sp>
      <p:pic>
        <p:nvPicPr>
          <p:cNvPr id="6" name="Picture 1032" descr="Recoverd_gif_file(32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6" descr="598c7841015fd052eb4baab23ed1fa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04863" y="827088"/>
            <a:ext cx="7946231" cy="172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Access-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қолданылмайтын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көрсетіңіз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902994" y="2751138"/>
            <a:ext cx="3396854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Мәтіндік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946548" y="2743200"/>
            <a:ext cx="3396853" cy="1509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Өріс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форматы</a:t>
            </a:r>
          </a:p>
        </p:txBody>
      </p:sp>
      <p:pic>
        <p:nvPicPr>
          <p:cNvPr id="7" name="Picture 1032" descr="Recoverd_gif_file(32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511969" y="246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9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sz="9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3" name="Содержимое 3" descr="s120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1631951"/>
            <a:ext cx="3846910" cy="4913313"/>
          </a:xfrm>
        </p:spPr>
      </p:pic>
      <p:pic>
        <p:nvPicPr>
          <p:cNvPr id="76804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rks-6915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5" y="1352210"/>
            <a:ext cx="5758543" cy="5065485"/>
          </a:xfrm>
          <a:effectLst>
            <a:softEdge rad="112500"/>
          </a:effectLst>
        </p:spPr>
      </p:pic>
      <p:sp>
        <p:nvSpPr>
          <p:cNvPr id="778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емес</a:t>
            </a:r>
            <a:endParaRPr lang="ru-RU" sz="8800" smtClean="0"/>
          </a:p>
        </p:txBody>
      </p:sp>
      <p:pic>
        <p:nvPicPr>
          <p:cNvPr id="77828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6" descr="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4369" y="900113"/>
            <a:ext cx="7946231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“Қатынас ” терминіне келесі мәліметтер қорының моделі негізделген: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078016" y="2822575"/>
            <a:ext cx="3396853" cy="15097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Желілік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772716" y="2801938"/>
            <a:ext cx="3396853" cy="1509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Реляциялық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/>
          </a:p>
        </p:txBody>
      </p:sp>
      <p:pic>
        <p:nvPicPr>
          <p:cNvPr id="7" name="Picture 1032" descr="Recoverd_gif_file(32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511969" y="246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9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sz="9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Содержимое 3" descr="s120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1631951"/>
            <a:ext cx="3846910" cy="4913313"/>
          </a:xfrm>
        </p:spPr>
      </p:pic>
      <p:pic>
        <p:nvPicPr>
          <p:cNvPr id="6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04" y="6453336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rks-6915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5" y="1352210"/>
            <a:ext cx="5758543" cy="5065485"/>
          </a:xfrm>
          <a:effectLst>
            <a:softEdge rad="112500"/>
          </a:effectLst>
        </p:spPr>
      </p:pic>
      <p:sp>
        <p:nvSpPr>
          <p:cNvPr id="8089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 емес</a:t>
            </a:r>
            <a:endParaRPr lang="ru-RU" sz="8800" smtClean="0"/>
          </a:p>
        </p:txBody>
      </p:sp>
      <p:pic>
        <p:nvPicPr>
          <p:cNvPr id="80900" name="Picture 1032" descr="Recoverd_gif_file(321)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652145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L6y_t_p_zI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00"/>
            <a:ext cx="9144000" cy="67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3024336" cy="11521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quizlet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581128"/>
            <a:ext cx="410445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https://quizlet.com/537054346/</a:t>
            </a:r>
            <a:r>
              <a:rPr lang="ru-RU" dirty="0" err="1">
                <a:hlinkClick r:id="rId3"/>
              </a:rPr>
              <a:t>Кәсіби-қызметтегі-ақпараттық-технологиялар</a:t>
            </a:r>
            <a:r>
              <a:rPr lang="ru-RU" dirty="0">
                <a:hlinkClick r:id="rId3"/>
              </a:rPr>
              <a:t>-</a:t>
            </a:r>
            <a:r>
              <a:rPr lang="en-US" dirty="0">
                <a:hlinkClick r:id="rId3"/>
              </a:rPr>
              <a:t>flash-cards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9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ctr"/>
            <a:endParaRPr lang="kk-KZ" sz="4400" dirty="0" smtClean="0"/>
          </a:p>
          <a:p>
            <a:pPr algn="ctr">
              <a:buFont typeface="Arial" pitchFamily="34" charset="0"/>
              <a:buNone/>
            </a:pPr>
            <a:endParaRPr lang="kk-KZ" sz="4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4370" y="2448764"/>
            <a:ext cx="789113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24" name="Group 2"/>
          <p:cNvGrpSpPr>
            <a:grpSpLocks/>
          </p:cNvGrpSpPr>
          <p:nvPr/>
        </p:nvGrpSpPr>
        <p:grpSpPr bwMode="auto">
          <a:xfrm>
            <a:off x="338138" y="6372226"/>
            <a:ext cx="8448675" cy="485775"/>
            <a:chOff x="0" y="4014"/>
            <a:chExt cx="5322" cy="306"/>
          </a:xfrm>
        </p:grpSpPr>
        <p:pic>
          <p:nvPicPr>
            <p:cNvPr id="81955" name="Picture 3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6" name="Picture 4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7" name="Picture 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8" name="Picture 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9" name="Picture 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0" name="Picture 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1" name="Picture 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2" name="Picture 1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3" name="Picture 1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5" name="Group 24"/>
          <p:cNvGrpSpPr>
            <a:grpSpLocks/>
          </p:cNvGrpSpPr>
          <p:nvPr/>
        </p:nvGrpSpPr>
        <p:grpSpPr bwMode="auto">
          <a:xfrm rot="5400000">
            <a:off x="-3023592" y="3237905"/>
            <a:ext cx="6515100" cy="467916"/>
            <a:chOff x="-583" y="4014"/>
            <a:chExt cx="5315" cy="306"/>
          </a:xfrm>
        </p:grpSpPr>
        <p:pic>
          <p:nvPicPr>
            <p:cNvPr id="81946" name="Picture 2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7" name="Picture 2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8" name="Picture 2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9" name="Picture 2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0" name="Picture 2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1" name="Picture 3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2" name="Picture 3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3" name="Picture 32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4" name="Picture 2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3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6" name="Group 34"/>
          <p:cNvGrpSpPr>
            <a:grpSpLocks/>
          </p:cNvGrpSpPr>
          <p:nvPr/>
        </p:nvGrpSpPr>
        <p:grpSpPr bwMode="auto">
          <a:xfrm rot="5400000">
            <a:off x="5647730" y="3361731"/>
            <a:ext cx="6524625" cy="467915"/>
            <a:chOff x="0" y="4014"/>
            <a:chExt cx="5322" cy="306"/>
          </a:xfrm>
        </p:grpSpPr>
        <p:pic>
          <p:nvPicPr>
            <p:cNvPr id="81937" name="Picture 3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8" name="Picture 3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9" name="Picture 3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0" name="Picture 3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1" name="Picture 3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2" name="Picture 4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3" name="Picture 4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4" name="Picture 42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5" name="Picture 43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7" name="Group 2"/>
          <p:cNvGrpSpPr>
            <a:grpSpLocks/>
          </p:cNvGrpSpPr>
          <p:nvPr/>
        </p:nvGrpSpPr>
        <p:grpSpPr bwMode="auto">
          <a:xfrm rot="10800000">
            <a:off x="409575" y="14289"/>
            <a:ext cx="8448675" cy="485775"/>
            <a:chOff x="0" y="4014"/>
            <a:chExt cx="5322" cy="306"/>
          </a:xfrm>
        </p:grpSpPr>
        <p:pic>
          <p:nvPicPr>
            <p:cNvPr id="81928" name="Picture 3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9" name="Picture 4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0" name="Picture 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1" name="Picture 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2" name="Picture 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3" name="Picture 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4" name="Picture 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5" name="Picture 1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6" name="Picture 1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6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amsung R590\Desktop\аксес\мед инф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472" y="260648"/>
            <a:ext cx="375476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ТАПСЫРМА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7" b="62682"/>
          <a:stretch>
            <a:fillRect/>
          </a:stretch>
        </p:blipFill>
        <p:spPr bwMode="auto">
          <a:xfrm>
            <a:off x="1556717" y="2397699"/>
            <a:ext cx="6543675" cy="40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1067544" y="1617331"/>
            <a:ext cx="7032848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ЕКІ ҚАБАТ ӘЙЕЛДІ АУРУХАНАҒА ҚАБЫЛДАУ  ТУРАЛЫ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МӘЛІМЕТТЕР ҚОРЫН ҚҰРУ ЖӘНЕ МАСТЕР ПОДСТОНОВОК ТИПІН ҚОЛДАНУ.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5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Samsung R590\Desktop\аксес\мед инф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472" y="260648"/>
            <a:ext cx="375476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ТАПСЫРМА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6598" r="25665" b="49467"/>
          <a:stretch>
            <a:fillRect/>
          </a:stretch>
        </p:blipFill>
        <p:spPr bwMode="auto">
          <a:xfrm>
            <a:off x="521611" y="2658963"/>
            <a:ext cx="6602413" cy="39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7016" y="1700808"/>
            <a:ext cx="6452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dirty="0" smtClean="0"/>
              <a:t>ДӘРІГЕРЛЕРДІ  ТІРКЕУ ТУРАЛЫ ДЕРЕКТЕР ҚОРЫН ҚҰРУ АРҚЫЛЫ </a:t>
            </a:r>
          </a:p>
          <a:p>
            <a:r>
              <a:rPr lang="kk-KZ" dirty="0" smtClean="0"/>
              <a:t>ФОРМАҒА АЙНАЛДЫРУ ЖӘНЕ КНОПКА ФОРМАСЫН ҚОЛДАНУ.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683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3671153"/>
            <a:ext cx="41036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kk-KZ" sz="3200" b="1" dirty="0"/>
              <a:t> Правка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Показ </a:t>
            </a:r>
            <a:r>
              <a:rPr lang="kk-KZ" sz="3200" b="1" dirty="0" smtClean="0"/>
              <a:t>слайдов</a:t>
            </a:r>
            <a:endParaRPr lang="kk-KZ" sz="3200" b="1" dirty="0"/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Вставка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Сервис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2120295"/>
            <a:ext cx="57832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sz="3600" b="1" u="sng" dirty="0"/>
              <a:t>Слайдты жасыру үшін қай</a:t>
            </a:r>
          </a:p>
          <a:p>
            <a:pPr algn="ctr"/>
            <a:r>
              <a:rPr lang="kk-KZ" sz="3600" b="1" u="sng" dirty="0"/>
              <a:t>мәзірді қолданады</a:t>
            </a:r>
            <a:r>
              <a:rPr lang="ru-RU" sz="3600" dirty="0"/>
              <a:t> 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79512" y="620688"/>
            <a:ext cx="856895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Тест </a:t>
            </a:r>
            <a:r>
              <a:rPr lang="kk-KZ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сұрақтары: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89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663474"/>
            <a:ext cx="302377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INSERT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338138" y="6372226"/>
            <a:ext cx="8448675" cy="485775"/>
            <a:chOff x="0" y="4014"/>
            <a:chExt cx="5322" cy="306"/>
          </a:xfrm>
        </p:grpSpPr>
        <p:pic>
          <p:nvPicPr>
            <p:cNvPr id="82995" name="Picture 3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6" name="Picture 4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7" name="Picture 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8" name="Picture 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9" name="Picture 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00" name="Picture 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01" name="Picture 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02" name="Picture 1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003" name="Picture 1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48" name="Group 24"/>
          <p:cNvGrpSpPr>
            <a:grpSpLocks/>
          </p:cNvGrpSpPr>
          <p:nvPr/>
        </p:nvGrpSpPr>
        <p:grpSpPr bwMode="auto">
          <a:xfrm rot="5400000">
            <a:off x="-3023592" y="3237905"/>
            <a:ext cx="6515100" cy="467916"/>
            <a:chOff x="-583" y="4014"/>
            <a:chExt cx="5315" cy="306"/>
          </a:xfrm>
        </p:grpSpPr>
        <p:pic>
          <p:nvPicPr>
            <p:cNvPr id="82986" name="Picture 2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7" name="Picture 2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8" name="Picture 2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9" name="Picture 2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0" name="Picture 2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1" name="Picture 3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2" name="Picture 3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3" name="Picture 32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4" name="Picture 2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3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49" name="Group 34"/>
          <p:cNvGrpSpPr>
            <a:grpSpLocks/>
          </p:cNvGrpSpPr>
          <p:nvPr/>
        </p:nvGrpSpPr>
        <p:grpSpPr bwMode="auto">
          <a:xfrm rot="5400000">
            <a:off x="5647730" y="3361731"/>
            <a:ext cx="6524625" cy="467915"/>
            <a:chOff x="0" y="4014"/>
            <a:chExt cx="5322" cy="306"/>
          </a:xfrm>
        </p:grpSpPr>
        <p:pic>
          <p:nvPicPr>
            <p:cNvPr id="82977" name="Picture 3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8" name="Picture 3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9" name="Picture 3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0" name="Picture 3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1" name="Picture 3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2" name="Picture 4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3" name="Picture 4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4" name="Picture 42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85" name="Picture 43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50" name="Group 2"/>
          <p:cNvGrpSpPr>
            <a:grpSpLocks/>
          </p:cNvGrpSpPr>
          <p:nvPr/>
        </p:nvGrpSpPr>
        <p:grpSpPr bwMode="auto">
          <a:xfrm rot="10800000">
            <a:off x="409575" y="14289"/>
            <a:ext cx="8448675" cy="485775"/>
            <a:chOff x="0" y="4014"/>
            <a:chExt cx="5322" cy="306"/>
          </a:xfrm>
        </p:grpSpPr>
        <p:pic>
          <p:nvPicPr>
            <p:cNvPr id="82968" name="Picture 3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9" name="Picture 4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0" name="Picture 5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1" name="Picture 6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2" name="Picture 7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3" name="Picture 8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4" name="Picture 9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5" name="Picture 10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76" name="Picture 11" descr="053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8" name="Содержимое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920559"/>
              </p:ext>
            </p:extLst>
          </p:nvPr>
        </p:nvGraphicFramePr>
        <p:xfrm>
          <a:off x="899592" y="1801459"/>
          <a:ext cx="7632848" cy="3976459"/>
        </p:xfrm>
        <a:graphic>
          <a:graphicData uri="http://schemas.openxmlformats.org/drawingml/2006/table">
            <a:tbl>
              <a:tblPr/>
              <a:tblGrid>
                <a:gridCol w="3545498"/>
                <a:gridCol w="4087350"/>
              </a:tblGrid>
              <a:tr h="15601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kk-KZ" sz="2900" b="1" kern="1200" dirty="0">
                          <a:solidFill>
                            <a:srgbClr val="000099"/>
                          </a:solidFill>
                          <a:latin typeface="KZ Times New Roman"/>
                          <a:ea typeface="Times New Roman"/>
                          <a:cs typeface="Arial"/>
                        </a:rPr>
                        <a:t>Білемін </a:t>
                      </a:r>
                      <a:endParaRPr lang="ru-RU" sz="2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47062" marB="4706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kk-KZ" sz="2900" b="1" kern="1200" dirty="0">
                          <a:solidFill>
                            <a:srgbClr val="000099"/>
                          </a:solidFill>
                          <a:latin typeface="KZ Times New Roman"/>
                          <a:ea typeface="Times New Roman"/>
                          <a:cs typeface="Arial"/>
                        </a:rPr>
                        <a:t>Жаңа</a:t>
                      </a:r>
                      <a:endParaRPr lang="ru-RU" sz="2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kk-KZ" sz="2900" b="1" kern="1200" dirty="0">
                          <a:solidFill>
                            <a:srgbClr val="000099"/>
                          </a:solidFill>
                          <a:latin typeface="KZ Times New Roman"/>
                          <a:ea typeface="Times New Roman"/>
                          <a:cs typeface="Arial"/>
                        </a:rPr>
                        <a:t>мәлімет </a:t>
                      </a:r>
                      <a:endParaRPr lang="ru-RU" sz="2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47062" marB="470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28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6" marR="68576" marT="47062" marB="4706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76" marR="68576" marT="47062" marB="470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57226" y="2143116"/>
            <a:ext cx="742955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KZ Boyarsky" pitchFamily="34" charset="0"/>
                <a:cs typeface="Courier New"/>
              </a:rPr>
              <a:t>Сабақ</a:t>
            </a:r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KZ Boyarsky" pitchFamily="34" charset="0"/>
                <a:cs typeface="Courier New"/>
              </a:rPr>
              <a:t> </a:t>
            </a:r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KZ Boyarsky" pitchFamily="34" charset="0"/>
                <a:cs typeface="Courier New"/>
              </a:rPr>
              <a:t>аяқталды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50" endPos="85000" dir="5400000" sy="-100000" algn="bl" rotWithShape="0"/>
              </a:effectLst>
              <a:latin typeface="KZ Boyarsky" pitchFamily="34" charset="0"/>
              <a:cs typeface="Courier New"/>
            </a:endParaRP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3973" name="Picture 4" descr="00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0"/>
              <a:ext cx="9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74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83975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192"/>
                <a:chOff x="0" y="0"/>
                <a:chExt cx="5760" cy="192"/>
              </a:xfrm>
            </p:grpSpPr>
            <p:pic>
              <p:nvPicPr>
                <p:cNvPr id="83993" name="Picture 7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4" name="Picture 8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5" name="Picture 9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6" name="Picture 10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7" name="Picture 11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" y="0"/>
                  <a:ext cx="8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8" name="Picture 12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" y="0"/>
                  <a:ext cx="8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3976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pic>
              <p:nvPicPr>
                <p:cNvPr id="83987" name="Picture 14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8" name="Picture 15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9" name="Picture 16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0" name="Picture 17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1" name="Picture 18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3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92" name="Picture 19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76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3977" name="Group 20"/>
              <p:cNvGrpSpPr>
                <a:grpSpLocks/>
              </p:cNvGrpSpPr>
              <p:nvPr/>
            </p:nvGrpSpPr>
            <p:grpSpPr bwMode="auto">
              <a:xfrm>
                <a:off x="0" y="164"/>
                <a:ext cx="192" cy="4037"/>
                <a:chOff x="0" y="164"/>
                <a:chExt cx="192" cy="4037"/>
              </a:xfrm>
            </p:grpSpPr>
            <p:pic>
              <p:nvPicPr>
                <p:cNvPr id="83983" name="Picture 21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56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4" name="Picture 22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1513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5" name="Picture 23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2465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6" name="Picture 24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94" y="3516"/>
                  <a:ext cx="117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3978" name="Group 25"/>
              <p:cNvGrpSpPr>
                <a:grpSpLocks/>
              </p:cNvGrpSpPr>
              <p:nvPr/>
            </p:nvGrpSpPr>
            <p:grpSpPr bwMode="auto">
              <a:xfrm>
                <a:off x="5568" y="164"/>
                <a:ext cx="192" cy="4037"/>
                <a:chOff x="0" y="164"/>
                <a:chExt cx="192" cy="4037"/>
              </a:xfrm>
            </p:grpSpPr>
            <p:pic>
              <p:nvPicPr>
                <p:cNvPr id="83979" name="Picture 26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56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0" name="Picture 27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1513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1" name="Picture 28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2465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982" name="Picture 29" descr="003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94" y="3516"/>
                  <a:ext cx="117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34" name="Picture 3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143375"/>
            <a:ext cx="223242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9389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/>
        </p:nvSpPr>
        <p:spPr>
          <a:xfrm>
            <a:off x="285750" y="285750"/>
            <a:ext cx="8643937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қорының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кестесі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көптеген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типімен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істеуге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мүмкіндік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береді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Times New Roman"/>
              <a:buChar char="•"/>
            </a:pP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Мәтіндік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Текстовый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өлшемі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мәтіндік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ақпаратты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(255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символға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дейін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Times New Roman"/>
              <a:buChar char="•"/>
            </a:pP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Сандық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Числовой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нақты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сандарды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өлшемі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бірақ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сандық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өрістер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мысалы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бүтін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нақты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сандарды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енгізуде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Times New Roman"/>
              <a:buChar char="•"/>
            </a:pPr>
            <a:r>
              <a:rPr lang="en-US" sz="2400" b="1" i="0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Санаушы</a:t>
            </a:r>
            <a:r>
              <a:rPr lang="en-US" sz="2400" b="1" i="0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i="0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Счетчик</a:t>
            </a:r>
            <a:r>
              <a:rPr lang="en-US" sz="2400" b="1" i="0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жазбаларды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автоматты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түрде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нөмірлеуге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Times New Roman"/>
              <a:buChar char="•"/>
            </a:pP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Мерзімі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уақыт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24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күнтізбе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бойынша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күнін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айын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уақытты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400"/>
              <a:buFont typeface="Times New Roman"/>
              <a:buChar char="•"/>
            </a:pPr>
            <a:r>
              <a:rPr lang="en-US" sz="24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Логикалық</a:t>
            </a:r>
            <a:r>
              <a:rPr lang="en-US" sz="24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логикалық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мәліметтерді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“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Иә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(1,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ақиқат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“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Жоқ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”(0 -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жалған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логикалық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екі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мәннің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біреуін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қабылдаған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кезде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арнайы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логикалық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қолданылады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ұзындығы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байтқа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тең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76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/>
        </p:nvSpPr>
        <p:spPr>
          <a:xfrm>
            <a:off x="285750" y="142875"/>
            <a:ext cx="8501062" cy="652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Times New Roman"/>
              <a:buChar char="•"/>
            </a:pP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Қаржылық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Денежный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қаржылық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шаманы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Денежное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сандық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Айырмашылығы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үтірден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кейінгі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тұрақты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разряд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ақша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бірлігі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көрсетіледі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Компьютер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сандарды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ақша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бірлігімен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бірге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бейнелейді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рубль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копейканы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фунт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пенсті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доллар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центті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айырып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Times New Roman"/>
              <a:buChar char="•"/>
            </a:pP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 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объектілер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өрісі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объектілерді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МЕМО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сияқты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жерде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сақаталады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OLE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объектілерді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өрісінде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тұрған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көрсетіледі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МҚ-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нда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сандар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әріптерден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картинка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музыкалық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клиптер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видеожазбаларды</a:t>
            </a:r>
            <a:r>
              <a:rPr lang="en-US" sz="20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Осындай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объектілерге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OLE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объектісі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өрісі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аталады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Times New Roman"/>
              <a:buChar char="•"/>
            </a:pP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МЕМО 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өрісі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МЕМО)</a:t>
            </a:r>
            <a:r>
              <a:rPr lang="en-US" sz="2000" b="1" i="0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(65535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символға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дейінгі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шамамен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бет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мәтін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үлкен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көлемді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мәтінді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Times New Roman"/>
              <a:buChar char="•"/>
            </a:pP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Гиперсілтеме</a:t>
            </a:r>
            <a:r>
              <a:rPr lang="en-US" sz="20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интернеттің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 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объектілерінің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URL 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адрестерін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сақтауға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өріс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 dirty="0"/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Times New Roman"/>
              <a:buChar char="•"/>
            </a:pP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Ауыстырулар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шебері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подстановок</a:t>
            </a:r>
            <a:r>
              <a:rPr lang="en-US" sz="2000" b="1" i="1" u="none" dirty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арнаулы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емес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объектінің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көмегімен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енгізуді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автоматтандыру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дайын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тізімінен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таңдап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алатындай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етіп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ұйымдастыруға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848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0187" y="260648"/>
            <a:ext cx="866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600" b="1" u="sng" dirty="0"/>
              <a:t>PowerPoint программасы не үшін керек?</a:t>
            </a:r>
            <a:endParaRPr lang="ru-RU" sz="3600" b="1" u="sng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59" y="927165"/>
            <a:ext cx="75596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kk-KZ" sz="3200" b="1" dirty="0"/>
              <a:t> Сурет салу үшін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Кино көру үшін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Көрме көрсету </a:t>
            </a:r>
            <a:r>
              <a:rPr lang="kk-KZ" sz="3200" b="1" dirty="0" smtClean="0"/>
              <a:t>үшін</a:t>
            </a:r>
            <a:endParaRPr lang="kk-KZ" sz="3200" b="1" dirty="0"/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Текст жазу үшін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3507730"/>
            <a:ext cx="4278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600" b="1" u="sng" dirty="0"/>
              <a:t>Слайд дегеніміз не?</a:t>
            </a:r>
            <a:endParaRPr lang="ru-RU" sz="5400" b="1" u="sng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2952" y="4282807"/>
            <a:ext cx="28082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kk-KZ" sz="3200" b="1" dirty="0"/>
              <a:t> Фото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Пленка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Негатив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</a:t>
            </a:r>
            <a:r>
              <a:rPr lang="kk-KZ" sz="3200" b="1" dirty="0" smtClean="0"/>
              <a:t>Кадр</a:t>
            </a:r>
            <a:endParaRPr lang="kk-KZ" sz="3200" b="1" dirty="0"/>
          </a:p>
        </p:txBody>
      </p:sp>
    </p:spTree>
    <p:extLst>
      <p:ext uri="{BB962C8B-B14F-4D97-AF65-F5344CB8AC3E}">
        <p14:creationId xmlns:p14="http://schemas.microsoft.com/office/powerpoint/2010/main" val="9507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8138" y="1042447"/>
            <a:ext cx="2447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kk-KZ" sz="3200" b="1" dirty="0"/>
              <a:t> 2 әдісі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4 әдісі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5 </a:t>
            </a:r>
            <a:r>
              <a:rPr lang="kk-KZ" sz="3200" b="1" dirty="0" smtClean="0"/>
              <a:t>әдісі</a:t>
            </a:r>
            <a:endParaRPr lang="kk-KZ" sz="3200" b="1" dirty="0"/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3 </a:t>
            </a:r>
            <a:r>
              <a:rPr lang="kk-KZ" sz="3200" b="1" dirty="0" smtClean="0"/>
              <a:t>әдісі</a:t>
            </a:r>
            <a:endParaRPr lang="kk-KZ" sz="3200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0188" y="188640"/>
            <a:ext cx="8440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600" b="1" u="sng" dirty="0"/>
              <a:t>Слайдтарды қараудың неше тәсілі бар?</a:t>
            </a:r>
            <a:endParaRPr lang="ru-RU" sz="3600" b="1" u="sn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93" y="4354815"/>
            <a:ext cx="48244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kk-KZ" sz="3200" b="1" dirty="0"/>
              <a:t> Вставка – фон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Настройка – фон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Формат – </a:t>
            </a:r>
            <a:r>
              <a:rPr lang="kk-KZ" sz="3200" b="1" dirty="0" smtClean="0"/>
              <a:t>фон</a:t>
            </a:r>
            <a:endParaRPr lang="kk-KZ" sz="3200" b="1" dirty="0"/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Сервис – фон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93" y="342962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600" b="1" u="sng" dirty="0"/>
              <a:t>Слайдтың фонын қою?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3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1042447"/>
            <a:ext cx="26638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kk-KZ" sz="3200" b="1" dirty="0" smtClean="0"/>
              <a:t> 2 түрі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 smtClean="0"/>
              <a:t> 6 түрі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 smtClean="0"/>
              <a:t> 4 түрі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 smtClean="0"/>
              <a:t> 5 түрі</a:t>
            </a:r>
            <a:endParaRPr lang="kk-KZ" sz="3200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336233"/>
            <a:ext cx="7566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3600" b="1" u="sng" dirty="0"/>
              <a:t>Фонда құю тәсілінің неше түрі бар?</a:t>
            </a:r>
            <a:endParaRPr lang="ru-RU" sz="3600" b="1" u="sn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7724" y="4617546"/>
            <a:ext cx="23034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kk-KZ" sz="3200" b="1" dirty="0"/>
              <a:t> .ехе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. </a:t>
            </a:r>
            <a:r>
              <a:rPr lang="kk-KZ" sz="3200" b="1" dirty="0" smtClean="0"/>
              <a:t>Рpt</a:t>
            </a:r>
            <a:endParaRPr lang="kk-KZ" sz="3200" b="1" dirty="0"/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.pdf</a:t>
            </a:r>
          </a:p>
          <a:p>
            <a:pPr marL="342900" indent="-342900">
              <a:buFontTx/>
              <a:buAutoNum type="alphaUcPeriod"/>
            </a:pPr>
            <a:r>
              <a:rPr lang="kk-KZ" sz="3200" b="1" dirty="0"/>
              <a:t> .txt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3331844"/>
            <a:ext cx="822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600" b="1" u="sng" dirty="0"/>
              <a:t>PowerPoint бағдарламасында</a:t>
            </a:r>
          </a:p>
          <a:p>
            <a:r>
              <a:rPr lang="kk-KZ" sz="3600" b="1" u="sng" dirty="0"/>
              <a:t>жасалған файлдың кеңейтілуі:</a:t>
            </a:r>
            <a:r>
              <a:rPr lang="ru-RU" sz="3600" dirty="0"/>
              <a:t> </a:t>
            </a:r>
          </a:p>
        </p:txBody>
      </p:sp>
      <p:pic>
        <p:nvPicPr>
          <p:cNvPr id="6" name="Picture 1032" descr="Recoverd_gif_file(32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i="1" dirty="0" smtClean="0">
                <a:solidFill>
                  <a:srgbClr val="111111"/>
                </a:solidFill>
                <a:latin typeface="inherit"/>
                <a:ea typeface="Times New Roman" pitchFamily="18" charset="0"/>
                <a:cs typeface="Arial" pitchFamily="34" charset="0"/>
              </a:rPr>
              <a:t>Файлдар кеңейтілімі мен түрлерін сәйкестендір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428596" y="1785926"/>
            <a:ext cx="3500462" cy="464347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kk-KZ" sz="2800" b="1" i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Еxcel</a:t>
            </a:r>
          </a:p>
          <a:p>
            <a:pPr algn="ctr">
              <a:lnSpc>
                <a:spcPct val="200000"/>
              </a:lnSpc>
              <a:defRPr/>
            </a:pPr>
            <a:r>
              <a:rPr lang="kk-KZ" sz="2800" b="1" i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Word 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2800" b="1" i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PowerPoint  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2800" b="1" i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Paint   </a:t>
            </a:r>
            <a:endParaRPr lang="ru-RU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6314" y="1785926"/>
            <a:ext cx="4357686" cy="464347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kk-KZ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Нысанға жан бітіру программасы (.ppt)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kk-KZ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kk-KZ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Графикалық қолданба (.bmp)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kk-KZ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</a:t>
            </a:r>
          </a:p>
          <a:p>
            <a:pPr eaLnBrk="0" hangingPunct="0">
              <a:defRPr/>
            </a:pPr>
            <a:r>
              <a:rPr lang="ru-RU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Мәтіндік</a:t>
            </a:r>
            <a:r>
              <a:rPr lang="en-US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en-US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(.doc)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кесте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(.</a:t>
            </a:r>
            <a:r>
              <a:rPr lang="ru-RU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xls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55776" y="3068960"/>
            <a:ext cx="295232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699792" y="3861048"/>
            <a:ext cx="28083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59832" y="3212976"/>
            <a:ext cx="2448272" cy="1413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411760" y="3861048"/>
            <a:ext cx="3096344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032" descr="Recoverd_gif_file(32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367780"/>
            <a:ext cx="876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58A0FF1-4952-43B0-A856-D9743291BA6C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F68F5E7-7023-48CE-874D-DECD72A26810}"/>
  <p:tag name="GENSWF_ADVANCE_TIME" val="5"/>
  <p:tag name="ISPRING_CUSTOM_TIMING_US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1277</Words>
  <Application>Microsoft Office PowerPoint</Application>
  <PresentationFormat>Экран (4:3)</PresentationFormat>
  <Paragraphs>235</Paragraphs>
  <Slides>53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Көрмелерді безендіру, көрсету және басып шығару.</vt:lpstr>
      <vt:lpstr>Презентация PowerPoint</vt:lpstr>
      <vt:lpstr> (Сұрақ-жауап әдісі)</vt:lpstr>
      <vt:lpstr>Презентация PowerPoint</vt:lpstr>
      <vt:lpstr>Презентация PowerPoint</vt:lpstr>
      <vt:lpstr>Презентация PowerPoint</vt:lpstr>
      <vt:lpstr>Презентация PowerPoint</vt:lpstr>
      <vt:lpstr>Файлдар кеңейтілімі мен түрлерін сәйкестендір</vt:lpstr>
      <vt:lpstr>Презентация PowerPoint</vt:lpstr>
      <vt:lpstr>Презентация PowerPoint</vt:lpstr>
      <vt:lpstr>ЖОСПАРЫ:</vt:lpstr>
      <vt:lpstr>Презентация PowerPoint</vt:lpstr>
      <vt:lpstr>Презентация PowerPoint</vt:lpstr>
      <vt:lpstr>MS ACCESS объектілері.</vt:lpstr>
      <vt:lpstr>Презентация PowerPoint</vt:lpstr>
      <vt:lpstr>Презентация PowerPoint</vt:lpstr>
      <vt:lpstr>Кестені конструктор режимінде құру</vt:lpstr>
      <vt:lpstr>Мәліметтер типтері:</vt:lpstr>
      <vt:lpstr>Презентация PowerPoint</vt:lpstr>
      <vt:lpstr>Мастердің көмегімен фома құру</vt:lpstr>
      <vt:lpstr>Презентация PowerPoint</vt:lpstr>
      <vt:lpstr>Презентация PowerPoint</vt:lpstr>
      <vt:lpstr>Конструктор көмегімен сұраныс құру</vt:lpstr>
      <vt:lpstr>Презентация PowerPoint</vt:lpstr>
      <vt:lpstr>Мастердің көмегімен есеп құру</vt:lpstr>
      <vt:lpstr>Презентация PowerPoint</vt:lpstr>
      <vt:lpstr>Презентация PowerPoint</vt:lpstr>
      <vt:lpstr>ТАПСЫРМА</vt:lpstr>
      <vt:lpstr>Алтын балыққа арналған аквариум</vt:lpstr>
      <vt:lpstr>Презентация PowerPoint</vt:lpstr>
      <vt:lpstr>Дұрыс</vt:lpstr>
      <vt:lpstr>Дұрыс емес</vt:lpstr>
      <vt:lpstr>Презентация PowerPoint</vt:lpstr>
      <vt:lpstr>Дұрыс</vt:lpstr>
      <vt:lpstr>Дұрыс емес</vt:lpstr>
      <vt:lpstr>Презентация PowerPoint</vt:lpstr>
      <vt:lpstr>Дұрыс</vt:lpstr>
      <vt:lpstr>Дұрыс емес</vt:lpstr>
      <vt:lpstr>Презентация PowerPoint</vt:lpstr>
      <vt:lpstr>Дұрыс</vt:lpstr>
      <vt:lpstr>Дұрыс емес</vt:lpstr>
      <vt:lpstr>Презентация PowerPoint</vt:lpstr>
      <vt:lpstr>Дұрыс</vt:lpstr>
      <vt:lpstr>Дұрыс емес</vt:lpstr>
      <vt:lpstr>quizlet.</vt:lpstr>
      <vt:lpstr>Презентация PowerPoint</vt:lpstr>
      <vt:lpstr>ТАПСЫРМА</vt:lpstr>
      <vt:lpstr>ТАПСЫРМА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Kalamkas</dc:creator>
  <cp:lastModifiedBy>Kalamkas</cp:lastModifiedBy>
  <cp:revision>84</cp:revision>
  <dcterms:created xsi:type="dcterms:W3CDTF">2020-09-21T05:09:27Z</dcterms:created>
  <dcterms:modified xsi:type="dcterms:W3CDTF">2020-12-19T10:02:48Z</dcterms:modified>
</cp:coreProperties>
</file>