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CCFF"/>
    <a:srgbClr val="0066FF"/>
    <a:srgbClr val="0000FF"/>
    <a:srgbClr val="0033CC"/>
    <a:srgbClr val="FFCC99"/>
    <a:srgbClr val="FFCC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3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C0A87-5735-4EA4-A234-6A84B1BA35CD}" type="datetimeFigureOut">
              <a:rPr lang="ru-RU" smtClean="0"/>
              <a:pPr/>
              <a:t>04.07.2020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1AF159-3708-4507-B912-20803BB8B8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303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AF159-3708-4507-B912-20803BB8B80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2E22-4B6C-433E-B03E-FA0C5B75DCC4}" type="datetimeFigureOut">
              <a:rPr lang="ru-RU" smtClean="0"/>
              <a:pPr/>
              <a:t>04.07.2020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9D8B-52B0-487C-839D-002E51840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2E22-4B6C-433E-B03E-FA0C5B75DCC4}" type="datetimeFigureOut">
              <a:rPr lang="ru-RU" smtClean="0"/>
              <a:pPr/>
              <a:t>04.07.2020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9D8B-52B0-487C-839D-002E51840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2E22-4B6C-433E-B03E-FA0C5B75DCC4}" type="datetimeFigureOut">
              <a:rPr lang="ru-RU" smtClean="0"/>
              <a:pPr/>
              <a:t>04.07.2020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9D8B-52B0-487C-839D-002E51840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2E22-4B6C-433E-B03E-FA0C5B75DCC4}" type="datetimeFigureOut">
              <a:rPr lang="ru-RU" smtClean="0"/>
              <a:pPr/>
              <a:t>04.07.2020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9D8B-52B0-487C-839D-002E51840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2E22-4B6C-433E-B03E-FA0C5B75DCC4}" type="datetimeFigureOut">
              <a:rPr lang="ru-RU" smtClean="0"/>
              <a:pPr/>
              <a:t>04.07.2020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9D8B-52B0-487C-839D-002E51840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2E22-4B6C-433E-B03E-FA0C5B75DCC4}" type="datetimeFigureOut">
              <a:rPr lang="ru-RU" smtClean="0"/>
              <a:pPr/>
              <a:t>04.07.2020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9D8B-52B0-487C-839D-002E51840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2E22-4B6C-433E-B03E-FA0C5B75DCC4}" type="datetimeFigureOut">
              <a:rPr lang="ru-RU" smtClean="0"/>
              <a:pPr/>
              <a:t>04.07.2020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9D8B-52B0-487C-839D-002E51840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2E22-4B6C-433E-B03E-FA0C5B75DCC4}" type="datetimeFigureOut">
              <a:rPr lang="ru-RU" smtClean="0"/>
              <a:pPr/>
              <a:t>04.07.2020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9D8B-52B0-487C-839D-002E51840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2E22-4B6C-433E-B03E-FA0C5B75DCC4}" type="datetimeFigureOut">
              <a:rPr lang="ru-RU" smtClean="0"/>
              <a:pPr/>
              <a:t>04.07.2020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9D8B-52B0-487C-839D-002E51840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2E22-4B6C-433E-B03E-FA0C5B75DCC4}" type="datetimeFigureOut">
              <a:rPr lang="ru-RU" smtClean="0"/>
              <a:pPr/>
              <a:t>04.07.2020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9D8B-52B0-487C-839D-002E51840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C2E22-4B6C-433E-B03E-FA0C5B75DCC4}" type="datetimeFigureOut">
              <a:rPr lang="ru-RU" smtClean="0"/>
              <a:pPr/>
              <a:t>04.07.2020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19D8B-52B0-487C-839D-002E51840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C2E22-4B6C-433E-B03E-FA0C5B75DCC4}" type="datetimeFigureOut">
              <a:rPr lang="ru-RU" smtClean="0"/>
              <a:pPr/>
              <a:t>04.07.2020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19D8B-52B0-487C-839D-002E518401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Relationship Id="rId4" Type="http://schemas.openxmlformats.org/officeDocument/2006/relationships/slide" Target="slide3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21348" y="156522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66FF">
                  <a:tint val="66000"/>
                  <a:satMod val="160000"/>
                </a:srgbClr>
              </a:gs>
              <a:gs pos="50000">
                <a:srgbClr val="0066FF">
                  <a:tint val="44500"/>
                  <a:satMod val="160000"/>
                </a:srgbClr>
              </a:gs>
              <a:gs pos="100000">
                <a:srgbClr val="0066FF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сохраненные данные 4">
            <a:hlinkClick r:id="rId3" action="ppaction://hlinksldjump"/>
          </p:cNvPr>
          <p:cNvSpPr/>
          <p:nvPr/>
        </p:nvSpPr>
        <p:spPr>
          <a:xfrm rot="21320302">
            <a:off x="3965071" y="427251"/>
            <a:ext cx="1617669" cy="1077970"/>
          </a:xfrm>
          <a:prstGeom prst="flowChartOnlineStorag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1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Оқыту мен оқудағы  жаңа тәсілдер</a:t>
            </a:r>
            <a:endParaRPr lang="ru-RU" sz="14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сохраненные данные 5">
            <a:hlinkClick r:id="rId4" action="ppaction://hlinksldjump"/>
          </p:cNvPr>
          <p:cNvSpPr/>
          <p:nvPr/>
        </p:nvSpPr>
        <p:spPr>
          <a:xfrm rot="21344892">
            <a:off x="2746877" y="1563974"/>
            <a:ext cx="1755775" cy="935569"/>
          </a:xfrm>
          <a:prstGeom prst="flowChartOnlineStorag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16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Сыни тұрғыдан ойлауға үйрету</a:t>
            </a:r>
            <a:endParaRPr lang="ru-RU" sz="16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сохраненные данные 6">
            <a:hlinkClick r:id="rId3" action="ppaction://hlinksldjump"/>
          </p:cNvPr>
          <p:cNvSpPr/>
          <p:nvPr/>
        </p:nvSpPr>
        <p:spPr>
          <a:xfrm rot="21331951">
            <a:off x="5891252" y="331941"/>
            <a:ext cx="2088366" cy="938213"/>
          </a:xfrm>
          <a:prstGeom prst="flowChartOnlineStorag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1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Оқыту үшін бағалау және оқуды бағалау</a:t>
            </a:r>
            <a:endParaRPr lang="ru-RU" sz="14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сохраненные данные 7">
            <a:hlinkClick r:id="" action="ppaction://noaction"/>
          </p:cNvPr>
          <p:cNvSpPr/>
          <p:nvPr/>
        </p:nvSpPr>
        <p:spPr>
          <a:xfrm rot="21320302">
            <a:off x="7185347" y="1419622"/>
            <a:ext cx="1577975" cy="1087437"/>
          </a:xfrm>
          <a:prstGeom prst="flowChartOnlineStorag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16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Оқуда АКТ-ны пайдалану</a:t>
            </a:r>
            <a:endParaRPr lang="ru-RU" sz="16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сохраненные данные 8">
            <a:hlinkClick r:id="" action="ppaction://noaction"/>
          </p:cNvPr>
          <p:cNvSpPr/>
          <p:nvPr/>
        </p:nvSpPr>
        <p:spPr>
          <a:xfrm rot="21422147">
            <a:off x="2717030" y="2757484"/>
            <a:ext cx="1686604" cy="1113689"/>
          </a:xfrm>
          <a:prstGeom prst="flowChartOnlineStorag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1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Талантты және дарында балаларды оқыту</a:t>
            </a:r>
            <a:endParaRPr lang="ru-RU" sz="14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сохраненные данные 9">
            <a:hlinkClick r:id="" action="ppaction://noaction"/>
          </p:cNvPr>
          <p:cNvSpPr/>
          <p:nvPr/>
        </p:nvSpPr>
        <p:spPr>
          <a:xfrm rot="21320302">
            <a:off x="4550351" y="3073918"/>
            <a:ext cx="1862855" cy="1301068"/>
          </a:xfrm>
          <a:prstGeom prst="flowChartOnlineStorag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1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Оқушылардың жас ерекшелігіне сәйкес оқыту және оқу</a:t>
            </a:r>
            <a:endParaRPr lang="ru-RU" sz="14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сохраненные данные 10">
            <a:hlinkClick r:id="" action="ppaction://noaction"/>
          </p:cNvPr>
          <p:cNvSpPr/>
          <p:nvPr/>
        </p:nvSpPr>
        <p:spPr>
          <a:xfrm rot="21320302">
            <a:off x="6473197" y="3006613"/>
            <a:ext cx="1958722" cy="1157818"/>
          </a:xfrm>
          <a:prstGeom prst="flowChartOnlineStorag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kk-KZ" sz="1400" b="1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Оқытудағы басқару және көшбасшылық</a:t>
            </a:r>
            <a:endParaRPr lang="ru-RU" sz="1400" b="1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4863733" y="1803440"/>
            <a:ext cx="2071702" cy="785794"/>
          </a:xfrm>
          <a:prstGeom prst="flowChartPunchedTap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kk-KZ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Жеті модуль</a:t>
            </a:r>
            <a:endParaRPr lang="ru-RU" sz="2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85720" y="92867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/>
              <a:t> </a:t>
            </a:r>
            <a:endParaRPr lang="ru-RU" dirty="0"/>
          </a:p>
        </p:txBody>
      </p:sp>
      <p:sp>
        <p:nvSpPr>
          <p:cNvPr id="30" name="Горизонтальный свиток 29"/>
          <p:cNvSpPr/>
          <p:nvPr/>
        </p:nvSpPr>
        <p:spPr>
          <a:xfrm>
            <a:off x="214282" y="0"/>
            <a:ext cx="2428892" cy="3143272"/>
          </a:xfrm>
          <a:prstGeom prst="horizontalScroll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rgbClr val="FF0000"/>
                </a:solidFill>
              </a:rPr>
              <a:t>Мұғалімнің өз практикасында оқу және оқытудағы өзгерістерді қалай басқара алғандығы жайлы рефлексиясы</a:t>
            </a:r>
          </a:p>
        </p:txBody>
      </p:sp>
      <p:sp>
        <p:nvSpPr>
          <p:cNvPr id="29" name="Горизонтальный свиток 28"/>
          <p:cNvSpPr/>
          <p:nvPr/>
        </p:nvSpPr>
        <p:spPr>
          <a:xfrm>
            <a:off x="214282" y="3000372"/>
            <a:ext cx="2428892" cy="3143272"/>
          </a:xfrm>
          <a:prstGeom prst="horizontalScroll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dirty="0"/>
          </a:p>
          <a:p>
            <a:pPr algn="ctr"/>
            <a:r>
              <a:rPr lang="kk-KZ" sz="1600" dirty="0">
                <a:solidFill>
                  <a:srgbClr val="0033CC"/>
                </a:solidFill>
              </a:rPr>
              <a:t>Мақсаты</a:t>
            </a:r>
          </a:p>
          <a:p>
            <a:r>
              <a:rPr lang="kk-KZ" sz="1400" dirty="0">
                <a:solidFill>
                  <a:srgbClr val="0033CC"/>
                </a:solidFill>
              </a:rPr>
              <a:t>Оқытуда оқудың жаңа тәсілдерін пайдаланып, сабақ беру үдерісін өзгерту арқылы оқушылардың танымдық, әлеуметтік, ынталандырушылық, эмоциялық қабілетін арттыру </a:t>
            </a:r>
            <a:endParaRPr lang="ru-RU" sz="1400" dirty="0">
              <a:solidFill>
                <a:srgbClr val="0033CC"/>
              </a:solidFill>
            </a:endParaRPr>
          </a:p>
        </p:txBody>
      </p:sp>
      <p:sp>
        <p:nvSpPr>
          <p:cNvPr id="2" name="5-конечная звезда 1"/>
          <p:cNvSpPr/>
          <p:nvPr/>
        </p:nvSpPr>
        <p:spPr>
          <a:xfrm>
            <a:off x="3419871" y="4941168"/>
            <a:ext cx="5385029" cy="1800200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/>
              <a:t>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Есенбаева Райгүл  тарих пәнінің мұғалімі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0" y="-1"/>
            <a:ext cx="9610436" cy="6790645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142844" y="142852"/>
            <a:ext cx="8929750" cy="6357982"/>
            <a:chOff x="-3714807" y="500018"/>
            <a:chExt cx="8929750" cy="6357982"/>
          </a:xfrm>
          <a:solidFill>
            <a:schemeClr val="bg1"/>
          </a:solidFill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571636" y="642894"/>
              <a:ext cx="1821659" cy="1428760"/>
            </a:xfrm>
            <a:prstGeom prst="ellipse">
              <a:avLst/>
            </a:prstGeom>
            <a:grpFill/>
            <a:ln w="38100" cmpd="dbl">
              <a:solidFill>
                <a:srgbClr val="00B0F0"/>
              </a:solidFill>
              <a:prstDash val="sysDot"/>
              <a:round/>
              <a:headEnd/>
              <a:tailEnd/>
            </a:ln>
            <a:effectLst>
              <a:outerShdw dist="107763" dir="81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r>
                <a:rPr lang="kk-KZ" sz="1400" b="1" dirty="0">
                  <a:solidFill>
                    <a:srgbClr val="800000"/>
                  </a:solidFill>
                  <a:latin typeface="Arial" pitchFamily="34" charset="0"/>
                </a:rPr>
                <a:t>Біріне-бірі зерттеу  жүргізуге қалыптасты</a:t>
              </a:r>
              <a:endParaRPr lang="ru-RU" sz="1400" b="1" i="1" dirty="0">
                <a:latin typeface="Arial" pitchFamily="34" charset="0"/>
              </a:endParaRPr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auto">
            <a:xfrm>
              <a:off x="-2214609" y="571456"/>
              <a:ext cx="1857420" cy="1428760"/>
            </a:xfrm>
            <a:prstGeom prst="ellipse">
              <a:avLst/>
            </a:prstGeom>
            <a:grpFill/>
            <a:ln w="38100" cmpd="dbl">
              <a:solidFill>
                <a:srgbClr val="00B0F0"/>
              </a:solidFill>
              <a:prstDash val="sysDot"/>
              <a:round/>
              <a:headEnd/>
              <a:tailEnd/>
            </a:ln>
            <a:effectLst>
              <a:outerShdw dist="107763" dir="81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r>
                <a:rPr lang="kk-KZ" sz="1400" b="1" dirty="0">
                  <a:solidFill>
                    <a:srgbClr val="800000"/>
                  </a:solidFill>
                  <a:latin typeface="Arial" pitchFamily="34" charset="0"/>
                </a:rPr>
                <a:t>Өзін-өзі тәрбиелеуге дағды-ланды</a:t>
              </a:r>
              <a:endParaRPr lang="ru-RU" sz="1400" b="1" i="1" dirty="0">
                <a:latin typeface="Arial" pitchFamily="34" charset="0"/>
              </a:endParaRPr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-285751" y="500018"/>
              <a:ext cx="1785950" cy="1571636"/>
            </a:xfrm>
            <a:prstGeom prst="ellipse">
              <a:avLst/>
            </a:prstGeom>
            <a:grpFill/>
            <a:ln w="38100" cmpd="dbl">
              <a:solidFill>
                <a:srgbClr val="00B0F0"/>
              </a:solidFill>
              <a:prstDash val="sysDot"/>
              <a:round/>
              <a:headEnd/>
              <a:tailEnd/>
            </a:ln>
            <a:effectLst>
              <a:outerShdw dist="107763" dir="81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r>
                <a:rPr lang="kk-KZ" sz="1400" b="1" dirty="0">
                  <a:solidFill>
                    <a:srgbClr val="800000"/>
                  </a:solidFill>
                  <a:latin typeface="Arial" pitchFamily="34" charset="0"/>
                </a:rPr>
                <a:t>Өз </a:t>
              </a:r>
            </a:p>
            <a:p>
              <a:pPr algn="ctr"/>
              <a:r>
                <a:rPr lang="kk-KZ" sz="1400" b="1" dirty="0">
                  <a:solidFill>
                    <a:srgbClr val="800000"/>
                  </a:solidFill>
                  <a:latin typeface="Arial" pitchFamily="34" charset="0"/>
                </a:rPr>
                <a:t>бағытын айқындауға қалыптаса бастады </a:t>
              </a:r>
              <a:endParaRPr lang="ru-RU" sz="1400" b="1" i="1" dirty="0">
                <a:latin typeface="Arial" pitchFamily="34" charset="0"/>
              </a:endParaRPr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-3714807" y="642894"/>
              <a:ext cx="1500198" cy="1428760"/>
            </a:xfrm>
            <a:prstGeom prst="ellipse">
              <a:avLst/>
            </a:prstGeom>
            <a:grpFill/>
            <a:ln w="38100" cmpd="dbl">
              <a:solidFill>
                <a:srgbClr val="00B0F0"/>
              </a:solidFill>
              <a:prstDash val="sysDot"/>
              <a:round/>
              <a:headEnd/>
              <a:tailEnd/>
            </a:ln>
            <a:effectLst>
              <a:outerShdw dist="107763" dir="81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r>
                <a:rPr lang="kk-KZ" sz="1400" b="1" dirty="0">
                  <a:solidFill>
                    <a:srgbClr val="800000"/>
                  </a:solidFill>
                  <a:latin typeface="Arial" pitchFamily="34" charset="0"/>
                </a:rPr>
                <a:t>Өзін-өзі дамыту жолға қойылды</a:t>
              </a:r>
              <a:endParaRPr lang="ru-RU" sz="1400" b="1" i="1" dirty="0">
                <a:latin typeface="Arial" pitchFamily="34" charset="0"/>
              </a:endParaRPr>
            </a:p>
          </p:txBody>
        </p:sp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-31" y="5357802"/>
              <a:ext cx="1643074" cy="1500198"/>
            </a:xfrm>
            <a:prstGeom prst="ellipse">
              <a:avLst/>
            </a:prstGeom>
            <a:grpFill/>
            <a:ln w="38100" cmpd="dbl">
              <a:solidFill>
                <a:srgbClr val="00B0F0"/>
              </a:solidFill>
              <a:prstDash val="sysDot"/>
              <a:round/>
              <a:headEnd/>
              <a:tailEnd/>
            </a:ln>
            <a:effectLst>
              <a:outerShdw dist="107763" dir="81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r>
                <a:rPr lang="kk-KZ" sz="1400" b="1" dirty="0">
                  <a:solidFill>
                    <a:srgbClr val="800000"/>
                  </a:solidFill>
                  <a:latin typeface="Arial" pitchFamily="34" charset="0"/>
                </a:rPr>
                <a:t>Өзіне деген сенімділігі арты</a:t>
              </a:r>
              <a:endParaRPr lang="ru-RU" sz="1400" b="1" i="1" dirty="0">
                <a:latin typeface="Arial" pitchFamily="34" charset="0"/>
              </a:endParaRPr>
            </a:p>
          </p:txBody>
        </p:sp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3500431" y="571456"/>
              <a:ext cx="1571636" cy="1500198"/>
            </a:xfrm>
            <a:prstGeom prst="ellipse">
              <a:avLst/>
            </a:prstGeom>
            <a:grpFill/>
            <a:ln w="38100" cmpd="dbl">
              <a:solidFill>
                <a:srgbClr val="00B0F0"/>
              </a:solidFill>
              <a:prstDash val="sysDot"/>
              <a:round/>
              <a:headEnd/>
              <a:tailEnd/>
            </a:ln>
            <a:effectLst>
              <a:outerShdw dist="107763" dir="81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r>
                <a:rPr lang="kk-KZ" sz="1400" b="1" dirty="0">
                  <a:solidFill>
                    <a:srgbClr val="800000"/>
                  </a:solidFill>
                  <a:latin typeface="Arial" pitchFamily="34" charset="0"/>
                </a:rPr>
                <a:t>Сабақ оқуға белсенді-лігі артты</a:t>
              </a:r>
              <a:endParaRPr lang="ru-RU" sz="1400" b="1" i="1" dirty="0">
                <a:latin typeface="Arial" pitchFamily="34" charset="0"/>
              </a:endParaRPr>
            </a:p>
          </p:txBody>
        </p:sp>
        <p:sp>
          <p:nvSpPr>
            <p:cNvPr id="12" name="Oval 12"/>
            <p:cNvSpPr>
              <a:spLocks noChangeArrowheads="1"/>
            </p:cNvSpPr>
            <p:nvPr/>
          </p:nvSpPr>
          <p:spPr bwMode="auto">
            <a:xfrm>
              <a:off x="3714746" y="5357802"/>
              <a:ext cx="1500197" cy="1428760"/>
            </a:xfrm>
            <a:prstGeom prst="ellipse">
              <a:avLst/>
            </a:prstGeom>
            <a:grpFill/>
            <a:ln w="38100" cmpd="dbl">
              <a:solidFill>
                <a:srgbClr val="00B0F0"/>
              </a:solidFill>
              <a:prstDash val="sysDot"/>
              <a:round/>
              <a:headEnd/>
              <a:tailEnd/>
            </a:ln>
            <a:effectLst>
              <a:outerShdw dist="107763" dir="81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r>
                <a:rPr lang="kk-KZ" sz="1400" b="1" dirty="0">
                  <a:solidFill>
                    <a:srgbClr val="800000"/>
                  </a:solidFill>
                  <a:latin typeface="Arial" pitchFamily="34" charset="0"/>
                </a:rPr>
                <a:t>Алдына мақсат қоя алады</a:t>
              </a:r>
              <a:endParaRPr lang="ru-RU" sz="1400" b="1" i="1" dirty="0">
                <a:latin typeface="Arial" pitchFamily="34" charset="0"/>
              </a:endParaRPr>
            </a:p>
          </p:txBody>
        </p:sp>
      </p:grp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5572132" y="4929198"/>
            <a:ext cx="1857388" cy="1571636"/>
          </a:xfrm>
          <a:prstGeom prst="ellipse">
            <a:avLst/>
          </a:prstGeom>
          <a:solidFill>
            <a:schemeClr val="bg1"/>
          </a:solidFill>
          <a:ln w="38100" cmpd="dbl">
            <a:solidFill>
              <a:srgbClr val="00B0F0"/>
            </a:solidFill>
            <a:prstDash val="sysDot"/>
            <a:round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/>
            <a:r>
              <a:rPr lang="kk-KZ" sz="1400" b="1" dirty="0">
                <a:solidFill>
                  <a:srgbClr val="800000"/>
                </a:solidFill>
                <a:latin typeface="Arial" pitchFamily="34" charset="0"/>
              </a:rPr>
              <a:t>Өзін-өзі және бірін-бірі бағалауды үйренді</a:t>
            </a:r>
            <a:endParaRPr lang="ru-RU" sz="1400" b="1" i="1" dirty="0">
              <a:latin typeface="Arial" pitchFamily="34" charset="0"/>
            </a:endParaRPr>
          </a:p>
        </p:txBody>
      </p:sp>
      <p:sp>
        <p:nvSpPr>
          <p:cNvPr id="23" name="Oval 6"/>
          <p:cNvSpPr>
            <a:spLocks noChangeArrowheads="1"/>
          </p:cNvSpPr>
          <p:nvPr/>
        </p:nvSpPr>
        <p:spPr bwMode="auto">
          <a:xfrm>
            <a:off x="214282" y="5000636"/>
            <a:ext cx="1857388" cy="1571636"/>
          </a:xfrm>
          <a:prstGeom prst="ellipse">
            <a:avLst/>
          </a:prstGeom>
          <a:solidFill>
            <a:schemeClr val="bg1"/>
          </a:solidFill>
          <a:ln w="38100" cmpd="dbl">
            <a:solidFill>
              <a:srgbClr val="00B0F0"/>
            </a:solidFill>
            <a:prstDash val="sysDot"/>
            <a:round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/>
            <a:r>
              <a:rPr lang="kk-KZ" sz="1400" b="1" dirty="0">
                <a:solidFill>
                  <a:srgbClr val="800000"/>
                </a:solidFill>
                <a:latin typeface="Arial" pitchFamily="34" charset="0"/>
              </a:rPr>
              <a:t>Кері байланыс жасауды үйренді</a:t>
            </a:r>
            <a:endParaRPr lang="ru-RU" sz="1400" b="1" i="1" dirty="0">
              <a:latin typeface="Arial" pitchFamily="34" charset="0"/>
            </a:endParaRPr>
          </a:p>
        </p:txBody>
      </p:sp>
      <p:sp>
        <p:nvSpPr>
          <p:cNvPr id="34" name="Oval 10"/>
          <p:cNvSpPr>
            <a:spLocks noChangeArrowheads="1"/>
          </p:cNvSpPr>
          <p:nvPr/>
        </p:nvSpPr>
        <p:spPr bwMode="auto">
          <a:xfrm>
            <a:off x="2143108" y="5000636"/>
            <a:ext cx="1643074" cy="1500198"/>
          </a:xfrm>
          <a:prstGeom prst="ellipse">
            <a:avLst/>
          </a:prstGeom>
          <a:solidFill>
            <a:schemeClr val="bg1"/>
          </a:solidFill>
          <a:ln w="38100" cmpd="dbl">
            <a:solidFill>
              <a:srgbClr val="00B0F0"/>
            </a:solidFill>
            <a:prstDash val="sysDot"/>
            <a:round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/>
            <a:r>
              <a:rPr lang="kk-KZ" sz="1400" b="1" i="1" dirty="0">
                <a:solidFill>
                  <a:srgbClr val="C00000"/>
                </a:solidFill>
                <a:latin typeface="Arial" pitchFamily="34" charset="0"/>
              </a:rPr>
              <a:t> өзін-өзі реттеуді үйренді</a:t>
            </a:r>
            <a:endParaRPr lang="ru-RU" sz="1400" b="1" i="1" dirty="0">
              <a:solidFill>
                <a:srgbClr val="C00000"/>
              </a:solidFill>
              <a:latin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5" y="2008408"/>
            <a:ext cx="2124900" cy="25581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04863"/>
            <a:ext cx="2411413" cy="25922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157" y="2204865"/>
            <a:ext cx="2402956" cy="24385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113" y="2204864"/>
            <a:ext cx="2304257" cy="25922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-428652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00FF">
                  <a:tint val="66000"/>
                  <a:satMod val="160000"/>
                </a:srgbClr>
              </a:gs>
              <a:gs pos="50000">
                <a:srgbClr val="0000FF">
                  <a:tint val="44500"/>
                  <a:satMod val="160000"/>
                </a:srgbClr>
              </a:gs>
              <a:gs pos="100000">
                <a:srgbClr val="0000FF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3609333" y="5517232"/>
            <a:ext cx="5327650" cy="792088"/>
          </a:xfrm>
          <a:prstGeom prst="flowChartOnlineStorage">
            <a:avLst/>
          </a:prstGeom>
          <a:solidFill>
            <a:schemeClr val="bg1"/>
          </a:solidFill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kk-K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Жеті модульді  үнемі  пайдалану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3428992" y="4365104"/>
            <a:ext cx="5327650" cy="1152128"/>
          </a:xfrm>
          <a:prstGeom prst="flowChartOnlineStorage">
            <a:avLst/>
          </a:prstGeom>
          <a:solidFill>
            <a:schemeClr val="bg1"/>
          </a:solidFill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kk-KZ" dirty="0">
                <a:solidFill>
                  <a:srgbClr val="FF0000"/>
                </a:solidFill>
              </a:rPr>
              <a:t>Өзін-өзі реттейалатын тұлғаны қалыптастыра отырып, елі жері үшін еңбек ететін патриот тәрбиелеу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3428992" y="3573016"/>
            <a:ext cx="5327650" cy="720080"/>
          </a:xfrm>
          <a:prstGeom prst="flowChartOnlineStorage">
            <a:avLst/>
          </a:prstGeom>
          <a:solidFill>
            <a:schemeClr val="bg1"/>
          </a:solidFill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kk-KZ" sz="20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Оқу, білім берудегі ұлтық тәрбиені жетілдіру</a:t>
            </a:r>
            <a:endParaRPr lang="en-US" sz="20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3428992" y="2780928"/>
            <a:ext cx="5327650" cy="720080"/>
          </a:xfrm>
          <a:prstGeom prst="flowChartOnlineStorage">
            <a:avLst/>
          </a:prstGeom>
          <a:solidFill>
            <a:schemeClr val="bg1"/>
          </a:solidFill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kk-KZ" sz="20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Бағдарламаның идеяланын басшылыққа алу</a:t>
            </a:r>
            <a:endParaRPr lang="en-US" sz="20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3428992" y="2214554"/>
            <a:ext cx="5327650" cy="566374"/>
          </a:xfrm>
          <a:prstGeom prst="flowChartOnlineStorage">
            <a:avLst/>
          </a:prstGeom>
          <a:solidFill>
            <a:schemeClr val="bg1"/>
          </a:solidFill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kk-KZ" sz="2000" b="0" dirty="0">
                <a:solidFill>
                  <a:srgbClr val="FF0000"/>
                </a:solidFill>
              </a:rPr>
              <a:t>Ата-анамен бірлікте жұмысты жақсарту</a:t>
            </a:r>
            <a:endParaRPr lang="en-US" sz="2000" b="0" dirty="0">
              <a:solidFill>
                <a:srgbClr val="FF0000"/>
              </a:solidFill>
            </a:endParaRPr>
          </a:p>
        </p:txBody>
      </p:sp>
      <p:sp>
        <p:nvSpPr>
          <p:cNvPr id="14" name="AutoShape 10"/>
          <p:cNvSpPr>
            <a:spLocks noChangeArrowheads="1"/>
          </p:cNvSpPr>
          <p:nvPr/>
        </p:nvSpPr>
        <p:spPr bwMode="auto">
          <a:xfrm>
            <a:off x="3428992" y="764704"/>
            <a:ext cx="5327650" cy="720080"/>
          </a:xfrm>
          <a:prstGeom prst="flowChartOnlineStorage">
            <a:avLst/>
          </a:prstGeom>
          <a:solidFill>
            <a:schemeClr val="bg1"/>
          </a:solidFill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kk-K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Кездескен кедергілерді жеңе білетін тапқыр мұғалім болу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3419475" y="1"/>
            <a:ext cx="5327650" cy="764703"/>
          </a:xfrm>
          <a:prstGeom prst="flowChartOnlineStorage">
            <a:avLst/>
          </a:prstGeom>
          <a:solidFill>
            <a:schemeClr val="bg1"/>
          </a:solidFill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kk-KZ" sz="20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Жаңашылдыққа талпыну, үнемі ізденісте болу</a:t>
            </a:r>
            <a:endParaRPr lang="en-US" sz="20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AutoShape 10"/>
          <p:cNvSpPr>
            <a:spLocks noChangeArrowheads="1"/>
          </p:cNvSpPr>
          <p:nvPr/>
        </p:nvSpPr>
        <p:spPr bwMode="auto">
          <a:xfrm>
            <a:off x="3357554" y="1484784"/>
            <a:ext cx="5327650" cy="736115"/>
          </a:xfrm>
          <a:prstGeom prst="flowChartOnlineStorage">
            <a:avLst/>
          </a:prstGeom>
          <a:solidFill>
            <a:schemeClr val="bg1"/>
          </a:solidFill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kk-KZ" sz="2000" b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Оқушыларды зерттеумен үнемі айналысу</a:t>
            </a:r>
            <a:endParaRPr lang="en-US" sz="2000" b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85720" y="357166"/>
            <a:ext cx="2928958" cy="571504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Болаша</a:t>
            </a:r>
            <a:r>
              <a:rPr lang="kk-KZ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қта кәсіби шеберлікті дамыту жоспары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174</Words>
  <Application>Microsoft Office PowerPoint</Application>
  <PresentationFormat>Экран (4:3)</PresentationFormat>
  <Paragraphs>35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Салтанат</dc:creator>
  <cp:lastModifiedBy>gulistantokaeva@gmail.com</cp:lastModifiedBy>
  <cp:revision>43</cp:revision>
  <cp:lastPrinted>2016-11-09T11:45:01Z</cp:lastPrinted>
  <dcterms:created xsi:type="dcterms:W3CDTF">2012-11-21T12:55:09Z</dcterms:created>
  <dcterms:modified xsi:type="dcterms:W3CDTF">2020-07-04T10:13:06Z</dcterms:modified>
</cp:coreProperties>
</file>