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60" r:id="rId5"/>
  </p:sldIdLst>
  <p:sldSz cx="9144000" cy="6858000" type="screen4x3"/>
  <p:notesSz cx="6888163" cy="100203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5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76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77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78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79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8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6341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1048582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104858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09.11.2020</a:t>
            </a:fld>
            <a:endParaRPr lang="ru-RU"/>
          </a:p>
        </p:txBody>
      </p:sp>
      <p:sp>
        <p:nvSpPr>
          <p:cNvPr id="104858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4858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104864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104864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09.11.2020</a:t>
            </a:fld>
            <a:endParaRPr lang="ru-RU"/>
          </a:p>
        </p:txBody>
      </p:sp>
      <p:sp>
        <p:nvSpPr>
          <p:cNvPr id="104864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4864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6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1048627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1048628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09.11.2020</a:t>
            </a:fld>
            <a:endParaRPr lang="ru-RU"/>
          </a:p>
        </p:txBody>
      </p:sp>
      <p:sp>
        <p:nvSpPr>
          <p:cNvPr id="1048629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48630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1048632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104863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09.11.2020</a:t>
            </a:fld>
            <a:endParaRPr lang="ru-RU"/>
          </a:p>
        </p:txBody>
      </p:sp>
      <p:sp>
        <p:nvSpPr>
          <p:cNvPr id="104863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4863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7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1048648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48649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09.11.2020</a:t>
            </a:fld>
            <a:endParaRPr lang="ru-RU"/>
          </a:p>
        </p:txBody>
      </p:sp>
      <p:sp>
        <p:nvSpPr>
          <p:cNvPr id="1048650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48651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104865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104865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104865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09.11.2020</a:t>
            </a:fld>
            <a:endParaRPr lang="ru-RU"/>
          </a:p>
        </p:txBody>
      </p:sp>
      <p:sp>
        <p:nvSpPr>
          <p:cNvPr id="104865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4865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1048659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48660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1048661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48662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1048663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09.11.2020</a:t>
            </a:fld>
            <a:endParaRPr lang="ru-RU"/>
          </a:p>
        </p:txBody>
      </p:sp>
      <p:sp>
        <p:nvSpPr>
          <p:cNvPr id="1048664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48665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104862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09.11.2020</a:t>
            </a:fld>
            <a:endParaRPr lang="ru-RU"/>
          </a:p>
        </p:txBody>
      </p:sp>
      <p:sp>
        <p:nvSpPr>
          <p:cNvPr id="104862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4862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6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09.11.2020</a:t>
            </a:fld>
            <a:endParaRPr lang="ru-RU"/>
          </a:p>
        </p:txBody>
      </p:sp>
      <p:sp>
        <p:nvSpPr>
          <p:cNvPr id="1048667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48668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9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1048670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1048671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48672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09.11.2020</a:t>
            </a:fld>
            <a:endParaRPr lang="ru-RU"/>
          </a:p>
        </p:txBody>
      </p:sp>
      <p:sp>
        <p:nvSpPr>
          <p:cNvPr id="1048673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48674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6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1048637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1048638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48639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09.11.2020</a:t>
            </a:fld>
            <a:endParaRPr lang="ru-RU"/>
          </a:p>
        </p:txBody>
      </p:sp>
      <p:sp>
        <p:nvSpPr>
          <p:cNvPr id="1048640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48641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1048577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1048578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09.11.2020</a:t>
            </a:fld>
            <a:endParaRPr lang="ru-RU"/>
          </a:p>
        </p:txBody>
      </p:sp>
      <p:sp>
        <p:nvSpPr>
          <p:cNvPr id="1048579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048580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Yjb81hsTBFM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48587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97152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41936"/>
          </a:xfrm>
          <a:prstGeom prst="rect">
            <a:avLst/>
          </a:prstGeom>
          <a:noFill/>
          <a:ln>
            <a:noFill/>
          </a:ln>
        </p:spPr>
      </p:pic>
      <p:sp>
        <p:nvSpPr>
          <p:cNvPr id="1048588" name="Блок-схема: альтернативный процесс 4"/>
          <p:cNvSpPr/>
          <p:nvPr/>
        </p:nvSpPr>
        <p:spPr>
          <a:xfrm>
            <a:off x="395536" y="260648"/>
            <a:ext cx="4795294" cy="1152128"/>
          </a:xfrm>
          <a:prstGeom prst="flowChartAlternateProcess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k-KZ" sz="2000" b="1" dirty="0">
              <a:solidFill>
                <a:srgbClr val="C00000"/>
              </a:solidFill>
            </a:endParaRPr>
          </a:p>
          <a:p>
            <a:pPr algn="ctr"/>
            <a:r>
              <a:rPr lang="kk-KZ" sz="2000" b="1" dirty="0" smtClean="0">
                <a:solidFill>
                  <a:srgbClr val="FF0000"/>
                </a:solidFill>
              </a:rPr>
              <a:t>Джуртубаева Молдир Онгарбаевна</a:t>
            </a:r>
          </a:p>
          <a:p>
            <a:pPr algn="ctr"/>
            <a:r>
              <a:rPr lang="kk-KZ" sz="2000" b="1" dirty="0" smtClean="0">
                <a:solidFill>
                  <a:srgbClr val="FF0000"/>
                </a:solidFill>
              </a:rPr>
              <a:t>Түркістан облысы Шардара ауданы</a:t>
            </a:r>
            <a:endParaRPr lang="en-US" sz="2000" b="1" dirty="0" smtClean="0">
              <a:solidFill>
                <a:srgbClr val="FF0000"/>
              </a:solidFill>
            </a:endParaRPr>
          </a:p>
          <a:p>
            <a:pPr lvl="0" algn="ctr"/>
            <a:r>
              <a:rPr lang="kk-KZ" sz="2000" b="1" dirty="0" smtClean="0">
                <a:solidFill>
                  <a:srgbClr val="FF0000"/>
                </a:solidFill>
              </a:rPr>
              <a:t> Сырбек Кәттебеков атындағы ж.о.м.</a:t>
            </a:r>
            <a:endParaRPr lang="kk-KZ" sz="2000" b="1" dirty="0">
              <a:solidFill>
                <a:srgbClr val="FF0000"/>
              </a:solidFill>
            </a:endParaRPr>
          </a:p>
          <a:p>
            <a:pPr algn="ctr"/>
            <a:endParaRPr lang="ru-RU" sz="2000" b="1" dirty="0">
              <a:solidFill>
                <a:srgbClr val="C00000"/>
              </a:solidFill>
            </a:endParaRPr>
          </a:p>
        </p:txBody>
      </p:sp>
      <p:sp>
        <p:nvSpPr>
          <p:cNvPr id="1048589" name="Скругленный прямоугольник 5"/>
          <p:cNvSpPr/>
          <p:nvPr/>
        </p:nvSpPr>
        <p:spPr>
          <a:xfrm>
            <a:off x="5447959" y="260648"/>
            <a:ext cx="3240360" cy="1152128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dirty="0" err="1">
                <a:solidFill>
                  <a:srgbClr val="FF0000"/>
                </a:solidFill>
              </a:rPr>
              <a:t>Пәні</a:t>
            </a:r>
            <a:r>
              <a:rPr lang="ru-RU" b="1" dirty="0">
                <a:solidFill>
                  <a:srgbClr val="7030A0"/>
                </a:solidFill>
              </a:rPr>
              <a:t>: </a:t>
            </a:r>
            <a:r>
              <a:rPr lang="ru-RU" b="1" dirty="0" err="1" smtClean="0">
                <a:solidFill>
                  <a:srgbClr val="7030A0"/>
                </a:solidFill>
              </a:rPr>
              <a:t>жаратылыстану</a:t>
            </a:r>
            <a:endParaRPr lang="ru-RU" b="1" dirty="0">
              <a:solidFill>
                <a:srgbClr val="7030A0"/>
              </a:solidFill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dirty="0" err="1">
                <a:solidFill>
                  <a:srgbClr val="FF0000"/>
                </a:solidFill>
              </a:rPr>
              <a:t>Сабақтың</a:t>
            </a:r>
            <a:r>
              <a:rPr lang="ru-RU" b="1" dirty="0">
                <a:solidFill>
                  <a:srgbClr val="FF0000"/>
                </a:solidFill>
              </a:rPr>
              <a:t>  </a:t>
            </a:r>
            <a:r>
              <a:rPr lang="ru-RU" b="1" dirty="0" err="1">
                <a:solidFill>
                  <a:srgbClr val="FF0000"/>
                </a:solidFill>
              </a:rPr>
              <a:t>тақырыбы</a:t>
            </a:r>
            <a:r>
              <a:rPr lang="ru-RU" b="1" dirty="0">
                <a:solidFill>
                  <a:srgbClr val="FF0000"/>
                </a:solidFill>
              </a:rPr>
              <a:t>: </a:t>
            </a:r>
            <a:r>
              <a:rPr lang="ru-RU" b="1" dirty="0" err="1" smtClean="0">
                <a:solidFill>
                  <a:srgbClr val="7030A0"/>
                </a:solidFill>
              </a:rPr>
              <a:t>Денеге</a:t>
            </a:r>
            <a:r>
              <a:rPr lang="ru-RU" b="1" dirty="0" smtClean="0">
                <a:solidFill>
                  <a:srgbClr val="7030A0"/>
                </a:solidFill>
              </a:rPr>
              <a:t> </a:t>
            </a:r>
            <a:r>
              <a:rPr lang="ru-RU" b="1" dirty="0" err="1" smtClean="0">
                <a:solidFill>
                  <a:srgbClr val="7030A0"/>
                </a:solidFill>
              </a:rPr>
              <a:t>қалай</a:t>
            </a:r>
            <a:r>
              <a:rPr lang="ru-RU" b="1" dirty="0" smtClean="0">
                <a:solidFill>
                  <a:srgbClr val="7030A0"/>
                </a:solidFill>
              </a:rPr>
              <a:t> </a:t>
            </a:r>
            <a:r>
              <a:rPr lang="ru-RU" b="1" dirty="0" err="1" smtClean="0">
                <a:solidFill>
                  <a:srgbClr val="7030A0"/>
                </a:solidFill>
              </a:rPr>
              <a:t>күтім</a:t>
            </a:r>
            <a:r>
              <a:rPr lang="ru-RU" b="1" dirty="0" smtClean="0">
                <a:solidFill>
                  <a:srgbClr val="7030A0"/>
                </a:solidFill>
              </a:rPr>
              <a:t> </a:t>
            </a:r>
            <a:r>
              <a:rPr lang="ru-RU" b="1" dirty="0" err="1" smtClean="0">
                <a:solidFill>
                  <a:srgbClr val="7030A0"/>
                </a:solidFill>
              </a:rPr>
              <a:t>жасаймыз</a:t>
            </a:r>
            <a:r>
              <a:rPr lang="ru-RU" b="1" dirty="0" smtClean="0">
                <a:solidFill>
                  <a:srgbClr val="7030A0"/>
                </a:solidFill>
              </a:rPr>
              <a:t>?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1048590" name="Блок-схема: альтернативный процесс 6"/>
          <p:cNvSpPr/>
          <p:nvPr/>
        </p:nvSpPr>
        <p:spPr>
          <a:xfrm>
            <a:off x="395536" y="1556792"/>
            <a:ext cx="8352928" cy="936104"/>
          </a:xfrm>
          <a:prstGeom prst="flowChartAlternateProcess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b="1" dirty="0" smtClean="0">
                <a:solidFill>
                  <a:srgbClr val="FF0000"/>
                </a:solidFill>
              </a:rPr>
              <a:t>Оқу мақсаты:</a:t>
            </a:r>
            <a:r>
              <a:rPr lang="kk-KZ" b="1" dirty="0">
                <a:solidFill>
                  <a:srgbClr val="FF0000"/>
                </a:solidFill>
              </a:rPr>
              <a:t> </a:t>
            </a:r>
            <a:r>
              <a:rPr lang="kk-KZ" b="1" dirty="0" smtClean="0">
                <a:solidFill>
                  <a:srgbClr val="7030A0"/>
                </a:solidFill>
              </a:rPr>
              <a:t>2.2.3.4. жеке гигиена ережелерін сақтау маңыздылығын білу. </a:t>
            </a:r>
          </a:p>
          <a:p>
            <a:pPr algn="ctr"/>
            <a:r>
              <a:rPr lang="kk-KZ" b="1" dirty="0" smtClean="0">
                <a:solidFill>
                  <a:srgbClr val="7030A0"/>
                </a:solidFill>
              </a:rPr>
              <a:t>2.2.3.5. тіс күтімінің  денсаулық сақтаудағы маңыздылығын білу.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1048591" name="Блок-схема: документ 7"/>
          <p:cNvSpPr/>
          <p:nvPr/>
        </p:nvSpPr>
        <p:spPr>
          <a:xfrm>
            <a:off x="395535" y="2636912"/>
            <a:ext cx="4968552" cy="784056"/>
          </a:xfrm>
          <a:prstGeom prst="flowChartDocumen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000" b="1" dirty="0" smtClean="0">
                <a:solidFill>
                  <a:srgbClr val="FF0000"/>
                </a:solidFill>
              </a:rPr>
              <a:t>Сабақ мақсаттары</a:t>
            </a:r>
            <a:endParaRPr lang="ru-RU" sz="2000" b="1" dirty="0">
              <a:solidFill>
                <a:srgbClr val="FF0000"/>
              </a:solidFill>
            </a:endParaRPr>
          </a:p>
        </p:txBody>
      </p:sp>
      <p:sp>
        <p:nvSpPr>
          <p:cNvPr id="1048592" name="Прямоугольник с двумя скругленными противолежащими углами 8"/>
          <p:cNvSpPr/>
          <p:nvPr/>
        </p:nvSpPr>
        <p:spPr>
          <a:xfrm>
            <a:off x="395536" y="3573016"/>
            <a:ext cx="4968552" cy="936104"/>
          </a:xfrm>
          <a:prstGeom prst="round2Diag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err="1">
                <a:solidFill>
                  <a:srgbClr val="FF0000"/>
                </a:solidFill>
              </a:rPr>
              <a:t>Барлық</a:t>
            </a:r>
            <a:r>
              <a:rPr lang="ru-RU" b="1" dirty="0">
                <a:solidFill>
                  <a:srgbClr val="FF0000"/>
                </a:solidFill>
              </a:rPr>
              <a:t>  </a:t>
            </a:r>
            <a:r>
              <a:rPr lang="ru-RU" b="1" dirty="0" err="1">
                <a:solidFill>
                  <a:srgbClr val="FF0000"/>
                </a:solidFill>
              </a:rPr>
              <a:t>оқушылар</a:t>
            </a:r>
            <a:r>
              <a:rPr lang="ru-RU" b="1" dirty="0">
                <a:solidFill>
                  <a:srgbClr val="FF0000"/>
                </a:solidFill>
              </a:rPr>
              <a:t>: </a:t>
            </a:r>
            <a:r>
              <a:rPr lang="ru-RU" dirty="0" err="1" smtClean="0">
                <a:solidFill>
                  <a:srgbClr val="7030A0"/>
                </a:solidFill>
              </a:rPr>
              <a:t>Оқулықта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dirty="0" err="1" smtClean="0">
                <a:solidFill>
                  <a:srgbClr val="7030A0"/>
                </a:solidFill>
              </a:rPr>
              <a:t>берілген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dirty="0" err="1" smtClean="0">
                <a:solidFill>
                  <a:srgbClr val="7030A0"/>
                </a:solidFill>
              </a:rPr>
              <a:t>және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dirty="0" err="1" smtClean="0">
                <a:solidFill>
                  <a:srgbClr val="7030A0"/>
                </a:solidFill>
              </a:rPr>
              <a:t>қосымша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dirty="0" err="1" smtClean="0">
                <a:solidFill>
                  <a:srgbClr val="7030A0"/>
                </a:solidFill>
              </a:rPr>
              <a:t>тапсырмаларды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dirty="0" err="1" smtClean="0">
                <a:solidFill>
                  <a:srgbClr val="7030A0"/>
                </a:solidFill>
              </a:rPr>
              <a:t>орындай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dirty="0" err="1" smtClean="0">
                <a:solidFill>
                  <a:srgbClr val="7030A0"/>
                </a:solidFill>
              </a:rPr>
              <a:t>алады</a:t>
            </a:r>
            <a:r>
              <a:rPr lang="ru-RU" dirty="0" smtClean="0">
                <a:solidFill>
                  <a:srgbClr val="7030A0"/>
                </a:solidFill>
              </a:rPr>
              <a:t>. </a:t>
            </a:r>
            <a:r>
              <a:rPr lang="ru-RU" dirty="0" err="1" smtClean="0">
                <a:solidFill>
                  <a:srgbClr val="7030A0"/>
                </a:solidFill>
              </a:rPr>
              <a:t>Сұрақтарға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dirty="0" err="1" smtClean="0">
                <a:solidFill>
                  <a:srgbClr val="7030A0"/>
                </a:solidFill>
              </a:rPr>
              <a:t>жауап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dirty="0" err="1" smtClean="0">
                <a:solidFill>
                  <a:srgbClr val="7030A0"/>
                </a:solidFill>
              </a:rPr>
              <a:t>береді</a:t>
            </a:r>
            <a:r>
              <a:rPr lang="ru-RU" dirty="0" smtClean="0">
                <a:solidFill>
                  <a:srgbClr val="7030A0"/>
                </a:solidFill>
              </a:rPr>
              <a:t>.</a:t>
            </a:r>
            <a:endParaRPr lang="ru-RU" dirty="0">
              <a:solidFill>
                <a:srgbClr val="7030A0"/>
              </a:solidFill>
            </a:endParaRPr>
          </a:p>
        </p:txBody>
      </p:sp>
      <p:pic>
        <p:nvPicPr>
          <p:cNvPr id="2097153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5535" y="4581128"/>
            <a:ext cx="4992687" cy="1003370"/>
          </a:xfrm>
          <a:prstGeom prst="rect">
            <a:avLst/>
          </a:prstGeom>
          <a:noFill/>
          <a:ln>
            <a:noFill/>
          </a:ln>
          <a:effectLst/>
        </p:spPr>
      </p:pic>
      <p:pic>
        <p:nvPicPr>
          <p:cNvPr id="2097154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5536" y="5661248"/>
            <a:ext cx="4992687" cy="1080120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1048593" name="Прямоугольник с двумя скругленными противолежащими углами 9"/>
          <p:cNvSpPr/>
          <p:nvPr/>
        </p:nvSpPr>
        <p:spPr>
          <a:xfrm>
            <a:off x="5724128" y="2708920"/>
            <a:ext cx="3024336" cy="3744416"/>
          </a:xfrm>
          <a:prstGeom prst="round2Diag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</a:rPr>
              <a:t>Бағалау </a:t>
            </a:r>
            <a:r>
              <a:rPr lang="ru-RU" sz="2000" b="1" dirty="0" err="1" smtClean="0">
                <a:solidFill>
                  <a:srgbClr val="FF0000"/>
                </a:solidFill>
              </a:rPr>
              <a:t>критерийі</a:t>
            </a:r>
            <a:r>
              <a:rPr lang="ru-RU" sz="2000" b="1" dirty="0" smtClean="0">
                <a:solidFill>
                  <a:srgbClr val="FF0000"/>
                </a:solidFill>
              </a:rPr>
              <a:t>: </a:t>
            </a:r>
          </a:p>
          <a:p>
            <a:pPr algn="ctr"/>
            <a:r>
              <a:rPr lang="kk-KZ" sz="2000" b="1" dirty="0" smtClean="0">
                <a:solidFill>
                  <a:srgbClr val="7030A0"/>
                </a:solidFill>
              </a:rPr>
              <a:t>Жеке бас гигиенасының маңыздылығын сипаттайды. Тіс күтімінің маңыздылығын анықтайды.</a:t>
            </a:r>
            <a:endParaRPr lang="ru-RU" sz="2000" b="1" dirty="0">
              <a:solidFill>
                <a:srgbClr val="7030A0"/>
              </a:solidFill>
            </a:endParaRPr>
          </a:p>
        </p:txBody>
      </p:sp>
      <p:sp>
        <p:nvSpPr>
          <p:cNvPr id="1048594" name="Прямоугольник 10"/>
          <p:cNvSpPr/>
          <p:nvPr/>
        </p:nvSpPr>
        <p:spPr>
          <a:xfrm>
            <a:off x="466328" y="4661168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 err="1">
                <a:solidFill>
                  <a:srgbClr val="FF0000"/>
                </a:solidFill>
              </a:rPr>
              <a:t>Көптеген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 err="1">
                <a:solidFill>
                  <a:srgbClr val="FF0000"/>
                </a:solidFill>
              </a:rPr>
              <a:t>оқушылар</a:t>
            </a:r>
            <a:r>
              <a:rPr lang="ru-RU" b="1" dirty="0">
                <a:solidFill>
                  <a:srgbClr val="FF0000"/>
                </a:solidFill>
              </a:rPr>
              <a:t>: </a:t>
            </a:r>
            <a:r>
              <a:rPr lang="ru-RU" dirty="0" err="1" smtClean="0">
                <a:solidFill>
                  <a:srgbClr val="7030A0"/>
                </a:solidFill>
              </a:rPr>
              <a:t>Өз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dirty="0" err="1" smtClean="0">
                <a:solidFill>
                  <a:srgbClr val="7030A0"/>
                </a:solidFill>
              </a:rPr>
              <a:t>бетінше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dirty="0" err="1" smtClean="0">
                <a:solidFill>
                  <a:srgbClr val="7030A0"/>
                </a:solidFill>
              </a:rPr>
              <a:t>жұмыс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dirty="0" err="1" smtClean="0">
                <a:solidFill>
                  <a:srgbClr val="7030A0"/>
                </a:solidFill>
              </a:rPr>
              <a:t>жасайды</a:t>
            </a:r>
            <a:r>
              <a:rPr lang="ru-RU" dirty="0" smtClean="0">
                <a:solidFill>
                  <a:srgbClr val="7030A0"/>
                </a:solidFill>
              </a:rPr>
              <a:t>. </a:t>
            </a:r>
            <a:r>
              <a:rPr lang="ru-RU" dirty="0" err="1" smtClean="0">
                <a:solidFill>
                  <a:srgbClr val="7030A0"/>
                </a:solidFill>
              </a:rPr>
              <a:t>Топтық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dirty="0" err="1" smtClean="0">
                <a:solidFill>
                  <a:srgbClr val="7030A0"/>
                </a:solidFill>
              </a:rPr>
              <a:t>жұмысты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dirty="0" err="1" smtClean="0">
                <a:solidFill>
                  <a:srgbClr val="7030A0"/>
                </a:solidFill>
              </a:rPr>
              <a:t>бірлесе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dirty="0" err="1" smtClean="0">
                <a:solidFill>
                  <a:srgbClr val="7030A0"/>
                </a:solidFill>
              </a:rPr>
              <a:t>орындайды</a:t>
            </a:r>
            <a:r>
              <a:rPr lang="ru-RU" dirty="0" smtClean="0">
                <a:solidFill>
                  <a:srgbClr val="7030A0"/>
                </a:solidFill>
              </a:rPr>
              <a:t>. </a:t>
            </a:r>
            <a:r>
              <a:rPr lang="ru-RU" dirty="0" err="1" smtClean="0">
                <a:solidFill>
                  <a:srgbClr val="7030A0"/>
                </a:solidFill>
              </a:rPr>
              <a:t>Сұрақтарға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dirty="0" err="1" smtClean="0">
                <a:solidFill>
                  <a:srgbClr val="7030A0"/>
                </a:solidFill>
              </a:rPr>
              <a:t>жауап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dirty="0" err="1" smtClean="0">
                <a:solidFill>
                  <a:srgbClr val="7030A0"/>
                </a:solidFill>
              </a:rPr>
              <a:t>береді</a:t>
            </a:r>
            <a:r>
              <a:rPr lang="ru-RU" dirty="0" smtClean="0">
                <a:solidFill>
                  <a:srgbClr val="7030A0"/>
                </a:solidFill>
              </a:rPr>
              <a:t>.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1048595" name="Прямоугольник 11"/>
          <p:cNvSpPr/>
          <p:nvPr/>
        </p:nvSpPr>
        <p:spPr>
          <a:xfrm>
            <a:off x="466328" y="5722889"/>
            <a:ext cx="489776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err="1">
                <a:solidFill>
                  <a:srgbClr val="FF0000"/>
                </a:solidFill>
              </a:rPr>
              <a:t>Кейбір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 err="1">
                <a:solidFill>
                  <a:srgbClr val="FF0000"/>
                </a:solidFill>
              </a:rPr>
              <a:t>оқушылар</a:t>
            </a:r>
            <a:r>
              <a:rPr lang="ru-RU" b="1" dirty="0">
                <a:solidFill>
                  <a:srgbClr val="FF0000"/>
                </a:solidFill>
              </a:rPr>
              <a:t>: </a:t>
            </a:r>
            <a:r>
              <a:rPr lang="ru-RU" dirty="0" err="1" smtClean="0">
                <a:solidFill>
                  <a:srgbClr val="7030A0"/>
                </a:solidFill>
              </a:rPr>
              <a:t>Қосымша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dirty="0" err="1" smtClean="0">
                <a:solidFill>
                  <a:srgbClr val="7030A0"/>
                </a:solidFill>
              </a:rPr>
              <a:t>тапсырмаларды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dirty="0" err="1" smtClean="0">
                <a:solidFill>
                  <a:srgbClr val="7030A0"/>
                </a:solidFill>
              </a:rPr>
              <a:t>орындайды</a:t>
            </a:r>
            <a:r>
              <a:rPr lang="ru-RU" dirty="0" smtClean="0">
                <a:solidFill>
                  <a:srgbClr val="7030A0"/>
                </a:solidFill>
              </a:rPr>
              <a:t>. </a:t>
            </a:r>
            <a:r>
              <a:rPr lang="ru-RU" dirty="0" err="1" smtClean="0">
                <a:solidFill>
                  <a:srgbClr val="7030A0"/>
                </a:solidFill>
              </a:rPr>
              <a:t>Тақырып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dirty="0" err="1" smtClean="0">
                <a:solidFill>
                  <a:srgbClr val="7030A0"/>
                </a:solidFill>
              </a:rPr>
              <a:t>бойынша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dirty="0" err="1" smtClean="0">
                <a:solidFill>
                  <a:srgbClr val="7030A0"/>
                </a:solidFill>
              </a:rPr>
              <a:t>түрлі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dirty="0" err="1" smtClean="0">
                <a:solidFill>
                  <a:srgbClr val="7030A0"/>
                </a:solidFill>
              </a:rPr>
              <a:t>мәліметтер</a:t>
            </a:r>
            <a:r>
              <a:rPr lang="ru-RU" dirty="0" smtClean="0">
                <a:solidFill>
                  <a:srgbClr val="7030A0"/>
                </a:solidFill>
              </a:rPr>
              <a:t> мен </a:t>
            </a:r>
            <a:r>
              <a:rPr lang="ru-RU" dirty="0" err="1" smtClean="0">
                <a:solidFill>
                  <a:srgbClr val="7030A0"/>
                </a:solidFill>
              </a:rPr>
              <a:t>дәлелдер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dirty="0" err="1" smtClean="0">
                <a:solidFill>
                  <a:srgbClr val="7030A0"/>
                </a:solidFill>
              </a:rPr>
              <a:t>келтіреді</a:t>
            </a:r>
            <a:r>
              <a:rPr lang="ru-RU" dirty="0" smtClean="0">
                <a:solidFill>
                  <a:srgbClr val="7030A0"/>
                </a:solidFill>
              </a:rPr>
              <a:t>.</a:t>
            </a:r>
            <a:endParaRPr lang="ru-RU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6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48597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9715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5208"/>
            <a:ext cx="9144000" cy="6841936"/>
          </a:xfrm>
          <a:prstGeom prst="rect">
            <a:avLst/>
          </a:prstGeom>
          <a:noFill/>
          <a:ln>
            <a:noFill/>
          </a:ln>
        </p:spPr>
      </p:pic>
      <p:sp>
        <p:nvSpPr>
          <p:cNvPr id="1048598" name="Блок-схема: несколько документов 3"/>
          <p:cNvSpPr/>
          <p:nvPr/>
        </p:nvSpPr>
        <p:spPr>
          <a:xfrm>
            <a:off x="637870" y="188640"/>
            <a:ext cx="7534530" cy="792088"/>
          </a:xfrm>
          <a:prstGeom prst="flowChartMultidocumen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3200" b="1" dirty="0" smtClean="0">
                <a:solidFill>
                  <a:srgbClr val="FF0000"/>
                </a:solidFill>
              </a:rPr>
              <a:t>Белсенді  оқу әдістері 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1048599" name="Куб 4"/>
          <p:cNvSpPr/>
          <p:nvPr/>
        </p:nvSpPr>
        <p:spPr>
          <a:xfrm>
            <a:off x="179512" y="1427877"/>
            <a:ext cx="3240360" cy="2410464"/>
          </a:xfrm>
          <a:prstGeom prst="cub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1300"/>
              </a:lnSpc>
              <a:spcAft>
                <a:spcPts val="0"/>
              </a:spcAft>
              <a:tabLst>
                <a:tab pos="180340" algn="l"/>
              </a:tabLst>
            </a:pPr>
            <a:r>
              <a:rPr lang="kk-KZ" sz="1600" b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Топқа бөлу:</a:t>
            </a:r>
            <a:endParaRPr lang="ru-RU" sz="1400" dirty="0">
              <a:solidFill>
                <a:srgbClr val="FF0000"/>
              </a:solidFill>
              <a:latin typeface="Arial"/>
              <a:ea typeface="Times New Roman"/>
              <a:cs typeface="Times New Roman"/>
            </a:endParaRPr>
          </a:p>
          <a:p>
            <a:pPr>
              <a:lnSpc>
                <a:spcPts val="1300"/>
              </a:lnSpc>
              <a:spcAft>
                <a:spcPts val="0"/>
              </a:spcAft>
              <a:tabLst>
                <a:tab pos="180340" algn="l"/>
              </a:tabLst>
            </a:pPr>
            <a:r>
              <a:rPr lang="kk-KZ" sz="1600" dirty="0">
                <a:solidFill>
                  <a:srgbClr val="7030A0"/>
                </a:solidFill>
                <a:latin typeface="Times New Roman"/>
                <a:ea typeface="Times New Roman"/>
                <a:cs typeface="Times New Roman"/>
              </a:rPr>
              <a:t>Түрлі суреті бар  карточкалар ұсыну.Оқушылар таңдалған суретке сай </a:t>
            </a:r>
            <a:r>
              <a:rPr lang="kk-KZ" sz="1600" dirty="0" smtClean="0">
                <a:solidFill>
                  <a:srgbClr val="7030A0"/>
                </a:solidFill>
                <a:latin typeface="Times New Roman"/>
                <a:ea typeface="Times New Roman"/>
                <a:cs typeface="Times New Roman"/>
              </a:rPr>
              <a:t>топтарға бөлінеді</a:t>
            </a:r>
            <a:r>
              <a:rPr lang="kk-KZ" sz="1600" dirty="0">
                <a:solidFill>
                  <a:srgbClr val="7030A0"/>
                </a:solidFill>
                <a:latin typeface="Times New Roman"/>
                <a:ea typeface="Times New Roman"/>
                <a:cs typeface="Times New Roman"/>
              </a:rPr>
              <a:t>. </a:t>
            </a:r>
            <a:endParaRPr lang="ru-RU" sz="1400" dirty="0">
              <a:solidFill>
                <a:srgbClr val="7030A0"/>
              </a:solidFill>
              <a:latin typeface="Arial"/>
              <a:ea typeface="Times New Roman"/>
              <a:cs typeface="Times New Roman"/>
            </a:endParaRPr>
          </a:p>
          <a:p>
            <a:pPr>
              <a:lnSpc>
                <a:spcPts val="1300"/>
              </a:lnSpc>
              <a:spcAft>
                <a:spcPts val="0"/>
              </a:spcAft>
            </a:pPr>
            <a:r>
              <a:rPr lang="kk-KZ" sz="1600" dirty="0">
                <a:solidFill>
                  <a:srgbClr val="FF0000"/>
                </a:solidFill>
                <a:latin typeface="Times New Roman"/>
                <a:ea typeface="MS Mincho"/>
                <a:cs typeface="Times New Roman"/>
              </a:rPr>
              <a:t>1-топ: </a:t>
            </a:r>
            <a:r>
              <a:rPr lang="kk-KZ" sz="1600" dirty="0">
                <a:solidFill>
                  <a:srgbClr val="7030A0"/>
                </a:solidFill>
                <a:latin typeface="Times New Roman"/>
                <a:ea typeface="MS Mincho"/>
                <a:cs typeface="Times New Roman"/>
              </a:rPr>
              <a:t>шаш күтімі</a:t>
            </a:r>
            <a:endParaRPr lang="ru-RU" sz="1400" dirty="0">
              <a:solidFill>
                <a:srgbClr val="7030A0"/>
              </a:solidFill>
              <a:latin typeface="Arial"/>
              <a:ea typeface="Times New Roman"/>
              <a:cs typeface="Times New Roman"/>
            </a:endParaRPr>
          </a:p>
          <a:p>
            <a:pPr>
              <a:lnSpc>
                <a:spcPts val="1300"/>
              </a:lnSpc>
              <a:spcAft>
                <a:spcPts val="0"/>
              </a:spcAft>
            </a:pPr>
            <a:r>
              <a:rPr lang="kk-KZ" sz="1600" dirty="0">
                <a:solidFill>
                  <a:srgbClr val="FF0000"/>
                </a:solidFill>
                <a:latin typeface="Times New Roman"/>
                <a:ea typeface="MS Mincho"/>
                <a:cs typeface="Times New Roman"/>
              </a:rPr>
              <a:t>2-топ: </a:t>
            </a:r>
            <a:r>
              <a:rPr lang="kk-KZ" sz="1600" dirty="0">
                <a:solidFill>
                  <a:srgbClr val="7030A0"/>
                </a:solidFill>
                <a:latin typeface="Times New Roman"/>
                <a:ea typeface="MS Mincho"/>
                <a:cs typeface="Times New Roman"/>
              </a:rPr>
              <a:t>тіс күтімі</a:t>
            </a:r>
            <a:endParaRPr lang="ru-RU" sz="1400" dirty="0">
              <a:solidFill>
                <a:srgbClr val="7030A0"/>
              </a:solidFill>
              <a:latin typeface="Arial"/>
              <a:ea typeface="Times New Roman"/>
              <a:cs typeface="Times New Roman"/>
            </a:endParaRPr>
          </a:p>
          <a:p>
            <a:pPr>
              <a:lnSpc>
                <a:spcPts val="1300"/>
              </a:lnSpc>
              <a:spcAft>
                <a:spcPts val="0"/>
              </a:spcAft>
              <a:tabLst>
                <a:tab pos="180340" algn="l"/>
              </a:tabLst>
            </a:pPr>
            <a:r>
              <a:rPr lang="kk-KZ" sz="1600" dirty="0">
                <a:solidFill>
                  <a:srgbClr val="FF0000"/>
                </a:solidFill>
                <a:latin typeface="Times New Roman"/>
                <a:ea typeface="MS Mincho"/>
                <a:cs typeface="Times New Roman"/>
              </a:rPr>
              <a:t>3-топ:</a:t>
            </a:r>
            <a:r>
              <a:rPr lang="kk-KZ" sz="1600" dirty="0">
                <a:solidFill>
                  <a:srgbClr val="7030A0"/>
                </a:solidFill>
                <a:latin typeface="Times New Roman"/>
                <a:ea typeface="MS Mincho"/>
                <a:cs typeface="Times New Roman"/>
              </a:rPr>
              <a:t> бет күтімі</a:t>
            </a:r>
            <a:endParaRPr lang="ru-RU" sz="1400" dirty="0">
              <a:solidFill>
                <a:srgbClr val="7030A0"/>
              </a:solidFill>
              <a:effectLst/>
              <a:latin typeface="Arial"/>
              <a:ea typeface="Times New Roman"/>
              <a:cs typeface="Times New Roman"/>
            </a:endParaRPr>
          </a:p>
        </p:txBody>
      </p:sp>
      <p:sp>
        <p:nvSpPr>
          <p:cNvPr id="1048600" name="Куб 6"/>
          <p:cNvSpPr/>
          <p:nvPr/>
        </p:nvSpPr>
        <p:spPr>
          <a:xfrm>
            <a:off x="208092" y="4108989"/>
            <a:ext cx="3240360" cy="2488363"/>
          </a:xfrm>
          <a:prstGeom prst="cub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1300"/>
              </a:lnSpc>
              <a:spcAft>
                <a:spcPts val="0"/>
              </a:spcAft>
              <a:tabLst>
                <a:tab pos="180340" algn="l"/>
              </a:tabLst>
            </a:pPr>
            <a:r>
              <a:rPr lang="kk-KZ" sz="1600" b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Психологиялық ахуал қалыптастыру.</a:t>
            </a:r>
            <a:endParaRPr lang="ru-RU" sz="1400" dirty="0">
              <a:solidFill>
                <a:srgbClr val="FF0000"/>
              </a:solidFill>
              <a:latin typeface="Arial"/>
              <a:ea typeface="Times New Roman"/>
              <a:cs typeface="Times New Roman"/>
            </a:endParaRPr>
          </a:p>
          <a:p>
            <a:pPr>
              <a:lnSpc>
                <a:spcPts val="1300"/>
              </a:lnSpc>
              <a:spcAft>
                <a:spcPts val="0"/>
              </a:spcAft>
              <a:tabLst>
                <a:tab pos="180340" algn="l"/>
              </a:tabLst>
            </a:pPr>
            <a:r>
              <a:rPr lang="kk-KZ" sz="1600" i="1" dirty="0">
                <a:solidFill>
                  <a:srgbClr val="7030A0"/>
                </a:solidFill>
                <a:latin typeface="Times New Roman"/>
                <a:ea typeface="Times New Roman"/>
                <a:cs typeface="Times New Roman"/>
              </a:rPr>
              <a:t>Біздің күлкіміз көңілді,</a:t>
            </a:r>
            <a:endParaRPr lang="ru-RU" sz="1400" dirty="0">
              <a:solidFill>
                <a:srgbClr val="7030A0"/>
              </a:solidFill>
              <a:latin typeface="Arial"/>
              <a:ea typeface="Times New Roman"/>
              <a:cs typeface="Times New Roman"/>
            </a:endParaRPr>
          </a:p>
          <a:p>
            <a:pPr>
              <a:lnSpc>
                <a:spcPts val="1300"/>
              </a:lnSpc>
              <a:spcAft>
                <a:spcPts val="0"/>
              </a:spcAft>
              <a:tabLst>
                <a:tab pos="180340" algn="l"/>
              </a:tabLst>
            </a:pPr>
            <a:r>
              <a:rPr lang="kk-KZ" sz="1600" i="1" dirty="0">
                <a:solidFill>
                  <a:srgbClr val="7030A0"/>
                </a:solidFill>
                <a:latin typeface="Times New Roman"/>
                <a:ea typeface="Times New Roman"/>
                <a:cs typeface="Times New Roman"/>
              </a:rPr>
              <a:t>Жеткізсін жылу мен шаттықты.</a:t>
            </a:r>
            <a:endParaRPr lang="ru-RU" sz="1400" dirty="0">
              <a:solidFill>
                <a:srgbClr val="7030A0"/>
              </a:solidFill>
              <a:latin typeface="Arial"/>
              <a:ea typeface="Times New Roman"/>
              <a:cs typeface="Times New Roman"/>
            </a:endParaRPr>
          </a:p>
          <a:p>
            <a:pPr>
              <a:lnSpc>
                <a:spcPts val="1300"/>
              </a:lnSpc>
              <a:spcAft>
                <a:spcPts val="0"/>
              </a:spcAft>
              <a:tabLst>
                <a:tab pos="180340" algn="l"/>
              </a:tabLst>
            </a:pPr>
            <a:r>
              <a:rPr lang="kk-KZ" sz="1600" i="1" dirty="0">
                <a:solidFill>
                  <a:srgbClr val="7030A0"/>
                </a:solidFill>
                <a:latin typeface="Times New Roman"/>
                <a:ea typeface="Times New Roman"/>
                <a:cs typeface="Times New Roman"/>
              </a:rPr>
              <a:t>Бөліскен жақсы ғой өмірде,</a:t>
            </a:r>
            <a:endParaRPr lang="ru-RU" sz="1400" dirty="0">
              <a:solidFill>
                <a:srgbClr val="7030A0"/>
              </a:solidFill>
              <a:latin typeface="Arial"/>
              <a:ea typeface="Times New Roman"/>
              <a:cs typeface="Times New Roman"/>
            </a:endParaRPr>
          </a:p>
          <a:p>
            <a:pPr>
              <a:lnSpc>
                <a:spcPts val="1300"/>
              </a:lnSpc>
              <a:spcAft>
                <a:spcPts val="0"/>
              </a:spcAft>
              <a:tabLst>
                <a:tab pos="180340" algn="l"/>
              </a:tabLst>
            </a:pPr>
            <a:r>
              <a:rPr lang="kk-KZ" sz="1600" i="1" dirty="0">
                <a:solidFill>
                  <a:srgbClr val="7030A0"/>
                </a:solidFill>
                <a:latin typeface="Times New Roman"/>
                <a:ea typeface="Times New Roman"/>
                <a:cs typeface="Times New Roman"/>
              </a:rPr>
              <a:t>Қуаныш, мейірім, бақытты.</a:t>
            </a:r>
            <a:endParaRPr lang="ru-RU" sz="1400" dirty="0">
              <a:solidFill>
                <a:srgbClr val="7030A0"/>
              </a:solidFill>
              <a:effectLst/>
              <a:latin typeface="Arial"/>
              <a:ea typeface="Times New Roman"/>
              <a:cs typeface="Times New Roman"/>
            </a:endParaRPr>
          </a:p>
        </p:txBody>
      </p:sp>
      <p:sp>
        <p:nvSpPr>
          <p:cNvPr id="1048601" name="Горизонтальный свиток 5"/>
          <p:cNvSpPr/>
          <p:nvPr/>
        </p:nvSpPr>
        <p:spPr>
          <a:xfrm>
            <a:off x="3599385" y="620689"/>
            <a:ext cx="5437110" cy="3600400"/>
          </a:xfrm>
          <a:prstGeom prst="horizontalScroll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1300"/>
              </a:lnSpc>
              <a:spcAft>
                <a:spcPts val="0"/>
              </a:spcAft>
              <a:tabLst>
                <a:tab pos="180340" algn="l"/>
              </a:tabLst>
            </a:pPr>
            <a:endParaRPr lang="kk-KZ" sz="1400" b="1" dirty="0" smtClean="0">
              <a:solidFill>
                <a:srgbClr val="FF0000"/>
              </a:solidFill>
              <a:latin typeface="Times New Roman"/>
              <a:ea typeface="Times New Roman"/>
              <a:cs typeface="Times New Roman"/>
            </a:endParaRPr>
          </a:p>
          <a:p>
            <a:pPr>
              <a:lnSpc>
                <a:spcPts val="1300"/>
              </a:lnSpc>
              <a:spcAft>
                <a:spcPts val="0"/>
              </a:spcAft>
              <a:tabLst>
                <a:tab pos="180340" algn="l"/>
              </a:tabLst>
            </a:pPr>
            <a:r>
              <a:rPr lang="kk-KZ" sz="1400" b="1" dirty="0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Сабақты бейнеролик көрсетумен бастаймын   </a:t>
            </a:r>
            <a:r>
              <a:rPr lang="kk-KZ" sz="1400" b="1" dirty="0">
                <a:solidFill>
                  <a:srgbClr val="7030A0"/>
                </a:solidFill>
                <a:latin typeface="Times New Roman"/>
                <a:ea typeface="Times New Roman"/>
                <a:cs typeface="Times New Roman"/>
                <a:hlinkClick r:id="rId3"/>
              </a:rPr>
              <a:t>https://</a:t>
            </a:r>
            <a:r>
              <a:rPr lang="kk-KZ" sz="1400" b="1" dirty="0" smtClean="0">
                <a:solidFill>
                  <a:srgbClr val="7030A0"/>
                </a:solidFill>
                <a:latin typeface="Times New Roman"/>
                <a:ea typeface="Times New Roman"/>
                <a:cs typeface="Times New Roman"/>
                <a:hlinkClick r:id="rId3"/>
              </a:rPr>
              <a:t>youtu.be/Yjb81hsTBFM</a:t>
            </a:r>
            <a:r>
              <a:rPr lang="kk-KZ" sz="1400" b="1" dirty="0" smtClean="0">
                <a:solidFill>
                  <a:srgbClr val="7030A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kk-KZ" sz="1400" b="1" dirty="0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«Денеге қалай күтім жасаймыз?»</a:t>
            </a:r>
            <a:endParaRPr lang="ru-RU" sz="1400" dirty="0" smtClean="0">
              <a:solidFill>
                <a:srgbClr val="FF0000"/>
              </a:solidFill>
              <a:latin typeface="Arial"/>
              <a:ea typeface="Times New Roman"/>
              <a:cs typeface="Times New Roman"/>
            </a:endParaRPr>
          </a:p>
          <a:p>
            <a:pPr>
              <a:lnSpc>
                <a:spcPts val="1300"/>
              </a:lnSpc>
              <a:spcAft>
                <a:spcPts val="0"/>
              </a:spcAft>
              <a:tabLst>
                <a:tab pos="180340" algn="l"/>
              </a:tabLst>
            </a:pPr>
            <a:r>
              <a:rPr lang="kk-KZ" sz="1400" b="1" dirty="0" smtClean="0">
                <a:solidFill>
                  <a:srgbClr val="7030A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kk-KZ" sz="1400" b="1" dirty="0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«</a:t>
            </a:r>
            <a:r>
              <a:rPr lang="kk-KZ" sz="1400" b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Серпілген сауал» </a:t>
            </a:r>
            <a:r>
              <a:rPr lang="kk-KZ" sz="1400" b="1" dirty="0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әдісі </a:t>
            </a:r>
            <a:endParaRPr lang="ru-RU" sz="1400" dirty="0">
              <a:solidFill>
                <a:srgbClr val="FF0000"/>
              </a:solidFill>
              <a:latin typeface="Arial"/>
              <a:ea typeface="Times New Roman"/>
              <a:cs typeface="Times New Roman"/>
            </a:endParaRPr>
          </a:p>
          <a:p>
            <a:pPr lvl="0">
              <a:lnSpc>
                <a:spcPts val="1300"/>
              </a:lnSpc>
              <a:tabLst>
                <a:tab pos="180340" algn="l"/>
              </a:tabLst>
            </a:pPr>
            <a:r>
              <a:rPr lang="kk-KZ" sz="1400" dirty="0">
                <a:solidFill>
                  <a:srgbClr val="7030A0"/>
                </a:solidFill>
                <a:latin typeface="Times New Roman"/>
                <a:ea typeface="Times New Roman"/>
                <a:cs typeface="Times New Roman"/>
              </a:rPr>
              <a:t>Тақырыптың түсіну деңгейін арттыруға және талқылау дағдыларын дамытуға қол жеткізу үшін сыныптағы оқушылардың арасында бірінен-біріне сұрақтарды «лақтыру</a:t>
            </a:r>
            <a:r>
              <a:rPr lang="kk-KZ" sz="1400" dirty="0" smtClean="0">
                <a:solidFill>
                  <a:srgbClr val="7030A0"/>
                </a:solidFill>
                <a:latin typeface="Times New Roman"/>
                <a:ea typeface="Times New Roman"/>
                <a:cs typeface="Times New Roman"/>
              </a:rPr>
              <a:t>» арқылы жүзеге асады.</a:t>
            </a:r>
          </a:p>
          <a:p>
            <a:pPr lvl="0">
              <a:lnSpc>
                <a:spcPts val="1300"/>
              </a:lnSpc>
              <a:tabLst>
                <a:tab pos="180340" algn="l"/>
              </a:tabLst>
            </a:pPr>
            <a:r>
              <a:rPr lang="kk-KZ" sz="1400" b="1" dirty="0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1-тапсырма</a:t>
            </a:r>
            <a:r>
              <a:rPr lang="kk-KZ" sz="1400" b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: </a:t>
            </a:r>
            <a:r>
              <a:rPr lang="kk-KZ" sz="1400" b="1" dirty="0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ТЖ: </a:t>
            </a:r>
            <a:r>
              <a:rPr lang="kk-KZ" sz="1400" b="1" dirty="0" smtClean="0">
                <a:solidFill>
                  <a:srgbClr val="7030A0"/>
                </a:solidFill>
                <a:latin typeface="Times New Roman"/>
                <a:ea typeface="Times New Roman"/>
                <a:cs typeface="Times New Roman"/>
              </a:rPr>
              <a:t>«Дене</a:t>
            </a:r>
            <a:r>
              <a:rPr lang="kk-KZ" sz="1400" b="1" dirty="0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 тазалығын </a:t>
            </a:r>
            <a:r>
              <a:rPr lang="kk-KZ" sz="1400" b="1" dirty="0" smtClean="0">
                <a:solidFill>
                  <a:srgbClr val="7030A0"/>
                </a:solidFill>
                <a:latin typeface="Times New Roman"/>
                <a:ea typeface="Times New Roman"/>
                <a:cs typeface="Times New Roman"/>
              </a:rPr>
              <a:t>сақтау»</a:t>
            </a:r>
            <a:endParaRPr lang="ru-RU" sz="1400" dirty="0">
              <a:solidFill>
                <a:srgbClr val="7030A0"/>
              </a:solidFill>
              <a:latin typeface="Arial"/>
              <a:ea typeface="Times New Roman"/>
              <a:cs typeface="Times New Roman"/>
            </a:endParaRPr>
          </a:p>
          <a:p>
            <a:pPr lvl="0">
              <a:lnSpc>
                <a:spcPts val="1300"/>
              </a:lnSpc>
              <a:tabLst>
                <a:tab pos="180340" algn="l"/>
              </a:tabLst>
            </a:pPr>
            <a:r>
              <a:rPr lang="kk-KZ" sz="1400" dirty="0">
                <a:solidFill>
                  <a:srgbClr val="7030A0"/>
                </a:solidFill>
                <a:latin typeface="Times New Roman"/>
                <a:ea typeface="Times New Roman"/>
                <a:cs typeface="Times New Roman"/>
              </a:rPr>
              <a:t>Жаңа тақырыпты </a:t>
            </a:r>
            <a:r>
              <a:rPr lang="kk-KZ" sz="1400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«</a:t>
            </a:r>
            <a:r>
              <a:rPr lang="kk-KZ" sz="1400" b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Үштік» әдісі</a:t>
            </a:r>
            <a:r>
              <a:rPr lang="kk-KZ" sz="1400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kk-KZ" sz="1400" dirty="0">
                <a:solidFill>
                  <a:srgbClr val="7030A0"/>
                </a:solidFill>
                <a:latin typeface="Times New Roman"/>
                <a:ea typeface="Times New Roman"/>
                <a:cs typeface="Times New Roman"/>
              </a:rPr>
              <a:t>арқылы бөліктерге бөліп, </a:t>
            </a:r>
            <a:r>
              <a:rPr lang="kk-KZ" sz="1400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1-ші топ </a:t>
            </a:r>
            <a:r>
              <a:rPr lang="kk-KZ" sz="1400" dirty="0">
                <a:solidFill>
                  <a:srgbClr val="7030A0"/>
                </a:solidFill>
                <a:latin typeface="Times New Roman"/>
                <a:ea typeface="Times New Roman"/>
                <a:cs typeface="Times New Roman"/>
              </a:rPr>
              <a:t>оқиды немесе айтады, </a:t>
            </a:r>
            <a:r>
              <a:rPr lang="kk-KZ" sz="1400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2-ші топ </a:t>
            </a:r>
            <a:r>
              <a:rPr lang="kk-KZ" sz="1400" dirty="0">
                <a:solidFill>
                  <a:srgbClr val="7030A0"/>
                </a:solidFill>
                <a:latin typeface="Times New Roman"/>
                <a:ea typeface="Times New Roman"/>
                <a:cs typeface="Times New Roman"/>
              </a:rPr>
              <a:t>тыңдайды, </a:t>
            </a:r>
            <a:r>
              <a:rPr lang="kk-KZ" sz="1400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3-ші</a:t>
            </a:r>
            <a:r>
              <a:rPr lang="kk-KZ" sz="1400" dirty="0">
                <a:solidFill>
                  <a:srgbClr val="7030A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kk-KZ" sz="1400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топ</a:t>
            </a:r>
            <a:r>
              <a:rPr lang="kk-KZ" sz="1400" dirty="0">
                <a:solidFill>
                  <a:srgbClr val="7030A0"/>
                </a:solidFill>
                <a:latin typeface="Times New Roman"/>
                <a:ea typeface="Times New Roman"/>
                <a:cs typeface="Times New Roman"/>
              </a:rPr>
              <a:t> түртіп алады, сосын өз пікірлерін айтады.</a:t>
            </a:r>
            <a:endParaRPr lang="ru-RU" sz="1400" dirty="0">
              <a:solidFill>
                <a:srgbClr val="7030A0"/>
              </a:solidFill>
              <a:latin typeface="Arial"/>
              <a:ea typeface="Times New Roman"/>
              <a:cs typeface="Times New Roman"/>
            </a:endParaRPr>
          </a:p>
          <a:p>
            <a:pPr lvl="0">
              <a:lnSpc>
                <a:spcPts val="1300"/>
              </a:lnSpc>
              <a:tabLst>
                <a:tab pos="180340" algn="l"/>
              </a:tabLst>
            </a:pPr>
            <a:r>
              <a:rPr lang="kk-KZ" sz="1400" b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Дескриптор:</a:t>
            </a:r>
            <a:r>
              <a:rPr lang="kk-KZ" sz="1400" b="1" dirty="0">
                <a:solidFill>
                  <a:srgbClr val="7030A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kk-KZ" sz="1400" dirty="0">
                <a:solidFill>
                  <a:srgbClr val="7030A0"/>
                </a:solidFill>
                <a:latin typeface="Times New Roman"/>
                <a:ea typeface="Times New Roman"/>
                <a:cs typeface="Times New Roman"/>
              </a:rPr>
              <a:t>Жаңа тақырыпты бөліктерге бөліп, өз пікірлерін айта алады.</a:t>
            </a:r>
            <a:endParaRPr lang="ru-RU" sz="1400" dirty="0">
              <a:solidFill>
                <a:srgbClr val="7030A0"/>
              </a:solidFill>
              <a:latin typeface="Arial"/>
              <a:ea typeface="Times New Roman"/>
              <a:cs typeface="Times New Roman"/>
            </a:endParaRPr>
          </a:p>
          <a:p>
            <a:pPr lvl="0">
              <a:lnSpc>
                <a:spcPts val="1300"/>
              </a:lnSpc>
              <a:tabLst>
                <a:tab pos="180340" algn="l"/>
              </a:tabLst>
            </a:pPr>
            <a:r>
              <a:rPr lang="kk-KZ" sz="1400" b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ҚБ:</a:t>
            </a:r>
            <a:r>
              <a:rPr lang="kk-KZ" sz="1400" b="1" dirty="0">
                <a:solidFill>
                  <a:srgbClr val="7030A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kk-KZ" sz="1400" dirty="0">
                <a:solidFill>
                  <a:srgbClr val="7030A0"/>
                </a:solidFill>
                <a:latin typeface="Times New Roman"/>
                <a:ea typeface="Times New Roman"/>
                <a:cs typeface="Times New Roman"/>
              </a:rPr>
              <a:t>топтарға фишка беру арқылы бағалаймын.</a:t>
            </a:r>
            <a:endParaRPr lang="ru-RU" sz="1400" dirty="0">
              <a:solidFill>
                <a:srgbClr val="7030A0"/>
              </a:solidFill>
              <a:latin typeface="Arial"/>
              <a:ea typeface="Times New Roman"/>
              <a:cs typeface="Times New Roman"/>
            </a:endParaRPr>
          </a:p>
          <a:p>
            <a:pPr>
              <a:lnSpc>
                <a:spcPts val="1300"/>
              </a:lnSpc>
              <a:spcAft>
                <a:spcPts val="0"/>
              </a:spcAft>
              <a:tabLst>
                <a:tab pos="180340" algn="l"/>
              </a:tabLst>
            </a:pPr>
            <a:endParaRPr lang="ru-RU" sz="1400" dirty="0">
              <a:solidFill>
                <a:srgbClr val="7030A0"/>
              </a:solidFill>
              <a:effectLst/>
              <a:latin typeface="Arial"/>
              <a:ea typeface="Times New Roman"/>
              <a:cs typeface="Times New Roman"/>
            </a:endParaRPr>
          </a:p>
        </p:txBody>
      </p:sp>
      <p:sp>
        <p:nvSpPr>
          <p:cNvPr id="1048602" name="Горизонтальный свиток 8"/>
          <p:cNvSpPr/>
          <p:nvPr/>
        </p:nvSpPr>
        <p:spPr>
          <a:xfrm>
            <a:off x="3599385" y="3838341"/>
            <a:ext cx="5437111" cy="3173165"/>
          </a:xfrm>
          <a:prstGeom prst="horizontalScroll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1300"/>
              </a:lnSpc>
              <a:spcAft>
                <a:spcPts val="0"/>
              </a:spcAft>
              <a:tabLst>
                <a:tab pos="180340" algn="l"/>
              </a:tabLst>
            </a:pPr>
            <a:r>
              <a:rPr lang="kk-KZ" sz="1400" b="1" dirty="0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2-тапсырма</a:t>
            </a:r>
            <a:r>
              <a:rPr lang="kk-KZ" sz="1400" b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: </a:t>
            </a:r>
            <a:r>
              <a:rPr lang="kk-KZ" sz="1400" b="1" dirty="0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Қолдану, </a:t>
            </a:r>
            <a:r>
              <a:rPr lang="kk-KZ" sz="1400" b="1" dirty="0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жазылым: </a:t>
            </a:r>
            <a:r>
              <a:rPr lang="kk-KZ" sz="1400" b="1" dirty="0" smtClean="0">
                <a:solidFill>
                  <a:srgbClr val="7030A0"/>
                </a:solidFill>
                <a:latin typeface="Times New Roman"/>
                <a:ea typeface="Times New Roman"/>
                <a:cs typeface="Times New Roman"/>
              </a:rPr>
              <a:t>Тіске қажетті заттарды сәйкестендіру.</a:t>
            </a:r>
            <a:endParaRPr lang="ru-RU" sz="1400" dirty="0">
              <a:solidFill>
                <a:srgbClr val="7030A0"/>
              </a:solidFill>
              <a:latin typeface="Arial"/>
              <a:ea typeface="Times New Roman"/>
              <a:cs typeface="Times New Roman"/>
            </a:endParaRPr>
          </a:p>
          <a:p>
            <a:pPr>
              <a:lnSpc>
                <a:spcPts val="1300"/>
              </a:lnSpc>
              <a:spcAft>
                <a:spcPts val="0"/>
              </a:spcAft>
              <a:tabLst>
                <a:tab pos="180340" algn="l"/>
              </a:tabLst>
            </a:pPr>
            <a:r>
              <a:rPr lang="kk-KZ" sz="1400" b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ӨЖ: </a:t>
            </a:r>
            <a:r>
              <a:rPr lang="kk-KZ" sz="1400" dirty="0">
                <a:solidFill>
                  <a:srgbClr val="7030A0"/>
                </a:solidFill>
                <a:latin typeface="Times New Roman"/>
                <a:ea typeface="Times New Roman"/>
                <a:cs typeface="Times New Roman"/>
              </a:rPr>
              <a:t>Дәптермен жұмыс</a:t>
            </a:r>
            <a:endParaRPr lang="ru-RU" sz="1400" dirty="0">
              <a:solidFill>
                <a:srgbClr val="7030A0"/>
              </a:solidFill>
              <a:latin typeface="Arial"/>
              <a:ea typeface="Times New Roman"/>
              <a:cs typeface="Times New Roman"/>
            </a:endParaRPr>
          </a:p>
          <a:p>
            <a:pPr>
              <a:lnSpc>
                <a:spcPts val="1300"/>
              </a:lnSpc>
              <a:spcAft>
                <a:spcPts val="0"/>
              </a:spcAft>
              <a:tabLst>
                <a:tab pos="180340" algn="l"/>
              </a:tabLst>
            </a:pPr>
            <a:r>
              <a:rPr lang="kk-KZ" sz="1400" b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Дескриптор: </a:t>
            </a:r>
            <a:r>
              <a:rPr lang="kk-KZ" sz="1400" dirty="0">
                <a:solidFill>
                  <a:srgbClr val="7030A0"/>
                </a:solidFill>
                <a:latin typeface="Times New Roman"/>
                <a:ea typeface="Times New Roman"/>
                <a:cs typeface="Times New Roman"/>
              </a:rPr>
              <a:t>Барлық оқушы дәптерге берілген тапсырмаларды орындай алады.</a:t>
            </a:r>
            <a:endParaRPr lang="ru-RU" sz="1400" dirty="0">
              <a:solidFill>
                <a:srgbClr val="7030A0"/>
              </a:solidFill>
              <a:latin typeface="Arial"/>
              <a:ea typeface="Times New Roman"/>
              <a:cs typeface="Times New Roman"/>
            </a:endParaRPr>
          </a:p>
          <a:p>
            <a:pPr>
              <a:lnSpc>
                <a:spcPts val="1300"/>
              </a:lnSpc>
              <a:spcAft>
                <a:spcPts val="0"/>
              </a:spcAft>
              <a:tabLst>
                <a:tab pos="180340" algn="l"/>
              </a:tabLst>
            </a:pPr>
            <a:r>
              <a:rPr lang="kk-KZ" sz="1400" b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ҚБ:</a:t>
            </a:r>
            <a:r>
              <a:rPr lang="kk-KZ" sz="1400" b="1" dirty="0">
                <a:solidFill>
                  <a:srgbClr val="7030A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kk-KZ" sz="1400" dirty="0">
                <a:solidFill>
                  <a:srgbClr val="7030A0"/>
                </a:solidFill>
                <a:latin typeface="Times New Roman"/>
                <a:ea typeface="Times New Roman"/>
                <a:cs typeface="Times New Roman"/>
              </a:rPr>
              <a:t>ауызша мақтау, мадақтау</a:t>
            </a:r>
            <a:r>
              <a:rPr lang="kk-KZ" sz="1400" dirty="0" smtClean="0">
                <a:solidFill>
                  <a:srgbClr val="7030A0"/>
                </a:solidFill>
                <a:latin typeface="Times New Roman"/>
                <a:ea typeface="Times New Roman"/>
                <a:cs typeface="Times New Roman"/>
              </a:rPr>
              <a:t>.</a:t>
            </a:r>
            <a:r>
              <a:rPr lang="kk-KZ" sz="1400" b="1" dirty="0">
                <a:latin typeface="Times New Roman"/>
                <a:ea typeface="Times New Roman"/>
                <a:cs typeface="Times New Roman"/>
              </a:rPr>
              <a:t> </a:t>
            </a:r>
            <a:endParaRPr lang="kk-KZ" sz="1400" b="1" dirty="0" smtClean="0">
              <a:latin typeface="Times New Roman"/>
              <a:ea typeface="Times New Roman"/>
              <a:cs typeface="Times New Roman"/>
            </a:endParaRPr>
          </a:p>
          <a:p>
            <a:pPr>
              <a:lnSpc>
                <a:spcPts val="1300"/>
              </a:lnSpc>
              <a:spcAft>
                <a:spcPts val="0"/>
              </a:spcAft>
              <a:tabLst>
                <a:tab pos="180340" algn="l"/>
              </a:tabLst>
            </a:pPr>
            <a:r>
              <a:rPr lang="kk-KZ" sz="1400" b="1" dirty="0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Сергіту </a:t>
            </a:r>
            <a:r>
              <a:rPr lang="kk-KZ" sz="1400" b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сәті</a:t>
            </a:r>
            <a:endParaRPr lang="ru-RU" sz="1400" dirty="0">
              <a:solidFill>
                <a:srgbClr val="FF0000"/>
              </a:solidFill>
              <a:latin typeface="Arial"/>
              <a:ea typeface="Times New Roman"/>
              <a:cs typeface="Times New Roman"/>
            </a:endParaRPr>
          </a:p>
          <a:p>
            <a:pPr>
              <a:lnSpc>
                <a:spcPts val="1300"/>
              </a:lnSpc>
              <a:spcAft>
                <a:spcPts val="0"/>
              </a:spcAft>
              <a:tabLst>
                <a:tab pos="180340" algn="l"/>
              </a:tabLst>
            </a:pPr>
            <a:r>
              <a:rPr lang="kk-KZ" sz="1400" dirty="0">
                <a:solidFill>
                  <a:srgbClr val="7030A0"/>
                </a:solidFill>
                <a:latin typeface="Times New Roman"/>
                <a:ea typeface="Times New Roman"/>
                <a:cs typeface="Times New Roman"/>
              </a:rPr>
              <a:t>Бір, екі, үш,</a:t>
            </a:r>
            <a:endParaRPr lang="ru-RU" sz="1400" dirty="0">
              <a:solidFill>
                <a:srgbClr val="7030A0"/>
              </a:solidFill>
              <a:latin typeface="Arial"/>
              <a:ea typeface="Times New Roman"/>
              <a:cs typeface="Times New Roman"/>
            </a:endParaRPr>
          </a:p>
          <a:p>
            <a:pPr>
              <a:lnSpc>
                <a:spcPts val="1300"/>
              </a:lnSpc>
              <a:spcAft>
                <a:spcPts val="0"/>
              </a:spcAft>
              <a:tabLst>
                <a:tab pos="180340" algn="l"/>
              </a:tabLst>
            </a:pPr>
            <a:r>
              <a:rPr lang="kk-KZ" sz="1400" dirty="0">
                <a:solidFill>
                  <a:srgbClr val="7030A0"/>
                </a:solidFill>
                <a:latin typeface="Times New Roman"/>
                <a:ea typeface="Times New Roman"/>
                <a:cs typeface="Times New Roman"/>
              </a:rPr>
              <a:t>Бойға жинап күш</a:t>
            </a:r>
            <a:endParaRPr lang="ru-RU" sz="1400" dirty="0">
              <a:solidFill>
                <a:srgbClr val="7030A0"/>
              </a:solidFill>
              <a:latin typeface="Arial"/>
              <a:ea typeface="Times New Roman"/>
              <a:cs typeface="Times New Roman"/>
            </a:endParaRPr>
          </a:p>
          <a:p>
            <a:pPr>
              <a:lnSpc>
                <a:spcPts val="1300"/>
              </a:lnSpc>
              <a:spcAft>
                <a:spcPts val="0"/>
              </a:spcAft>
              <a:tabLst>
                <a:tab pos="180340" algn="l"/>
              </a:tabLst>
            </a:pPr>
            <a:r>
              <a:rPr lang="kk-KZ" sz="1400" dirty="0">
                <a:solidFill>
                  <a:srgbClr val="7030A0"/>
                </a:solidFill>
                <a:latin typeface="Times New Roman"/>
                <a:ea typeface="Times New Roman"/>
                <a:cs typeface="Times New Roman"/>
              </a:rPr>
              <a:t>Оңға қарай иіліп,</a:t>
            </a:r>
            <a:endParaRPr lang="ru-RU" sz="1400" dirty="0">
              <a:solidFill>
                <a:srgbClr val="7030A0"/>
              </a:solidFill>
              <a:latin typeface="Arial"/>
              <a:ea typeface="Times New Roman"/>
              <a:cs typeface="Times New Roman"/>
            </a:endParaRPr>
          </a:p>
          <a:p>
            <a:pPr>
              <a:lnSpc>
                <a:spcPts val="1300"/>
              </a:lnSpc>
              <a:spcAft>
                <a:spcPts val="0"/>
              </a:spcAft>
              <a:tabLst>
                <a:tab pos="180340" algn="l"/>
              </a:tabLst>
            </a:pPr>
            <a:r>
              <a:rPr lang="kk-KZ" sz="1400" dirty="0">
                <a:solidFill>
                  <a:srgbClr val="7030A0"/>
                </a:solidFill>
                <a:latin typeface="Times New Roman"/>
                <a:ea typeface="Times New Roman"/>
                <a:cs typeface="Times New Roman"/>
              </a:rPr>
              <a:t>Солға қарай иіліп,</a:t>
            </a:r>
            <a:endParaRPr lang="ru-RU" sz="1400" dirty="0">
              <a:solidFill>
                <a:srgbClr val="7030A0"/>
              </a:solidFill>
              <a:latin typeface="Arial"/>
              <a:ea typeface="Times New Roman"/>
              <a:cs typeface="Times New Roman"/>
            </a:endParaRPr>
          </a:p>
          <a:p>
            <a:pPr>
              <a:lnSpc>
                <a:spcPts val="1300"/>
              </a:lnSpc>
              <a:spcAft>
                <a:spcPts val="0"/>
              </a:spcAft>
              <a:tabLst>
                <a:tab pos="180340" algn="l"/>
              </a:tabLst>
            </a:pPr>
            <a:r>
              <a:rPr lang="kk-KZ" sz="1400" dirty="0">
                <a:solidFill>
                  <a:srgbClr val="7030A0"/>
                </a:solidFill>
                <a:latin typeface="Times New Roman"/>
                <a:ea typeface="Times New Roman"/>
                <a:cs typeface="Times New Roman"/>
              </a:rPr>
              <a:t>Бір отырып, бір тұрып,</a:t>
            </a:r>
            <a:endParaRPr lang="ru-RU" sz="1400" dirty="0">
              <a:solidFill>
                <a:srgbClr val="7030A0"/>
              </a:solidFill>
              <a:latin typeface="Arial"/>
              <a:ea typeface="Times New Roman"/>
              <a:cs typeface="Times New Roman"/>
            </a:endParaRPr>
          </a:p>
          <a:p>
            <a:pPr>
              <a:lnSpc>
                <a:spcPts val="1300"/>
              </a:lnSpc>
              <a:spcAft>
                <a:spcPts val="0"/>
              </a:spcAft>
              <a:tabLst>
                <a:tab pos="180340" algn="l"/>
              </a:tabLst>
            </a:pPr>
            <a:r>
              <a:rPr lang="kk-KZ" sz="1400" dirty="0">
                <a:solidFill>
                  <a:srgbClr val="7030A0"/>
                </a:solidFill>
                <a:latin typeface="Times New Roman"/>
                <a:ea typeface="Times New Roman"/>
                <a:cs typeface="Times New Roman"/>
              </a:rPr>
              <a:t>Біз шынығып аламыз.</a:t>
            </a:r>
            <a:endParaRPr lang="ru-RU" sz="1400" dirty="0">
              <a:solidFill>
                <a:srgbClr val="7030A0"/>
              </a:solidFill>
              <a:latin typeface="Arial"/>
              <a:ea typeface="Times New Roman"/>
              <a:cs typeface="Times New Roman"/>
            </a:endParaRPr>
          </a:p>
          <a:p>
            <a:pPr>
              <a:lnSpc>
                <a:spcPts val="1300"/>
              </a:lnSpc>
              <a:spcAft>
                <a:spcPts val="0"/>
              </a:spcAft>
              <a:tabLst>
                <a:tab pos="180340" algn="l"/>
              </a:tabLst>
            </a:pPr>
            <a:endParaRPr lang="ru-RU" sz="1600" dirty="0">
              <a:solidFill>
                <a:srgbClr val="7030A0"/>
              </a:solidFill>
              <a:effectLst/>
              <a:latin typeface="Arial"/>
              <a:ea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3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48604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97156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512" y="44624"/>
            <a:ext cx="9144000" cy="6841936"/>
          </a:xfrm>
          <a:prstGeom prst="rect">
            <a:avLst/>
          </a:prstGeom>
          <a:noFill/>
          <a:ln>
            <a:noFill/>
          </a:ln>
        </p:spPr>
      </p:pic>
      <p:sp>
        <p:nvSpPr>
          <p:cNvPr id="1048605" name="Блок-схема: несколько документов 4"/>
          <p:cNvSpPr/>
          <p:nvPr/>
        </p:nvSpPr>
        <p:spPr>
          <a:xfrm>
            <a:off x="611560" y="188639"/>
            <a:ext cx="7776864" cy="962397"/>
          </a:xfrm>
          <a:prstGeom prst="flowChartMultidocumen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3600" b="1" dirty="0" smtClean="0">
                <a:solidFill>
                  <a:srgbClr val="FF0000"/>
                </a:solidFill>
              </a:rPr>
              <a:t>Саралау әдісі 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1048606" name="Блок-схема: документ 5"/>
          <p:cNvSpPr/>
          <p:nvPr/>
        </p:nvSpPr>
        <p:spPr>
          <a:xfrm>
            <a:off x="269892" y="5373215"/>
            <a:ext cx="4968552" cy="1296144"/>
          </a:xfrm>
          <a:prstGeom prst="flowChartDocumen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1300"/>
              </a:lnSpc>
              <a:spcAft>
                <a:spcPts val="0"/>
              </a:spcAft>
              <a:tabLst>
                <a:tab pos="180340" algn="l"/>
              </a:tabLst>
            </a:pPr>
            <a:r>
              <a:rPr lang="kk-KZ" sz="1600" b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4-тапсырма: «Қарқын» әдісі, «Зерттейік» </a:t>
            </a:r>
            <a:r>
              <a:rPr lang="kk-KZ" sz="1600" b="1" dirty="0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тәсілі </a:t>
            </a:r>
            <a:endParaRPr lang="ru-RU" sz="1600" dirty="0">
              <a:solidFill>
                <a:srgbClr val="FF0000"/>
              </a:solidFill>
              <a:latin typeface="Arial"/>
              <a:ea typeface="Times New Roman"/>
              <a:cs typeface="Times New Roman"/>
            </a:endParaRPr>
          </a:p>
          <a:p>
            <a:pPr>
              <a:lnSpc>
                <a:spcPts val="1300"/>
              </a:lnSpc>
              <a:spcAft>
                <a:spcPts val="0"/>
              </a:spcAft>
              <a:tabLst>
                <a:tab pos="180340" algn="l"/>
              </a:tabLst>
            </a:pPr>
            <a:r>
              <a:rPr lang="kk-KZ" sz="1600" b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ӨЖ: </a:t>
            </a:r>
            <a:r>
              <a:rPr lang="kk-KZ" sz="1600" dirty="0">
                <a:solidFill>
                  <a:srgbClr val="7030A0"/>
                </a:solidFill>
                <a:latin typeface="Times New Roman"/>
                <a:ea typeface="Times New Roman"/>
                <a:cs typeface="Times New Roman"/>
              </a:rPr>
              <a:t>Жеке бас гигиенасының ережесін құрастыру</a:t>
            </a:r>
            <a:r>
              <a:rPr lang="kk-KZ" sz="1600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.</a:t>
            </a:r>
            <a:endParaRPr lang="ru-RU" sz="1600" dirty="0">
              <a:solidFill>
                <a:srgbClr val="FF0000"/>
              </a:solidFill>
              <a:latin typeface="Arial"/>
              <a:ea typeface="Times New Roman"/>
              <a:cs typeface="Times New Roman"/>
            </a:endParaRPr>
          </a:p>
          <a:p>
            <a:pPr>
              <a:lnSpc>
                <a:spcPts val="1300"/>
              </a:lnSpc>
              <a:spcAft>
                <a:spcPts val="0"/>
              </a:spcAft>
              <a:tabLst>
                <a:tab pos="180340" algn="l"/>
              </a:tabLst>
            </a:pPr>
            <a:r>
              <a:rPr lang="kk-KZ" sz="1600" b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Дескриптор:</a:t>
            </a:r>
            <a:r>
              <a:rPr lang="kk-KZ" sz="1600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kk-KZ" sz="1600" dirty="0">
                <a:solidFill>
                  <a:srgbClr val="7030A0"/>
                </a:solidFill>
                <a:latin typeface="Times New Roman"/>
                <a:ea typeface="Times New Roman"/>
                <a:cs typeface="Times New Roman"/>
              </a:rPr>
              <a:t>Жеке бас гигиена ережесін құрастыра алады.</a:t>
            </a:r>
            <a:endParaRPr lang="ru-RU" sz="1600" dirty="0">
              <a:solidFill>
                <a:srgbClr val="7030A0"/>
              </a:solidFill>
              <a:latin typeface="Arial"/>
              <a:ea typeface="Times New Roman"/>
              <a:cs typeface="Times New Roman"/>
            </a:endParaRPr>
          </a:p>
          <a:p>
            <a:pPr>
              <a:lnSpc>
                <a:spcPts val="1300"/>
              </a:lnSpc>
              <a:spcAft>
                <a:spcPts val="0"/>
              </a:spcAft>
              <a:tabLst>
                <a:tab pos="180340" algn="l"/>
              </a:tabLst>
            </a:pPr>
            <a:r>
              <a:rPr lang="kk-KZ" sz="1600" b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ҚБ:</a:t>
            </a:r>
            <a:r>
              <a:rPr lang="kk-KZ" sz="1600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kk-KZ" sz="1600" dirty="0">
                <a:solidFill>
                  <a:srgbClr val="7030A0"/>
                </a:solidFill>
                <a:latin typeface="Times New Roman"/>
                <a:ea typeface="Times New Roman"/>
                <a:cs typeface="Times New Roman"/>
              </a:rPr>
              <a:t>ауызша мақтау, мадақтау.</a:t>
            </a:r>
            <a:endParaRPr lang="ru-RU" sz="1600" dirty="0">
              <a:solidFill>
                <a:srgbClr val="7030A0"/>
              </a:solidFill>
              <a:effectLst/>
              <a:latin typeface="Arial"/>
              <a:ea typeface="Times New Roman"/>
              <a:cs typeface="Times New Roman"/>
            </a:endParaRPr>
          </a:p>
        </p:txBody>
      </p:sp>
      <p:sp>
        <p:nvSpPr>
          <p:cNvPr id="1048607" name="Вертикальный свиток 6"/>
          <p:cNvSpPr/>
          <p:nvPr/>
        </p:nvSpPr>
        <p:spPr>
          <a:xfrm>
            <a:off x="36512" y="1484784"/>
            <a:ext cx="5273824" cy="3574587"/>
          </a:xfrm>
          <a:prstGeom prst="verticalScroll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1300"/>
              </a:lnSpc>
              <a:spcAft>
                <a:spcPts val="0"/>
              </a:spcAft>
              <a:tabLst>
                <a:tab pos="180340" algn="l"/>
              </a:tabLst>
            </a:pPr>
            <a:endParaRPr lang="kk-KZ" sz="1400" b="1" dirty="0" smtClean="0">
              <a:solidFill>
                <a:srgbClr val="FF0000"/>
              </a:solidFill>
              <a:latin typeface="Times New Roman"/>
              <a:ea typeface="Times New Roman"/>
              <a:cs typeface="Times New Roman"/>
            </a:endParaRPr>
          </a:p>
          <a:p>
            <a:pPr>
              <a:lnSpc>
                <a:spcPts val="1300"/>
              </a:lnSpc>
              <a:spcAft>
                <a:spcPts val="0"/>
              </a:spcAft>
              <a:tabLst>
                <a:tab pos="180340" algn="l"/>
              </a:tabLst>
            </a:pPr>
            <a:endParaRPr lang="kk-KZ" sz="1400" b="1" dirty="0">
              <a:solidFill>
                <a:srgbClr val="FF0000"/>
              </a:solidFill>
              <a:latin typeface="Times New Roman"/>
              <a:ea typeface="Times New Roman"/>
              <a:cs typeface="Times New Roman"/>
            </a:endParaRPr>
          </a:p>
          <a:p>
            <a:pPr>
              <a:lnSpc>
                <a:spcPts val="1300"/>
              </a:lnSpc>
              <a:spcAft>
                <a:spcPts val="0"/>
              </a:spcAft>
              <a:tabLst>
                <a:tab pos="180340" algn="l"/>
              </a:tabLst>
            </a:pPr>
            <a:r>
              <a:rPr lang="kk-KZ" sz="1600" b="1" dirty="0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3-тапсырма</a:t>
            </a:r>
            <a:r>
              <a:rPr lang="kk-KZ" sz="1600" b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: « Ойлан-жұптас-бөліс» әдісі, «Тапсырма» тәсілі</a:t>
            </a:r>
            <a:endParaRPr lang="ru-RU" sz="1600" dirty="0">
              <a:solidFill>
                <a:srgbClr val="FF0000"/>
              </a:solidFill>
              <a:latin typeface="Arial"/>
              <a:ea typeface="Times New Roman"/>
              <a:cs typeface="Times New Roman"/>
            </a:endParaRPr>
          </a:p>
          <a:p>
            <a:pPr>
              <a:lnSpc>
                <a:spcPts val="1300"/>
              </a:lnSpc>
              <a:spcAft>
                <a:spcPts val="0"/>
              </a:spcAft>
              <a:tabLst>
                <a:tab pos="180340" algn="l"/>
              </a:tabLst>
            </a:pPr>
            <a:r>
              <a:rPr lang="kk-KZ" sz="1600" b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1-топ: Дәрігер киімін беру.</a:t>
            </a:r>
            <a:r>
              <a:rPr lang="kk-KZ" sz="1600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kk-KZ" sz="1600" dirty="0">
                <a:solidFill>
                  <a:srgbClr val="7030A0"/>
                </a:solidFill>
                <a:latin typeface="Times New Roman"/>
                <a:ea typeface="Times New Roman"/>
                <a:cs typeface="Times New Roman"/>
              </a:rPr>
              <a:t>Тіс не үшін ауырады? Тіс тазалайтын таяқшаның тіске зияны қандай? Қандай дәрумендер пайдалы?</a:t>
            </a:r>
            <a:endParaRPr lang="ru-RU" sz="1600" dirty="0">
              <a:solidFill>
                <a:srgbClr val="7030A0"/>
              </a:solidFill>
              <a:latin typeface="Arial"/>
              <a:ea typeface="Times New Roman"/>
              <a:cs typeface="Times New Roman"/>
            </a:endParaRPr>
          </a:p>
          <a:p>
            <a:pPr>
              <a:lnSpc>
                <a:spcPts val="1300"/>
              </a:lnSpc>
              <a:spcAft>
                <a:spcPts val="0"/>
              </a:spcAft>
              <a:tabLst>
                <a:tab pos="180340" algn="l"/>
              </a:tabLst>
            </a:pPr>
            <a:r>
              <a:rPr lang="kk-KZ" sz="1600" b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2-топ: Тіс макетін беру.</a:t>
            </a:r>
            <a:r>
              <a:rPr lang="kk-KZ" sz="1600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kk-KZ" sz="1600" dirty="0">
                <a:solidFill>
                  <a:srgbClr val="7030A0"/>
                </a:solidFill>
                <a:latin typeface="Times New Roman"/>
                <a:ea typeface="Times New Roman"/>
                <a:cs typeface="Times New Roman"/>
              </a:rPr>
              <a:t>Суретпен жұмыс. Тіс атаулары: күрек тіс, ит тіс, азу тістерінің орны мен атқаратын қызметтерін сәйкестендіру</a:t>
            </a:r>
            <a:r>
              <a:rPr lang="kk-KZ" sz="1600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.</a:t>
            </a:r>
            <a:endParaRPr lang="ru-RU" sz="1600" dirty="0">
              <a:solidFill>
                <a:srgbClr val="FF0000"/>
              </a:solidFill>
              <a:latin typeface="Arial"/>
              <a:ea typeface="Times New Roman"/>
              <a:cs typeface="Times New Roman"/>
            </a:endParaRPr>
          </a:p>
          <a:p>
            <a:pPr>
              <a:lnSpc>
                <a:spcPts val="1300"/>
              </a:lnSpc>
              <a:spcAft>
                <a:spcPts val="0"/>
              </a:spcAft>
              <a:tabLst>
                <a:tab pos="180340" algn="l"/>
              </a:tabLst>
            </a:pPr>
            <a:r>
              <a:rPr lang="kk-KZ" sz="1600" b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3-топ: Жеке гигиена ережесі.</a:t>
            </a:r>
            <a:r>
              <a:rPr lang="kk-KZ" sz="1600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kk-KZ" sz="1600" dirty="0">
                <a:solidFill>
                  <a:srgbClr val="7030A0"/>
                </a:solidFill>
                <a:latin typeface="Times New Roman"/>
                <a:ea typeface="Times New Roman"/>
                <a:cs typeface="Times New Roman"/>
              </a:rPr>
              <a:t>Дене тазалығы мен тіс күтіміне арналған жеке гигиена ережесін құру. Қима сөздерді пайдалану</a:t>
            </a:r>
            <a:r>
              <a:rPr lang="kk-KZ" sz="1600" dirty="0" smtClean="0">
                <a:solidFill>
                  <a:srgbClr val="7030A0"/>
                </a:solidFill>
                <a:latin typeface="Times New Roman"/>
                <a:ea typeface="Times New Roman"/>
                <a:cs typeface="Times New Roman"/>
              </a:rPr>
              <a:t>.</a:t>
            </a:r>
          </a:p>
          <a:p>
            <a:pPr>
              <a:lnSpc>
                <a:spcPts val="1300"/>
              </a:lnSpc>
              <a:spcAft>
                <a:spcPts val="0"/>
              </a:spcAft>
              <a:tabLst>
                <a:tab pos="180340" algn="l"/>
              </a:tabLst>
            </a:pPr>
            <a:r>
              <a:rPr lang="kk-KZ" sz="1600" b="1" dirty="0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Дескриптор</a:t>
            </a:r>
            <a:r>
              <a:rPr lang="kk-KZ" sz="1600" b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:</a:t>
            </a:r>
            <a:r>
              <a:rPr lang="kk-KZ" sz="1600" dirty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kk-KZ" sz="1600" dirty="0">
                <a:solidFill>
                  <a:srgbClr val="7030A0"/>
                </a:solidFill>
                <a:latin typeface="Times New Roman"/>
                <a:ea typeface="Calibri"/>
                <a:cs typeface="Times New Roman"/>
              </a:rPr>
              <a:t>Берілген сұрақ бойынша әрбір оқушы жеке жұмыс жасау арқылы өз ойын қорытып, жұп болып пікірлерімен бөліседі. Бұл бүкіл топтық талқылауға ұласады</a:t>
            </a:r>
            <a:r>
              <a:rPr lang="kk-KZ" sz="1600" dirty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.</a:t>
            </a:r>
            <a:endParaRPr lang="ru-RU" sz="1600" dirty="0">
              <a:solidFill>
                <a:srgbClr val="FF0000"/>
              </a:solidFill>
              <a:latin typeface="Arial"/>
              <a:ea typeface="Times New Roman"/>
              <a:cs typeface="Times New Roman"/>
            </a:endParaRPr>
          </a:p>
          <a:p>
            <a:pPr>
              <a:lnSpc>
                <a:spcPts val="1300"/>
              </a:lnSpc>
              <a:spcAft>
                <a:spcPts val="0"/>
              </a:spcAft>
              <a:tabLst>
                <a:tab pos="180340" algn="l"/>
              </a:tabLst>
            </a:pPr>
            <a:r>
              <a:rPr lang="kk-KZ" sz="1600" b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ҚБ:</a:t>
            </a:r>
            <a:r>
              <a:rPr lang="kk-KZ" sz="1600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kk-KZ" sz="1600" dirty="0">
                <a:solidFill>
                  <a:srgbClr val="7030A0"/>
                </a:solidFill>
                <a:latin typeface="Times New Roman"/>
                <a:ea typeface="Times New Roman"/>
                <a:cs typeface="Times New Roman"/>
              </a:rPr>
              <a:t>топтарға фишка беру арқылы бағалаймын</a:t>
            </a:r>
            <a:r>
              <a:rPr lang="kk-KZ" sz="1600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. </a:t>
            </a:r>
            <a:endParaRPr lang="ru-RU" sz="1600" dirty="0">
              <a:solidFill>
                <a:srgbClr val="FF0000"/>
              </a:solidFill>
              <a:latin typeface="Arial"/>
              <a:ea typeface="Times New Roman"/>
              <a:cs typeface="Times New Roman"/>
            </a:endParaRPr>
          </a:p>
          <a:p>
            <a:pPr>
              <a:lnSpc>
                <a:spcPts val="1300"/>
              </a:lnSpc>
              <a:spcAft>
                <a:spcPts val="0"/>
              </a:spcAft>
              <a:tabLst>
                <a:tab pos="180340" algn="l"/>
              </a:tabLst>
            </a:pPr>
            <a:endParaRPr lang="ru-RU" sz="1600" dirty="0">
              <a:solidFill>
                <a:srgbClr val="FF0000"/>
              </a:solidFill>
              <a:effectLst/>
              <a:latin typeface="Arial"/>
              <a:ea typeface="Times New Roman"/>
              <a:cs typeface="Times New Roman"/>
            </a:endParaRPr>
          </a:p>
        </p:txBody>
      </p:sp>
      <p:sp>
        <p:nvSpPr>
          <p:cNvPr id="1048608" name="Блок-схема: альтернативный процесс 7"/>
          <p:cNvSpPr/>
          <p:nvPr/>
        </p:nvSpPr>
        <p:spPr>
          <a:xfrm>
            <a:off x="5449858" y="3449385"/>
            <a:ext cx="3513614" cy="3219974"/>
          </a:xfrm>
          <a:prstGeom prst="flowChartAlternateProcess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1300"/>
              </a:lnSpc>
              <a:spcAft>
                <a:spcPts val="0"/>
              </a:spcAft>
            </a:pPr>
            <a:r>
              <a:rPr lang="kk-KZ" sz="1600" b="1" dirty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Барлық оқушыға: </a:t>
            </a:r>
            <a:r>
              <a:rPr lang="kk-KZ" sz="1600" b="1" dirty="0">
                <a:solidFill>
                  <a:srgbClr val="7030A0"/>
                </a:solidFill>
                <a:latin typeface="Times New Roman"/>
                <a:ea typeface="Calibri"/>
                <a:cs typeface="Times New Roman"/>
              </a:rPr>
              <a:t>«Диалог және қолдау көрсету» тәсілі, «Үштік» әдісі</a:t>
            </a:r>
            <a:endParaRPr lang="ru-RU" sz="1600" dirty="0">
              <a:solidFill>
                <a:srgbClr val="7030A0"/>
              </a:solidFill>
              <a:latin typeface="Arial"/>
              <a:ea typeface="Times New Roman"/>
              <a:cs typeface="Times New Roman"/>
            </a:endParaRPr>
          </a:p>
          <a:p>
            <a:pPr>
              <a:lnSpc>
                <a:spcPts val="1300"/>
              </a:lnSpc>
              <a:spcAft>
                <a:spcPts val="0"/>
              </a:spcAft>
            </a:pPr>
            <a:r>
              <a:rPr lang="kk-KZ" sz="1600" b="1" dirty="0">
                <a:solidFill>
                  <a:srgbClr val="C00000"/>
                </a:solidFill>
                <a:latin typeface="Times New Roman"/>
                <a:ea typeface="Calibri"/>
                <a:cs typeface="Times New Roman"/>
              </a:rPr>
              <a:t> </a:t>
            </a:r>
            <a:endParaRPr lang="ru-RU" sz="1600" dirty="0">
              <a:solidFill>
                <a:srgbClr val="C00000"/>
              </a:solidFill>
              <a:latin typeface="Arial"/>
              <a:ea typeface="Times New Roman"/>
              <a:cs typeface="Times New Roman"/>
            </a:endParaRPr>
          </a:p>
          <a:p>
            <a:pPr>
              <a:lnSpc>
                <a:spcPts val="1300"/>
              </a:lnSpc>
              <a:spcAft>
                <a:spcPts val="0"/>
              </a:spcAft>
            </a:pPr>
            <a:r>
              <a:rPr lang="kk-KZ" sz="1600" b="1" dirty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Қолдауға мұқтаж оқушыларға: </a:t>
            </a:r>
            <a:r>
              <a:rPr lang="kk-KZ" sz="1600" b="1" dirty="0">
                <a:solidFill>
                  <a:srgbClr val="7030A0"/>
                </a:solidFill>
                <a:latin typeface="Times New Roman"/>
                <a:ea typeface="Calibri"/>
                <a:cs typeface="Times New Roman"/>
              </a:rPr>
              <a:t>«Тапсырма» тәсілі, «Ойлан-жұптас-бөліс» әдісі</a:t>
            </a:r>
            <a:endParaRPr lang="ru-RU" sz="1600" dirty="0">
              <a:solidFill>
                <a:srgbClr val="7030A0"/>
              </a:solidFill>
              <a:latin typeface="Arial"/>
              <a:ea typeface="Times New Roman"/>
              <a:cs typeface="Times New Roman"/>
            </a:endParaRPr>
          </a:p>
          <a:p>
            <a:pPr>
              <a:lnSpc>
                <a:spcPts val="1300"/>
              </a:lnSpc>
              <a:spcAft>
                <a:spcPts val="0"/>
              </a:spcAft>
            </a:pPr>
            <a:r>
              <a:rPr lang="kk-KZ" sz="1600" b="1" dirty="0">
                <a:solidFill>
                  <a:srgbClr val="C00000"/>
                </a:solidFill>
                <a:latin typeface="Times New Roman"/>
                <a:ea typeface="Calibri"/>
                <a:cs typeface="Times New Roman"/>
              </a:rPr>
              <a:t> </a:t>
            </a:r>
            <a:endParaRPr lang="ru-RU" sz="1600" dirty="0">
              <a:solidFill>
                <a:srgbClr val="C00000"/>
              </a:solidFill>
              <a:latin typeface="Arial"/>
              <a:ea typeface="Times New Roman"/>
              <a:cs typeface="Times New Roman"/>
            </a:endParaRPr>
          </a:p>
          <a:p>
            <a:r>
              <a:rPr lang="kk-KZ" sz="1600" b="1" dirty="0">
                <a:solidFill>
                  <a:srgbClr val="FF0000"/>
                </a:solidFill>
                <a:latin typeface="Times New Roman"/>
                <a:ea typeface="Calibri"/>
              </a:rPr>
              <a:t>Анағұрлым күрделі тапсырмаларды орындайтын оқушыларға:</a:t>
            </a:r>
            <a:r>
              <a:rPr lang="kk-KZ" sz="1600" b="1" dirty="0">
                <a:solidFill>
                  <a:srgbClr val="C00000"/>
                </a:solidFill>
                <a:latin typeface="Times New Roman"/>
                <a:ea typeface="Calibri"/>
              </a:rPr>
              <a:t> </a:t>
            </a:r>
            <a:r>
              <a:rPr lang="kk-KZ" sz="1600" b="1" dirty="0">
                <a:solidFill>
                  <a:srgbClr val="7030A0"/>
                </a:solidFill>
                <a:latin typeface="Times New Roman"/>
                <a:ea typeface="Calibri"/>
              </a:rPr>
              <a:t>«Қарқын» тәсілі «Зерттейік» әдісімен жүргізіле</a:t>
            </a:r>
            <a:r>
              <a:rPr lang="kk-KZ" b="1" dirty="0">
                <a:solidFill>
                  <a:srgbClr val="7030A0"/>
                </a:solidFill>
                <a:latin typeface="Times New Roman"/>
                <a:ea typeface="Calibri"/>
              </a:rPr>
              <a:t>ді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1048609" name="Скругленный прямоугольник 8"/>
          <p:cNvSpPr/>
          <p:nvPr/>
        </p:nvSpPr>
        <p:spPr>
          <a:xfrm>
            <a:off x="5449858" y="1151037"/>
            <a:ext cx="3513614" cy="2061939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kk-KZ" b="1" dirty="0">
                <a:solidFill>
                  <a:srgbClr val="FF0000"/>
                </a:solidFill>
              </a:rPr>
              <a:t>Кері байланыс: </a:t>
            </a:r>
            <a:r>
              <a:rPr lang="kk-KZ" dirty="0">
                <a:solidFill>
                  <a:srgbClr val="7030A0"/>
                </a:solidFill>
              </a:rPr>
              <a:t>«Бағдаршым» </a:t>
            </a:r>
            <a:r>
              <a:rPr lang="kk-KZ" dirty="0" smtClean="0">
                <a:solidFill>
                  <a:srgbClr val="7030A0"/>
                </a:solidFill>
              </a:rPr>
              <a:t>әдісі</a:t>
            </a:r>
          </a:p>
          <a:p>
            <a:pPr lvl="0" algn="ctr"/>
            <a:r>
              <a:rPr lang="ru-RU" sz="2000" b="1" dirty="0" err="1">
                <a:solidFill>
                  <a:srgbClr val="FF0000"/>
                </a:solidFill>
              </a:rPr>
              <a:t>Бағалау</a:t>
            </a:r>
            <a:r>
              <a:rPr lang="ru-RU" sz="2000" b="1" dirty="0">
                <a:solidFill>
                  <a:srgbClr val="FF0000"/>
                </a:solidFill>
              </a:rPr>
              <a:t> </a:t>
            </a:r>
            <a:r>
              <a:rPr lang="ru-RU" sz="2000" b="1" dirty="0" err="1">
                <a:solidFill>
                  <a:srgbClr val="FF0000"/>
                </a:solidFill>
              </a:rPr>
              <a:t>әдістері</a:t>
            </a:r>
            <a:r>
              <a:rPr lang="ru-RU" sz="2000" b="1" dirty="0">
                <a:solidFill>
                  <a:srgbClr val="FF0000"/>
                </a:solidFill>
              </a:rPr>
              <a:t> </a:t>
            </a:r>
          </a:p>
          <a:p>
            <a:pPr lvl="0" algn="ctr"/>
            <a:r>
              <a:rPr lang="kk-KZ" dirty="0">
                <a:solidFill>
                  <a:srgbClr val="7030A0"/>
                </a:solidFill>
                <a:latin typeface="Times New Roman"/>
                <a:ea typeface="Calibri"/>
              </a:rPr>
              <a:t>*Ауызша мақтап, мадақтау,</a:t>
            </a:r>
          </a:p>
          <a:p>
            <a:pPr lvl="0" algn="ctr"/>
            <a:r>
              <a:rPr lang="kk-KZ" dirty="0">
                <a:solidFill>
                  <a:srgbClr val="7030A0"/>
                </a:solidFill>
                <a:latin typeface="Times New Roman"/>
                <a:ea typeface="Calibri"/>
              </a:rPr>
              <a:t>*топтық бағалау: фишка тарату</a:t>
            </a:r>
            <a:endParaRPr lang="ru-RU" dirty="0">
              <a:solidFill>
                <a:srgbClr val="7030A0"/>
              </a:solidFill>
            </a:endParaRPr>
          </a:p>
          <a:p>
            <a:pPr lvl="0" algn="ctr"/>
            <a:endParaRPr lang="ru-RU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7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48618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97158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6064"/>
            <a:ext cx="9144000" cy="6841936"/>
          </a:xfrm>
          <a:prstGeom prst="rect">
            <a:avLst/>
          </a:prstGeom>
          <a:noFill/>
          <a:ln>
            <a:noFill/>
          </a:ln>
        </p:spPr>
      </p:pic>
      <p:sp>
        <p:nvSpPr>
          <p:cNvPr id="1048619" name="Блок-схема: несколько документов 4"/>
          <p:cNvSpPr/>
          <p:nvPr/>
        </p:nvSpPr>
        <p:spPr>
          <a:xfrm>
            <a:off x="611560" y="260648"/>
            <a:ext cx="7776864" cy="1296144"/>
          </a:xfrm>
          <a:prstGeom prst="flowChartMultidocumen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kk-KZ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Ықшам сабақтың </a:t>
            </a:r>
            <a:r>
              <a:rPr lang="kk-KZ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сабақ жоспарлауға ықпалы туралы корытындылар</a:t>
            </a:r>
            <a:endParaRPr lang="ru-RU" sz="2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8620" name="Горизонтальный свиток 3"/>
          <p:cNvSpPr/>
          <p:nvPr/>
        </p:nvSpPr>
        <p:spPr>
          <a:xfrm>
            <a:off x="971600" y="1628800"/>
            <a:ext cx="7056784" cy="2520280"/>
          </a:xfrm>
          <a:prstGeom prst="horizontalScroll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b="1" dirty="0">
                <a:solidFill>
                  <a:srgbClr val="002060"/>
                </a:solidFill>
              </a:rPr>
              <a:t>Тренер мен әріптестердің  </a:t>
            </a:r>
            <a:r>
              <a:rPr lang="kk-KZ" b="1" dirty="0" smtClean="0">
                <a:solidFill>
                  <a:srgbClr val="002060"/>
                </a:solidFill>
              </a:rPr>
              <a:t>кері байланыс бергенімде  сабақта оқушыларға саралаудың  жеті тәсілін қолданып, үлгерімі төмен және қабілеті жоғары оқушыларға қолдау көрсету керек екендігін айтты. Мен оқушыларға саралау тәсілін қолданып,  тапсырма беруді үйрендім.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1048621" name="Горизонтальный свиток 6"/>
          <p:cNvSpPr/>
          <p:nvPr/>
        </p:nvSpPr>
        <p:spPr>
          <a:xfrm>
            <a:off x="971600" y="3933056"/>
            <a:ext cx="7056784" cy="2664296"/>
          </a:xfrm>
          <a:prstGeom prst="horizontalScroll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b="1" dirty="0" smtClean="0">
                <a:solidFill>
                  <a:srgbClr val="002060"/>
                </a:solidFill>
              </a:rPr>
              <a:t>Алдағы уақытта сабақтарымда қмж жоспарлағанда оқу бағдарламасынан оқу мақсаттарын алып, сабақ мақсаттарын күтілетін нәтижеге оқушыларға қол жетімді етіп, сол мақсаттарға сүйене  тапсырмалар қолданамын.</a:t>
            </a:r>
          </a:p>
          <a:p>
            <a:pPr algn="ctr"/>
            <a:r>
              <a:rPr lang="kk-KZ" b="1" dirty="0" smtClean="0">
                <a:solidFill>
                  <a:srgbClr val="002060"/>
                </a:solidFill>
              </a:rPr>
              <a:t>Үлгерімі төмен және  қабілеті жоғары оқушыларға саралау тәсілдерін қолданып, қолдау көрсетемін.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209</TotalTime>
  <Words>591</Words>
  <Application>Microsoft Office PowerPoint</Application>
  <PresentationFormat>Экран (4:3)</PresentationFormat>
  <Paragraphs>70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Admin</cp:lastModifiedBy>
  <cp:revision>18</cp:revision>
  <dcterms:created xsi:type="dcterms:W3CDTF">2020-09-21T00:38:37Z</dcterms:created>
  <dcterms:modified xsi:type="dcterms:W3CDTF">2020-11-09T06:30:57Z</dcterms:modified>
</cp:coreProperties>
</file>