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sldIdLst>
    <p:sldId id="256" r:id="rId2"/>
    <p:sldId id="260" r:id="rId3"/>
    <p:sldId id="261" r:id="rId4"/>
    <p:sldId id="263" r:id="rId5"/>
    <p:sldId id="264" r:id="rId6"/>
    <p:sldId id="262" r:id="rId7"/>
    <p:sldId id="259" r:id="rId8"/>
    <p:sldId id="265" r:id="rId9"/>
    <p:sldId id="266" r:id="rId10"/>
    <p:sldId id="258" r:id="rId11"/>
    <p:sldId id="269" r:id="rId12"/>
    <p:sldId id="267" r:id="rId13"/>
    <p:sldId id="268"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9" autoAdjust="0"/>
    <p:restoredTop sz="91556" autoAdjust="0"/>
  </p:normalViewPr>
  <p:slideViewPr>
    <p:cSldViewPr snapToGrid="0">
      <p:cViewPr varScale="1">
        <p:scale>
          <a:sx n="71" d="100"/>
          <a:sy n="71" d="100"/>
        </p:scale>
        <p:origin x="-126" y="-4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E436F6C-DCE3-422E-87B8-DEB6C44DB2F4}" type="datetimeFigureOut">
              <a:rPr lang="kk-KZ" smtClean="0"/>
              <a:t>03.05.2023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259075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436F6C-DCE3-422E-87B8-DEB6C44DB2F4}" type="datetimeFigureOut">
              <a:rPr lang="kk-KZ" smtClean="0"/>
              <a:t>03.05.2023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82662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436F6C-DCE3-422E-87B8-DEB6C44DB2F4}" type="datetimeFigureOut">
              <a:rPr lang="kk-KZ" smtClean="0"/>
              <a:t>03.05.2023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A1BD64DD-15A5-44DF-A777-776A010E65C0}" type="slidenum">
              <a:rPr lang="kk-KZ" smtClean="0"/>
              <a:t>‹#›</a:t>
            </a:fld>
            <a:endParaRPr lang="kk-K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60070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436F6C-DCE3-422E-87B8-DEB6C44DB2F4}" type="datetimeFigureOut">
              <a:rPr lang="kk-KZ" smtClean="0"/>
              <a:t>03.05.2023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3595019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436F6C-DCE3-422E-87B8-DEB6C44DB2F4}" type="datetimeFigureOut">
              <a:rPr lang="kk-KZ" smtClean="0"/>
              <a:t>03.05.2023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A1BD64DD-15A5-44DF-A777-776A010E65C0}" type="slidenum">
              <a:rPr lang="kk-KZ" smtClean="0"/>
              <a:t>‹#›</a:t>
            </a:fld>
            <a:endParaRPr lang="kk-K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281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436F6C-DCE3-422E-87B8-DEB6C44DB2F4}" type="datetimeFigureOut">
              <a:rPr lang="kk-KZ" smtClean="0"/>
              <a:t>03.05.2023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3367364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436F6C-DCE3-422E-87B8-DEB6C44DB2F4}" type="datetimeFigureOut">
              <a:rPr lang="kk-KZ" smtClean="0"/>
              <a:t>03.05.2023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1845593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436F6C-DCE3-422E-87B8-DEB6C44DB2F4}" type="datetimeFigureOut">
              <a:rPr lang="kk-KZ" smtClean="0"/>
              <a:t>03.05.2023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96518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436F6C-DCE3-422E-87B8-DEB6C44DB2F4}" type="datetimeFigureOut">
              <a:rPr lang="kk-KZ" smtClean="0"/>
              <a:t>03.05.2023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272367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436F6C-DCE3-422E-87B8-DEB6C44DB2F4}" type="datetimeFigureOut">
              <a:rPr lang="kk-KZ" smtClean="0"/>
              <a:t>03.05.2023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50331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E436F6C-DCE3-422E-87B8-DEB6C44DB2F4}" type="datetimeFigureOut">
              <a:rPr lang="kk-KZ" smtClean="0"/>
              <a:t>03.05.2023</a:t>
            </a:fld>
            <a:endParaRPr lang="kk-KZ"/>
          </a:p>
        </p:txBody>
      </p:sp>
      <p:sp>
        <p:nvSpPr>
          <p:cNvPr id="6" name="Footer Placeholder 5"/>
          <p:cNvSpPr>
            <a:spLocks noGrp="1"/>
          </p:cNvSpPr>
          <p:nvPr>
            <p:ph type="ftr" sz="quarter" idx="11"/>
          </p:nvPr>
        </p:nvSpPr>
        <p:spPr/>
        <p:txBody>
          <a:bodyPr/>
          <a:lstStyle/>
          <a:p>
            <a:endParaRPr lang="kk-KZ"/>
          </a:p>
        </p:txBody>
      </p:sp>
      <p:sp>
        <p:nvSpPr>
          <p:cNvPr id="7" name="Slide Number Placeholder 6"/>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350980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E436F6C-DCE3-422E-87B8-DEB6C44DB2F4}" type="datetimeFigureOut">
              <a:rPr lang="kk-KZ" smtClean="0"/>
              <a:t>03.05.2023</a:t>
            </a:fld>
            <a:endParaRPr lang="kk-KZ"/>
          </a:p>
        </p:txBody>
      </p:sp>
      <p:sp>
        <p:nvSpPr>
          <p:cNvPr id="8" name="Footer Placeholder 7"/>
          <p:cNvSpPr>
            <a:spLocks noGrp="1"/>
          </p:cNvSpPr>
          <p:nvPr>
            <p:ph type="ftr" sz="quarter" idx="11"/>
          </p:nvPr>
        </p:nvSpPr>
        <p:spPr/>
        <p:txBody>
          <a:bodyPr/>
          <a:lstStyle/>
          <a:p>
            <a:endParaRPr lang="kk-KZ"/>
          </a:p>
        </p:txBody>
      </p:sp>
      <p:sp>
        <p:nvSpPr>
          <p:cNvPr id="9" name="Slide Number Placeholder 8"/>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43066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E436F6C-DCE3-422E-87B8-DEB6C44DB2F4}" type="datetimeFigureOut">
              <a:rPr lang="kk-KZ" smtClean="0"/>
              <a:t>03.05.2023</a:t>
            </a:fld>
            <a:endParaRPr lang="kk-KZ"/>
          </a:p>
        </p:txBody>
      </p:sp>
      <p:sp>
        <p:nvSpPr>
          <p:cNvPr id="4" name="Footer Placeholder 3"/>
          <p:cNvSpPr>
            <a:spLocks noGrp="1"/>
          </p:cNvSpPr>
          <p:nvPr>
            <p:ph type="ftr" sz="quarter" idx="11"/>
          </p:nvPr>
        </p:nvSpPr>
        <p:spPr/>
        <p:txBody>
          <a:bodyPr/>
          <a:lstStyle/>
          <a:p>
            <a:endParaRPr lang="kk-KZ"/>
          </a:p>
        </p:txBody>
      </p:sp>
      <p:sp>
        <p:nvSpPr>
          <p:cNvPr id="5" name="Slide Number Placeholder 4"/>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164846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36F6C-DCE3-422E-87B8-DEB6C44DB2F4}" type="datetimeFigureOut">
              <a:rPr lang="kk-KZ" smtClean="0"/>
              <a:t>03.05.2023</a:t>
            </a:fld>
            <a:endParaRPr lang="kk-KZ"/>
          </a:p>
        </p:txBody>
      </p:sp>
      <p:sp>
        <p:nvSpPr>
          <p:cNvPr id="3" name="Footer Placeholder 2"/>
          <p:cNvSpPr>
            <a:spLocks noGrp="1"/>
          </p:cNvSpPr>
          <p:nvPr>
            <p:ph type="ftr" sz="quarter" idx="11"/>
          </p:nvPr>
        </p:nvSpPr>
        <p:spPr/>
        <p:txBody>
          <a:bodyPr/>
          <a:lstStyle/>
          <a:p>
            <a:endParaRPr lang="kk-KZ"/>
          </a:p>
        </p:txBody>
      </p:sp>
      <p:sp>
        <p:nvSpPr>
          <p:cNvPr id="4" name="Slide Number Placeholder 3"/>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294378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436F6C-DCE3-422E-87B8-DEB6C44DB2F4}" type="datetimeFigureOut">
              <a:rPr lang="kk-KZ" smtClean="0"/>
              <a:t>03.05.2023</a:t>
            </a:fld>
            <a:endParaRPr lang="kk-KZ"/>
          </a:p>
        </p:txBody>
      </p:sp>
      <p:sp>
        <p:nvSpPr>
          <p:cNvPr id="6" name="Footer Placeholder 5"/>
          <p:cNvSpPr>
            <a:spLocks noGrp="1"/>
          </p:cNvSpPr>
          <p:nvPr>
            <p:ph type="ftr" sz="quarter" idx="11"/>
          </p:nvPr>
        </p:nvSpPr>
        <p:spPr/>
        <p:txBody>
          <a:bodyPr/>
          <a:lstStyle/>
          <a:p>
            <a:endParaRPr lang="kk-KZ"/>
          </a:p>
        </p:txBody>
      </p:sp>
      <p:sp>
        <p:nvSpPr>
          <p:cNvPr id="7" name="Slide Number Placeholder 6"/>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141578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436F6C-DCE3-422E-87B8-DEB6C44DB2F4}" type="datetimeFigureOut">
              <a:rPr lang="kk-KZ" smtClean="0"/>
              <a:t>03.05.2023</a:t>
            </a:fld>
            <a:endParaRPr lang="kk-KZ"/>
          </a:p>
        </p:txBody>
      </p:sp>
      <p:sp>
        <p:nvSpPr>
          <p:cNvPr id="6" name="Footer Placeholder 5"/>
          <p:cNvSpPr>
            <a:spLocks noGrp="1"/>
          </p:cNvSpPr>
          <p:nvPr>
            <p:ph type="ftr" sz="quarter" idx="11"/>
          </p:nvPr>
        </p:nvSpPr>
        <p:spPr/>
        <p:txBody>
          <a:bodyPr/>
          <a:lstStyle/>
          <a:p>
            <a:endParaRPr lang="kk-KZ"/>
          </a:p>
        </p:txBody>
      </p:sp>
      <p:sp>
        <p:nvSpPr>
          <p:cNvPr id="7" name="Slide Number Placeholder 6"/>
          <p:cNvSpPr>
            <a:spLocks noGrp="1"/>
          </p:cNvSpPr>
          <p:nvPr>
            <p:ph type="sldNum" sz="quarter" idx="12"/>
          </p:nvPr>
        </p:nvSpPr>
        <p:spPr/>
        <p:txBody>
          <a:bodyPr/>
          <a:lstStyle/>
          <a:p>
            <a:fld id="{A1BD64DD-15A5-44DF-A777-776A010E65C0}" type="slidenum">
              <a:rPr lang="kk-KZ" smtClean="0"/>
              <a:t>‹#›</a:t>
            </a:fld>
            <a:endParaRPr lang="kk-KZ"/>
          </a:p>
        </p:txBody>
      </p:sp>
    </p:spTree>
    <p:extLst>
      <p:ext uri="{BB962C8B-B14F-4D97-AF65-F5344CB8AC3E}">
        <p14:creationId xmlns:p14="http://schemas.microsoft.com/office/powerpoint/2010/main" val="4722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436F6C-DCE3-422E-87B8-DEB6C44DB2F4}" type="datetimeFigureOut">
              <a:rPr lang="kk-KZ" smtClean="0"/>
              <a:t>03.05.2023</a:t>
            </a:fld>
            <a:endParaRPr lang="kk-K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kk-K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BD64DD-15A5-44DF-A777-776A010E65C0}" type="slidenum">
              <a:rPr lang="kk-KZ" smtClean="0"/>
              <a:t>‹#›</a:t>
            </a:fld>
            <a:endParaRPr lang="kk-KZ"/>
          </a:p>
        </p:txBody>
      </p:sp>
    </p:spTree>
    <p:extLst>
      <p:ext uri="{BB962C8B-B14F-4D97-AF65-F5344CB8AC3E}">
        <p14:creationId xmlns:p14="http://schemas.microsoft.com/office/powerpoint/2010/main" val="205270103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legacy/notes/1256762381075915/" TargetMode="External"/><Relationship Id="rId2" Type="http://schemas.openxmlformats.org/officeDocument/2006/relationships/hyperlink" Target="http://www.irgetas.com/"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Qs4ZBsOa9ko/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85077" cy="776543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524000" y="3283525"/>
            <a:ext cx="9144000" cy="5517575"/>
          </a:xfrm>
        </p:spPr>
        <p:txBody>
          <a:bodyPr>
            <a:normAutofit fontScale="90000"/>
          </a:bodyPr>
          <a:lstStyle/>
          <a:p>
            <a:pPr algn="ctr"/>
            <a:r>
              <a:rPr lang="kk-KZ" b="1" dirty="0" smtClean="0"/>
              <a:t/>
            </a:r>
            <a:br>
              <a:rPr lang="kk-KZ" b="1" dirty="0" smtClean="0"/>
            </a:br>
            <a:r>
              <a:rPr lang="kk-KZ" b="1" dirty="0"/>
              <a:t/>
            </a:r>
            <a:br>
              <a:rPr lang="kk-KZ" b="1" dirty="0"/>
            </a:br>
            <a:r>
              <a:rPr lang="kk-KZ" b="1" dirty="0" smtClean="0"/>
              <a:t/>
            </a:r>
            <a:br>
              <a:rPr lang="kk-KZ" b="1" dirty="0" smtClean="0"/>
            </a:br>
            <a:r>
              <a:rPr lang="kk-KZ" b="1" dirty="0"/>
              <a:t/>
            </a:r>
            <a:br>
              <a:rPr lang="kk-KZ" b="1" dirty="0"/>
            </a:br>
            <a:r>
              <a:rPr lang="kk-KZ" b="1" dirty="0" smtClean="0"/>
              <a:t/>
            </a:r>
            <a:br>
              <a:rPr lang="kk-KZ" b="1" dirty="0" smtClean="0"/>
            </a:br>
            <a:r>
              <a:rPr lang="kk-KZ" b="1" dirty="0"/>
              <a:t/>
            </a:r>
            <a:br>
              <a:rPr lang="kk-KZ" b="1" dirty="0"/>
            </a:br>
            <a:r>
              <a:rPr lang="kk-KZ" b="1" dirty="0" smtClean="0"/>
              <a:t/>
            </a:r>
            <a:br>
              <a:rPr lang="kk-KZ" b="1" dirty="0" smtClean="0"/>
            </a:br>
            <a:r>
              <a:rPr lang="kk-KZ" b="1" dirty="0"/>
              <a:t/>
            </a:r>
            <a:br>
              <a:rPr lang="kk-KZ" b="1" dirty="0"/>
            </a:br>
            <a:r>
              <a:rPr lang="kk-KZ" b="1" dirty="0" smtClean="0"/>
              <a:t/>
            </a:r>
            <a:br>
              <a:rPr lang="kk-KZ" b="1" dirty="0" smtClean="0"/>
            </a:br>
            <a:r>
              <a:rPr lang="kk-KZ" b="1" dirty="0" smtClean="0"/>
              <a:t/>
            </a:r>
            <a:br>
              <a:rPr lang="kk-KZ" b="1" dirty="0" smtClean="0"/>
            </a:br>
            <a:r>
              <a:rPr lang="kk-KZ" b="1" dirty="0"/>
              <a:t/>
            </a:r>
            <a:br>
              <a:rPr lang="kk-KZ" b="1" dirty="0"/>
            </a:br>
            <a:r>
              <a:rPr lang="kk-KZ" b="1" dirty="0" smtClean="0"/>
              <a:t/>
            </a:r>
            <a:br>
              <a:rPr lang="kk-KZ" b="1" dirty="0" smtClean="0"/>
            </a:br>
            <a:r>
              <a:rPr lang="kk-KZ" b="1" dirty="0" smtClean="0"/>
              <a:t/>
            </a:r>
            <a:br>
              <a:rPr lang="kk-KZ" b="1" dirty="0" smtClean="0"/>
            </a:br>
            <a:r>
              <a:rPr lang="kk-KZ" b="1" dirty="0" smtClean="0"/>
              <a:t/>
            </a:r>
            <a:br>
              <a:rPr lang="kk-KZ" b="1" dirty="0" smtClean="0"/>
            </a:br>
            <a:r>
              <a:rPr lang="kk-KZ" b="1" dirty="0" smtClean="0"/>
              <a:t/>
            </a:r>
            <a:br>
              <a:rPr lang="kk-KZ" b="1" dirty="0" smtClean="0"/>
            </a:br>
            <a:r>
              <a:rPr lang="kk-KZ" b="1" dirty="0" smtClean="0"/>
              <a:t/>
            </a:r>
            <a:br>
              <a:rPr lang="kk-KZ" b="1" dirty="0" smtClean="0"/>
            </a:br>
            <a:r>
              <a:rPr lang="kk-KZ" b="1" dirty="0" smtClean="0"/>
              <a:t/>
            </a:r>
            <a:br>
              <a:rPr lang="kk-KZ" b="1" dirty="0" smtClean="0"/>
            </a:br>
            <a:r>
              <a:rPr lang="kk-KZ" b="1" dirty="0" smtClean="0"/>
              <a:t/>
            </a:r>
            <a:br>
              <a:rPr lang="kk-KZ" b="1" dirty="0" smtClean="0"/>
            </a:br>
            <a:r>
              <a:rPr lang="kk-KZ" sz="4900" b="1" dirty="0" smtClean="0">
                <a:solidFill>
                  <a:srgbClr val="002060"/>
                </a:solidFill>
                <a:latin typeface="Times New Roman KZ" panose="02020603050405020304" pitchFamily="18" charset="0"/>
                <a:ea typeface="Times New Roman KZ" panose="02020603050405020304" pitchFamily="18" charset="0"/>
              </a:rPr>
              <a:t>Тақырыбы</a:t>
            </a:r>
            <a:r>
              <a:rPr lang="kk-KZ" sz="4900" dirty="0">
                <a:solidFill>
                  <a:srgbClr val="002060"/>
                </a:solidFill>
                <a:latin typeface="Times New Roman KZ" panose="02020603050405020304" pitchFamily="18" charset="0"/>
                <a:ea typeface="Times New Roman KZ" panose="02020603050405020304" pitchFamily="18" charset="0"/>
              </a:rPr>
              <a:t>: «Қазақ» атауының шығу </a:t>
            </a:r>
            <a:r>
              <a:rPr lang="kk-KZ" sz="4900" dirty="0" smtClean="0">
                <a:solidFill>
                  <a:srgbClr val="002060"/>
                </a:solidFill>
                <a:latin typeface="Times New Roman KZ" panose="02020603050405020304" pitchFamily="18" charset="0"/>
                <a:ea typeface="Times New Roman KZ" panose="02020603050405020304" pitchFamily="18" charset="0"/>
              </a:rPr>
              <a:t>тарихы</a:t>
            </a:r>
            <a:br>
              <a:rPr lang="kk-KZ" sz="4900" dirty="0" smtClean="0">
                <a:solidFill>
                  <a:srgbClr val="002060"/>
                </a:solidFill>
                <a:latin typeface="Times New Roman KZ" panose="02020603050405020304" pitchFamily="18" charset="0"/>
                <a:ea typeface="Times New Roman KZ" panose="02020603050405020304" pitchFamily="18" charset="0"/>
              </a:rPr>
            </a:br>
            <a:r>
              <a:rPr lang="kk-KZ" sz="4900" b="1" dirty="0">
                <a:solidFill>
                  <a:srgbClr val="002060"/>
                </a:solidFill>
                <a:latin typeface="Times New Roman KZ" panose="02020603050405020304" pitchFamily="18" charset="0"/>
                <a:ea typeface="Times New Roman KZ" panose="02020603050405020304" pitchFamily="18" charset="0"/>
              </a:rPr>
              <a:t>Орындаушы:</a:t>
            </a:r>
            <a:r>
              <a:rPr lang="kk-KZ" sz="4900" dirty="0">
                <a:solidFill>
                  <a:srgbClr val="002060"/>
                </a:solidFill>
                <a:latin typeface="Times New Roman KZ" panose="02020603050405020304" pitchFamily="18" charset="0"/>
                <a:ea typeface="Times New Roman KZ" panose="02020603050405020304" pitchFamily="18" charset="0"/>
              </a:rPr>
              <a:t> Қалмұрза Нұрғиса, «Жусансай» жом, Ордабасы ауданы,Түркістан облысы</a:t>
            </a:r>
            <a:br>
              <a:rPr lang="kk-KZ" sz="4900" dirty="0">
                <a:solidFill>
                  <a:srgbClr val="002060"/>
                </a:solidFill>
                <a:latin typeface="Times New Roman KZ" panose="02020603050405020304" pitchFamily="18" charset="0"/>
                <a:ea typeface="Times New Roman KZ" panose="02020603050405020304" pitchFamily="18" charset="0"/>
              </a:rPr>
            </a:br>
            <a:r>
              <a:rPr lang="kk-KZ" sz="4900" dirty="0">
                <a:solidFill>
                  <a:srgbClr val="002060"/>
                </a:solidFill>
                <a:latin typeface="Times New Roman KZ" panose="02020603050405020304" pitchFamily="18" charset="0"/>
                <a:ea typeface="Times New Roman KZ" panose="02020603050405020304" pitchFamily="18" charset="0"/>
              </a:rPr>
              <a:t> </a:t>
            </a:r>
            <a:br>
              <a:rPr lang="kk-KZ" sz="4900" dirty="0">
                <a:solidFill>
                  <a:srgbClr val="002060"/>
                </a:solidFill>
                <a:latin typeface="Times New Roman KZ" panose="02020603050405020304" pitchFamily="18" charset="0"/>
                <a:ea typeface="Times New Roman KZ" panose="02020603050405020304" pitchFamily="18" charset="0"/>
              </a:rPr>
            </a:br>
            <a:r>
              <a:rPr lang="kk-KZ" sz="4900" b="1" dirty="0">
                <a:solidFill>
                  <a:srgbClr val="002060"/>
                </a:solidFill>
                <a:latin typeface="Times New Roman KZ" panose="02020603050405020304" pitchFamily="18" charset="0"/>
                <a:ea typeface="Times New Roman KZ" panose="02020603050405020304" pitchFamily="18" charset="0"/>
              </a:rPr>
              <a:t>Ғылыми жетекшісі</a:t>
            </a:r>
            <a:r>
              <a:rPr lang="kk-KZ" sz="4900" dirty="0">
                <a:solidFill>
                  <a:srgbClr val="002060"/>
                </a:solidFill>
                <a:latin typeface="Times New Roman KZ" panose="02020603050405020304" pitchFamily="18" charset="0"/>
                <a:ea typeface="Times New Roman KZ" panose="02020603050405020304" pitchFamily="18" charset="0"/>
              </a:rPr>
              <a:t>: Мәденов Мақсат, Директордың бейінді оқу жөніндегі орынбасары, «Жусансай» жом.</a:t>
            </a:r>
            <a:r>
              <a:rPr lang="kk-KZ" sz="4900" dirty="0">
                <a:solidFill>
                  <a:srgbClr val="FFFF00"/>
                </a:solidFill>
                <a:latin typeface="Times New Roman KZ" panose="02020603050405020304" pitchFamily="18" charset="0"/>
                <a:ea typeface="Times New Roman KZ" panose="02020603050405020304" pitchFamily="18" charset="0"/>
              </a:rPr>
              <a:t/>
            </a:r>
            <a:br>
              <a:rPr lang="kk-KZ" sz="4900" dirty="0">
                <a:solidFill>
                  <a:srgbClr val="FFFF00"/>
                </a:solidFill>
                <a:latin typeface="Times New Roman KZ" panose="02020603050405020304" pitchFamily="18" charset="0"/>
                <a:ea typeface="Times New Roman KZ" panose="02020603050405020304" pitchFamily="18" charset="0"/>
              </a:rPr>
            </a:br>
            <a:r>
              <a:rPr lang="kk-KZ" sz="4900" dirty="0">
                <a:solidFill>
                  <a:srgbClr val="FFFF00"/>
                </a:solidFill>
              </a:rPr>
              <a:t/>
            </a:r>
            <a:br>
              <a:rPr lang="kk-KZ" sz="4900" dirty="0">
                <a:solidFill>
                  <a:srgbClr val="FFFF00"/>
                </a:solidFill>
              </a:rPr>
            </a:br>
            <a:r>
              <a:rPr lang="kk-KZ" dirty="0" smtClean="0"/>
              <a:t>  </a:t>
            </a:r>
            <a:endParaRPr lang="kk-KZ" dirty="0"/>
          </a:p>
        </p:txBody>
      </p:sp>
    </p:spTree>
    <p:extLst>
      <p:ext uri="{BB962C8B-B14F-4D97-AF65-F5344CB8AC3E}">
        <p14:creationId xmlns:p14="http://schemas.microsoft.com/office/powerpoint/2010/main" val="278620099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kk-KZ"/>
          </a:p>
        </p:txBody>
      </p:sp>
      <p:sp>
        <p:nvSpPr>
          <p:cNvPr id="3" name="Объект 2"/>
          <p:cNvSpPr>
            <a:spLocks noGrp="1"/>
          </p:cNvSpPr>
          <p:nvPr>
            <p:ph idx="1"/>
          </p:nvPr>
        </p:nvSpPr>
        <p:spPr/>
        <p:txBody>
          <a:bodyPr/>
          <a:lstStyle/>
          <a:p>
            <a:endParaRPr lang="kk-KZ"/>
          </a:p>
        </p:txBody>
      </p:sp>
      <p:pic>
        <p:nvPicPr>
          <p:cNvPr id="2050" name="Picture 2" descr="https://fsd.multiurok.ru/html/2017/11/21/s_5a146201bef17/im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71790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459" y="-121023"/>
            <a:ext cx="11546541" cy="968188"/>
          </a:xfrm>
        </p:spPr>
        <p:txBody>
          <a:bodyPr>
            <a:normAutofit/>
          </a:bodyPr>
          <a:lstStyle/>
          <a:p>
            <a:pPr algn="ctr"/>
            <a:r>
              <a:rPr lang="kk-KZ" sz="2400" dirty="0" smtClean="0">
                <a:solidFill>
                  <a:schemeClr val="tx1"/>
                </a:solidFill>
                <a:latin typeface="Times New Roman KZ" panose="02020603050405020304" pitchFamily="18" charset="0"/>
                <a:ea typeface="Times New Roman KZ" panose="02020603050405020304" pitchFamily="18" charset="0"/>
              </a:rPr>
              <a:t>М.Әуезов атындағы ОҚУ «Рухани және ҚХА»орталығының басшысы тарих ғылымдарының кандидаты,доцент Гүлнар Жанысбековамен кездесу </a:t>
            </a:r>
            <a:endParaRPr lang="kk-KZ" sz="2400" dirty="0">
              <a:solidFill>
                <a:schemeClr val="tx1"/>
              </a:solidFill>
              <a:latin typeface="Times New Roman KZ" panose="02020603050405020304" pitchFamily="18" charset="0"/>
              <a:ea typeface="Times New Roman KZ"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64330"/>
            <a:ext cx="4676377" cy="3013342"/>
          </a:xfrm>
          <a:effectLst>
            <a:outerShdw blurRad="1181100" dist="50800" dir="5400000" algn="ctr" rotWithShape="0">
              <a:srgbClr val="000000"/>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1155" y="4183414"/>
            <a:ext cx="4202854" cy="2674586"/>
          </a:xfrm>
          <a:prstGeom prst="rect">
            <a:avLst/>
          </a:prstGeom>
          <a:effectLst>
            <a:outerShdw blurRad="1270000" dir="5400000" algn="ctr" rotWithShape="0">
              <a:srgbClr val="000000">
                <a:alpha val="43137"/>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77672"/>
            <a:ext cx="4997578" cy="3180328"/>
          </a:xfrm>
          <a:prstGeom prst="rect">
            <a:avLst/>
          </a:prstGeom>
          <a:effectLst>
            <a:outerShdw blurRad="1270000" dist="50800" dir="5400000" algn="ctr" rotWithShape="0">
              <a:srgbClr val="000000">
                <a:alpha val="43137"/>
              </a:srgbClr>
            </a:outerShdw>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7578" y="681128"/>
            <a:ext cx="5128057" cy="3497831"/>
          </a:xfrm>
          <a:prstGeom prst="rect">
            <a:avLst/>
          </a:prstGeom>
          <a:effectLst>
            <a:outerShdw blurRad="1270000" dist="50800" dir="5400000" algn="ctr" rotWithShape="0">
              <a:srgbClr val="000000">
                <a:alpha val="43137"/>
              </a:srgbClr>
            </a:outerShdw>
          </a:effectLst>
        </p:spPr>
      </p:pic>
    </p:spTree>
    <p:extLst>
      <p:ext uri="{BB962C8B-B14F-4D97-AF65-F5344CB8AC3E}">
        <p14:creationId xmlns:p14="http://schemas.microsoft.com/office/powerpoint/2010/main" val="9511158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000" b="1" dirty="0">
                <a:solidFill>
                  <a:schemeClr val="tx1"/>
                </a:solidFill>
                <a:latin typeface="Times New Roman KZ" panose="02020603050405020304" pitchFamily="18" charset="0"/>
                <a:ea typeface="Times New Roman KZ" panose="02020603050405020304" pitchFamily="18" charset="0"/>
              </a:rPr>
              <a:t>Қорытынды</a:t>
            </a:r>
            <a:r>
              <a:rPr lang="kk-KZ" sz="2000" dirty="0">
                <a:solidFill>
                  <a:schemeClr val="tx1"/>
                </a:solidFill>
                <a:latin typeface="Times New Roman KZ" panose="02020603050405020304" pitchFamily="18" charset="0"/>
                <a:ea typeface="Times New Roman KZ" panose="02020603050405020304" pitchFamily="18" charset="0"/>
              </a:rPr>
              <a:t/>
            </a:r>
            <a:br>
              <a:rPr lang="kk-KZ" sz="2000" dirty="0">
                <a:solidFill>
                  <a:schemeClr val="tx1"/>
                </a:solidFill>
                <a:latin typeface="Times New Roman KZ" panose="02020603050405020304" pitchFamily="18" charset="0"/>
                <a:ea typeface="Times New Roman KZ" panose="02020603050405020304" pitchFamily="18" charset="0"/>
              </a:rPr>
            </a:br>
            <a:r>
              <a:rPr lang="kk-KZ" sz="2000" dirty="0">
                <a:solidFill>
                  <a:schemeClr val="tx1"/>
                </a:solidFill>
                <a:latin typeface="Times New Roman KZ" panose="02020603050405020304" pitchFamily="18" charset="0"/>
                <a:ea typeface="Times New Roman KZ" panose="02020603050405020304" pitchFamily="18" charset="0"/>
              </a:rPr>
              <a:t>Қорыта айтқанда, біз «қазақ» сөзінің шығу төркінін, оның мән-мағынасы, қандай ғалымдар зерттегені, жинақталып аңыз-ертегі әңгімелермен нақты деректердің айырмасы анықталып, зерттелді, дәлелдерін жаздым. Олардың келтірген мәліметтерін жоққа шығармай, зерттелу деңгейіне қарап, оларды салыстыра отырып сараптама жасадым.</a:t>
            </a:r>
            <a:br>
              <a:rPr lang="kk-KZ" sz="2000" dirty="0">
                <a:solidFill>
                  <a:schemeClr val="tx1"/>
                </a:solidFill>
                <a:latin typeface="Times New Roman KZ" panose="02020603050405020304" pitchFamily="18" charset="0"/>
                <a:ea typeface="Times New Roman KZ" panose="02020603050405020304" pitchFamily="18" charset="0"/>
              </a:rPr>
            </a:br>
            <a:r>
              <a:rPr lang="kk-KZ" sz="2000" dirty="0">
                <a:solidFill>
                  <a:schemeClr val="tx1"/>
                </a:solidFill>
                <a:latin typeface="Times New Roman KZ" panose="02020603050405020304" pitchFamily="18" charset="0"/>
                <a:ea typeface="Times New Roman KZ" panose="02020603050405020304" pitchFamily="18" charset="0"/>
              </a:rPr>
              <a:t>Осы уақытқа дейін зерттелген, жазылған мәліметтерді бір бірімен сәйкестіктеріне қарай отырып, оларды бір жүйеге нақтыланып,пікірлер жинақталып, кітаптарда келтірілген дәлелдер жазылды.</a:t>
            </a:r>
            <a:br>
              <a:rPr lang="kk-KZ" sz="2000" dirty="0">
                <a:solidFill>
                  <a:schemeClr val="tx1"/>
                </a:solidFill>
                <a:latin typeface="Times New Roman KZ" panose="02020603050405020304" pitchFamily="18" charset="0"/>
                <a:ea typeface="Times New Roman KZ" panose="02020603050405020304" pitchFamily="18" charset="0"/>
              </a:rPr>
            </a:br>
            <a:r>
              <a:rPr lang="kk-KZ" sz="2000" dirty="0">
                <a:solidFill>
                  <a:schemeClr val="tx1"/>
                </a:solidFill>
                <a:latin typeface="Times New Roman KZ" panose="02020603050405020304" pitchFamily="18" charset="0"/>
                <a:ea typeface="Times New Roman KZ" panose="02020603050405020304" pitchFamily="18" charset="0"/>
              </a:rPr>
              <a:t> «Қазақ» атауы бірден халық немесе ұлт атына бірден айнала салмаған. Алғашқы кезде ру-тайпа, тайпалық одақ, әлеуметтік-саяси одақ, әскери термин ретінде пайда болып, бірте-бірте дами түсіп, кейін тұтастай ұлт атына айналғаны белгілі. Бірақ қалай дегенде де, оның алғашқы шығу тегі, мағынасы бары ақиқат. Мен осы тақырыбымды алған кезде тарихи кітаптарды, оқыдым құнды деректерді жазып алдым. Соларды бір-бірімен салыстыра отырып жаздым, әлі де іздестіремін, ғылыми жаңалықтар тапсам, қоса </a:t>
            </a:r>
            <a:r>
              <a:rPr lang="kk-KZ" sz="2000" dirty="0" smtClean="0">
                <a:solidFill>
                  <a:schemeClr val="tx1"/>
                </a:solidFill>
                <a:latin typeface="Times New Roman KZ" panose="02020603050405020304" pitchFamily="18" charset="0"/>
                <a:ea typeface="Times New Roman KZ" panose="02020603050405020304" pitchFamily="18" charset="0"/>
              </a:rPr>
              <a:t>беремін</a:t>
            </a:r>
            <a:r>
              <a:rPr lang="kk-KZ" sz="2000" dirty="0">
                <a:solidFill>
                  <a:schemeClr val="tx1"/>
                </a:solidFill>
                <a:latin typeface="Times New Roman KZ" panose="02020603050405020304" pitchFamily="18" charset="0"/>
                <a:ea typeface="Times New Roman KZ" panose="02020603050405020304" pitchFamily="18" charset="0"/>
              </a:rPr>
              <a:t>.</a:t>
            </a:r>
          </a:p>
        </p:txBody>
      </p:sp>
    </p:spTree>
    <p:extLst>
      <p:ext uri="{BB962C8B-B14F-4D97-AF65-F5344CB8AC3E}">
        <p14:creationId xmlns:p14="http://schemas.microsoft.com/office/powerpoint/2010/main" val="10856119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243123"/>
            <a:ext cx="1027733" cy="165396"/>
          </a:xfrm>
        </p:spPr>
        <p:txBody>
          <a:bodyPr>
            <a:normAutofit fontScale="90000"/>
          </a:bodyPr>
          <a:lstStyle/>
          <a:p>
            <a:r>
              <a:rPr lang="kk-KZ" dirty="0"/>
              <a:t/>
            </a:r>
            <a:br>
              <a:rPr lang="kk-KZ" dirty="0"/>
            </a:br>
            <a:r>
              <a:rPr lang="ru-RU" dirty="0"/>
              <a:t> </a:t>
            </a:r>
            <a:endParaRPr lang="kk-KZ" dirty="0"/>
          </a:p>
        </p:txBody>
      </p:sp>
      <p:sp>
        <p:nvSpPr>
          <p:cNvPr id="3" name="Объект 2"/>
          <p:cNvSpPr>
            <a:spLocks noGrp="1"/>
          </p:cNvSpPr>
          <p:nvPr>
            <p:ph idx="1"/>
          </p:nvPr>
        </p:nvSpPr>
        <p:spPr>
          <a:xfrm>
            <a:off x="677334" y="2181725"/>
            <a:ext cx="6477445" cy="4924927"/>
          </a:xfrm>
        </p:spPr>
        <p:txBody>
          <a:bodyPr>
            <a:normAutofit fontScale="62500" lnSpcReduction="20000"/>
          </a:bodyPr>
          <a:lstStyle/>
          <a:p>
            <a:r>
              <a:rPr lang="kk-KZ" sz="2200" b="1" dirty="0">
                <a:solidFill>
                  <a:schemeClr val="tx1"/>
                </a:solidFill>
                <a:latin typeface="Times New Roman KZ" panose="02020603050405020304" pitchFamily="18" charset="0"/>
                <a:ea typeface="Times New Roman KZ" panose="02020603050405020304" pitchFamily="18" charset="0"/>
              </a:rPr>
              <a:t>Пайдаланылған әдебиет:</a:t>
            </a:r>
            <a:endParaRPr lang="kk-KZ" sz="2200" dirty="0">
              <a:solidFill>
                <a:schemeClr val="tx1"/>
              </a:solidFill>
              <a:latin typeface="Times New Roman KZ" panose="02020603050405020304" pitchFamily="18" charset="0"/>
              <a:ea typeface="Times New Roman KZ" panose="02020603050405020304" pitchFamily="18" charset="0"/>
            </a:endParaRPr>
          </a:p>
          <a:p>
            <a:r>
              <a:rPr lang="kk-KZ" sz="2200" dirty="0">
                <a:solidFill>
                  <a:schemeClr val="tx1"/>
                </a:solidFill>
                <a:latin typeface="Times New Roman KZ" panose="02020603050405020304" pitchFamily="18" charset="0"/>
                <a:ea typeface="Times New Roman KZ" panose="02020603050405020304" pitchFamily="18" charset="0"/>
              </a:rPr>
              <a:t> </a:t>
            </a:r>
          </a:p>
          <a:p>
            <a:r>
              <a:rPr lang="kk-KZ" sz="2200" dirty="0">
                <a:solidFill>
                  <a:schemeClr val="tx1"/>
                </a:solidFill>
                <a:latin typeface="Times New Roman KZ" panose="02020603050405020304" pitchFamily="18" charset="0"/>
                <a:ea typeface="Times New Roman KZ" panose="02020603050405020304" pitchFamily="18" charset="0"/>
              </a:rPr>
              <a:t>1. Сабденова Г.Е. «Қазақ» сөзі тарихнамасының бір беті // Қазақстанның тәуелсіздігі: бастауынан іске асырылуына дейін (Қазақстанның тәуелсіздігіне 10 жылдығына орай): Мақалалар жинағы. –Алматы, 2001.5-11 бб.</a:t>
            </a:r>
          </a:p>
          <a:p>
            <a:r>
              <a:rPr lang="kk-KZ" sz="2200" dirty="0">
                <a:solidFill>
                  <a:schemeClr val="tx1"/>
                </a:solidFill>
                <a:latin typeface="Times New Roman KZ" panose="02020603050405020304" pitchFamily="18" charset="0"/>
                <a:ea typeface="Times New Roman KZ" panose="02020603050405020304" pitchFamily="18" charset="0"/>
              </a:rPr>
              <a:t>2. Сабденова Г.Е. Қазақ хандығының тарихнамасы: халқының қалыптасуы, мемлекеттілігінің құрылуы және нығаюы (ХҮ ғасырдың ортасы – ХҮІ ғасырдың бірінші ширегі). -Алматы, 2003. -30 б.</a:t>
            </a:r>
          </a:p>
          <a:p>
            <a:r>
              <a:rPr lang="kk-KZ" sz="2200" dirty="0">
                <a:solidFill>
                  <a:schemeClr val="tx1"/>
                </a:solidFill>
                <a:latin typeface="Times New Roman KZ" panose="02020603050405020304" pitchFamily="18" charset="0"/>
                <a:ea typeface="Times New Roman KZ" panose="02020603050405020304" pitchFamily="18" charset="0"/>
              </a:rPr>
              <a:t>3. «Қазақстан тарихы көне заманнан бүгінге дейін».- Алматы,1998.</a:t>
            </a:r>
          </a:p>
          <a:p>
            <a:r>
              <a:rPr lang="kk-KZ" sz="2200" dirty="0">
                <a:solidFill>
                  <a:schemeClr val="tx1"/>
                </a:solidFill>
                <a:latin typeface="Times New Roman KZ" panose="02020603050405020304" pitchFamily="18" charset="0"/>
                <a:ea typeface="Times New Roman KZ" panose="02020603050405020304" pitchFamily="18" charset="0"/>
              </a:rPr>
              <a:t>4. </a:t>
            </a:r>
            <a:r>
              <a:rPr lang="kk-KZ" sz="2200" u="sng" dirty="0">
                <a:solidFill>
                  <a:schemeClr val="tx1"/>
                </a:solidFill>
                <a:latin typeface="Times New Roman KZ" panose="02020603050405020304" pitchFamily="18" charset="0"/>
                <a:ea typeface="Times New Roman KZ" panose="02020603050405020304" pitchFamily="18" charset="0"/>
                <a:hlinkClick r:id="rId2"/>
              </a:rPr>
              <a:t>www.irgetas.com</a:t>
            </a:r>
            <a:r>
              <a:rPr lang="kk-KZ" sz="2200" u="sng" dirty="0">
                <a:solidFill>
                  <a:schemeClr val="tx1"/>
                </a:solidFill>
                <a:latin typeface="Times New Roman KZ" panose="02020603050405020304" pitchFamily="18" charset="0"/>
                <a:ea typeface="Times New Roman KZ" panose="02020603050405020304" pitchFamily="18" charset="0"/>
              </a:rPr>
              <a:t>.</a:t>
            </a:r>
            <a:endParaRPr lang="kk-KZ" sz="2200" dirty="0">
              <a:solidFill>
                <a:schemeClr val="tx1"/>
              </a:solidFill>
              <a:latin typeface="Times New Roman KZ" panose="02020603050405020304" pitchFamily="18" charset="0"/>
              <a:ea typeface="Times New Roman KZ" panose="02020603050405020304" pitchFamily="18" charset="0"/>
            </a:endParaRPr>
          </a:p>
          <a:p>
            <a:r>
              <a:rPr lang="kk-KZ" sz="2200" dirty="0">
                <a:solidFill>
                  <a:schemeClr val="tx1"/>
                </a:solidFill>
                <a:latin typeface="Times New Roman KZ" panose="02020603050405020304" pitchFamily="18" charset="0"/>
                <a:ea typeface="Times New Roman KZ" panose="02020603050405020304" pitchFamily="18" charset="0"/>
              </a:rPr>
              <a:t>5. Нығмет Мыңжан. Қазақтың қысқаша тарихы. 31-33 б</a:t>
            </a:r>
          </a:p>
          <a:p>
            <a:r>
              <a:rPr lang="kk-KZ" sz="2200" dirty="0">
                <a:solidFill>
                  <a:schemeClr val="tx1"/>
                </a:solidFill>
                <a:latin typeface="Times New Roman KZ" panose="02020603050405020304" pitchFamily="18" charset="0"/>
                <a:ea typeface="Times New Roman KZ" panose="02020603050405020304" pitchFamily="18" charset="0"/>
              </a:rPr>
              <a:t>6. С.Жолдасбайұлы. Ежелгі және орта ғасырдағы қазақ елінің тарихы. Алматы «Кітап», 2010 -257б.</a:t>
            </a:r>
          </a:p>
          <a:p>
            <a:r>
              <a:rPr lang="kk-KZ" sz="2200" dirty="0">
                <a:solidFill>
                  <a:schemeClr val="tx1"/>
                </a:solidFill>
                <a:latin typeface="Times New Roman KZ" panose="02020603050405020304" pitchFamily="18" charset="0"/>
                <a:ea typeface="Times New Roman KZ" panose="02020603050405020304" pitchFamily="18" charset="0"/>
              </a:rPr>
              <a:t>7. Мусин Чапай. Қазақстан тарихы. Алматы, 2008. -141б</a:t>
            </a:r>
          </a:p>
          <a:p>
            <a:r>
              <a:rPr lang="kk-KZ" sz="2200" dirty="0">
                <a:solidFill>
                  <a:schemeClr val="tx1"/>
                </a:solidFill>
                <a:latin typeface="Times New Roman KZ" panose="02020603050405020304" pitchFamily="18" charset="0"/>
                <a:ea typeface="Times New Roman KZ" panose="02020603050405020304" pitchFamily="18" charset="0"/>
              </a:rPr>
              <a:t>8. Әлкей Марғұлан «Жұлдыз» журналы, Алматы 1984ж, 145 б. </a:t>
            </a:r>
          </a:p>
          <a:p>
            <a:r>
              <a:rPr lang="kk-KZ" sz="2200" dirty="0">
                <a:solidFill>
                  <a:schemeClr val="tx1"/>
                </a:solidFill>
                <a:latin typeface="Times New Roman KZ" panose="02020603050405020304" pitchFamily="18" charset="0"/>
                <a:ea typeface="Times New Roman KZ" panose="02020603050405020304" pitchFamily="18" charset="0"/>
              </a:rPr>
              <a:t>                         9. </a:t>
            </a:r>
            <a:r>
              <a:rPr lang="ru-RU" sz="2200" dirty="0" err="1">
                <a:solidFill>
                  <a:schemeClr val="tx1"/>
                </a:solidFill>
                <a:latin typeface="Times New Roman KZ" panose="02020603050405020304" pitchFamily="18" charset="0"/>
                <a:ea typeface="Times New Roman KZ" panose="02020603050405020304" pitchFamily="18" charset="0"/>
              </a:rPr>
              <a:t>Жанар</a:t>
            </a:r>
            <a:r>
              <a:rPr lang="ru-RU" sz="2200" dirty="0">
                <a:solidFill>
                  <a:schemeClr val="tx1"/>
                </a:solidFill>
                <a:latin typeface="Times New Roman KZ" panose="02020603050405020304" pitchFamily="18" charset="0"/>
                <a:ea typeface="Times New Roman KZ" panose="02020603050405020304" pitchFamily="18" charset="0"/>
              </a:rPr>
              <a:t> </a:t>
            </a:r>
            <a:r>
              <a:rPr lang="ru-RU" sz="2200" dirty="0" err="1">
                <a:solidFill>
                  <a:schemeClr val="tx1"/>
                </a:solidFill>
                <a:latin typeface="Times New Roman KZ" panose="02020603050405020304" pitchFamily="18" charset="0"/>
                <a:ea typeface="Times New Roman KZ" panose="02020603050405020304" pitchFamily="18" charset="0"/>
              </a:rPr>
              <a:t>Акби</a:t>
            </a:r>
            <a:r>
              <a:rPr lang="ru-RU" sz="2200" dirty="0">
                <a:solidFill>
                  <a:schemeClr val="tx1"/>
                </a:solidFill>
                <a:latin typeface="Times New Roman KZ" panose="02020603050405020304" pitchFamily="18" charset="0"/>
                <a:ea typeface="Times New Roman KZ" panose="02020603050405020304" pitchFamily="18" charset="0"/>
              </a:rPr>
              <a:t>. </a:t>
            </a:r>
            <a:r>
              <a:rPr lang="ru-RU" sz="2200" u="sng" dirty="0" err="1">
                <a:solidFill>
                  <a:schemeClr val="tx1"/>
                </a:solidFill>
                <a:latin typeface="Times New Roman KZ" panose="02020603050405020304" pitchFamily="18" charset="0"/>
                <a:ea typeface="Times New Roman KZ" panose="02020603050405020304" pitchFamily="18" charset="0"/>
                <a:hlinkClick r:id="rId3"/>
              </a:rPr>
              <a:t>https</a:t>
            </a:r>
            <a:r>
              <a:rPr lang="ru-RU" sz="2200" u="sng" dirty="0">
                <a:solidFill>
                  <a:schemeClr val="tx1"/>
                </a:solidFill>
                <a:latin typeface="Times New Roman KZ" panose="02020603050405020304" pitchFamily="18" charset="0"/>
                <a:ea typeface="Times New Roman KZ" panose="02020603050405020304" pitchFamily="18" charset="0"/>
                <a:hlinkClick r:id="rId3"/>
              </a:rPr>
              <a:t>://</a:t>
            </a:r>
            <a:r>
              <a:rPr lang="ru-RU" sz="2200" u="sng" dirty="0" err="1">
                <a:solidFill>
                  <a:schemeClr val="tx1"/>
                </a:solidFill>
                <a:latin typeface="Times New Roman KZ" panose="02020603050405020304" pitchFamily="18" charset="0"/>
                <a:ea typeface="Times New Roman KZ" panose="02020603050405020304" pitchFamily="18" charset="0"/>
                <a:hlinkClick r:id="rId3"/>
              </a:rPr>
              <a:t>www.facebook.com</a:t>
            </a:r>
            <a:r>
              <a:rPr lang="ru-RU" sz="2200" u="sng" dirty="0">
                <a:solidFill>
                  <a:schemeClr val="tx1"/>
                </a:solidFill>
                <a:latin typeface="Times New Roman KZ" panose="02020603050405020304" pitchFamily="18" charset="0"/>
                <a:ea typeface="Times New Roman KZ" panose="02020603050405020304" pitchFamily="18" charset="0"/>
                <a:hlinkClick r:id="rId3"/>
              </a:rPr>
              <a:t>/</a:t>
            </a:r>
            <a:r>
              <a:rPr lang="ru-RU" sz="2200" u="sng" dirty="0" err="1">
                <a:solidFill>
                  <a:schemeClr val="tx1"/>
                </a:solidFill>
                <a:latin typeface="Times New Roman KZ" panose="02020603050405020304" pitchFamily="18" charset="0"/>
                <a:ea typeface="Times New Roman KZ" panose="02020603050405020304" pitchFamily="18" charset="0"/>
                <a:hlinkClick r:id="rId3"/>
              </a:rPr>
              <a:t>legacy</a:t>
            </a:r>
            <a:r>
              <a:rPr lang="ru-RU" sz="2200" u="sng" dirty="0">
                <a:solidFill>
                  <a:schemeClr val="tx1"/>
                </a:solidFill>
                <a:latin typeface="Times New Roman KZ" panose="02020603050405020304" pitchFamily="18" charset="0"/>
                <a:ea typeface="Times New Roman KZ" panose="02020603050405020304" pitchFamily="18" charset="0"/>
                <a:hlinkClick r:id="rId3"/>
              </a:rPr>
              <a:t>/</a:t>
            </a:r>
            <a:r>
              <a:rPr lang="ru-RU" sz="2200" u="sng" dirty="0" err="1">
                <a:solidFill>
                  <a:schemeClr val="tx1"/>
                </a:solidFill>
                <a:latin typeface="Times New Roman KZ" panose="02020603050405020304" pitchFamily="18" charset="0"/>
                <a:ea typeface="Times New Roman KZ" panose="02020603050405020304" pitchFamily="18" charset="0"/>
                <a:hlinkClick r:id="rId3"/>
              </a:rPr>
              <a:t>notes</a:t>
            </a:r>
            <a:r>
              <a:rPr lang="ru-RU" sz="2200" u="sng" dirty="0">
                <a:solidFill>
                  <a:schemeClr val="tx1"/>
                </a:solidFill>
                <a:latin typeface="Times New Roman KZ" panose="02020603050405020304" pitchFamily="18" charset="0"/>
                <a:ea typeface="Times New Roman KZ" panose="02020603050405020304" pitchFamily="18" charset="0"/>
                <a:hlinkClick r:id="rId3"/>
              </a:rPr>
              <a:t>/1256762381075915/</a:t>
            </a:r>
            <a:endParaRPr lang="kk-KZ" sz="2200" dirty="0">
              <a:solidFill>
                <a:schemeClr val="tx1"/>
              </a:solidFill>
              <a:latin typeface="Times New Roman KZ" panose="02020603050405020304" pitchFamily="18" charset="0"/>
              <a:ea typeface="Times New Roman KZ" panose="02020603050405020304" pitchFamily="18" charset="0"/>
            </a:endParaRPr>
          </a:p>
          <a:p>
            <a:r>
              <a:rPr lang="ru-RU" dirty="0"/>
              <a:t> </a:t>
            </a:r>
            <a:endParaRPr lang="kk-KZ" dirty="0"/>
          </a:p>
        </p:txBody>
      </p:sp>
      <p:pic>
        <p:nvPicPr>
          <p:cNvPr id="5122" name="Picture 2" descr="https://catherineasquithgallery.com/uploads/posts/2021-02/1614532719_16-p-kniga-na-belom-fone-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6" y="0"/>
            <a:ext cx="2330950" cy="17485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us-www.sway-cdn.com/s/IdIagSACt9dCbd6F/images/JljfQANGuGOPTV?quality=2716&amp;allowAnimation=tr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1853" y="160338"/>
            <a:ext cx="2502567" cy="239035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clipart-library.com/img/204703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k-KZ"/>
          </a:p>
        </p:txBody>
      </p:sp>
      <p:pic>
        <p:nvPicPr>
          <p:cNvPr id="7" name="Picture 2" descr="https://catherineasquithgallery.com/uploads/posts/2021-02/1614532719_16-p-kniga-na-belom-fone-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481" y="5109411"/>
            <a:ext cx="2330950" cy="1748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4729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1503" y="2133600"/>
            <a:ext cx="8596668" cy="3400926"/>
          </a:xfrm>
        </p:spPr>
        <p:txBody>
          <a:bodyPr>
            <a:noAutofit/>
          </a:bodyPr>
          <a:lstStyle/>
          <a:p>
            <a:pPr algn="ctr"/>
            <a:r>
              <a:rPr lang="kk-KZ" sz="6000" b="1" i="1" dirty="0" smtClean="0">
                <a:solidFill>
                  <a:schemeClr val="tx1"/>
                </a:solidFill>
                <a:latin typeface="Times New Roman KZ" panose="02020603050405020304" pitchFamily="18" charset="0"/>
                <a:ea typeface="Times New Roman KZ" panose="02020603050405020304" pitchFamily="18" charset="0"/>
              </a:rPr>
              <a:t>Назарларыңызға рахмет</a:t>
            </a:r>
            <a:endParaRPr lang="kk-KZ" sz="6000" b="1" i="1" dirty="0">
              <a:solidFill>
                <a:schemeClr val="tx1"/>
              </a:solidFill>
              <a:latin typeface="Times New Roman KZ" panose="02020603050405020304" pitchFamily="18" charset="0"/>
              <a:ea typeface="Times New Roman KZ" panose="02020603050405020304" pitchFamily="18" charset="0"/>
            </a:endParaRPr>
          </a:p>
        </p:txBody>
      </p:sp>
    </p:spTree>
    <p:extLst>
      <p:ext uri="{BB962C8B-B14F-4D97-AF65-F5344CB8AC3E}">
        <p14:creationId xmlns:p14="http://schemas.microsoft.com/office/powerpoint/2010/main" val="53928411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285749"/>
            <a:ext cx="9238191" cy="485776"/>
          </a:xfrm>
        </p:spPr>
        <p:txBody>
          <a:bodyPr>
            <a:normAutofit fontScale="90000"/>
          </a:bodyPr>
          <a:lstStyle/>
          <a:p>
            <a:r>
              <a:rPr lang="kk-KZ" b="1" dirty="0">
                <a:solidFill>
                  <a:schemeClr val="tx1"/>
                </a:solidFill>
                <a:latin typeface="KZ Times New Roman" panose="02020603050405020304" pitchFamily="18" charset="0"/>
              </a:rPr>
              <a:t>Кіріспе</a:t>
            </a:r>
            <a:r>
              <a:rPr lang="kk-KZ" dirty="0">
                <a:solidFill>
                  <a:schemeClr val="tx1"/>
                </a:solidFill>
                <a:latin typeface="KZ Times New Roman" panose="02020603050405020304" pitchFamily="18" charset="0"/>
              </a:rPr>
              <a:t/>
            </a:r>
            <a:br>
              <a:rPr lang="kk-KZ" dirty="0">
                <a:solidFill>
                  <a:schemeClr val="tx1"/>
                </a:solidFill>
                <a:latin typeface="KZ Times New Roman" panose="02020603050405020304" pitchFamily="18" charset="0"/>
              </a:rPr>
            </a:br>
            <a:r>
              <a:rPr lang="kk-KZ" b="1" dirty="0">
                <a:solidFill>
                  <a:schemeClr val="tx1"/>
                </a:solidFill>
                <a:latin typeface="KZ Times New Roman" panose="02020603050405020304" pitchFamily="18" charset="0"/>
              </a:rPr>
              <a:t>Тақырыптың өзектілігі:</a:t>
            </a:r>
            <a:r>
              <a:rPr lang="kk-KZ" dirty="0">
                <a:solidFill>
                  <a:schemeClr val="tx1"/>
                </a:solidFill>
                <a:latin typeface="KZ Times New Roman" panose="02020603050405020304" pitchFamily="18" charset="0"/>
              </a:rPr>
              <a:t> Адамзат тарихында қаншама этностар болса да,  қандай ұлт болса да, өз атауының қайдан шыққанын және ұлтының атауының мәнін түсінуге тырысады. Бізде «қазақ» сөзінің шығу тегін, оның мән-мағынасын, қандай ғалымдар зерттегенін, барлығын жинақтап аңыз-ертегі әңгімелермен нақты деректерді ажыратуымыз керек. Қаншама ғалымдар бұл атаудың шығуын зерттеп өз дәлелдерін жазып өткен болатын. Олардың келтірген мәліметтерін жоққа шығармай, зерттелу деңгейіне қарап, оларды салыстыра отырып қорытынды жасауымыз қажет</a:t>
            </a:r>
            <a:r>
              <a:rPr lang="kk-KZ" dirty="0"/>
              <a:t>.  </a:t>
            </a:r>
          </a:p>
        </p:txBody>
      </p:sp>
    </p:spTree>
    <p:extLst>
      <p:ext uri="{BB962C8B-B14F-4D97-AF65-F5344CB8AC3E}">
        <p14:creationId xmlns:p14="http://schemas.microsoft.com/office/powerpoint/2010/main" val="1480751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42901"/>
            <a:ext cx="9295341" cy="5698462"/>
          </a:xfrm>
        </p:spPr>
        <p:txBody>
          <a:bodyPr>
            <a:normAutofit/>
          </a:bodyPr>
          <a:lstStyle/>
          <a:p>
            <a:r>
              <a:rPr lang="kk-KZ" sz="2000" b="1" dirty="0">
                <a:solidFill>
                  <a:schemeClr val="tx1"/>
                </a:solidFill>
                <a:latin typeface="Times New Roman KZ" panose="02020603050405020304" pitchFamily="18" charset="0"/>
                <a:ea typeface="Times New Roman KZ" panose="02020603050405020304" pitchFamily="18" charset="0"/>
              </a:rPr>
              <a:t>Тақырыптың мақcaты мен мiндeттерi: </a:t>
            </a:r>
            <a:br>
              <a:rPr lang="kk-KZ" sz="2000" b="1" dirty="0">
                <a:solidFill>
                  <a:schemeClr val="tx1"/>
                </a:solidFill>
                <a:latin typeface="Times New Roman KZ" panose="02020603050405020304" pitchFamily="18" charset="0"/>
                <a:ea typeface="Times New Roman KZ" panose="02020603050405020304" pitchFamily="18" charset="0"/>
              </a:rPr>
            </a:br>
            <a:r>
              <a:rPr lang="kk-KZ" sz="2000" dirty="0">
                <a:solidFill>
                  <a:schemeClr val="tx1"/>
                </a:solidFill>
                <a:latin typeface="Times New Roman KZ" panose="02020603050405020304" pitchFamily="18" charset="0"/>
                <a:ea typeface="Times New Roman KZ" panose="02020603050405020304" pitchFamily="18" charset="0"/>
              </a:rPr>
              <a:t>-«Қазақ» этнономі туралы жазылған пікірлерді, деректерді жинақтау, саралау.</a:t>
            </a:r>
            <a:br>
              <a:rPr lang="kk-KZ" sz="2000" dirty="0">
                <a:solidFill>
                  <a:schemeClr val="tx1"/>
                </a:solidFill>
                <a:latin typeface="Times New Roman KZ" panose="02020603050405020304" pitchFamily="18" charset="0"/>
                <a:ea typeface="Times New Roman KZ" panose="02020603050405020304" pitchFamily="18" charset="0"/>
              </a:rPr>
            </a:br>
            <a:r>
              <a:rPr lang="kk-KZ" sz="2000" dirty="0">
                <a:solidFill>
                  <a:schemeClr val="tx1"/>
                </a:solidFill>
                <a:latin typeface="Times New Roman KZ" panose="02020603050405020304" pitchFamily="18" charset="0"/>
                <a:ea typeface="Times New Roman KZ" panose="02020603050405020304" pitchFamily="18" charset="0"/>
              </a:rPr>
              <a:t>- Осы уақытқа дейін зерттелген, жазылған мәліметтерді бір бірімен сәйкестіктеріне қарай отырып, оларды бір жүйеге нақтылау керек.</a:t>
            </a:r>
            <a:r>
              <a:rPr lang="kk-KZ" sz="2000" b="1" dirty="0">
                <a:solidFill>
                  <a:schemeClr val="tx1"/>
                </a:solidFill>
                <a:latin typeface="Times New Roman KZ" panose="02020603050405020304" pitchFamily="18" charset="0"/>
                <a:ea typeface="Times New Roman KZ" panose="02020603050405020304" pitchFamily="18" charset="0"/>
              </a:rPr>
              <a:t> </a:t>
            </a:r>
            <a:br>
              <a:rPr lang="kk-KZ" sz="2000" b="1" dirty="0">
                <a:solidFill>
                  <a:schemeClr val="tx1"/>
                </a:solidFill>
                <a:latin typeface="Times New Roman KZ" panose="02020603050405020304" pitchFamily="18" charset="0"/>
                <a:ea typeface="Times New Roman KZ" panose="02020603050405020304" pitchFamily="18" charset="0"/>
              </a:rPr>
            </a:br>
            <a:r>
              <a:rPr lang="kk-KZ" sz="2000" dirty="0">
                <a:solidFill>
                  <a:schemeClr val="tx1"/>
                </a:solidFill>
                <a:latin typeface="Times New Roman KZ" panose="02020603050405020304" pitchFamily="18" charset="0"/>
                <a:ea typeface="Times New Roman KZ" panose="02020603050405020304" pitchFamily="18" charset="0"/>
              </a:rPr>
              <a:t>-  «Қазақ» атауының шығуы туралы зерттегенде аңыз-әңгімелерді, ертегілерді ажырата білу</a:t>
            </a:r>
            <a:r>
              <a:rPr lang="kk-KZ" sz="2000" dirty="0" smtClean="0">
                <a:solidFill>
                  <a:schemeClr val="tx1"/>
                </a:solidFill>
                <a:latin typeface="Times New Roman KZ" panose="02020603050405020304" pitchFamily="18" charset="0"/>
                <a:ea typeface="Times New Roman KZ" panose="02020603050405020304" pitchFamily="18" charset="0"/>
              </a:rPr>
              <a:t>.</a:t>
            </a:r>
          </a:p>
          <a:p>
            <a:endParaRPr lang="kk-KZ" sz="2000" b="1" dirty="0" smtClean="0">
              <a:solidFill>
                <a:schemeClr val="tx1"/>
              </a:solidFill>
              <a:latin typeface="Times New Roman KZ" panose="02020603050405020304" pitchFamily="18" charset="0"/>
              <a:ea typeface="Times New Roman KZ" panose="02020603050405020304" pitchFamily="18" charset="0"/>
            </a:endParaRPr>
          </a:p>
          <a:p>
            <a:r>
              <a:rPr lang="kk-KZ" sz="2000" b="1" dirty="0" smtClean="0">
                <a:solidFill>
                  <a:schemeClr val="tx1"/>
                </a:solidFill>
                <a:latin typeface="Times New Roman KZ" panose="02020603050405020304" pitchFamily="18" charset="0"/>
                <a:ea typeface="Times New Roman KZ" panose="02020603050405020304" pitchFamily="18" charset="0"/>
              </a:rPr>
              <a:t>Ғылыми </a:t>
            </a:r>
            <a:r>
              <a:rPr lang="kk-KZ" sz="2000" b="1" dirty="0">
                <a:solidFill>
                  <a:schemeClr val="tx1"/>
                </a:solidFill>
                <a:latin typeface="Times New Roman KZ" panose="02020603050405020304" pitchFamily="18" charset="0"/>
                <a:ea typeface="Times New Roman KZ" panose="02020603050405020304" pitchFamily="18" charset="0"/>
              </a:rPr>
              <a:t>жобаның нeгізгі ныcаны: </a:t>
            </a:r>
            <a:r>
              <a:rPr lang="kk-KZ" sz="2000" dirty="0">
                <a:solidFill>
                  <a:schemeClr val="tx1"/>
                </a:solidFill>
                <a:latin typeface="Times New Roman KZ" panose="02020603050405020304" pitchFamily="18" charset="0"/>
                <a:ea typeface="Times New Roman KZ" panose="02020603050405020304" pitchFamily="18" charset="0"/>
              </a:rPr>
              <a:t>«Қазақ» этнонимінің шығу және даму тарихы. Оның зерттелу деңгейін анықтап, ғалымдардың пікірлерін жинақтау.</a:t>
            </a:r>
            <a:r>
              <a:rPr lang="kk-KZ" sz="2000" b="1" dirty="0">
                <a:solidFill>
                  <a:schemeClr val="tx1"/>
                </a:solidFill>
                <a:latin typeface="Times New Roman KZ" panose="02020603050405020304" pitchFamily="18" charset="0"/>
                <a:ea typeface="Times New Roman KZ" panose="02020603050405020304" pitchFamily="18" charset="0"/>
              </a:rPr>
              <a:t> </a:t>
            </a:r>
            <a:endParaRPr lang="kk-KZ" sz="2000" dirty="0">
              <a:solidFill>
                <a:schemeClr val="tx1"/>
              </a:solidFill>
              <a:latin typeface="Times New Roman KZ" panose="02020603050405020304" pitchFamily="18" charset="0"/>
              <a:ea typeface="Times New Roman KZ" panose="02020603050405020304" pitchFamily="18" charset="0"/>
            </a:endParaRPr>
          </a:p>
          <a:p>
            <a:endParaRPr lang="kk-KZ" sz="2000" b="1" dirty="0" smtClean="0">
              <a:solidFill>
                <a:schemeClr val="tx1"/>
              </a:solidFill>
              <a:latin typeface="Times New Roman KZ" panose="02020603050405020304" pitchFamily="18" charset="0"/>
              <a:ea typeface="Times New Roman KZ" panose="02020603050405020304" pitchFamily="18" charset="0"/>
            </a:endParaRPr>
          </a:p>
          <a:p>
            <a:r>
              <a:rPr lang="kk-KZ" sz="2000" b="1" dirty="0" smtClean="0">
                <a:solidFill>
                  <a:schemeClr val="tx1"/>
                </a:solidFill>
                <a:latin typeface="Times New Roman KZ" panose="02020603050405020304" pitchFamily="18" charset="0"/>
                <a:ea typeface="Times New Roman KZ" panose="02020603050405020304" pitchFamily="18" charset="0"/>
              </a:rPr>
              <a:t>Ғылыми </a:t>
            </a:r>
            <a:r>
              <a:rPr lang="kk-KZ" sz="2000" b="1" dirty="0">
                <a:solidFill>
                  <a:schemeClr val="tx1"/>
                </a:solidFill>
                <a:latin typeface="Times New Roman KZ" panose="02020603050405020304" pitchFamily="18" charset="0"/>
                <a:ea typeface="Times New Roman KZ" panose="02020603050405020304" pitchFamily="18" charset="0"/>
              </a:rPr>
              <a:t>жобаның ғылыми жаңалығы, ерекшеліктері: </a:t>
            </a:r>
            <a:endParaRPr lang="kk-KZ" sz="2000" dirty="0">
              <a:solidFill>
                <a:schemeClr val="tx1"/>
              </a:solidFill>
              <a:latin typeface="Times New Roman KZ" panose="02020603050405020304" pitchFamily="18" charset="0"/>
              <a:ea typeface="Times New Roman KZ" panose="02020603050405020304" pitchFamily="18" charset="0"/>
            </a:endParaRPr>
          </a:p>
          <a:p>
            <a:pPr marL="0" indent="0" algn="ctr">
              <a:buNone/>
            </a:pPr>
            <a:r>
              <a:rPr lang="kk-KZ" sz="2000" dirty="0" smtClean="0">
                <a:solidFill>
                  <a:schemeClr val="tx1"/>
                </a:solidFill>
                <a:latin typeface="Times New Roman KZ" panose="02020603050405020304" pitchFamily="18" charset="0"/>
                <a:ea typeface="Times New Roman KZ" panose="02020603050405020304" pitchFamily="18" charset="0"/>
              </a:rPr>
              <a:t>   Қазақстан </a:t>
            </a:r>
            <a:r>
              <a:rPr lang="kk-KZ" sz="2000" dirty="0">
                <a:solidFill>
                  <a:schemeClr val="tx1"/>
                </a:solidFill>
                <a:latin typeface="Times New Roman KZ" panose="02020603050405020304" pitchFamily="18" charset="0"/>
                <a:ea typeface="Times New Roman KZ" panose="02020603050405020304" pitchFamily="18" charset="0"/>
              </a:rPr>
              <a:t>өзінің тәуелсіздігін алғаннан кейін, соңғы жылдары жалпы қазақ халқының тарихына, мәдениетіне деген зерттеулер көбейе түсті, сол тарихымызға бастау болатын негізгі бөліктердің бірі «қазақ» атауының шығуыда бірталай ғалымдардың, зерттеушілердің қызығушылығын тудырған еді. </a:t>
            </a:r>
          </a:p>
        </p:txBody>
      </p:sp>
    </p:spTree>
    <p:extLst>
      <p:ext uri="{BB962C8B-B14F-4D97-AF65-F5344CB8AC3E}">
        <p14:creationId xmlns:p14="http://schemas.microsoft.com/office/powerpoint/2010/main" val="12057646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a:t>2.1«Қазақ» атауының тарихнамасы  және ғалымдардың болжамдары</a:t>
            </a:r>
            <a:endParaRPr lang="kk-KZ"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930400"/>
            <a:ext cx="2456330" cy="4383646"/>
          </a:xfrm>
        </p:spPr>
      </p:pic>
      <p:sp>
        <p:nvSpPr>
          <p:cNvPr id="6" name="Объект 5"/>
          <p:cNvSpPr>
            <a:spLocks noGrp="1"/>
          </p:cNvSpPr>
          <p:nvPr>
            <p:ph sz="half" idx="2"/>
          </p:nvPr>
        </p:nvSpPr>
        <p:spPr>
          <a:xfrm>
            <a:off x="3191435" y="1930400"/>
            <a:ext cx="6082569" cy="4927599"/>
          </a:xfrm>
        </p:spPr>
        <p:txBody>
          <a:bodyPr>
            <a:normAutofit/>
          </a:bodyPr>
          <a:lstStyle/>
          <a:p>
            <a:r>
              <a:rPr lang="kk-KZ" sz="2000" b="1" dirty="0">
                <a:latin typeface="Times New Roman KZ" panose="02020603050405020304" pitchFamily="18" charset="0"/>
                <a:ea typeface="Times New Roman KZ" panose="02020603050405020304" pitchFamily="18" charset="0"/>
              </a:rPr>
              <a:t>Археологиялық зерттеулерге қарағанда «қазақ» сөзі сақтар заманында пайда болған. С.П.Толстовтың басшылығымен жүргізілген Хорезм өлкесіндегі Топырақ қаладағы қазба жұмыстары барысында азды-кемді жазба деректер (ағашқа жазылған) кездескені мәлім. Оларды әліптеген авторлар жазбаларда «касак», «касасак», «пандикасак» деген атаулардың кездесетінін жазады. Соңғы екеуі, Ә. Сарайдың пайымдауынша, тиісінше «батыр сақ», «ұстаз сақ» дегенді білдіреді. Сонымен, Топырақ қаланың өмір сүрген уақытын басшылыққа ала отырып, «қазақ» сөзінің толық күйде алғаш хатқа түсуі ІІІ ғасырдың орта шені деп белгілеуге болады.</a:t>
            </a:r>
          </a:p>
        </p:txBody>
      </p:sp>
    </p:spTree>
    <p:extLst>
      <p:ext uri="{BB962C8B-B14F-4D97-AF65-F5344CB8AC3E}">
        <p14:creationId xmlns:p14="http://schemas.microsoft.com/office/powerpoint/2010/main" val="21671844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a:solidFill>
                  <a:schemeClr val="tx1"/>
                </a:solidFill>
              </a:rPr>
              <a:t>2.2 «Қазақ» атауының мағынасы және  даму тарихы</a:t>
            </a:r>
            <a:endParaRPr lang="kk-KZ" dirty="0">
              <a:solidFill>
                <a:schemeClr val="tx1"/>
              </a:solidFill>
            </a:endParaRPr>
          </a:p>
        </p:txBody>
      </p:sp>
      <p:pic>
        <p:nvPicPr>
          <p:cNvPr id="1026" name="Picture 2" descr="https://upload.wikimedia.org/wikipedia/kk/6/61/%D2%AE%D0%BB%D0%BA%D0%B5%D0%BD_%D0%BA%D3%A9%D1%88.jpg?20121210202418"/>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909" y="1930400"/>
            <a:ext cx="2170845" cy="2096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8.alamy.com/comp/CRW67E/mongolia-CRW67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1388" y="1930400"/>
            <a:ext cx="2244043" cy="20964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ic.rutube.ru/video/a4/ac/a4ac47fe67b0fb47772de4de72f638d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985" y="4299438"/>
            <a:ext cx="2760784" cy="20964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ingek.kz/wp-content/uploads/2021/08/1519100363_article_b.jpeg"/>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6498718" y="1930399"/>
            <a:ext cx="2775284" cy="20964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gemen.kz/article_photo/1496889692_article_b.jpeg?width=600&amp;height=3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9727" y="4299438"/>
            <a:ext cx="2326106" cy="20964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gov.kz/uploads/2022/8/16/c4a6fa3b47bcb9425218b09e9f31c25f_original.21726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0375" y="4299437"/>
            <a:ext cx="2250741" cy="209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969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kk-KZ"/>
          </a:p>
        </p:txBody>
      </p:sp>
      <p:pic>
        <p:nvPicPr>
          <p:cNvPr id="4098" name="Picture 2" descr="https://fsd.kopilkaurokov.ru/uploads/user_file_55ddf499cce38/img_user_file_55ddf499cce38_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46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kk-KZ"/>
          </a:p>
        </p:txBody>
      </p:sp>
      <p:sp>
        <p:nvSpPr>
          <p:cNvPr id="3" name="Объект 2"/>
          <p:cNvSpPr>
            <a:spLocks noGrp="1"/>
          </p:cNvSpPr>
          <p:nvPr>
            <p:ph idx="1"/>
          </p:nvPr>
        </p:nvSpPr>
        <p:spPr/>
        <p:txBody>
          <a:bodyPr/>
          <a:lstStyle/>
          <a:p>
            <a:endParaRPr lang="kk-KZ"/>
          </a:p>
        </p:txBody>
      </p:sp>
      <p:pic>
        <p:nvPicPr>
          <p:cNvPr id="2050" name="Picture 2" descr="https://www.bugin.kz/media/admin/2019/01/23/1506915675_article_b_1500_.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5" y="609600"/>
            <a:ext cx="8596668" cy="543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94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9874" y="609600"/>
            <a:ext cx="6274127" cy="1320800"/>
          </a:xfrm>
        </p:spPr>
        <p:txBody>
          <a:bodyPr>
            <a:normAutofit/>
          </a:bodyPr>
          <a:lstStyle/>
          <a:p>
            <a:r>
              <a:rPr lang="kk-KZ" sz="2000" b="1" dirty="0">
                <a:solidFill>
                  <a:schemeClr val="tx1"/>
                </a:solidFill>
              </a:rPr>
              <a:t>М.Х. Дулати</a:t>
            </a:r>
            <a:r>
              <a:rPr lang="kk-KZ" sz="2000" dirty="0">
                <a:solidFill>
                  <a:schemeClr val="tx1"/>
                </a:solidFill>
              </a:rPr>
              <a:t> Жәнібек пен Керей өздерінің еркіндіктері үшін күресіп, жеке ел болуға талпынған кезде қазақ деген ат танылған дейді. </a:t>
            </a:r>
          </a:p>
        </p:txBody>
      </p:sp>
      <p:pic>
        <p:nvPicPr>
          <p:cNvPr id="3074" name="Picture 2" descr="https://e-history.kz/media/upload/ckimages/%D0%9A%D0%BE%D0%B7%D1%8B%D0%B1%D0%B0%D1%81%D1%8B%20-%20%D0%BC%D0%B0%D0%BB%D0%B0%D1%8F%20%D1%80%D0%BE%D0%B4%D0%B8%D0%BD%D0%B0%20%D0%9A%D0%B0%D0%B7%D0%B0%D1%85%D1%81%D0%BA%D0%BE%D0%B3%D0%BE%20%D1%85%D0%B0%D0%BD%D1%81%D1%82%D0%B2%D0%B0%2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421" y="128337"/>
            <a:ext cx="2646947" cy="23261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86064" y="2646947"/>
            <a:ext cx="6176210" cy="3416320"/>
          </a:xfrm>
          <a:prstGeom prst="rect">
            <a:avLst/>
          </a:prstGeom>
        </p:spPr>
        <p:txBody>
          <a:bodyPr wrap="square">
            <a:spAutoFit/>
          </a:bodyPr>
          <a:lstStyle/>
          <a:p>
            <a:pPr marR="179705" indent="450215" algn="just">
              <a:lnSpc>
                <a:spcPct val="150000"/>
              </a:lnSpc>
              <a:spcAft>
                <a:spcPts val="0"/>
              </a:spcAft>
            </a:pPr>
            <a:r>
              <a:rPr lang="kk-KZ" b="1" dirty="0">
                <a:latin typeface="Times New Roman" panose="02020603050405020304" pitchFamily="18" charset="0"/>
                <a:ea typeface="Times New Roman" panose="02020603050405020304" pitchFamily="18" charset="0"/>
                <a:cs typeface="Times New Roman" panose="02020603050405020304" pitchFamily="18" charset="0"/>
              </a:rPr>
              <a:t>Абай Құнанбай Араптар 8-ғасырда Қазақ даласында Араптар Ислам дінін жайуға келгенде Қазақтарды “Хибани””Хұзағи” (көшпенділер)-деп атапты. Араптың бір ханы Қазақтардың шұбап келе жатқан түйелі көшін көріп, қаз қатар тігілген кигіз ұйлерін көріп “Бұлар қаз-ақ екен деп. Қаз құсқа теңепті содан кеиін бұл қазақтар Қазақ атанып кетіпті деген аңызды қара сөзінде жазып қалдырған екен. </a:t>
            </a:r>
            <a:endParaRPr lang="kk-KZ"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https://otyrar.kz/wp-content/uploads/2022/08/aba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2274" y="2758917"/>
            <a:ext cx="2871537" cy="319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83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80">
                                          <p:stCondLst>
                                            <p:cond delay="0"/>
                                          </p:stCondLst>
                                        </p:cTn>
                                        <p:tgtEl>
                                          <p:spTgt spid="3076"/>
                                        </p:tgtEl>
                                      </p:cBhvr>
                                    </p:animEffect>
                                    <p:anim calcmode="lin" valueType="num">
                                      <p:cBhvr>
                                        <p:cTn id="8"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6"/>
                                        </p:tgtEl>
                                      </p:cBhvr>
                                      <p:to x="100000" y="60000"/>
                                    </p:animScale>
                                    <p:animScale>
                                      <p:cBhvr>
                                        <p:cTn id="14" dur="166" decel="50000">
                                          <p:stCondLst>
                                            <p:cond delay="676"/>
                                          </p:stCondLst>
                                        </p:cTn>
                                        <p:tgtEl>
                                          <p:spTgt spid="3076"/>
                                        </p:tgtEl>
                                      </p:cBhvr>
                                      <p:to x="100000" y="100000"/>
                                    </p:animScale>
                                    <p:animScale>
                                      <p:cBhvr>
                                        <p:cTn id="15" dur="26">
                                          <p:stCondLst>
                                            <p:cond delay="1312"/>
                                          </p:stCondLst>
                                        </p:cTn>
                                        <p:tgtEl>
                                          <p:spTgt spid="3076"/>
                                        </p:tgtEl>
                                      </p:cBhvr>
                                      <p:to x="100000" y="80000"/>
                                    </p:animScale>
                                    <p:animScale>
                                      <p:cBhvr>
                                        <p:cTn id="16" dur="166" decel="50000">
                                          <p:stCondLst>
                                            <p:cond delay="1338"/>
                                          </p:stCondLst>
                                        </p:cTn>
                                        <p:tgtEl>
                                          <p:spTgt spid="3076"/>
                                        </p:tgtEl>
                                      </p:cBhvr>
                                      <p:to x="100000" y="100000"/>
                                    </p:animScale>
                                    <p:animScale>
                                      <p:cBhvr>
                                        <p:cTn id="17" dur="26">
                                          <p:stCondLst>
                                            <p:cond delay="1642"/>
                                          </p:stCondLst>
                                        </p:cTn>
                                        <p:tgtEl>
                                          <p:spTgt spid="3076"/>
                                        </p:tgtEl>
                                      </p:cBhvr>
                                      <p:to x="100000" y="90000"/>
                                    </p:animScale>
                                    <p:animScale>
                                      <p:cBhvr>
                                        <p:cTn id="18" dur="166" decel="50000">
                                          <p:stCondLst>
                                            <p:cond delay="1668"/>
                                          </p:stCondLst>
                                        </p:cTn>
                                        <p:tgtEl>
                                          <p:spTgt spid="3076"/>
                                        </p:tgtEl>
                                      </p:cBhvr>
                                      <p:to x="100000" y="100000"/>
                                    </p:animScale>
                                    <p:animScale>
                                      <p:cBhvr>
                                        <p:cTn id="19" dur="26">
                                          <p:stCondLst>
                                            <p:cond delay="1808"/>
                                          </p:stCondLst>
                                        </p:cTn>
                                        <p:tgtEl>
                                          <p:spTgt spid="3076"/>
                                        </p:tgtEl>
                                      </p:cBhvr>
                                      <p:to x="100000" y="95000"/>
                                    </p:animScale>
                                    <p:animScale>
                                      <p:cBhvr>
                                        <p:cTn id="20" dur="166" decel="50000">
                                          <p:stCondLst>
                                            <p:cond delay="1834"/>
                                          </p:stCondLst>
                                        </p:cTn>
                                        <p:tgtEl>
                                          <p:spTgt spid="307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0050" y="417093"/>
            <a:ext cx="5732761" cy="1743495"/>
          </a:xfrm>
        </p:spPr>
        <p:txBody>
          <a:bodyPr>
            <a:noAutofit/>
          </a:bodyPr>
          <a:lstStyle/>
          <a:p>
            <a:r>
              <a:rPr lang="kk-KZ" sz="2800" b="1" dirty="0">
                <a:solidFill>
                  <a:schemeClr val="tx1"/>
                </a:solidFill>
                <a:latin typeface="Times New Roman KZ" panose="02020603050405020304" pitchFamily="18" charset="0"/>
                <a:ea typeface="Times New Roman KZ" panose="02020603050405020304" pitchFamily="18" charset="0"/>
              </a:rPr>
              <a:t>Шәкерім Құдайбердіұлы </a:t>
            </a:r>
            <a:r>
              <a:rPr lang="kk-KZ" sz="2800" dirty="0">
                <a:solidFill>
                  <a:schemeClr val="tx1"/>
                </a:solidFill>
                <a:latin typeface="Times New Roman KZ" panose="02020603050405020304" pitchFamily="18" charset="0"/>
                <a:ea typeface="Times New Roman KZ" panose="02020603050405020304" pitchFamily="18" charset="0"/>
              </a:rPr>
              <a:t>«қазақ» сөзінің мағынасы өз алдына ел болып, еркін жүрген халық деп жазыпты. </a:t>
            </a:r>
            <a:br>
              <a:rPr lang="kk-KZ" sz="2800" dirty="0">
                <a:solidFill>
                  <a:schemeClr val="tx1"/>
                </a:solidFill>
                <a:latin typeface="Times New Roman KZ" panose="02020603050405020304" pitchFamily="18" charset="0"/>
                <a:ea typeface="Times New Roman KZ" panose="02020603050405020304" pitchFamily="18" charset="0"/>
              </a:rPr>
            </a:br>
            <a:endParaRPr lang="kk-KZ" sz="2800" dirty="0">
              <a:solidFill>
                <a:schemeClr val="tx1"/>
              </a:solidFill>
              <a:latin typeface="Times New Roman KZ" panose="02020603050405020304" pitchFamily="18" charset="0"/>
              <a:ea typeface="Times New Roman KZ" panose="02020603050405020304" pitchFamily="18" charset="0"/>
            </a:endParaRPr>
          </a:p>
        </p:txBody>
      </p:sp>
      <p:sp>
        <p:nvSpPr>
          <p:cNvPr id="3" name="Объект 2"/>
          <p:cNvSpPr>
            <a:spLocks noGrp="1"/>
          </p:cNvSpPr>
          <p:nvPr>
            <p:ph idx="1"/>
          </p:nvPr>
        </p:nvSpPr>
        <p:spPr>
          <a:xfrm>
            <a:off x="3240506" y="2999874"/>
            <a:ext cx="6033496" cy="3041488"/>
          </a:xfrm>
        </p:spPr>
        <p:txBody>
          <a:bodyPr>
            <a:normAutofit/>
          </a:bodyPr>
          <a:lstStyle/>
          <a:p>
            <a:r>
              <a:rPr lang="kk-KZ" sz="2800" b="1" dirty="0"/>
              <a:t>С.Мұқан</a:t>
            </a:r>
            <a:r>
              <a:rPr lang="kk-KZ" sz="2800" dirty="0"/>
              <a:t> “Қазақ”- деген сөз “Қас” және “сақ” деген сөзден құралған.(занғар жазушы Қазақ сөзін Сақ тайпасының заңды мұрагері деп атауыда сол тайпадан шыққан деп меңзепті)</a:t>
            </a:r>
          </a:p>
        </p:txBody>
      </p:sp>
      <p:pic>
        <p:nvPicPr>
          <p:cNvPr id="4098" name="Picture 2" descr="https://www.archive.inform.kz/fotoarticles/201807111227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2885" y="52974"/>
            <a:ext cx="2841118" cy="25298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kaz.info/wp-content/uploads/2017/08/sabit-mukhanov-760x1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220" y="2460539"/>
            <a:ext cx="2775286" cy="364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139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937</TotalTime>
  <Words>277</Words>
  <Application>Microsoft Office PowerPoint</Application>
  <PresentationFormat>Произвольный</PresentationFormat>
  <Paragraphs>31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Аспект</vt:lpstr>
      <vt:lpstr>                  Тақырыбы: «Қазақ» атауының шығу тарихы Орындаушы: Қалмұрза Нұрғиса, «Жусансай» жом, Ордабасы ауданы,Түркістан облысы   Ғылыми жетекшісі: Мәденов Мақсат, Директордың бейінді оқу жөніндегі орынбасары, «Жусансай» жом.    </vt:lpstr>
      <vt:lpstr>Кіріспе Тақырыптың өзектілігі: Адамзат тарихында қаншама этностар болса да,  қандай ұлт болса да, өз атауының қайдан шыққанын және ұлтының атауының мәнін түсінуге тырысады. Бізде «қазақ» сөзінің шығу тегін, оның мән-мағынасын, қандай ғалымдар зерттегенін, барлығын жинақтап аңыз-ертегі әңгімелермен нақты деректерді ажыратуымыз керек. Қаншама ғалымдар бұл атаудың шығуын зерттеп өз дәлелдерін жазып өткен болатын. Олардың келтірген мәліметтерін жоққа шығармай, зерттелу деңгейіне қарап, оларды салыстыра отырып қорытынды жасауымыз қажет.  </vt:lpstr>
      <vt:lpstr>Презентация PowerPoint</vt:lpstr>
      <vt:lpstr>2.1«Қазақ» атауының тарихнамасы  және ғалымдардың болжамдары</vt:lpstr>
      <vt:lpstr>2.2 «Қазақ» атауының мағынасы және  даму тарихы</vt:lpstr>
      <vt:lpstr>Презентация PowerPoint</vt:lpstr>
      <vt:lpstr>Презентация PowerPoint</vt:lpstr>
      <vt:lpstr>М.Х. Дулати Жәнібек пен Керей өздерінің еркіндіктері үшін күресіп, жеке ел болуға талпынған кезде қазақ деген ат танылған дейді. </vt:lpstr>
      <vt:lpstr>Шәкерім Құдайбердіұлы «қазақ» сөзінің мағынасы өз алдына ел болып, еркін жүрген халық деп жазыпты.  </vt:lpstr>
      <vt:lpstr>Презентация PowerPoint</vt:lpstr>
      <vt:lpstr>М.Әуезов атындағы ОҚУ «Рухани және ҚХА»орталығының басшысы тарих ғылымдарының кандидаты,доцент Гүлнар Жанысбековамен кездесу </vt:lpstr>
      <vt:lpstr>Қорытынды Қорыта айтқанда, біз «қазақ» сөзінің шығу төркінін, оның мән-мағынасы, қандай ғалымдар зерттегені, жинақталып аңыз-ертегі әңгімелермен нақты деректердің айырмасы анықталып, зерттелді, дәлелдерін жаздым. Олардың келтірген мәліметтерін жоққа шығармай, зерттелу деңгейіне қарап, оларды салыстыра отырып сараптама жасадым. Осы уақытқа дейін зерттелген, жазылған мәліметтерді бір бірімен сәйкестіктеріне қарай отырып, оларды бір жүйеге нақтыланып,пікірлер жинақталып, кітаптарда келтірілген дәлелдер жазылды.  «Қазақ» атауы бірден халық немесе ұлт атына бірден айнала салмаған. Алғашқы кезде ру-тайпа, тайпалық одақ, әлеуметтік-саяси одақ, әскери термин ретінде пайда болып, бірте-бірте дами түсіп, кейін тұтастай ұлт атына айналғаны белгілі. Бірақ қалай дегенде де, оның алғашқы шығу тегі, мағынасы бары ақиқат. Мен осы тақырыбымды алған кезде тарихи кітаптарды, оқыдым құнды деректерді жазып алдым. Соларды бір-бірімен салыстыра отырып жаздым, әлі де іздестіремін, ғылыми жаңалықтар тапсам, қоса беремін.</vt:lpstr>
      <vt:lpstr>  </vt:lpstr>
      <vt:lpstr>Назарларыңызға рахмет</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Gani</dc:creator>
  <cp:lastModifiedBy>Айна</cp:lastModifiedBy>
  <cp:revision>21</cp:revision>
  <dcterms:created xsi:type="dcterms:W3CDTF">2023-05-04T03:29:32Z</dcterms:created>
  <dcterms:modified xsi:type="dcterms:W3CDTF">2023-05-03T13:52:16Z</dcterms:modified>
</cp:coreProperties>
</file>