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</p:sldMasterIdLst>
  <p:notesMasterIdLst>
    <p:notesMasterId r:id="rId17"/>
  </p:notesMasterIdLst>
  <p:sldIdLst>
    <p:sldId id="435" r:id="rId2"/>
    <p:sldId id="436" r:id="rId3"/>
    <p:sldId id="437" r:id="rId4"/>
    <p:sldId id="438" r:id="rId5"/>
    <p:sldId id="439" r:id="rId6"/>
    <p:sldId id="440" r:id="rId7"/>
    <p:sldId id="441" r:id="rId8"/>
    <p:sldId id="442" r:id="rId9"/>
    <p:sldId id="433" r:id="rId10"/>
    <p:sldId id="434" r:id="rId11"/>
    <p:sldId id="404" r:id="rId12"/>
    <p:sldId id="405" r:id="rId13"/>
    <p:sldId id="406" r:id="rId14"/>
    <p:sldId id="407" r:id="rId15"/>
    <p:sldId id="443" r:id="rId16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A50021"/>
    <a:srgbClr val="FF0000"/>
    <a:srgbClr val="666699"/>
    <a:srgbClr val="A898EC"/>
    <a:srgbClr val="BDB1F1"/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98" autoAdjust="0"/>
    <p:restoredTop sz="94660"/>
  </p:normalViewPr>
  <p:slideViewPr>
    <p:cSldViewPr>
      <p:cViewPr varScale="1">
        <p:scale>
          <a:sx n="73" d="100"/>
          <a:sy n="73" d="100"/>
        </p:scale>
        <p:origin x="14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91061-0654-4AB3-8845-77782E9F6DD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9BB4A4-65ED-43FF-952A-93E6CB744674}">
      <dgm:prSet phldrT="[Текст]" custT="1"/>
      <dgm:spPr>
        <a:ln>
          <a:solidFill>
            <a:srgbClr val="0070C0"/>
          </a:solidFill>
        </a:ln>
      </dgm:spPr>
      <dgm:t>
        <a:bodyPr/>
        <a:lstStyle/>
        <a:p>
          <a:r>
            <a:rPr lang="ru-RU" sz="2400" dirty="0" err="1" smtClean="0">
              <a:solidFill>
                <a:schemeClr val="tx1"/>
              </a:solidFill>
            </a:rPr>
            <a:t>Мұғалім</a:t>
          </a:r>
          <a:endParaRPr lang="ru-RU" sz="2800" dirty="0">
            <a:solidFill>
              <a:schemeClr val="tx1"/>
            </a:solidFill>
          </a:endParaRPr>
        </a:p>
      </dgm:t>
    </dgm:pt>
    <dgm:pt modelId="{5E377281-4D81-4F00-80C4-0B1D5627744C}" type="parTrans" cxnId="{4EE43C1C-8B5B-4626-B62F-7E03C387CA69}">
      <dgm:prSet/>
      <dgm:spPr/>
      <dgm:t>
        <a:bodyPr/>
        <a:lstStyle/>
        <a:p>
          <a:endParaRPr lang="ru-RU"/>
        </a:p>
      </dgm:t>
    </dgm:pt>
    <dgm:pt modelId="{8CB3785C-D49B-4995-8C95-5CEEFD02CE74}" type="sibTrans" cxnId="{4EE43C1C-8B5B-4626-B62F-7E03C387CA69}">
      <dgm:prSet/>
      <dgm:spPr/>
      <dgm:t>
        <a:bodyPr/>
        <a:lstStyle/>
        <a:p>
          <a:endParaRPr lang="ru-RU"/>
        </a:p>
      </dgm:t>
    </dgm:pt>
    <dgm:pt modelId="{C4D5F6FD-C430-41CF-99D8-7C8EB2AA0D7C}">
      <dgm:prSet phldrT="[Текст]" custT="1"/>
      <dgm:spPr>
        <a:ln>
          <a:solidFill>
            <a:srgbClr val="0070C0"/>
          </a:solidFill>
        </a:ln>
      </dgm:spPr>
      <dgm:t>
        <a:bodyPr/>
        <a:lstStyle/>
        <a:p>
          <a:r>
            <a:rPr lang="ru-RU" sz="2400" dirty="0" err="1" smtClean="0">
              <a:solidFill>
                <a:schemeClr val="tx1"/>
              </a:solidFill>
            </a:rPr>
            <a:t>Оқушы</a:t>
          </a:r>
          <a:endParaRPr lang="ru-RU" sz="2800" dirty="0">
            <a:solidFill>
              <a:schemeClr val="tx1"/>
            </a:solidFill>
          </a:endParaRPr>
        </a:p>
      </dgm:t>
    </dgm:pt>
    <dgm:pt modelId="{61DD0AC9-FAB8-43D4-A5CB-52B1DC2D2B8A}" type="parTrans" cxnId="{0124FF64-C6CA-4151-8512-B58596873C26}">
      <dgm:prSet/>
      <dgm:spPr/>
      <dgm:t>
        <a:bodyPr/>
        <a:lstStyle/>
        <a:p>
          <a:endParaRPr lang="ru-RU"/>
        </a:p>
      </dgm:t>
    </dgm:pt>
    <dgm:pt modelId="{05364557-02C5-4CED-BE83-E86DB02633DE}" type="sibTrans" cxnId="{0124FF64-C6CA-4151-8512-B58596873C26}">
      <dgm:prSet/>
      <dgm:spPr/>
      <dgm:t>
        <a:bodyPr/>
        <a:lstStyle/>
        <a:p>
          <a:endParaRPr lang="ru-RU"/>
        </a:p>
      </dgm:t>
    </dgm:pt>
    <dgm:pt modelId="{72FBB6C6-06CB-4E96-A5F6-1D3A54B081B1}">
      <dgm:prSet phldrT="[Текст]" custT="1"/>
      <dgm:spPr>
        <a:ln>
          <a:solidFill>
            <a:srgbClr val="0070C0"/>
          </a:solidFill>
        </a:ln>
      </dgm:spPr>
      <dgm:t>
        <a:bodyPr/>
        <a:lstStyle/>
        <a:p>
          <a:r>
            <a:rPr lang="ru-RU" sz="2400" dirty="0" err="1" smtClean="0">
              <a:solidFill>
                <a:schemeClr val="tx1"/>
              </a:solidFill>
            </a:rPr>
            <a:t>Оқушы</a:t>
          </a:r>
          <a:endParaRPr lang="ru-RU" sz="2800" dirty="0">
            <a:solidFill>
              <a:schemeClr val="tx1"/>
            </a:solidFill>
          </a:endParaRPr>
        </a:p>
      </dgm:t>
    </dgm:pt>
    <dgm:pt modelId="{FB4A648B-BBBD-487A-93C8-89D3D9D63E66}" type="parTrans" cxnId="{1F6B4B28-E1E6-4F59-BAC6-36B32F3C0353}">
      <dgm:prSet/>
      <dgm:spPr/>
      <dgm:t>
        <a:bodyPr/>
        <a:lstStyle/>
        <a:p>
          <a:endParaRPr lang="ru-RU"/>
        </a:p>
      </dgm:t>
    </dgm:pt>
    <dgm:pt modelId="{96B88553-17D2-4B3E-A710-D9372CA57A9E}" type="sibTrans" cxnId="{1F6B4B28-E1E6-4F59-BAC6-36B32F3C0353}">
      <dgm:prSet/>
      <dgm:spPr/>
      <dgm:t>
        <a:bodyPr/>
        <a:lstStyle/>
        <a:p>
          <a:endParaRPr lang="ru-RU"/>
        </a:p>
      </dgm:t>
    </dgm:pt>
    <dgm:pt modelId="{BA1B05EA-AE0C-4CE0-8783-1C0B59F001B7}">
      <dgm:prSet phldrT="[Текст]" custT="1"/>
      <dgm:spPr>
        <a:ln>
          <a:solidFill>
            <a:srgbClr val="0070C0"/>
          </a:solidFill>
        </a:ln>
      </dgm:spPr>
      <dgm:t>
        <a:bodyPr/>
        <a:lstStyle/>
        <a:p>
          <a:r>
            <a:rPr lang="ru-RU" sz="2400" dirty="0" err="1" smtClean="0">
              <a:solidFill>
                <a:schemeClr val="tx1"/>
              </a:solidFill>
            </a:rPr>
            <a:t>Оқушы</a:t>
          </a:r>
          <a:endParaRPr lang="ru-RU" sz="2800" dirty="0">
            <a:solidFill>
              <a:schemeClr val="tx1"/>
            </a:solidFill>
          </a:endParaRPr>
        </a:p>
      </dgm:t>
    </dgm:pt>
    <dgm:pt modelId="{BDC9D974-C984-4075-9F08-1E55CA6586C1}" type="parTrans" cxnId="{AD2D1539-D793-4885-86DC-741F67CE4B90}">
      <dgm:prSet/>
      <dgm:spPr/>
      <dgm:t>
        <a:bodyPr/>
        <a:lstStyle/>
        <a:p>
          <a:endParaRPr lang="ru-RU"/>
        </a:p>
      </dgm:t>
    </dgm:pt>
    <dgm:pt modelId="{8B688C03-9E22-48AB-B3F0-70B42458A691}" type="sibTrans" cxnId="{AD2D1539-D793-4885-86DC-741F67CE4B90}">
      <dgm:prSet/>
      <dgm:spPr/>
      <dgm:t>
        <a:bodyPr/>
        <a:lstStyle/>
        <a:p>
          <a:endParaRPr lang="ru-RU"/>
        </a:p>
      </dgm:t>
    </dgm:pt>
    <dgm:pt modelId="{1387EA20-8863-4292-B426-F27BC8D7234C}" type="pres">
      <dgm:prSet presAssocID="{3A091061-0654-4AB3-8845-77782E9F6DD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40E6A9-FF18-4089-A47B-4F776CF9AD45}" type="pres">
      <dgm:prSet presAssocID="{5C9BB4A4-65ED-43FF-952A-93E6CB744674}" presName="root1" presStyleCnt="0"/>
      <dgm:spPr/>
    </dgm:pt>
    <dgm:pt modelId="{67895DEE-7580-4A39-9DC1-967AFDE64A18}" type="pres">
      <dgm:prSet presAssocID="{5C9BB4A4-65ED-43FF-952A-93E6CB744674}" presName="LevelOneTextNode" presStyleLbl="node0" presStyleIdx="0" presStyleCnt="1" custScaleY="66355" custLinFactNeighborX="-21" custLinFactNeighborY="-39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DCB544-4CA7-47D9-B399-388AC3E05CB3}" type="pres">
      <dgm:prSet presAssocID="{5C9BB4A4-65ED-43FF-952A-93E6CB744674}" presName="level2hierChild" presStyleCnt="0"/>
      <dgm:spPr/>
    </dgm:pt>
    <dgm:pt modelId="{4D4A02C1-D837-4A28-A5BD-CEE00495395E}" type="pres">
      <dgm:prSet presAssocID="{61DD0AC9-FAB8-43D4-A5CB-52B1DC2D2B8A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0A29BAE3-FC17-4DEB-915F-4C3623BA197B}" type="pres">
      <dgm:prSet presAssocID="{61DD0AC9-FAB8-43D4-A5CB-52B1DC2D2B8A}" presName="connTx" presStyleLbl="parChTrans1D2" presStyleIdx="0" presStyleCnt="3"/>
      <dgm:spPr/>
      <dgm:t>
        <a:bodyPr/>
        <a:lstStyle/>
        <a:p>
          <a:endParaRPr lang="ru-RU"/>
        </a:p>
      </dgm:t>
    </dgm:pt>
    <dgm:pt modelId="{398D942F-D90A-481D-AE14-C6E8E2CCEC50}" type="pres">
      <dgm:prSet presAssocID="{C4D5F6FD-C430-41CF-99D8-7C8EB2AA0D7C}" presName="root2" presStyleCnt="0"/>
      <dgm:spPr/>
    </dgm:pt>
    <dgm:pt modelId="{B616F4F2-3B2B-4943-BCF7-47A097C09BB0}" type="pres">
      <dgm:prSet presAssocID="{C4D5F6FD-C430-41CF-99D8-7C8EB2AA0D7C}" presName="LevelTwoTextNode" presStyleLbl="node2" presStyleIdx="0" presStyleCnt="3" custScaleY="58095" custLinFactNeighborX="492" custLinFactNeighborY="-306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F6D27B-9B67-429D-B457-79DF147E3236}" type="pres">
      <dgm:prSet presAssocID="{C4D5F6FD-C430-41CF-99D8-7C8EB2AA0D7C}" presName="level3hierChild" presStyleCnt="0"/>
      <dgm:spPr/>
    </dgm:pt>
    <dgm:pt modelId="{57E780C6-9467-4A64-9199-819570D51E0A}" type="pres">
      <dgm:prSet presAssocID="{FB4A648B-BBBD-487A-93C8-89D3D9D63E66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419308EC-734A-4CAD-9160-5BE606F1AD34}" type="pres">
      <dgm:prSet presAssocID="{FB4A648B-BBBD-487A-93C8-89D3D9D63E66}" presName="connTx" presStyleLbl="parChTrans1D2" presStyleIdx="1" presStyleCnt="3"/>
      <dgm:spPr/>
      <dgm:t>
        <a:bodyPr/>
        <a:lstStyle/>
        <a:p>
          <a:endParaRPr lang="ru-RU"/>
        </a:p>
      </dgm:t>
    </dgm:pt>
    <dgm:pt modelId="{FD4DBF59-46DA-4978-A510-CB7E681C74AC}" type="pres">
      <dgm:prSet presAssocID="{72FBB6C6-06CB-4E96-A5F6-1D3A54B081B1}" presName="root2" presStyleCnt="0"/>
      <dgm:spPr/>
    </dgm:pt>
    <dgm:pt modelId="{1871C189-5C50-4680-92FA-97E40C1977D0}" type="pres">
      <dgm:prSet presAssocID="{72FBB6C6-06CB-4E96-A5F6-1D3A54B081B1}" presName="LevelTwoTextNode" presStyleLbl="node2" presStyleIdx="1" presStyleCnt="3" custScaleY="60695" custLinFactNeighborX="492" custLinFactNeighborY="-28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B5C843-41BC-402A-87C2-02377EC740DD}" type="pres">
      <dgm:prSet presAssocID="{72FBB6C6-06CB-4E96-A5F6-1D3A54B081B1}" presName="level3hierChild" presStyleCnt="0"/>
      <dgm:spPr/>
    </dgm:pt>
    <dgm:pt modelId="{DCDF96D6-20FA-402B-BC84-A6B45DA25F24}" type="pres">
      <dgm:prSet presAssocID="{BDC9D974-C984-4075-9F08-1E55CA6586C1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7457BD3F-2D1F-49D4-9319-D079F23EE2DA}" type="pres">
      <dgm:prSet presAssocID="{BDC9D974-C984-4075-9F08-1E55CA6586C1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31B9FB5-A359-44D7-B441-72A4C13A62CD}" type="pres">
      <dgm:prSet presAssocID="{BA1B05EA-AE0C-4CE0-8783-1C0B59F001B7}" presName="root2" presStyleCnt="0"/>
      <dgm:spPr/>
    </dgm:pt>
    <dgm:pt modelId="{FE7274F2-4C86-4BB6-8A84-3852BA6CF533}" type="pres">
      <dgm:prSet presAssocID="{BA1B05EA-AE0C-4CE0-8783-1C0B59F001B7}" presName="LevelTwoTextNode" presStyleLbl="node2" presStyleIdx="2" presStyleCnt="3" custScaleY="57312" custLinFactNeighborX="492" custLinFactNeighborY="225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F77EB8-7144-4EBC-A9A8-F2933213E15C}" type="pres">
      <dgm:prSet presAssocID="{BA1B05EA-AE0C-4CE0-8783-1C0B59F001B7}" presName="level3hierChild" presStyleCnt="0"/>
      <dgm:spPr/>
    </dgm:pt>
  </dgm:ptLst>
  <dgm:cxnLst>
    <dgm:cxn modelId="{797DB8EA-9D0B-4879-8CDD-5D78390A2532}" type="presOf" srcId="{BDC9D974-C984-4075-9F08-1E55CA6586C1}" destId="{DCDF96D6-20FA-402B-BC84-A6B45DA25F24}" srcOrd="0" destOrd="0" presId="urn:microsoft.com/office/officeart/2005/8/layout/hierarchy2"/>
    <dgm:cxn modelId="{E1C1CD1A-AEA8-454F-A637-8A433F855E48}" type="presOf" srcId="{61DD0AC9-FAB8-43D4-A5CB-52B1DC2D2B8A}" destId="{0A29BAE3-FC17-4DEB-915F-4C3623BA197B}" srcOrd="1" destOrd="0" presId="urn:microsoft.com/office/officeart/2005/8/layout/hierarchy2"/>
    <dgm:cxn modelId="{91F1A23C-43C8-4DF1-B1BC-A80E40B682D9}" type="presOf" srcId="{72FBB6C6-06CB-4E96-A5F6-1D3A54B081B1}" destId="{1871C189-5C50-4680-92FA-97E40C1977D0}" srcOrd="0" destOrd="0" presId="urn:microsoft.com/office/officeart/2005/8/layout/hierarchy2"/>
    <dgm:cxn modelId="{AD2D1539-D793-4885-86DC-741F67CE4B90}" srcId="{5C9BB4A4-65ED-43FF-952A-93E6CB744674}" destId="{BA1B05EA-AE0C-4CE0-8783-1C0B59F001B7}" srcOrd="2" destOrd="0" parTransId="{BDC9D974-C984-4075-9F08-1E55CA6586C1}" sibTransId="{8B688C03-9E22-48AB-B3F0-70B42458A691}"/>
    <dgm:cxn modelId="{6C7A0CCB-10EC-40A8-AED7-8D7B609F1E71}" type="presOf" srcId="{FB4A648B-BBBD-487A-93C8-89D3D9D63E66}" destId="{57E780C6-9467-4A64-9199-819570D51E0A}" srcOrd="0" destOrd="0" presId="urn:microsoft.com/office/officeart/2005/8/layout/hierarchy2"/>
    <dgm:cxn modelId="{17C37502-45A5-4CD0-B188-AED92EE0445C}" type="presOf" srcId="{3A091061-0654-4AB3-8845-77782E9F6DD9}" destId="{1387EA20-8863-4292-B426-F27BC8D7234C}" srcOrd="0" destOrd="0" presId="urn:microsoft.com/office/officeart/2005/8/layout/hierarchy2"/>
    <dgm:cxn modelId="{527FA4EE-0C8A-4346-AC92-4726CBE76518}" type="presOf" srcId="{5C9BB4A4-65ED-43FF-952A-93E6CB744674}" destId="{67895DEE-7580-4A39-9DC1-967AFDE64A18}" srcOrd="0" destOrd="0" presId="urn:microsoft.com/office/officeart/2005/8/layout/hierarchy2"/>
    <dgm:cxn modelId="{B333AB2D-DAFF-4342-AAB2-9D9970781746}" type="presOf" srcId="{C4D5F6FD-C430-41CF-99D8-7C8EB2AA0D7C}" destId="{B616F4F2-3B2B-4943-BCF7-47A097C09BB0}" srcOrd="0" destOrd="0" presId="urn:microsoft.com/office/officeart/2005/8/layout/hierarchy2"/>
    <dgm:cxn modelId="{4EE43C1C-8B5B-4626-B62F-7E03C387CA69}" srcId="{3A091061-0654-4AB3-8845-77782E9F6DD9}" destId="{5C9BB4A4-65ED-43FF-952A-93E6CB744674}" srcOrd="0" destOrd="0" parTransId="{5E377281-4D81-4F00-80C4-0B1D5627744C}" sibTransId="{8CB3785C-D49B-4995-8C95-5CEEFD02CE74}"/>
    <dgm:cxn modelId="{1F6B4B28-E1E6-4F59-BAC6-36B32F3C0353}" srcId="{5C9BB4A4-65ED-43FF-952A-93E6CB744674}" destId="{72FBB6C6-06CB-4E96-A5F6-1D3A54B081B1}" srcOrd="1" destOrd="0" parTransId="{FB4A648B-BBBD-487A-93C8-89D3D9D63E66}" sibTransId="{96B88553-17D2-4B3E-A710-D9372CA57A9E}"/>
    <dgm:cxn modelId="{0124FF64-C6CA-4151-8512-B58596873C26}" srcId="{5C9BB4A4-65ED-43FF-952A-93E6CB744674}" destId="{C4D5F6FD-C430-41CF-99D8-7C8EB2AA0D7C}" srcOrd="0" destOrd="0" parTransId="{61DD0AC9-FAB8-43D4-A5CB-52B1DC2D2B8A}" sibTransId="{05364557-02C5-4CED-BE83-E86DB02633DE}"/>
    <dgm:cxn modelId="{E2A3CB2B-BACF-4775-973C-6EE5FB647C79}" type="presOf" srcId="{BDC9D974-C984-4075-9F08-1E55CA6586C1}" destId="{7457BD3F-2D1F-49D4-9319-D079F23EE2DA}" srcOrd="1" destOrd="0" presId="urn:microsoft.com/office/officeart/2005/8/layout/hierarchy2"/>
    <dgm:cxn modelId="{C6054916-DCD2-4EEE-96C7-CF5E19D1609C}" type="presOf" srcId="{BA1B05EA-AE0C-4CE0-8783-1C0B59F001B7}" destId="{FE7274F2-4C86-4BB6-8A84-3852BA6CF533}" srcOrd="0" destOrd="0" presId="urn:microsoft.com/office/officeart/2005/8/layout/hierarchy2"/>
    <dgm:cxn modelId="{0EA56FBB-24B8-4B18-8E12-305854287EA2}" type="presOf" srcId="{FB4A648B-BBBD-487A-93C8-89D3D9D63E66}" destId="{419308EC-734A-4CAD-9160-5BE606F1AD34}" srcOrd="1" destOrd="0" presId="urn:microsoft.com/office/officeart/2005/8/layout/hierarchy2"/>
    <dgm:cxn modelId="{51FD2A94-4DF1-41BE-BB8A-A3B17326E41A}" type="presOf" srcId="{61DD0AC9-FAB8-43D4-A5CB-52B1DC2D2B8A}" destId="{4D4A02C1-D837-4A28-A5BD-CEE00495395E}" srcOrd="0" destOrd="0" presId="urn:microsoft.com/office/officeart/2005/8/layout/hierarchy2"/>
    <dgm:cxn modelId="{BB46F2D4-FE1D-4E65-895E-37FBCA345015}" type="presParOf" srcId="{1387EA20-8863-4292-B426-F27BC8D7234C}" destId="{3840E6A9-FF18-4089-A47B-4F776CF9AD45}" srcOrd="0" destOrd="0" presId="urn:microsoft.com/office/officeart/2005/8/layout/hierarchy2"/>
    <dgm:cxn modelId="{EB4688C6-37FE-4099-B30D-EA465FCC7274}" type="presParOf" srcId="{3840E6A9-FF18-4089-A47B-4F776CF9AD45}" destId="{67895DEE-7580-4A39-9DC1-967AFDE64A18}" srcOrd="0" destOrd="0" presId="urn:microsoft.com/office/officeart/2005/8/layout/hierarchy2"/>
    <dgm:cxn modelId="{2C00FE96-4342-4D02-8908-22491DCD1F11}" type="presParOf" srcId="{3840E6A9-FF18-4089-A47B-4F776CF9AD45}" destId="{C8DCB544-4CA7-47D9-B399-388AC3E05CB3}" srcOrd="1" destOrd="0" presId="urn:microsoft.com/office/officeart/2005/8/layout/hierarchy2"/>
    <dgm:cxn modelId="{035E6ACC-CBAF-4BC6-8582-094D1794D738}" type="presParOf" srcId="{C8DCB544-4CA7-47D9-B399-388AC3E05CB3}" destId="{4D4A02C1-D837-4A28-A5BD-CEE00495395E}" srcOrd="0" destOrd="0" presId="urn:microsoft.com/office/officeart/2005/8/layout/hierarchy2"/>
    <dgm:cxn modelId="{D7D53694-890A-4F91-90A1-F64597594047}" type="presParOf" srcId="{4D4A02C1-D837-4A28-A5BD-CEE00495395E}" destId="{0A29BAE3-FC17-4DEB-915F-4C3623BA197B}" srcOrd="0" destOrd="0" presId="urn:microsoft.com/office/officeart/2005/8/layout/hierarchy2"/>
    <dgm:cxn modelId="{8EED6C60-2563-4840-B742-38BC3284815D}" type="presParOf" srcId="{C8DCB544-4CA7-47D9-B399-388AC3E05CB3}" destId="{398D942F-D90A-481D-AE14-C6E8E2CCEC50}" srcOrd="1" destOrd="0" presId="urn:microsoft.com/office/officeart/2005/8/layout/hierarchy2"/>
    <dgm:cxn modelId="{08534BB9-7BE9-4B8B-B8CC-D9D8E88256A2}" type="presParOf" srcId="{398D942F-D90A-481D-AE14-C6E8E2CCEC50}" destId="{B616F4F2-3B2B-4943-BCF7-47A097C09BB0}" srcOrd="0" destOrd="0" presId="urn:microsoft.com/office/officeart/2005/8/layout/hierarchy2"/>
    <dgm:cxn modelId="{B7A2C016-801B-430D-9677-DCAC9CF0D479}" type="presParOf" srcId="{398D942F-D90A-481D-AE14-C6E8E2CCEC50}" destId="{49F6D27B-9B67-429D-B457-79DF147E3236}" srcOrd="1" destOrd="0" presId="urn:microsoft.com/office/officeart/2005/8/layout/hierarchy2"/>
    <dgm:cxn modelId="{8E4BA5C8-AFD1-4850-A03C-8BE8FBA2D847}" type="presParOf" srcId="{C8DCB544-4CA7-47D9-B399-388AC3E05CB3}" destId="{57E780C6-9467-4A64-9199-819570D51E0A}" srcOrd="2" destOrd="0" presId="urn:microsoft.com/office/officeart/2005/8/layout/hierarchy2"/>
    <dgm:cxn modelId="{D49D8881-FF82-4DE1-A9D6-E12B2B106DBA}" type="presParOf" srcId="{57E780C6-9467-4A64-9199-819570D51E0A}" destId="{419308EC-734A-4CAD-9160-5BE606F1AD34}" srcOrd="0" destOrd="0" presId="urn:microsoft.com/office/officeart/2005/8/layout/hierarchy2"/>
    <dgm:cxn modelId="{5AD68828-4BC1-4A59-A148-822E8E9EB70C}" type="presParOf" srcId="{C8DCB544-4CA7-47D9-B399-388AC3E05CB3}" destId="{FD4DBF59-46DA-4978-A510-CB7E681C74AC}" srcOrd="3" destOrd="0" presId="urn:microsoft.com/office/officeart/2005/8/layout/hierarchy2"/>
    <dgm:cxn modelId="{4F7F8F03-C9E1-4CE4-8562-9EDD18E63034}" type="presParOf" srcId="{FD4DBF59-46DA-4978-A510-CB7E681C74AC}" destId="{1871C189-5C50-4680-92FA-97E40C1977D0}" srcOrd="0" destOrd="0" presId="urn:microsoft.com/office/officeart/2005/8/layout/hierarchy2"/>
    <dgm:cxn modelId="{84BB4FD4-B868-4894-864F-055830F2C126}" type="presParOf" srcId="{FD4DBF59-46DA-4978-A510-CB7E681C74AC}" destId="{0EB5C843-41BC-402A-87C2-02377EC740DD}" srcOrd="1" destOrd="0" presId="urn:microsoft.com/office/officeart/2005/8/layout/hierarchy2"/>
    <dgm:cxn modelId="{468CD108-B9CE-4A30-89D5-9CCA3754A05D}" type="presParOf" srcId="{C8DCB544-4CA7-47D9-B399-388AC3E05CB3}" destId="{DCDF96D6-20FA-402B-BC84-A6B45DA25F24}" srcOrd="4" destOrd="0" presId="urn:microsoft.com/office/officeart/2005/8/layout/hierarchy2"/>
    <dgm:cxn modelId="{2726CBB8-A194-4DBA-9800-0374C94A181F}" type="presParOf" srcId="{DCDF96D6-20FA-402B-BC84-A6B45DA25F24}" destId="{7457BD3F-2D1F-49D4-9319-D079F23EE2DA}" srcOrd="0" destOrd="0" presId="urn:microsoft.com/office/officeart/2005/8/layout/hierarchy2"/>
    <dgm:cxn modelId="{42B30538-E24C-4196-B052-211000D8A72C}" type="presParOf" srcId="{C8DCB544-4CA7-47D9-B399-388AC3E05CB3}" destId="{D31B9FB5-A359-44D7-B441-72A4C13A62CD}" srcOrd="5" destOrd="0" presId="urn:microsoft.com/office/officeart/2005/8/layout/hierarchy2"/>
    <dgm:cxn modelId="{C925E134-2DD8-449C-A58F-25E4DFB66FE7}" type="presParOf" srcId="{D31B9FB5-A359-44D7-B441-72A4C13A62CD}" destId="{FE7274F2-4C86-4BB6-8A84-3852BA6CF533}" srcOrd="0" destOrd="0" presId="urn:microsoft.com/office/officeart/2005/8/layout/hierarchy2"/>
    <dgm:cxn modelId="{687FCDF4-9024-4525-BBB5-BCF52AE1E7BA}" type="presParOf" srcId="{D31B9FB5-A359-44D7-B441-72A4C13A62CD}" destId="{F5F77EB8-7144-4EBC-A9A8-F2933213E15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895DEE-7580-4A39-9DC1-967AFDE64A18}">
      <dsp:nvSpPr>
        <dsp:cNvPr id="0" name=""/>
        <dsp:cNvSpPr/>
      </dsp:nvSpPr>
      <dsp:spPr>
        <a:xfrm>
          <a:off x="0" y="785821"/>
          <a:ext cx="1626909" cy="539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</a:rPr>
            <a:t>Мұғалім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15809" y="801630"/>
        <a:ext cx="1595291" cy="508149"/>
      </dsp:txXfrm>
    </dsp:sp>
    <dsp:sp modelId="{4D4A02C1-D837-4A28-A5BD-CEE00495395E}">
      <dsp:nvSpPr>
        <dsp:cNvPr id="0" name=""/>
        <dsp:cNvSpPr/>
      </dsp:nvSpPr>
      <dsp:spPr>
        <a:xfrm rot="18509093">
          <a:off x="1429223" y="612336"/>
          <a:ext cx="1046808" cy="67324"/>
        </a:xfrm>
        <a:custGeom>
          <a:avLst/>
          <a:gdLst/>
          <a:ahLst/>
          <a:cxnLst/>
          <a:rect l="0" t="0" r="0" b="0"/>
          <a:pathLst>
            <a:path>
              <a:moveTo>
                <a:pt x="0" y="33662"/>
              </a:moveTo>
              <a:lnTo>
                <a:pt x="1046808" y="336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26457" y="619828"/>
        <a:ext cx="52340" cy="52340"/>
      </dsp:txXfrm>
    </dsp:sp>
    <dsp:sp modelId="{B616F4F2-3B2B-4943-BCF7-47A097C09BB0}">
      <dsp:nvSpPr>
        <dsp:cNvPr id="0" name=""/>
        <dsp:cNvSpPr/>
      </dsp:nvSpPr>
      <dsp:spPr>
        <a:xfrm>
          <a:off x="2278346" y="3"/>
          <a:ext cx="1626909" cy="4725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</a:rPr>
            <a:t>Оқушы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2292187" y="13844"/>
        <a:ext cx="1599227" cy="444894"/>
      </dsp:txXfrm>
    </dsp:sp>
    <dsp:sp modelId="{57E780C6-9467-4A64-9199-819570D51E0A}">
      <dsp:nvSpPr>
        <dsp:cNvPr id="0" name=""/>
        <dsp:cNvSpPr/>
      </dsp:nvSpPr>
      <dsp:spPr>
        <a:xfrm rot="62388">
          <a:off x="1626855" y="1027954"/>
          <a:ext cx="651544" cy="67324"/>
        </a:xfrm>
        <a:custGeom>
          <a:avLst/>
          <a:gdLst/>
          <a:ahLst/>
          <a:cxnLst/>
          <a:rect l="0" t="0" r="0" b="0"/>
          <a:pathLst>
            <a:path>
              <a:moveTo>
                <a:pt x="0" y="33662"/>
              </a:moveTo>
              <a:lnTo>
                <a:pt x="651544" y="336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36339" y="1045328"/>
        <a:ext cx="32577" cy="32577"/>
      </dsp:txXfrm>
    </dsp:sp>
    <dsp:sp modelId="{1871C189-5C50-4680-92FA-97E40C1977D0}">
      <dsp:nvSpPr>
        <dsp:cNvPr id="0" name=""/>
        <dsp:cNvSpPr/>
      </dsp:nvSpPr>
      <dsp:spPr>
        <a:xfrm>
          <a:off x="2278346" y="820665"/>
          <a:ext cx="1626909" cy="493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</a:rPr>
            <a:t>Оқушы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2292807" y="835126"/>
        <a:ext cx="1597987" cy="464804"/>
      </dsp:txXfrm>
    </dsp:sp>
    <dsp:sp modelId="{DCDF96D6-20FA-402B-BC84-A6B45DA25F24}">
      <dsp:nvSpPr>
        <dsp:cNvPr id="0" name=""/>
        <dsp:cNvSpPr/>
      </dsp:nvSpPr>
      <dsp:spPr>
        <a:xfrm rot="3093075">
          <a:off x="1428807" y="1432280"/>
          <a:ext cx="1047640" cy="67324"/>
        </a:xfrm>
        <a:custGeom>
          <a:avLst/>
          <a:gdLst/>
          <a:ahLst/>
          <a:cxnLst/>
          <a:rect l="0" t="0" r="0" b="0"/>
          <a:pathLst>
            <a:path>
              <a:moveTo>
                <a:pt x="0" y="33662"/>
              </a:moveTo>
              <a:lnTo>
                <a:pt x="1047640" y="336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26436" y="1439751"/>
        <a:ext cx="52382" cy="52382"/>
      </dsp:txXfrm>
    </dsp:sp>
    <dsp:sp modelId="{FE7274F2-4C86-4BB6-8A84-3852BA6CF533}">
      <dsp:nvSpPr>
        <dsp:cNvPr id="0" name=""/>
        <dsp:cNvSpPr/>
      </dsp:nvSpPr>
      <dsp:spPr>
        <a:xfrm>
          <a:off x="2278346" y="1643076"/>
          <a:ext cx="1626909" cy="4662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</a:rPr>
            <a:t>Оқушы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2292001" y="1656731"/>
        <a:ext cx="1599599" cy="4388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0CFB1FB-1809-4E32-B777-B66057F0DC8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15613F-EB96-4E72-91A7-2D972D0650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949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2A63D7-D5AF-435D-9DED-E6C5BF0C6B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613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8678D-6ADB-41BE-8783-1783FB7BFA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206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C71BF-513A-4959-877B-930BD24C55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295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87D56B-AC3E-427D-9DD5-EA55722888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628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2DB20-A208-4D46-AF5E-6BAB65C32D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539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0D3338-966B-4109-8341-5CC2EFEC02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166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92456-CD51-45DD-859D-B5AC716A8F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292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9DAAC-71EB-40D6-80B1-68A479BB12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46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DC82B-D019-4D2D-BBF6-C5286E285F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581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D48F8-F28F-47CC-8376-CA4B72F6BA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380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5805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25805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805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1CFF6B-CAE9-43AA-97DC-4220B5AAC7F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-329532" y="3278100"/>
            <a:ext cx="10156587" cy="27860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G_63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33184"/>
            <a:ext cx="1096676" cy="10966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84FE8A9-4328-194A-B3C5-47F499406622}"/>
              </a:ext>
            </a:extLst>
          </p:cNvPr>
          <p:cNvSpPr/>
          <p:nvPr/>
        </p:nvSpPr>
        <p:spPr>
          <a:xfrm>
            <a:off x="-542835" y="33184"/>
            <a:ext cx="52576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№1</a:t>
            </a:r>
            <a:r>
              <a:rPr lang="kk-KZ" sz="2000" b="1" i="1" dirty="0">
                <a:ln w="0"/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Алматы қазақ мемлекеттік гуманитарлық- педагогтік колледжі</a:t>
            </a:r>
            <a:endParaRPr lang="ru-RU" sz="2000" b="1" i="1" dirty="0">
              <a:ln w="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E9D8AB0-25BC-334F-99B4-BAD05D9BC304}"/>
              </a:ext>
            </a:extLst>
          </p:cNvPr>
          <p:cNvSpPr/>
          <p:nvPr/>
        </p:nvSpPr>
        <p:spPr>
          <a:xfrm rot="10800000" flipV="1">
            <a:off x="5602188" y="-80912"/>
            <a:ext cx="34343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en-US" sz="1600" b="1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140100</a:t>
            </a:r>
            <a:r>
              <a:rPr lang="kk-KZ" sz="1600" b="1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«Бастауыш </a:t>
            </a:r>
            <a:r>
              <a:rPr lang="kk-KZ" sz="1600" b="1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білім </a:t>
            </a:r>
            <a:r>
              <a:rPr lang="kk-KZ" sz="1600" b="1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беру</a:t>
            </a:r>
            <a:r>
              <a:rPr lang="en-US" sz="1600" b="1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600" b="1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педагогикасы мен әдістемесі» </a:t>
            </a:r>
            <a:r>
              <a:rPr lang="kk-KZ" sz="16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мамандығы</a:t>
            </a:r>
          </a:p>
          <a:p>
            <a:pPr algn="ctr"/>
            <a:r>
              <a:rPr lang="en-US" sz="1600" b="1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4S01140101</a:t>
            </a:r>
            <a:r>
              <a:rPr lang="kk-KZ" sz="1600" b="1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«Бастауыш </a:t>
            </a:r>
            <a:r>
              <a:rPr lang="kk-KZ" sz="1600" b="1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білім беру </a:t>
            </a:r>
            <a:r>
              <a:rPr lang="kk-KZ" sz="1600" b="1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мұғалімі» </a:t>
            </a:r>
            <a:r>
              <a:rPr lang="kk-KZ" sz="16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біліктілігі</a:t>
            </a:r>
            <a:endParaRPr lang="ru-RU" sz="1600" b="1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https://sun9-73.userapi.com/impg/wseYVTsSvBfS8Vx_FtdxAeD81Tnwu-_3ukTofA/h_BEXavR7C8.jpg?size=499x1080&amp;quality=96&amp;sign=6f616091071cbce6f208ad3a9c9bbac9&amp;type=albu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62" b="8797"/>
          <a:stretch/>
        </p:blipFill>
        <p:spPr bwMode="auto">
          <a:xfrm>
            <a:off x="6884909" y="2303898"/>
            <a:ext cx="2135521" cy="33112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3528" y="4039165"/>
            <a:ext cx="742028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k-KZ" sz="2400" i="1" dirty="0" smtClean="0">
                <a:ln w="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Топ</a:t>
            </a:r>
            <a:r>
              <a:rPr lang="kk-KZ" sz="2400" i="1" dirty="0">
                <a:ln w="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i="1" dirty="0">
                <a:ln w="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400" i="1" dirty="0">
                <a:ln w="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i="1" dirty="0">
                <a:ln w="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«Б»</a:t>
            </a:r>
            <a:endParaRPr lang="kk-KZ" sz="2400" i="1" dirty="0">
              <a:ln w="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i="1" dirty="0">
                <a:ln w="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Студент: Маратова </a:t>
            </a:r>
            <a:r>
              <a:rPr lang="kk-KZ" sz="2400" i="1">
                <a:ln w="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Карина </a:t>
            </a:r>
            <a:endParaRPr lang="kk-KZ" sz="2400" i="1" dirty="0" smtClean="0">
              <a:ln w="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828600" y="2303898"/>
            <a:ext cx="830043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0" cap="none" spc="0" dirty="0" err="1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Тақырып:Оқытудың</a:t>
            </a:r>
            <a:r>
              <a:rPr lang="ru-RU" sz="2800" b="0" cap="none" spc="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ru-RU" sz="2800" b="0" cap="none" spc="0" dirty="0" err="1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әдістері</a:t>
            </a:r>
            <a:r>
              <a:rPr lang="ru-RU" sz="2800" b="0" cap="none" spc="0" dirty="0" smtClean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.</a:t>
            </a:r>
            <a:endParaRPr lang="ru-RU" sz="2800" b="0" cap="none" spc="0" dirty="0">
              <a:ln w="0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6523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0" y="500063"/>
            <a:ext cx="48974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kk-KZ" altLang="ru-RU" sz="3600" b="1">
                <a:solidFill>
                  <a:schemeClr val="folHlink"/>
                </a:solidFill>
                <a:latin typeface="Tahoma" panose="020B0604030504040204" pitchFamily="34" charset="0"/>
              </a:rPr>
              <a:t>Қытай мақалы:</a:t>
            </a:r>
            <a:endParaRPr lang="ru-RU" altLang="ru-RU" sz="3600" b="1">
              <a:solidFill>
                <a:schemeClr val="folHlink"/>
              </a:solidFill>
              <a:latin typeface="Tahoma" panose="020B0604030504040204" pitchFamily="34" charset="0"/>
            </a:endParaRPr>
          </a:p>
        </p:txBody>
      </p:sp>
      <p:pic>
        <p:nvPicPr>
          <p:cNvPr id="8199" name="Picture 7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143248"/>
            <a:ext cx="2571768" cy="27412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Вертикальный свиток 6"/>
          <p:cNvSpPr/>
          <p:nvPr/>
        </p:nvSpPr>
        <p:spPr>
          <a:xfrm flipH="1">
            <a:off x="3357563" y="1928813"/>
            <a:ext cx="4857750" cy="3857625"/>
          </a:xfrm>
          <a:prstGeom prst="verticalScrol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3786188" y="2643188"/>
            <a:ext cx="3929062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kk-KZ" altLang="ru-RU" sz="2700" i="1">
                <a:latin typeface="Tahoma" panose="020B0604030504040204" pitchFamily="34" charset="0"/>
              </a:rPr>
              <a:t>Маған айт – </a:t>
            </a:r>
          </a:p>
          <a:p>
            <a:pPr algn="ctr" eaLnBrk="1" hangingPunct="1"/>
            <a:r>
              <a:rPr lang="kk-KZ" altLang="ru-RU" sz="2700" i="1">
                <a:latin typeface="Tahoma" panose="020B0604030504040204" pitchFamily="34" charset="0"/>
              </a:rPr>
              <a:t>мен ұмытып кетемін.</a:t>
            </a:r>
          </a:p>
          <a:p>
            <a:pPr algn="ctr" eaLnBrk="1" hangingPunct="1"/>
            <a:r>
              <a:rPr lang="kk-KZ" altLang="ru-RU" sz="2700" i="1">
                <a:latin typeface="Tahoma" panose="020B0604030504040204" pitchFamily="34" charset="0"/>
              </a:rPr>
              <a:t>Көрсет маған – </a:t>
            </a:r>
          </a:p>
          <a:p>
            <a:pPr algn="ctr" eaLnBrk="1" hangingPunct="1"/>
            <a:r>
              <a:rPr lang="kk-KZ" altLang="ru-RU" sz="2700" i="1">
                <a:latin typeface="Tahoma" panose="020B0604030504040204" pitchFamily="34" charset="0"/>
              </a:rPr>
              <a:t>менің есімде қалады.</a:t>
            </a:r>
          </a:p>
          <a:p>
            <a:pPr algn="ctr" eaLnBrk="1" hangingPunct="1"/>
            <a:r>
              <a:rPr lang="kk-KZ" altLang="ru-RU" sz="2700" i="1">
                <a:latin typeface="Tahoma" panose="020B0604030504040204" pitchFamily="34" charset="0"/>
              </a:rPr>
              <a:t>Өзіме істет – </a:t>
            </a:r>
          </a:p>
          <a:p>
            <a:pPr algn="ctr" eaLnBrk="1" hangingPunct="1"/>
            <a:r>
              <a:rPr lang="kk-KZ" altLang="ru-RU" sz="2700" i="1">
                <a:latin typeface="Tahoma" panose="020B0604030504040204" pitchFamily="34" charset="0"/>
              </a:rPr>
              <a:t>мен үйренемін.</a:t>
            </a:r>
            <a:endParaRPr lang="ru-RU" altLang="ru-RU" sz="2700" i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928688" y="2071688"/>
            <a:ext cx="75009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/>
            <a:r>
              <a:rPr lang="kk-KZ" altLang="ru-RU" sz="2800" b="1">
                <a:solidFill>
                  <a:srgbClr val="0070C0"/>
                </a:solidFill>
                <a:latin typeface="Calibri" panose="020F0502020204030204" pitchFamily="34" charset="0"/>
              </a:rPr>
              <a:t>Интерактивті («іnter» - өзара, «act» - әрекет)</a:t>
            </a:r>
            <a:r>
              <a:rPr lang="kk-KZ" altLang="ru-RU" sz="2800" b="1">
                <a:latin typeface="Calibri" panose="020F0502020204030204" pitchFamily="34" charset="0"/>
              </a:rPr>
              <a:t> –  біреумен сұхбаттасу, әңгімелесу немесе өзара әрекет ету мағынасын білдіреді.</a:t>
            </a:r>
          </a:p>
        </p:txBody>
      </p:sp>
      <p:sp>
        <p:nvSpPr>
          <p:cNvPr id="5123" name="Line 7"/>
          <p:cNvSpPr>
            <a:spLocks noChangeShapeType="1"/>
          </p:cNvSpPr>
          <p:nvPr/>
        </p:nvSpPr>
        <p:spPr bwMode="auto">
          <a:xfrm>
            <a:off x="1403350" y="6381750"/>
            <a:ext cx="504031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28604"/>
            <a:ext cx="8286808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Интерактивті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 </a:t>
            </a: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ұғымы нені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білдіреді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5" name="Picture 6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3643313"/>
            <a:ext cx="3216275" cy="2138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0" name="Схема 9"/>
          <p:cNvGraphicFramePr/>
          <p:nvPr/>
        </p:nvGraphicFramePr>
        <p:xfrm>
          <a:off x="928662" y="3643314"/>
          <a:ext cx="3905256" cy="2174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 rot="5400000">
            <a:off x="2500312" y="3929063"/>
            <a:ext cx="785813" cy="64293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2500312" y="4786313"/>
            <a:ext cx="785813" cy="64293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3856832" y="4287044"/>
            <a:ext cx="285750" cy="1587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3858419" y="5142706"/>
            <a:ext cx="285750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714625" y="4714875"/>
            <a:ext cx="498475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14375" y="2000250"/>
            <a:ext cx="81438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tabLst>
                <a:tab pos="2209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2209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2209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2209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2209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9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9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9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9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q"/>
            </a:pPr>
            <a:r>
              <a:rPr lang="kk-KZ" altLang="ru-RU" sz="2500" b="1">
                <a:solidFill>
                  <a:srgbClr val="0070C0"/>
                </a:solidFill>
                <a:latin typeface="Times New Roman" panose="02020603050405020304" pitchFamily="18" charset="0"/>
              </a:rPr>
              <a:t>Қатысушылардың қызығушылығын оятады. </a:t>
            </a:r>
            <a:endParaRPr lang="ru-RU" altLang="ru-RU" sz="2500" b="1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kk-KZ" altLang="ru-RU" sz="2500" b="1">
                <a:solidFill>
                  <a:srgbClr val="0070C0"/>
                </a:solidFill>
                <a:latin typeface="Times New Roman" panose="02020603050405020304" pitchFamily="18" charset="0"/>
              </a:rPr>
              <a:t>Оқу үрдісіне белсенді қатысқандарды мадақтайды.  </a:t>
            </a:r>
            <a:endParaRPr lang="ru-RU" altLang="ru-RU" sz="2500" b="1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kk-KZ" altLang="ru-RU" sz="2500" b="1">
                <a:solidFill>
                  <a:srgbClr val="0070C0"/>
                </a:solidFill>
                <a:latin typeface="Times New Roman" panose="02020603050405020304" pitchFamily="18" charset="0"/>
              </a:rPr>
              <a:t>Көңіл-күйге бағытталады.</a:t>
            </a:r>
            <a:endParaRPr lang="en-US" altLang="ru-RU" sz="2500" b="1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kk-KZ" altLang="ru-RU" sz="2500" b="1">
                <a:solidFill>
                  <a:srgbClr val="0070C0"/>
                </a:solidFill>
                <a:latin typeface="Times New Roman" panose="02020603050405020304" pitchFamily="18" charset="0"/>
              </a:rPr>
              <a:t>Материалдың тиімді игерілуіне мүмкіндік береді.</a:t>
            </a:r>
            <a:endParaRPr lang="en-US" altLang="ru-RU" sz="2500" b="1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kk-KZ" altLang="ru-RU" sz="2500" b="1">
                <a:solidFill>
                  <a:srgbClr val="0070C0"/>
                </a:solidFill>
                <a:latin typeface="Times New Roman" panose="02020603050405020304" pitchFamily="18" charset="0"/>
              </a:rPr>
              <a:t>Қатысушыларға көп қырлы әсер етеді.</a:t>
            </a:r>
            <a:endParaRPr lang="ru-RU" altLang="ru-RU" sz="2500" b="1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kk-KZ" altLang="ru-RU" sz="2500" b="1">
                <a:solidFill>
                  <a:srgbClr val="0070C0"/>
                </a:solidFill>
                <a:latin typeface="Times New Roman" panose="02020603050405020304" pitchFamily="18" charset="0"/>
              </a:rPr>
              <a:t>Кері байланысты жүзеге асырады. </a:t>
            </a:r>
            <a:endParaRPr lang="en-US" altLang="ru-RU" sz="2500" b="1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kk-KZ" altLang="ru-RU" sz="2500" b="1">
                <a:solidFill>
                  <a:srgbClr val="0070C0"/>
                </a:solidFill>
                <a:latin typeface="Times New Roman" panose="02020603050405020304" pitchFamily="18" charset="0"/>
              </a:rPr>
              <a:t>Қатысушыларда өзіндік пікір, қатынас </a:t>
            </a:r>
            <a:endParaRPr lang="en-US" altLang="ru-RU" sz="2500" b="1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kk-KZ" altLang="ru-RU" sz="2500" b="1">
                <a:solidFill>
                  <a:srgbClr val="0070C0"/>
                </a:solidFill>
                <a:latin typeface="Times New Roman" panose="02020603050405020304" pitchFamily="18" charset="0"/>
              </a:rPr>
              <a:t>қалыптастырады.</a:t>
            </a:r>
            <a:endParaRPr lang="ru-RU" altLang="ru-RU" sz="2500" b="1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kk-KZ" altLang="ru-RU" sz="2500" b="1">
                <a:solidFill>
                  <a:srgbClr val="0070C0"/>
                </a:solidFill>
                <a:latin typeface="Times New Roman" panose="02020603050405020304" pitchFamily="18" charset="0"/>
              </a:rPr>
              <a:t>Мінез-құлықтың өзгеруіне ықпал етеді.</a:t>
            </a:r>
            <a:endParaRPr lang="ru-RU" altLang="ru-RU" sz="2500" b="1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kk-KZ" altLang="ru-RU" sz="2400" b="1">
                <a:solidFill>
                  <a:srgbClr val="A50021"/>
                </a:solidFill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00034" y="428604"/>
            <a:ext cx="814393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Интерактивті оқыту әдістерінің 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kk-KZ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артықшылықтары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00125" y="1785938"/>
            <a:ext cx="5857875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ru-RU" sz="2000" b="1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қысқа дәріс</a:t>
            </a:r>
            <a:endParaRPr lang="en-US" altLang="ru-RU" sz="2000" b="1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en-US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топтық жұмыс </a:t>
            </a:r>
          </a:p>
          <a:p>
            <a:pPr eaLnBrk="1" hangingPunct="1">
              <a:buFontTx/>
              <a:buChar char="•"/>
            </a:pPr>
            <a:r>
              <a:rPr lang="en-US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визитерді шақыру         </a:t>
            </a:r>
          </a:p>
          <a:p>
            <a:pPr eaLnBrk="1" hangingPunct="1">
              <a:buFontTx/>
              <a:buChar char="•"/>
            </a:pPr>
            <a:r>
              <a:rPr lang="en-US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ми</a:t>
            </a:r>
            <a:r>
              <a:rPr lang="kk-KZ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ға</a:t>
            </a:r>
            <a:r>
              <a:rPr lang="ru-RU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 шабуыл			</a:t>
            </a:r>
          </a:p>
          <a:p>
            <a:pPr eaLnBrk="1" hangingPunct="1">
              <a:buFontTx/>
              <a:buChar char="•"/>
            </a:pPr>
            <a:r>
              <a:rPr lang="en-US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имитация</a:t>
            </a:r>
            <a:r>
              <a:rPr lang="kk-KZ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ойыны			</a:t>
            </a:r>
          </a:p>
          <a:p>
            <a:pPr eaLnBrk="1" hangingPunct="1">
              <a:buFontTx/>
              <a:buChar char="•"/>
            </a:pPr>
            <a:r>
              <a:rPr lang="en-US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рөлдік ойын			</a:t>
            </a:r>
          </a:p>
          <a:p>
            <a:pPr eaLnBrk="1" hangingPunct="1">
              <a:buFontTx/>
              <a:buChar char="•"/>
            </a:pPr>
            <a:r>
              <a:rPr lang="en-US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жағдайлық тапсырмаларды шешу		          </a:t>
            </a:r>
          </a:p>
          <a:p>
            <a:pPr eaLnBrk="1" hangingPunct="1">
              <a:buFontTx/>
              <a:buChar char="•"/>
            </a:pPr>
            <a:r>
              <a:rPr lang="en-US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сарапшы топтардың пікірталасы</a:t>
            </a:r>
          </a:p>
          <a:p>
            <a:pPr eaLnBrk="1" hangingPunct="1">
              <a:buFontTx/>
              <a:buChar char="•"/>
            </a:pPr>
            <a:r>
              <a:rPr lang="en-US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жоба жасау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сұрау</a:t>
            </a:r>
          </a:p>
          <a:p>
            <a:pPr eaLnBrk="1" hangingPunct="1">
              <a:buFontTx/>
              <a:buChar char="•"/>
            </a:pPr>
            <a:r>
              <a:rPr lang="en-US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жағдайларды ойнау  </a:t>
            </a:r>
          </a:p>
          <a:p>
            <a:pPr eaLnBrk="1" hangingPunct="1">
              <a:buFontTx/>
              <a:buChar char="•"/>
            </a:pPr>
            <a:r>
              <a:rPr lang="en-US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қатысушылардың рөлінде </a:t>
            </a:r>
            <a:r>
              <a:rPr lang="kk-KZ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болу</a:t>
            </a:r>
            <a:endParaRPr lang="ru-RU" altLang="ru-RU" sz="2000" b="1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ru-RU" altLang="ru-RU" sz="2000" b="1">
                <a:solidFill>
                  <a:srgbClr val="0070C0"/>
                </a:solidFill>
                <a:latin typeface="Times New Roman" panose="02020603050405020304" pitchFamily="18" charset="0"/>
              </a:rPr>
              <a:t> бейнебаяндар менсуреттерді талқылау және т.б. 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00034" y="285729"/>
            <a:ext cx="825464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Оқытудың интерактивті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әдістері және түрлері: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pic>
        <p:nvPicPr>
          <p:cNvPr id="7178" name="Picture 10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 l="6522" r="10870"/>
          <a:stretch>
            <a:fillRect/>
          </a:stretch>
        </p:blipFill>
        <p:spPr bwMode="auto">
          <a:xfrm>
            <a:off x="5572125" y="2071688"/>
            <a:ext cx="2714625" cy="289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429125" y="2857500"/>
            <a:ext cx="428625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kk-KZ" altLang="ru-RU" sz="2600" b="1">
                <a:solidFill>
                  <a:srgbClr val="0070C0"/>
                </a:solidFill>
                <a:latin typeface="Times New Roman" panose="02020603050405020304" pitchFamily="18" charset="0"/>
              </a:rPr>
              <a:t>Интерактивті әдістерге әр түрлі көмекші құралдар пайдаланылған тұсаукесер (презентация) де жатады: тақталар, кітаптар, видео, слайдтар, флипчарттар, постерлер және  т.б.</a:t>
            </a:r>
            <a:r>
              <a:rPr lang="kk-KZ" altLang="ru-RU" sz="2600" b="1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1692275" y="6453188"/>
            <a:ext cx="57594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196" name="Picture 11" descr="C:\Documents and Settings\Gilenko\Local Settings\Temporary Internet Files\Content.IE5\DTK6PTRY\MCj0426054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714375"/>
            <a:ext cx="20447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Картинки по запросу картинки коучинг"/>
          <p:cNvPicPr>
            <a:picLocks noChangeAspect="1" noChangeArrowheads="1"/>
          </p:cNvPicPr>
          <p:nvPr/>
        </p:nvPicPr>
        <p:blipFill>
          <a:blip r:embed="rId3"/>
          <a:srcRect l="5899" r="9555"/>
          <a:stretch>
            <a:fillRect/>
          </a:stretch>
        </p:blipFill>
        <p:spPr bwMode="auto">
          <a:xfrm>
            <a:off x="642938" y="2571750"/>
            <a:ext cx="3563937" cy="3105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7" descr="Похожее изображени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357188"/>
            <a:ext cx="1571625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 descr="Картинки по запросу картинки фотографий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428604"/>
            <a:ext cx="2714644" cy="10323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4620" y="2492896"/>
            <a:ext cx="758412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0" i="1" cap="none" spc="0" dirty="0" err="1" smtClean="0">
                <a:ln w="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Назарларыңызға</a:t>
            </a:r>
            <a:r>
              <a:rPr lang="ru-RU" sz="4400" b="0" i="1" cap="none" spc="0" dirty="0" smtClean="0">
                <a:ln w="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ru-RU" sz="4400" b="0" i="1" cap="none" spc="0" dirty="0" err="1" smtClean="0">
                <a:ln w="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рахмет</a:t>
            </a:r>
            <a:r>
              <a:rPr lang="ru-RU" sz="4400" b="0" i="1" cap="none" spc="0" dirty="0" smtClean="0">
                <a:ln w="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!</a:t>
            </a:r>
            <a:endParaRPr lang="ru-RU" sz="4400" b="0" i="1" cap="none" spc="0" dirty="0">
              <a:ln w="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2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23528" y="332656"/>
            <a:ext cx="8229600" cy="20716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Ә</a:t>
            </a:r>
            <a:r>
              <a:rPr lang="ru-RU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діс</a:t>
            </a:r>
            <a: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гректің</a:t>
            </a:r>
            <a: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metodos</a:t>
            </a:r>
            <a:r>
              <a:rPr lang="ru-RU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сөзінен</a:t>
            </a:r>
            <a: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шыққан</a:t>
            </a:r>
            <a: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ұғым</a:t>
            </a:r>
            <a: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ақиқатқа</a:t>
            </a:r>
            <a: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шындыққа</a:t>
            </a:r>
            <a: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мақсатқа</a:t>
            </a:r>
            <a: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жетудің</a:t>
            </a:r>
            <a: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жолдары</a:t>
            </a:r>
            <a: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мағынаны</a:t>
            </a:r>
            <a: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білдіреді</a:t>
            </a:r>
            <a: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altLang="ru-RU" sz="2400" i="1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i="1" kern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2500313" y="2276723"/>
            <a:ext cx="3943350" cy="1219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800" i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charset="0"/>
              </a:rPr>
              <a:t>Әдіс</a:t>
            </a:r>
            <a:endParaRPr lang="ru-RU" sz="2800" i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charset="0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0" y="3716585"/>
            <a:ext cx="3851275" cy="20161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1400" i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charset="0"/>
              </a:rPr>
              <a:t>Мақсатқа қол жеткізетін жол,тәсіл, белгі жолмен тәртіпке салынған іс-әрекет</a:t>
            </a:r>
            <a:endParaRPr lang="ru-RU" sz="1400" i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charset="0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4859338" y="3861048"/>
            <a:ext cx="4284662" cy="1920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1400" i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charset="0"/>
              </a:rPr>
              <a:t>Оқушыларға білім беру және оларды дамыту мақсатында мұғалім мен оқушылардың бірлесіп жасайтын қызметі мен қарым-қатынасының тәсіл амалдары</a:t>
            </a:r>
            <a:endParaRPr lang="ru-RU" sz="1400" i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251520" y="548680"/>
            <a:ext cx="8352928" cy="5272087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kk-KZ" altLang="ru-RU" i="1" kern="0" smtClean="0">
                <a:latin typeface="Times New Roman" panose="02020603050405020304" pitchFamily="18" charset="0"/>
              </a:rPr>
              <a:t> Оқыту</a:t>
            </a:r>
            <a:r>
              <a:rPr lang="en-US" altLang="ru-RU" i="1" kern="0" smtClean="0">
                <a:latin typeface="Times New Roman" panose="02020603050405020304" pitchFamily="18" charset="0"/>
              </a:rPr>
              <a:t> </a:t>
            </a:r>
            <a:r>
              <a:rPr lang="ru-RU" altLang="ru-RU" i="1" kern="0" smtClean="0">
                <a:latin typeface="Times New Roman" panose="02020603050405020304" pitchFamily="18" charset="0"/>
              </a:rPr>
              <a:t>әдісі</a:t>
            </a:r>
            <a:r>
              <a:rPr lang="en-US" altLang="ru-RU" i="1" kern="0" smtClean="0">
                <a:latin typeface="Times New Roman" panose="02020603050405020304" pitchFamily="18" charset="0"/>
              </a:rPr>
              <a:t> </a:t>
            </a:r>
            <a:r>
              <a:rPr lang="ru-RU" altLang="ru-RU" i="1" kern="0" smtClean="0">
                <a:latin typeface="Times New Roman" panose="02020603050405020304" pitchFamily="18" charset="0"/>
              </a:rPr>
              <a:t>дидактиканың</a:t>
            </a:r>
            <a:r>
              <a:rPr lang="en-US" altLang="ru-RU" i="1" kern="0" smtClean="0">
                <a:latin typeface="Times New Roman" panose="02020603050405020304" pitchFamily="18" charset="0"/>
              </a:rPr>
              <a:t> </a:t>
            </a:r>
            <a:r>
              <a:rPr lang="ru-RU" altLang="ru-RU" i="1" kern="0" smtClean="0">
                <a:latin typeface="Times New Roman" panose="02020603050405020304" pitchFamily="18" charset="0"/>
              </a:rPr>
              <a:t>негізгі</a:t>
            </a:r>
            <a:r>
              <a:rPr lang="en-US" altLang="ru-RU" i="1" kern="0" smtClean="0">
                <a:latin typeface="Times New Roman" panose="02020603050405020304" pitchFamily="18" charset="0"/>
              </a:rPr>
              <a:t> </a:t>
            </a:r>
            <a:r>
              <a:rPr lang="ru-RU" altLang="ru-RU" i="1" kern="0" smtClean="0">
                <a:latin typeface="Times New Roman" panose="02020603050405020304" pitchFamily="18" charset="0"/>
              </a:rPr>
              <a:t>бір</a:t>
            </a:r>
            <a:r>
              <a:rPr lang="en-US" altLang="ru-RU" i="1" kern="0" smtClean="0">
                <a:latin typeface="Times New Roman" panose="02020603050405020304" pitchFamily="18" charset="0"/>
              </a:rPr>
              <a:t> </a:t>
            </a:r>
            <a:r>
              <a:rPr lang="ru-RU" altLang="ru-RU" i="1" kern="0" smtClean="0">
                <a:latin typeface="Times New Roman" panose="02020603050405020304" pitchFamily="18" charset="0"/>
              </a:rPr>
              <a:t>құрамды</a:t>
            </a:r>
            <a:r>
              <a:rPr lang="en-US" altLang="ru-RU" i="1" kern="0" smtClean="0">
                <a:latin typeface="Times New Roman" panose="02020603050405020304" pitchFamily="18" charset="0"/>
              </a:rPr>
              <a:t> </a:t>
            </a:r>
            <a:r>
              <a:rPr lang="ru-RU" altLang="ru-RU" i="1" kern="0" smtClean="0">
                <a:latin typeface="Times New Roman" panose="02020603050405020304" pitchFamily="18" charset="0"/>
              </a:rPr>
              <a:t>бөлігі</a:t>
            </a:r>
            <a:r>
              <a:rPr lang="en-US" altLang="ru-RU" i="1" kern="0" smtClean="0">
                <a:latin typeface="Times New Roman" panose="02020603050405020304" pitchFamily="18" charset="0"/>
              </a:rPr>
              <a:t> </a:t>
            </a:r>
            <a:r>
              <a:rPr lang="ru-RU" altLang="ru-RU" i="1" kern="0" smtClean="0">
                <a:latin typeface="Times New Roman" panose="02020603050405020304" pitchFamily="18" charset="0"/>
              </a:rPr>
              <a:t>болып</a:t>
            </a:r>
            <a:r>
              <a:rPr lang="en-US" altLang="ru-RU" i="1" kern="0" smtClean="0">
                <a:latin typeface="Times New Roman" panose="02020603050405020304" pitchFamily="18" charset="0"/>
              </a:rPr>
              <a:t> </a:t>
            </a:r>
            <a:r>
              <a:rPr lang="ru-RU" altLang="ru-RU" i="1" kern="0" smtClean="0">
                <a:latin typeface="Times New Roman" panose="02020603050405020304" pitchFamily="18" charset="0"/>
              </a:rPr>
              <a:t>табылады</a:t>
            </a:r>
            <a:r>
              <a:rPr lang="en-US" altLang="ru-RU" i="1" kern="0" smtClean="0">
                <a:latin typeface="Times New Roman" panose="02020603050405020304" pitchFamily="18" charset="0"/>
              </a:rPr>
              <a:t>. </a:t>
            </a:r>
            <a:r>
              <a:rPr lang="ru-RU" altLang="ru-RU" i="1" kern="0" smtClean="0">
                <a:latin typeface="Times New Roman" panose="02020603050405020304" pitchFamily="18" charset="0"/>
              </a:rPr>
              <a:t>Себебі</a:t>
            </a:r>
            <a:r>
              <a:rPr lang="en-US" altLang="ru-RU" i="1" kern="0" smtClean="0">
                <a:latin typeface="Times New Roman" panose="02020603050405020304" pitchFamily="18" charset="0"/>
              </a:rPr>
              <a:t>, </a:t>
            </a:r>
            <a:r>
              <a:rPr lang="ru-RU" altLang="ru-RU" i="1" kern="0" smtClean="0">
                <a:latin typeface="Times New Roman" panose="02020603050405020304" pitchFamily="18" charset="0"/>
              </a:rPr>
              <a:t>оқыту</a:t>
            </a:r>
            <a:r>
              <a:rPr lang="en-US" altLang="ru-RU" i="1" kern="0" smtClean="0">
                <a:latin typeface="Times New Roman" panose="02020603050405020304" pitchFamily="18" charset="0"/>
              </a:rPr>
              <a:t> </a:t>
            </a:r>
            <a:r>
              <a:rPr lang="ru-RU" altLang="ru-RU" i="1" kern="0" smtClean="0">
                <a:latin typeface="Times New Roman" panose="02020603050405020304" pitchFamily="18" charset="0"/>
              </a:rPr>
              <a:t>процесі</a:t>
            </a:r>
            <a:r>
              <a:rPr lang="en-US" altLang="ru-RU" i="1" kern="0" smtClean="0">
                <a:latin typeface="Times New Roman" panose="02020603050405020304" pitchFamily="18" charset="0"/>
              </a:rPr>
              <a:t> </a:t>
            </a:r>
            <a:r>
              <a:rPr lang="ru-RU" altLang="ru-RU" i="1" kern="0" smtClean="0">
                <a:latin typeface="Times New Roman" panose="02020603050405020304" pitchFamily="18" charset="0"/>
              </a:rPr>
              <a:t>оның</a:t>
            </a:r>
            <a:r>
              <a:rPr lang="en-US" altLang="ru-RU" i="1" kern="0" smtClean="0">
                <a:latin typeface="Times New Roman" panose="02020603050405020304" pitchFamily="18" charset="0"/>
              </a:rPr>
              <a:t> </a:t>
            </a:r>
            <a:r>
              <a:rPr lang="ru-RU" altLang="ru-RU" i="1" kern="0" smtClean="0">
                <a:latin typeface="Times New Roman" panose="02020603050405020304" pitchFamily="18" charset="0"/>
              </a:rPr>
              <a:t>мақсаты</a:t>
            </a:r>
            <a:r>
              <a:rPr lang="en-US" altLang="ru-RU" i="1" kern="0" smtClean="0">
                <a:latin typeface="Times New Roman" panose="02020603050405020304" pitchFamily="18" charset="0"/>
              </a:rPr>
              <a:t>, </a:t>
            </a:r>
            <a:r>
              <a:rPr lang="ru-RU" altLang="ru-RU" i="1" kern="0" smtClean="0">
                <a:latin typeface="Times New Roman" panose="02020603050405020304" pitchFamily="18" charset="0"/>
              </a:rPr>
              <a:t>мазмұны</a:t>
            </a:r>
            <a:r>
              <a:rPr lang="en-US" altLang="ru-RU" i="1" kern="0" smtClean="0">
                <a:latin typeface="Times New Roman" panose="02020603050405020304" pitchFamily="18" charset="0"/>
              </a:rPr>
              <a:t>, </a:t>
            </a:r>
            <a:r>
              <a:rPr lang="ru-RU" altLang="ru-RU" i="1" kern="0" smtClean="0">
                <a:latin typeface="Times New Roman" panose="02020603050405020304" pitchFamily="18" charset="0"/>
              </a:rPr>
              <a:t>әдістері</a:t>
            </a:r>
            <a:r>
              <a:rPr lang="en-US" altLang="ru-RU" i="1" kern="0" smtClean="0">
                <a:latin typeface="Times New Roman" panose="02020603050405020304" pitchFamily="18" charset="0"/>
              </a:rPr>
              <a:t> </a:t>
            </a:r>
            <a:r>
              <a:rPr lang="ru-RU" altLang="ru-RU" i="1" kern="0" smtClean="0">
                <a:latin typeface="Times New Roman" panose="02020603050405020304" pitchFamily="18" charset="0"/>
              </a:rPr>
              <a:t>және</a:t>
            </a:r>
            <a:r>
              <a:rPr lang="en-US" altLang="ru-RU" i="1" kern="0" smtClean="0">
                <a:latin typeface="Times New Roman" panose="02020603050405020304" pitchFamily="18" charset="0"/>
              </a:rPr>
              <a:t> </a:t>
            </a:r>
            <a:r>
              <a:rPr lang="ru-RU" altLang="ru-RU" i="1" kern="0" smtClean="0">
                <a:latin typeface="Times New Roman" panose="02020603050405020304" pitchFamily="18" charset="0"/>
              </a:rPr>
              <a:t>ұйымдастыру</a:t>
            </a:r>
            <a:r>
              <a:rPr lang="en-US" altLang="ru-RU" i="1" kern="0" smtClean="0">
                <a:latin typeface="Times New Roman" panose="02020603050405020304" pitchFamily="18" charset="0"/>
              </a:rPr>
              <a:t> </a:t>
            </a:r>
            <a:r>
              <a:rPr lang="ru-RU" altLang="ru-RU" i="1" kern="0" smtClean="0">
                <a:latin typeface="Times New Roman" panose="02020603050405020304" pitchFamily="18" charset="0"/>
              </a:rPr>
              <a:t>формаларының</a:t>
            </a:r>
            <a:r>
              <a:rPr lang="en-US" altLang="ru-RU" i="1" kern="0" smtClean="0">
                <a:latin typeface="Times New Roman" panose="02020603050405020304" pitchFamily="18" charset="0"/>
              </a:rPr>
              <a:t> </a:t>
            </a:r>
            <a:r>
              <a:rPr lang="ru-RU" altLang="ru-RU" i="1" kern="0" smtClean="0">
                <a:latin typeface="Times New Roman" panose="02020603050405020304" pitchFamily="18" charset="0"/>
              </a:rPr>
              <a:t>біртұтастығы</a:t>
            </a:r>
            <a:r>
              <a:rPr lang="en-US" altLang="ru-RU" i="1" kern="0" smtClean="0">
                <a:latin typeface="Times New Roman" panose="02020603050405020304" pitchFamily="18" charset="0"/>
              </a:rPr>
              <a:t> </a:t>
            </a:r>
            <a:r>
              <a:rPr lang="ru-RU" altLang="ru-RU" i="1" kern="0" smtClean="0">
                <a:latin typeface="Times New Roman" panose="02020603050405020304" pitchFamily="18" charset="0"/>
              </a:rPr>
              <a:t>болып</a:t>
            </a:r>
            <a:r>
              <a:rPr lang="en-US" altLang="ru-RU" i="1" kern="0" smtClean="0">
                <a:latin typeface="Times New Roman" panose="02020603050405020304" pitchFamily="18" charset="0"/>
              </a:rPr>
              <a:t> </a:t>
            </a:r>
            <a:r>
              <a:rPr lang="ru-RU" altLang="ru-RU" i="1" kern="0" smtClean="0">
                <a:latin typeface="Times New Roman" panose="02020603050405020304" pitchFamily="18" charset="0"/>
              </a:rPr>
              <a:t>табылады</a:t>
            </a:r>
            <a:r>
              <a:rPr lang="en-US" altLang="ru-RU" i="1" kern="0" smtClean="0">
                <a:latin typeface="Times New Roman" panose="02020603050405020304" pitchFamily="18" charset="0"/>
              </a:rPr>
              <a:t>.</a:t>
            </a:r>
          </a:p>
          <a:p>
            <a:endParaRPr lang="kk-KZ" altLang="ru-RU" i="1" kern="0" smtClean="0">
              <a:latin typeface="Times New Roman" panose="02020603050405020304" pitchFamily="18" charset="0"/>
            </a:endParaRPr>
          </a:p>
          <a:p>
            <a:r>
              <a:rPr lang="kk-KZ" altLang="ru-RU" i="1" kern="0" smtClean="0">
                <a:latin typeface="Times New Roman" panose="02020603050405020304" pitchFamily="18" charset="0"/>
              </a:rPr>
              <a:t>Оқыту құралдары – білім алудың, іскерліктерді қалыптастырудың көзі, сонымен қатар оқу үдерісінің тиімділігін арттыруға арнайы әзірленген материалдық заттар, құралдар, құрылғылар.</a:t>
            </a:r>
            <a:endParaRPr lang="ru-RU" altLang="ru-RU" i="1" kern="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10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-143867" y="1987748"/>
            <a:ext cx="2051050" cy="15843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393B"/>
              </a:gs>
              <a:gs pos="50000">
                <a:srgbClr val="FF7C80"/>
              </a:gs>
              <a:gs pos="100000">
                <a:srgbClr val="76393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 әдістері</a:t>
            </a:r>
            <a:endParaRPr lang="ru-RU" altLang="ru-RU" sz="20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2627908" y="187523"/>
            <a:ext cx="6372225" cy="11541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393B"/>
              </a:gs>
              <a:gs pos="50000">
                <a:srgbClr val="FF7C80"/>
              </a:gs>
              <a:gs pos="100000">
                <a:srgbClr val="76393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оқушыларға</a:t>
            </a: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беру</a:t>
            </a: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alt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</a:t>
            </a: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бірлесіп</a:t>
            </a: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жасайтын</a:t>
            </a: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</a:t>
            </a: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alt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</a:t>
            </a: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қарым</a:t>
            </a: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қатынасының</a:t>
            </a: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</a:t>
            </a: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амалдары</a:t>
            </a: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пікір</a:t>
            </a: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айтылады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2699346" y="1555948"/>
            <a:ext cx="6300787" cy="1152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393B"/>
              </a:gs>
              <a:gs pos="50000">
                <a:srgbClr val="FF7C80"/>
              </a:gs>
              <a:gs pos="100000">
                <a:srgbClr val="76393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оқытушы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мен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істеу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kk-KZ" altLang="ru-RU" sz="1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арқасында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іскерлік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дағды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қалыптасып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kk-KZ" altLang="ru-RU" sz="1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дүние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танымдылығы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мен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қабілеттілігі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артады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843808" y="2852936"/>
            <a:ext cx="5832475" cy="9350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393B"/>
              </a:gs>
              <a:gs pos="50000">
                <a:srgbClr val="FF7C80"/>
              </a:gs>
              <a:gs pos="100000">
                <a:srgbClr val="76393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мен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бірлесе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жасайтын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әрекеті 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2843808" y="3932436"/>
            <a:ext cx="5832475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393B"/>
              </a:gs>
              <a:gs pos="50000">
                <a:srgbClr val="FF7C80"/>
              </a:gs>
              <a:gs pos="100000">
                <a:srgbClr val="76393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мен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әрекетінің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altLang="ru-RU" sz="1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жолдары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2843808" y="4940498"/>
            <a:ext cx="5761038" cy="792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393B"/>
              </a:gs>
              <a:gs pos="50000">
                <a:srgbClr val="FF7C80"/>
              </a:gs>
              <a:gs pos="100000">
                <a:srgbClr val="76393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мен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әрекетінің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</a:p>
          <a:p>
            <a:pPr eaLnBrk="1" hangingPunct="1"/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таным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жетілдіру</a:t>
            </a:r>
            <a:r>
              <a:rPr lang="en-US" alt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V="1">
            <a:off x="1907183" y="1195586"/>
            <a:ext cx="792163" cy="14414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1907183" y="2060773"/>
            <a:ext cx="865188" cy="57626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1907183" y="2637036"/>
            <a:ext cx="936625" cy="35877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907183" y="2637036"/>
            <a:ext cx="863600" cy="1366837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1907183" y="2637036"/>
            <a:ext cx="863600" cy="230346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61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1543514" y="44375"/>
            <a:ext cx="7200900" cy="11525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762F5E"/>
              </a:gs>
              <a:gs pos="50000">
                <a:srgbClr val="FF66CC"/>
              </a:gs>
              <a:gs pos="100000">
                <a:srgbClr val="762F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latin typeface="Times New Roman" panose="02020603050405020304" pitchFamily="18" charset="0"/>
              </a:rPr>
              <a:t>Оқыту әдістерінің тобы</a:t>
            </a: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535451" y="2060500"/>
            <a:ext cx="3024188" cy="9366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762F5E"/>
              </a:gs>
              <a:gs pos="50000">
                <a:srgbClr val="FF66CC"/>
              </a:gs>
              <a:gs pos="100000">
                <a:srgbClr val="762F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>
                <a:latin typeface="Times New Roman" panose="02020603050405020304" pitchFamily="18" charset="0"/>
              </a:rPr>
              <a:t>Сөздік</a:t>
            </a:r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51351" y="3141588"/>
            <a:ext cx="2806700" cy="863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762F5E"/>
              </a:gs>
              <a:gs pos="50000">
                <a:srgbClr val="FF66CC"/>
              </a:gs>
              <a:gs pos="100000">
                <a:srgbClr val="762F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>
                <a:latin typeface="Times New Roman" panose="02020603050405020304" pitchFamily="18" charset="0"/>
              </a:rPr>
              <a:t>Көрнекілік</a:t>
            </a:r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5936126" y="1844600"/>
            <a:ext cx="3024188" cy="9366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762F5E"/>
              </a:gs>
              <a:gs pos="50000">
                <a:srgbClr val="FF66CC"/>
              </a:gs>
              <a:gs pos="100000">
                <a:srgbClr val="762F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kk-KZ" altLang="ru-RU">
                <a:latin typeface="Times New Roman" panose="02020603050405020304" pitchFamily="18" charset="0"/>
              </a:rPr>
              <a:t>Репродуктивті</a:t>
            </a:r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5720226" y="2997125"/>
            <a:ext cx="3095625" cy="893763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762F5E"/>
              </a:gs>
              <a:gs pos="50000">
                <a:srgbClr val="FF66CC"/>
              </a:gs>
              <a:gs pos="100000">
                <a:srgbClr val="762F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>
                <a:latin typeface="Times New Roman" panose="02020603050405020304" pitchFamily="18" charset="0"/>
              </a:rPr>
              <a:t>Индуктивті және дедуктивті</a:t>
            </a:r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390989" y="5445050"/>
            <a:ext cx="3382962" cy="9366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762F5E"/>
              </a:gs>
              <a:gs pos="50000">
                <a:srgbClr val="FF66CC"/>
              </a:gs>
              <a:gs pos="100000">
                <a:srgbClr val="762F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>
                <a:latin typeface="Times New Roman" panose="02020603050405020304" pitchFamily="18" charset="0"/>
              </a:rPr>
              <a:t>Практикалық</a:t>
            </a:r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H="1">
            <a:off x="3272301" y="1341363"/>
            <a:ext cx="1079500" cy="792162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H="1">
            <a:off x="3488201" y="1341363"/>
            <a:ext cx="863600" cy="19431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4351801" y="1341363"/>
            <a:ext cx="2016125" cy="719137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4351801" y="1341363"/>
            <a:ext cx="1368425" cy="19431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4351801" y="1341363"/>
            <a:ext cx="1368425" cy="4176712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-4299" y="4221088"/>
            <a:ext cx="3024188" cy="9366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762F5E"/>
              </a:gs>
              <a:gs pos="50000">
                <a:srgbClr val="FF66CC"/>
              </a:gs>
              <a:gs pos="100000">
                <a:srgbClr val="762F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>
                <a:latin typeface="Times New Roman" panose="02020603050405020304" pitchFamily="18" charset="0"/>
              </a:rPr>
              <a:t>Проблемалық-ізденістік</a:t>
            </a:r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3054814" y="1341363"/>
            <a:ext cx="1296987" cy="3455987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4351801" y="1412800"/>
            <a:ext cx="1368425" cy="28797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5504326" y="4221088"/>
            <a:ext cx="3024188" cy="9366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762F5E"/>
              </a:gs>
              <a:gs pos="50000">
                <a:srgbClr val="FF66CC"/>
              </a:gs>
              <a:gs pos="100000">
                <a:srgbClr val="762F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>
                <a:latin typeface="Times New Roman" panose="02020603050405020304" pitchFamily="18" charset="0"/>
              </a:rPr>
              <a:t>Проблемалық-ізденістік</a:t>
            </a:r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5431301" y="5445050"/>
            <a:ext cx="3313113" cy="9366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762F5E"/>
              </a:gs>
              <a:gs pos="50000">
                <a:srgbClr val="FF66CC"/>
              </a:gs>
              <a:gs pos="100000">
                <a:srgbClr val="762F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>
                <a:latin typeface="Times New Roman" panose="02020603050405020304" pitchFamily="18" charset="0"/>
              </a:rPr>
              <a:t>Оқу танымдық іс әрекеттерді</a:t>
            </a:r>
          </a:p>
          <a:p>
            <a:pPr algn="ctr" eaLnBrk="1" hangingPunct="1"/>
            <a:r>
              <a:rPr lang="kk-KZ" altLang="ru-RU">
                <a:latin typeface="Times New Roman" panose="02020603050405020304" pitchFamily="18" charset="0"/>
              </a:rPr>
              <a:t>ынталандыру</a:t>
            </a:r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H="1">
            <a:off x="3343739" y="1341363"/>
            <a:ext cx="1008062" cy="403225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72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500"/>
                            </p:stCondLst>
                            <p:childTnLst>
                              <p:par>
                                <p:cTn id="6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500"/>
                            </p:stCondLst>
                            <p:childTnLst>
                              <p:par>
                                <p:cTn id="6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5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3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24075" y="0"/>
            <a:ext cx="5472113" cy="981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 sz="2000">
                <a:latin typeface="Times New Roman" panose="02020603050405020304" pitchFamily="18" charset="0"/>
              </a:rPr>
              <a:t>Сөздік</a:t>
            </a:r>
            <a:endParaRPr lang="ru-RU" altLang="ru-RU" sz="2000">
              <a:latin typeface="Times New Roman" panose="02020603050405020304" pitchFamily="18" charset="0"/>
            </a:endParaRPr>
          </a:p>
        </p:txBody>
      </p:sp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2124075" y="1364818"/>
            <a:ext cx="5400675" cy="865188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/>
              <a:t>Дәріс 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016919" y="2262982"/>
            <a:ext cx="5543550" cy="863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/>
              <a:t> әңгіме</a:t>
            </a:r>
            <a:endParaRPr lang="ru-RU" altLang="ru-RU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098164" y="3177381"/>
            <a:ext cx="5329238" cy="792162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/>
              <a:t>сұхбат</a:t>
            </a:r>
            <a:endParaRPr lang="ru-RU" altLang="ru-RU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2124075" y="4012428"/>
            <a:ext cx="5329238" cy="1008063"/>
          </a:xfrm>
          <a:prstGeom prst="ellipse">
            <a:avLst/>
          </a:prstGeom>
          <a:solidFill>
            <a:srgbClr val="66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/>
              <a:t>түсіндіру</a:t>
            </a:r>
            <a:endParaRPr lang="ru-RU" altLang="ru-RU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755650" y="476250"/>
            <a:ext cx="136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755650" y="476250"/>
            <a:ext cx="0" cy="1152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684213" y="6021388"/>
            <a:ext cx="0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684213" y="6453188"/>
            <a:ext cx="13668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7164388" y="6381750"/>
            <a:ext cx="1152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V="1">
            <a:off x="8316913" y="6021388"/>
            <a:ext cx="0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7596188" y="476250"/>
            <a:ext cx="863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8459788" y="476250"/>
            <a:ext cx="0" cy="10810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4824412" y="1006043"/>
            <a:ext cx="0" cy="358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4716463" y="6021388"/>
            <a:ext cx="12292" cy="8366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Oval 26"/>
          <p:cNvSpPr>
            <a:spLocks noChangeArrowheads="1"/>
          </p:cNvSpPr>
          <p:nvPr/>
        </p:nvSpPr>
        <p:spPr bwMode="auto">
          <a:xfrm>
            <a:off x="2170396" y="5099050"/>
            <a:ext cx="5184775" cy="981075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/>
              <a:t>пікірталас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4389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2411760" y="591344"/>
            <a:ext cx="3943350" cy="1219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Көрнекілік</a:t>
            </a:r>
            <a:endParaRPr lang="ru-RU" sz="20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323850" y="2924175"/>
            <a:ext cx="3851275" cy="20161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Иллюстрация </a:t>
            </a:r>
          </a:p>
        </p:txBody>
      </p:sp>
      <p:sp>
        <p:nvSpPr>
          <p:cNvPr id="4" name="Облако 3"/>
          <p:cNvSpPr/>
          <p:nvPr/>
        </p:nvSpPr>
        <p:spPr>
          <a:xfrm>
            <a:off x="4932040" y="3052407"/>
            <a:ext cx="3995738" cy="1920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Демонстрация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H="1">
            <a:off x="2268538" y="1916113"/>
            <a:ext cx="86360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5364163" y="1989138"/>
            <a:ext cx="720725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68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63713" y="260350"/>
            <a:ext cx="6264275" cy="64928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/>
              <a:t>Оқу-танымдық іс-әрекетті ынталандыру әдістері</a:t>
            </a:r>
            <a:r>
              <a:rPr lang="ru-RU" altLang="ru-RU"/>
              <a:t>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268538" y="1052513"/>
            <a:ext cx="5327650" cy="6477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/>
              <a:t>Оқу пікірсайыстары</a:t>
            </a:r>
            <a:r>
              <a:rPr lang="ru-RU" altLang="ru-RU"/>
              <a:t>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68538" y="1916113"/>
            <a:ext cx="5327650" cy="7207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/>
              <a:t>дидактикалық және іскерлік ойындар</a:t>
            </a:r>
            <a:r>
              <a:rPr lang="ru-RU" altLang="ru-RU"/>
              <a:t>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268538" y="2924175"/>
            <a:ext cx="5399087" cy="64928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/>
              <a:t>тренингтер,</a:t>
            </a:r>
            <a:r>
              <a:rPr lang="ru-RU" altLang="ru-RU"/>
              <a:t> 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68538" y="3789363"/>
            <a:ext cx="5399087" cy="6477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/>
              <a:t>жеке (топтық) жобалау,</a:t>
            </a:r>
            <a:r>
              <a:rPr lang="ru-RU" altLang="ru-RU"/>
              <a:t> 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339975" y="4581525"/>
            <a:ext cx="5327650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 dirty="0" smtClean="0"/>
              <a:t>зертханалық </a:t>
            </a:r>
            <a:r>
              <a:rPr lang="kk-KZ" altLang="ru-RU" dirty="0"/>
              <a:t>жұмыс</a:t>
            </a:r>
            <a:r>
              <a:rPr lang="ru-RU" altLang="ru-RU" dirty="0"/>
              <a:t> 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" y="1268412"/>
            <a:ext cx="2268538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-108520" y="2133599"/>
            <a:ext cx="237547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" y="3284984"/>
            <a:ext cx="2122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4056" y="4103515"/>
            <a:ext cx="2122488" cy="7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323850" y="5013325"/>
            <a:ext cx="187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156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4000504"/>
            <a:ext cx="8143932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ИНТЕРАКТИВТІ 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ӘДІСТЕР</a:t>
            </a:r>
          </a:p>
        </p:txBody>
      </p:sp>
      <p:pic>
        <p:nvPicPr>
          <p:cNvPr id="3075" name="Picture 8" descr="Картинки по запросу картинка интерактивные методы обучен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785813"/>
            <a:ext cx="3857625" cy="2878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1115</TotalTime>
  <Words>436</Words>
  <Application>Microsoft Office PowerPoint</Application>
  <PresentationFormat>Экран (4:3)</PresentationFormat>
  <Paragraphs>94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Verdana</vt:lpstr>
      <vt:lpstr>Wingdings</vt:lpstr>
      <vt:lpstr>Профиль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серик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серик</dc:creator>
  <cp:lastModifiedBy>Пользователь</cp:lastModifiedBy>
  <cp:revision>274</cp:revision>
  <dcterms:created xsi:type="dcterms:W3CDTF">2006-03-08T14:40:40Z</dcterms:created>
  <dcterms:modified xsi:type="dcterms:W3CDTF">2021-12-19T17:09:26Z</dcterms:modified>
</cp:coreProperties>
</file>