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311" r:id="rId4"/>
    <p:sldId id="312" r:id="rId5"/>
    <p:sldId id="314" r:id="rId6"/>
    <p:sldId id="315" r:id="rId7"/>
    <p:sldId id="328" r:id="rId8"/>
    <p:sldId id="319" r:id="rId9"/>
    <p:sldId id="325" r:id="rId10"/>
    <p:sldId id="316" r:id="rId11"/>
    <p:sldId id="318" r:id="rId12"/>
    <p:sldId id="32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11A0-222E-41B4-9DAA-CD1793C49DEE}" type="datetimeFigureOut">
              <a:rPr lang="en-GB" smtClean="0"/>
              <a:pPr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Семей қаласы, Назарбаев Зияткерлік мектебі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FCC3-220F-42E2-9A73-8C5D8F355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2829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E2BF2-C267-475D-AF4A-62DA45E04553}" type="datetimeFigureOut">
              <a:rPr lang="en-GB" smtClean="0"/>
              <a:pPr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Семей қаласы, Назарбаев Зияткерлік мектебі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D5855-1BB2-4F87-84BF-CD9FE60BF1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1797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5855-1BB2-4F87-84BF-CD9FE60BF10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Семей қаласы, Назарбаев Зияткерлік мектебі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072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D631-0DC4-45AB-89DC-9063B4501419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1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AD-F315-49F7-8ADC-7BFF544270A6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27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D5E7-F677-44E1-8063-4050BEF5D523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495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8DD1-86BC-4356-8ED3-DB797FD6E2AC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770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505D-D120-4619-A308-3F032357C9CE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339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14FF-D0DB-41AF-A381-7243DB4C1898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695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90B2-9010-4A87-9CC8-9B488EF2638B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795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8366-83E9-450A-98B4-AC7E05026CF7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99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CDD8-336C-4513-A170-6393D29C807D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04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CA4F88-ADC0-4B72-A36E-9FAB4128B8AE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382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889C-FF7D-4753-8C71-32941A5038F1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47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055B49-6D62-41A7-8B12-4E4EF50FEB05}" type="datetime1">
              <a:rPr lang="en-GB" smtClean="0"/>
              <a:pPr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Чултуков Нартай Советханович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EB4DA6-F76B-4424-B60C-F88DC9E18C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76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3.wdp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95" y="4591460"/>
            <a:ext cx="10074206" cy="1280890"/>
          </a:xfrm>
        </p:spPr>
        <p:txBody>
          <a:bodyPr>
            <a:no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</a:t>
            </a:r>
            <a:b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 ТЕҢДЕУІ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35106" y="185934"/>
            <a:ext cx="10954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Бөлім </a:t>
            </a:r>
          </a:p>
          <a:p>
            <a:pPr algn="ctr"/>
            <a:r>
              <a:rPr lang="kk-KZ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ЖАЗЫҚТЫҚТАҒЫ ТІКБҰРЫШТЫ КООРДИНАТАЛАР ЖҮЙЕСІ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17873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3" y="253963"/>
            <a:ext cx="2821832" cy="898410"/>
          </a:xfrm>
        </p:spPr>
        <p:txBody>
          <a:bodyPr/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 №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1" b="2396"/>
          <a:stretch/>
        </p:blipFill>
        <p:spPr bwMode="auto">
          <a:xfrm>
            <a:off x="120443" y="2081282"/>
            <a:ext cx="4915578" cy="41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64" b="11474"/>
          <a:stretch/>
        </p:blipFill>
        <p:spPr bwMode="auto">
          <a:xfrm>
            <a:off x="8743318" y="2454411"/>
            <a:ext cx="2901360" cy="7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1"/>
          <a:stretch/>
        </p:blipFill>
        <p:spPr bwMode="auto">
          <a:xfrm>
            <a:off x="8739293" y="3361465"/>
            <a:ext cx="2905385" cy="5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3318" y="4083602"/>
            <a:ext cx="2901360" cy="65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7343" y="4977075"/>
            <a:ext cx="2901360" cy="63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81" b="15219"/>
          <a:stretch/>
        </p:blipFill>
        <p:spPr bwMode="auto">
          <a:xfrm>
            <a:off x="8747343" y="5785908"/>
            <a:ext cx="2901360" cy="54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54668" y="1998500"/>
            <a:ext cx="3375898" cy="428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984" y="2305027"/>
            <a:ext cx="3521090" cy="387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108" y="1021744"/>
            <a:ext cx="11523595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Сурет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бойынша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</a:t>
            </a: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үзудің теңдеуін жазыңыз.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2139" y="1022099"/>
                <a:ext cx="11683747" cy="1513567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F(-2; 3) </a:t>
                </a:r>
                <a:r>
                  <a:rPr lang="kk-KZ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нүктесін басып өтетін бұрыштық </a:t>
                </a:r>
                <a:r>
                  <a:rPr lang="kk-KZ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коэффициенті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kk-KZ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kk-KZ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k-KZ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болатын түзудің теңдеуін жазыңыз</a:t>
                </a:r>
                <a:r>
                  <a:rPr lang="kk-KZ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139" y="1022099"/>
                <a:ext cx="11683747" cy="1513567"/>
              </a:xfrm>
              <a:blipFill rotWithShape="1">
                <a:blip r:embed="rId2"/>
                <a:stretch>
                  <a:fillRect l="-2347" t="-10081" r="-14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752267" y="252658"/>
            <a:ext cx="2525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 №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attachment.outlook.office.net/owa/Chultukov_N@sm.nis.edu.kz/service.svc/s/GetAttachmentThumbnail?id=AAMkADdkMjFjYjJhLTljMTktNDBmZC04NTVhLWY4NWQ1MTcyMjViYwBGAAAAAAB9kQ5tKpTqR4Am%2FLD2pysvBwDbFZsBdS5sQL7QRZqLaqjoAAAAMY4yAABKjB47SrtUTJXP5EIKdUB2AAURpfpjAAABEgAQACXUMXO7ZE1IojQTUIpCT9Y%3D&amp;thumbnailType=2&amp;X-OWA-CANARY=7pbHroeNrUWSg54Aq7oFUIBA_GiCGtYY__Pqxqwu7fuAUUhSC13xP4AA-q-5N-4QGkG_n4hgloE.&amp;token=eyJhbGciOiJSUzI1NiIsImtpZCI6IjA2MDBGOUY2NzQ2MjA3MzdFNzM0MDRFMjg3QzQ1QTgxOENCN0NFQjgiLCJ4NXQiOiJCZ0Q1OW5SaUJ6Zm5OQVRpaDhSYWdZeTN6cmciLCJ0eXAiOiJKV1QifQ.eyJ2ZXIiOiJFeGNoYW5nZS5DYWxsYmFjay5WMSIsImFwcGN0eHNlbmRlciI6Ik93YURvd25sb2FkQDM5ZGI1MmM5LWUzMWUtNDJjMi04MDgzLTc1MzU1YjcyOGRlMyIsImFwcGN0eCI6IntcIm1zZXhjaHByb3RcIjpcIm93YVwiLFwicHJpbWFyeXNpZFwiOlwiUy0xLTUtMjEtMTc4NTczNjI5NS0zMjY3MjAzNDI2LTMxMjEzODg2ODctMzM4NjY1XCIsXCJwdWlkXCI6XCIxMTUzOTA2NjYwNjMzNTcyMTU0XCIsXCJvaWRcIjpcImJmZTVjYjNlLTkyNGEtNDRmMi1iYjkyLWEzYjZmMjE0NzNhZlwiLFwic2NvcGVcIjpcIk93YURvd25sb2FkXCJ9IiwibmJmIjoxNTM2OTU3NjU3LCJleHAiOjE1MzY5NTgyNTcsImlzcyI6IjAwMDAwMDAyLTAwMDAtMGZmMS1jZTAwLTAwMDAwMDAwMDAwMEAzOWRiNTJjOS1lMzFlLTQyYzItODA4My03NTM1NWI3MjhkZTMiLCJhdWQiOiIwMDAwMDAwMi0wMDAwLTBmZjEtY2UwMC0wMDAwMDAwMDAwMDAvYXR0YWNobWVudC5vdXRsb29rLm9mZmljZS5uZXRAMzlkYjUyYzktZTMxZS00MmMyLTgwODMtNzUzNTViNzI4ZGUzIn0.G9EGhhKbaA7LfrHRpL2J5zL-OO6WkIkKB3tSKdatbym1Lj-OGkLiiUGCs0iqTWCxI5jtkBUIv-_Ee8MkLoRIlHhPj7DMgcz8irzJcvU7KO9M0hMnIMg_DJ5h1jhKbjLja6vhWtDXotlOaT9Su-3XLrILBKBO3cFQw7j7XU1N-QwEs1JHg4ChCQWquYMDpFkzL13qMmsMncoq0AY45alxilKq8wuoBw667eNqb90aE_XpWzxGkq8SNNK6QlR8jWuTeB020ltXJp5lrYqllI9ti-FufPFqyLsJyczFR6Aa81g0RG2QmBL8VKpSruKfGZSsq2DEuy2keqHmoXyFnAeM4w&amp;owa=outlook.offic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" t="8142" r="9355" b="17193"/>
          <a:stretch/>
        </p:blipFill>
        <p:spPr bwMode="auto">
          <a:xfrm>
            <a:off x="2715906" y="2538942"/>
            <a:ext cx="7588154" cy="36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2005" y="2432549"/>
            <a:ext cx="8215953" cy="382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3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 ЖАЛПЫ ТЕҢДЕУІ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4" y="1720169"/>
            <a:ext cx="11929533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0 =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kx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– y + b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kx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– y + b = 0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By + c = 0  </a:t>
            </a:r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0517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РЕФЛКСИЯ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195" y="1875955"/>
            <a:ext cx="114152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Нені </a:t>
            </a: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білдім, нені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үйрендім?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ені </a:t>
            </a: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түсінбедім?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Немен </a:t>
            </a: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 жалғастыру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Бұған дейінгі білімімде түсінбеген тұстар бар ма, ол осы тақырыпты түсінуге қалай әсер етті?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23365"/>
            <a:ext cx="10058400" cy="813995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4DA6-F76B-4424-B60C-F88DC9E18CD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0715" y="3243799"/>
            <a:ext cx="10058400" cy="813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843" y="3909069"/>
            <a:ext cx="11374414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Оқушылар:</a:t>
            </a:r>
            <a:endParaRPr lang="en-GB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 білу және оны есептер шығаруда қолдана алу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916792" y="1825527"/>
                <a:ext cx="10682515" cy="1210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8.1.3.19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kk-KZ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түзудің </a:t>
                </a:r>
                <a:r>
                  <a:rPr lang="kk-K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жалпы теңдеуін және берілген екі нүкте арқылы өтетін түзудің теңдеуін жазу: </a:t>
                </a:r>
                <a14:m>
                  <m:oMath xmlns:m="http://schemas.openxmlformats.org/officeDocument/2006/math">
                    <m:r>
                      <a:rPr lang="kk-KZ" sz="2800" b="1" i="1">
                        <a:latin typeface="Cambria Math"/>
                      </a:rPr>
                      <m:t>𝒂𝒙</m:t>
                    </m:r>
                    <m:r>
                      <a:rPr lang="kk-KZ" sz="2800" b="1" i="1">
                        <a:latin typeface="Cambria Math"/>
                      </a:rPr>
                      <m:t>+</m:t>
                    </m:r>
                    <m:r>
                      <a:rPr lang="kk-KZ" sz="2800" b="1" i="1">
                        <a:latin typeface="Cambria Math"/>
                      </a:rPr>
                      <m:t>𝒃𝒚</m:t>
                    </m:r>
                    <m:r>
                      <a:rPr lang="kk-KZ" sz="2800" b="1" i="1">
                        <a:latin typeface="Cambria Math"/>
                      </a:rPr>
                      <m:t>+</m:t>
                    </m:r>
                    <m:r>
                      <a:rPr lang="kk-KZ" sz="2800" b="1" i="1">
                        <a:latin typeface="Cambria Math"/>
                      </a:rPr>
                      <m:t>𝒄</m:t>
                    </m:r>
                    <m:r>
                      <a:rPr lang="kk-KZ" sz="2800" b="1" i="1">
                        <a:latin typeface="Cambria Math"/>
                      </a:rPr>
                      <m:t>=</m:t>
                    </m:r>
                    <m:r>
                      <a:rPr lang="kk-KZ" sz="2800" b="1" i="1">
                        <a:latin typeface="Cambria Math"/>
                      </a:rPr>
                      <m:t>𝟎</m:t>
                    </m:r>
                    <m:r>
                      <a:rPr lang="kk-KZ" sz="2800" b="1" i="1">
                        <a:latin typeface="Cambria Math"/>
                      </a:rPr>
                      <m:t>, </m:t>
                    </m:r>
                  </m:oMath>
                </a14:m>
                <a:r>
                  <a:rPr lang="kk-K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sz="2800" b="1" i="1">
                            <a:latin typeface="Cambria Math"/>
                          </a:rPr>
                          <m:t>х−</m:t>
                        </m:r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kk-KZ" sz="2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kk-KZ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sz="2800" b="1" i="1">
                            <a:latin typeface="Cambria Math"/>
                          </a:rPr>
                          <m:t>у−</m:t>
                        </m:r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у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у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kk-KZ" sz="2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k-KZ" sz="2800" b="1" i="1">
                                <a:latin typeface="Cambria Math"/>
                              </a:rPr>
                              <m:t>у</m:t>
                            </m:r>
                          </m:e>
                          <m:sub>
                            <m:r>
                              <a:rPr lang="kk-KZ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kk-K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92" y="1825527"/>
                <a:ext cx="10682515" cy="1210331"/>
              </a:xfrm>
              <a:prstGeom prst="rect">
                <a:avLst/>
              </a:prstGeom>
              <a:blipFill rotWithShape="1">
                <a:blip r:embed="rId2"/>
                <a:stretch>
                  <a:fillRect l="-1141" t="-5025" r="-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8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1215" y="1958040"/>
            <a:ext cx="5265510" cy="3626171"/>
            <a:chOff x="743404" y="3345428"/>
            <a:chExt cx="4634465" cy="2982087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04" y="3345428"/>
              <a:ext cx="4394654" cy="298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98944" y="3863831"/>
              <a:ext cx="1978925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kk-KZ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бойымен өзгеріс</a:t>
              </a:r>
              <a:endPara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7848" y="5093730"/>
              <a:ext cx="1867468" cy="677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0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kk-KZ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бойымен өзгеріс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AutoShape 2" descr="y=mx+b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y=mx+b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971" y="4867368"/>
            <a:ext cx="4463977" cy="14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424" y="160337"/>
            <a:ext cx="3561070" cy="461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8319" y="4018214"/>
            <a:ext cx="2971881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Осындағы 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 қалай табады?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5827" y="312738"/>
            <a:ext cx="6420144" cy="1450757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ЖАДЫДАҒЫНЫ ЖАҢҒЫРТУ СӘТІ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3" y="333136"/>
            <a:ext cx="12007333" cy="110312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түзулердің теңдеулерін табыңыздар. </a:t>
            </a:r>
            <a:b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бұрыштық коэффициенттерін көрсетіңіздер.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3" y="1716112"/>
            <a:ext cx="4282698" cy="50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542" y="1716111"/>
            <a:ext cx="3838291" cy="5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425" y="1716111"/>
            <a:ext cx="3739491" cy="50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0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4" y="179761"/>
            <a:ext cx="12007333" cy="99394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Түзулердің орналасуы мен бұрыштық коэффициенттері арасындағы байланыс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909130" y="1390671"/>
            <a:ext cx="3173688" cy="3654639"/>
            <a:chOff x="289300" y="1230967"/>
            <a:chExt cx="3231822" cy="382869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00" y="1230967"/>
              <a:ext cx="3231822" cy="382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97" y="1970154"/>
              <a:ext cx="12668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7926" y="1433014"/>
            <a:ext cx="2916560" cy="3612295"/>
            <a:chOff x="4636279" y="1244615"/>
            <a:chExt cx="2916560" cy="385738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279" y="1244615"/>
              <a:ext cx="2916560" cy="38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143" y="1812991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127839" y="1405018"/>
            <a:ext cx="2606723" cy="3640291"/>
            <a:chOff x="8505447" y="1158751"/>
            <a:chExt cx="2863172" cy="388468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447" y="1158751"/>
              <a:ext cx="2863172" cy="38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3920" y="3461883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750" y="5350110"/>
            <a:ext cx="6350192" cy="138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078557" y="1433014"/>
            <a:ext cx="2860599" cy="3612296"/>
            <a:chOff x="3078557" y="1433014"/>
            <a:chExt cx="2860599" cy="3612296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557" y="1433014"/>
              <a:ext cx="2860599" cy="361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454" y="1756300"/>
              <a:ext cx="724113" cy="38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41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8490" y="178308"/>
            <a:ext cx="11614243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 бойындағы нүкте мен бұрыштық коэффициенті арқылы берілген түзудің теңдеуі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865937" y="1516395"/>
            <a:ext cx="5116796" cy="5144306"/>
            <a:chOff x="6865937" y="1569493"/>
            <a:chExt cx="5116796" cy="5144306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7" y="1569493"/>
              <a:ext cx="5116796" cy="514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581105" y="3083130"/>
              <a:ext cx="1563248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kk-KZ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kk-KZ" sz="2800" b="1" i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(х</a:t>
              </a:r>
              <a:r>
                <a:rPr lang="en-US" sz="2800" b="1" i="1" baseline="-250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i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y</a:t>
              </a:r>
              <a:r>
                <a:rPr lang="en-US" sz="2800" b="1" i="1" baseline="-250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kk-KZ" sz="2800" b="1" i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2800" dirty="0"/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31" y="1553329"/>
            <a:ext cx="6632587" cy="51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6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34" y="457200"/>
            <a:ext cx="11707284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 flipV="1">
            <a:off x="3699933" y="20574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524001" y="5486400"/>
            <a:ext cx="5803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V="1">
            <a:off x="1524000" y="2286000"/>
            <a:ext cx="5181600" cy="388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759200" y="3092450"/>
            <a:ext cx="1112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/>
              <a:t>A</a:t>
            </a:r>
            <a:r>
              <a:rPr lang="en-US" altLang="ru-RU" sz="2000"/>
              <a:t>(x</a:t>
            </a:r>
            <a:r>
              <a:rPr lang="en-US" altLang="ru-RU" sz="2000" baseline="-25000"/>
              <a:t>1</a:t>
            </a:r>
            <a:r>
              <a:rPr lang="en-US" altLang="ru-RU" sz="2000"/>
              <a:t>; y</a:t>
            </a:r>
            <a:r>
              <a:rPr lang="en-US" altLang="ru-RU" sz="2000" baseline="-25000"/>
              <a:t>1</a:t>
            </a:r>
            <a:r>
              <a:rPr lang="en-US" altLang="ru-RU" sz="2000"/>
              <a:t>)</a:t>
            </a:r>
            <a:endParaRPr lang="ru-RU" altLang="ru-RU" sz="2000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402918" y="2459038"/>
            <a:ext cx="965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/>
              <a:t>M</a:t>
            </a:r>
            <a:r>
              <a:rPr lang="en-US" altLang="ru-RU" sz="2000"/>
              <a:t>(x; y)</a:t>
            </a:r>
            <a:endParaRPr lang="ru-RU" altLang="ru-RU" sz="2000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6299200" y="25908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659717" y="5462588"/>
            <a:ext cx="4233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i="1"/>
              <a:t>O</a:t>
            </a:r>
            <a:endParaRPr lang="ru-RU" altLang="ru-RU" sz="1800" i="1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4978400" y="36576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4978400" y="3581400"/>
            <a:ext cx="1320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8" name="Arc 18"/>
          <p:cNvSpPr>
            <a:spLocks/>
          </p:cNvSpPr>
          <p:nvPr/>
        </p:nvSpPr>
        <p:spPr bwMode="auto">
          <a:xfrm rot="605606">
            <a:off x="5454652" y="3208338"/>
            <a:ext cx="349249" cy="349250"/>
          </a:xfrm>
          <a:custGeom>
            <a:avLst/>
            <a:gdLst>
              <a:gd name="T0" fmla="*/ 0 w 21600"/>
              <a:gd name="T1" fmla="*/ 0 h 21600"/>
              <a:gd name="T2" fmla="*/ 467119298 w 21600"/>
              <a:gd name="T3" fmla="*/ 1479681267 h 21600"/>
              <a:gd name="T4" fmla="*/ 0 w 21600"/>
              <a:gd name="T5" fmla="*/ 1479681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3088217" y="4981575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1800" i="1"/>
              <a:t>α</a:t>
            </a:r>
            <a:endParaRPr lang="ru-RU" altLang="ru-RU" sz="1800" i="1"/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5695951" y="3082925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1800" i="1"/>
              <a:t>α</a:t>
            </a:r>
            <a:endParaRPr lang="ru-RU" altLang="ru-RU" sz="1800" i="1"/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971366" y="2536091"/>
            <a:ext cx="270298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/>
              <a:t>k = </a:t>
            </a:r>
            <a:r>
              <a:rPr lang="en-US" sz="3600" i="1" dirty="0" err="1"/>
              <a:t>tg</a:t>
            </a:r>
            <a:r>
              <a:rPr lang="en-US" sz="3600" i="1" dirty="0"/>
              <a:t> </a:t>
            </a:r>
            <a:r>
              <a:rPr lang="el-GR" sz="3600" i="1" dirty="0"/>
              <a:t>α</a:t>
            </a:r>
            <a:endParaRPr lang="ru-RU" sz="3600" i="1" dirty="0"/>
          </a:p>
        </p:txBody>
      </p:sp>
      <p:graphicFrame>
        <p:nvGraphicFramePr>
          <p:cNvPr id="92182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8377062"/>
              </p:ext>
            </p:extLst>
          </p:nvPr>
        </p:nvGraphicFramePr>
        <p:xfrm>
          <a:off x="7477277" y="3330349"/>
          <a:ext cx="4222751" cy="1436688"/>
        </p:xfrm>
        <a:graphic>
          <a:graphicData uri="http://schemas.openxmlformats.org/presentationml/2006/ole">
            <p:oleObj spid="_x0000_s6148" name="Формула" r:id="rId3" imgW="1091726" imgH="495085" progId="Equation.3">
              <p:embed/>
            </p:oleObj>
          </a:graphicData>
        </a:graphic>
      </p:graphicFrame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7368247" y="4814888"/>
            <a:ext cx="442466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i="1" dirty="0"/>
              <a:t>y – y</a:t>
            </a:r>
            <a:r>
              <a:rPr lang="en-US" sz="3600" i="1" baseline="-25000" dirty="0"/>
              <a:t>1 </a:t>
            </a:r>
            <a:r>
              <a:rPr lang="en-US" sz="3600" i="1" dirty="0"/>
              <a:t>= k</a:t>
            </a:r>
            <a:r>
              <a:rPr lang="en-US" sz="3600" dirty="0"/>
              <a:t>(</a:t>
            </a:r>
            <a:r>
              <a:rPr lang="en-US" sz="3600" i="1" dirty="0"/>
              <a:t>x – x</a:t>
            </a:r>
            <a:r>
              <a:rPr lang="en-US" sz="3600" i="1" baseline="-25000" dirty="0"/>
              <a:t>1</a:t>
            </a:r>
            <a:r>
              <a:rPr lang="en-US" sz="3600" dirty="0"/>
              <a:t>)</a:t>
            </a:r>
            <a:endParaRPr lang="ru-RU" sz="3600" dirty="0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360084" y="5424489"/>
            <a:ext cx="192616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Arc 18"/>
          <p:cNvSpPr>
            <a:spLocks/>
          </p:cNvSpPr>
          <p:nvPr/>
        </p:nvSpPr>
        <p:spPr bwMode="auto">
          <a:xfrm rot="605606">
            <a:off x="2912533" y="5114925"/>
            <a:ext cx="349251" cy="350838"/>
          </a:xfrm>
          <a:custGeom>
            <a:avLst/>
            <a:gdLst>
              <a:gd name="T0" fmla="*/ 0 w 21600"/>
              <a:gd name="T1" fmla="*/ 0 h 21600"/>
              <a:gd name="T2" fmla="*/ 467124634 w 21600"/>
              <a:gd name="T3" fmla="*/ 1499956868 h 21600"/>
              <a:gd name="T4" fmla="*/ 0 w 21600"/>
              <a:gd name="T5" fmla="*/ 149995686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4893734" y="3508376"/>
            <a:ext cx="194733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184900" y="2540001"/>
            <a:ext cx="194733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0" name="Прямоугольник 28"/>
          <p:cNvSpPr>
            <a:spLocks noChangeArrowheads="1"/>
          </p:cNvSpPr>
          <p:nvPr/>
        </p:nvSpPr>
        <p:spPr bwMode="auto">
          <a:xfrm>
            <a:off x="6889751" y="543718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x</a:t>
            </a:r>
            <a:endParaRPr lang="ru-RU" altLang="ru-RU" i="1"/>
          </a:p>
        </p:txBody>
      </p:sp>
      <p:sp>
        <p:nvSpPr>
          <p:cNvPr id="12311" name="Прямоугольник 29"/>
          <p:cNvSpPr>
            <a:spLocks noChangeArrowheads="1"/>
          </p:cNvSpPr>
          <p:nvPr/>
        </p:nvSpPr>
        <p:spPr bwMode="auto">
          <a:xfrm>
            <a:off x="3291418" y="197643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y</a:t>
            </a:r>
            <a:endParaRPr lang="ru-RU" altLang="ru-RU" i="1"/>
          </a:p>
        </p:txBody>
      </p:sp>
    </p:spTree>
    <p:extLst>
      <p:ext uri="{BB962C8B-B14F-4D97-AF65-F5344CB8AC3E}">
        <p14:creationId xmlns:p14="http://schemas.microsoft.com/office/powerpoint/2010/main" xmlns="" val="5105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3" grpId="0" animBg="1"/>
      <p:bldP spid="92174" grpId="0"/>
      <p:bldP spid="92175" grpId="0" animBg="1"/>
      <p:bldP spid="92176" grpId="0" animBg="1"/>
      <p:bldP spid="92178" grpId="0" animBg="1"/>
      <p:bldP spid="92178" grpId="1" animBg="1"/>
      <p:bldP spid="92178" grpId="2" animBg="1"/>
      <p:bldP spid="92179" grpId="0"/>
      <p:bldP spid="92180" grpId="0"/>
      <p:bldP spid="92180" grpId="1"/>
      <p:bldP spid="92180" grpId="2"/>
      <p:bldP spid="92181" grpId="0"/>
      <p:bldP spid="92184" grpId="0"/>
      <p:bldP spid="24" grpId="0" animBg="1"/>
      <p:bldP spid="25" grpId="0" animBg="1"/>
      <p:bldP spid="25" grpId="1" animBg="1"/>
      <p:bldP spid="25" grpId="2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7976" y="1970908"/>
                <a:ext cx="5758996" cy="4116681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Айталық , белгілі бір түзу </a:t>
                </a:r>
                <a:r>
                  <a:rPr lang="kk-KZ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А(х</a:t>
                </a:r>
                <a:r>
                  <a:rPr lang="ru-RU" sz="8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8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k-KZ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және </a:t>
                </a:r>
                <a:endParaRPr lang="en-US" sz="8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В(х</a:t>
                </a:r>
                <a:r>
                  <a:rPr lang="ru-RU" sz="8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8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8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нүктелері арқылы өтсін және  </a:t>
                </a:r>
              </a:p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Р(х; у) нүктесі осы түзуде  жатсын.</a:t>
                </a:r>
              </a:p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Мұндағы АРВ түзу сызық болғандықтан АР мен АВ</a:t>
                </a:r>
                <a:r>
                  <a:rPr lang="ru-RU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ның бұрыштық коэффициенттері тең. </a:t>
                </a:r>
                <a:endParaRPr lang="en-US" sz="8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Яғни:</a:t>
                </a:r>
                <a:r>
                  <a:rPr lang="en-US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𝑃𝑁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𝑁𝐴</m:t>
                        </m:r>
                      </m:den>
                    </m:f>
                    <m:r>
                      <a:rPr lang="en-US" sz="8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8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𝐵𝑀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𝑀𝐴</m:t>
                        </m:r>
                      </m:den>
                    </m:f>
                    <m:r>
                      <a:rPr lang="en-US" sz="8800" b="1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8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8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Сонымен, екі нүкте арқылы өтетін түзудің теңдеуінің жалпы түрі мынадай болады:</a:t>
                </a:r>
              </a:p>
              <a:p>
                <a:pPr marL="0" indent="0">
                  <a:buNone/>
                </a:pPr>
                <a:endParaRPr lang="ru-RU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976" y="1970908"/>
                <a:ext cx="5758996" cy="4116681"/>
              </a:xfrm>
              <a:blipFill rotWithShape="1">
                <a:blip r:embed="rId2"/>
                <a:stretch>
                  <a:fillRect l="-2966" t="-3107" r="-2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452718"/>
            <a:ext cx="11764370" cy="14005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А(х</a:t>
            </a:r>
            <a:r>
              <a:rPr lang="ru-RU" sz="4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және В(х</a:t>
            </a:r>
            <a:r>
              <a:rPr lang="ru-RU" sz="4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нүктелері арқылы өтетін түзудің теңдеуі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949418" y="5085007"/>
                <a:ext cx="2501390" cy="802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18" y="5085007"/>
                <a:ext cx="2501390" cy="8027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data:image/jpeg;base64,/9j/4AAQSkZJRgABAQAAAQABAAD/2wBDABALDA4MChAODQ4SERATGCgaGBYWGDEjJR0oOjM9PDkzODdASFxOQERXRTc4UG1RV19iZ2hnPk1xeXBkeFxlZ2P/2wBDARESEhgVGC8aGi9jQjhCY2NjY2NjY2NjY2NjY2NjY2NjY2NjY2NjY2NjY2NjY2NjY2NjY2NjY2NjY2NjY2NjY2P/wAARCALUBNQDASIAAhEBAxEB/8QAGwABAAIDAQEAAAAAAAAAAAAAAAYHAgQFAwH/xABXEAEAAQMCAQUIDQgHBQcEAwAAAQIDBAURBgcSEyExFkFRcZKTsdEUFzJSU1RVYXOBkcHhFSIjNEJyobIzNTZDYmSCJEVjdJQmJzdEg6KkhKOz8cLS8P/EABQBAQAAAAAAAAAAAAAAAAAAAAD/xAAUEQEAAAAAAAAAAAAAAAAAAAAA/9oADAMBAAIRAxEAPwC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4ZmXYwcWvJya4otURvVVLw0vV8PV7VdzCu9JTRVzaurbaQbw5er69h6PcsUZfPjpp2pmmN3UAAAAAAAAAAAAAAAAAAAAAAAAAAAAAAAAAAAAAAAAAAAAAAAAAAAAAAAAAAAAAAAAAAAAAAAAAAAAAAAAAAAAAAAAAAAAAAAAAAAAAAAAAAAAAAAAAAAAAAAAAAAAAAAAAAAAAAAAAAAAAAAAAAAAAAAAB53bVu/ZqtXaYrt1xtVTPZMIDwLEYPFWq4Hg51Mf6atvvWEruKpweVOqJ/NpvVfzUAmes6ba1XHt492KZiLkV9fzOixiOuap6573iZAAAAAAAAAAAAAAAAAAAAAAAAAAAAAAAAAAAAAAAAAAAAAAAAAAAAAAAAAAAAAAAAAAAAAAAAAAAAAAAAAAAAAAAAAAAAAAAAAAAAAAAAAAAAAAAAAAAAAAAAAAAAAAAAAAAAAAAAAAAAAAAAAAAAAAAAAI7lcP0Z3FdOo3v6Ozbp2jw1Q97dvX51m70l3HjTpn8zq/P2dmmmKaYpjvAyAAAAAAAAAAAAAAAAAAAAAAAAAAAAAAAAAAAAAAAAAAAAAAAAAAAAAAAAAAAAAAAAAAAAAAAAAAAAAAABAOPdS1PStTs+xM+9btXbe/Mjsid2zoGnarrGkWs67r2Zbrr53NpjsjvNTlQp/S6fV/hrj0JJwT/AGTwP3av55BF9Q1XiLhXOtxmZMZtiv3M1x1VepONI1Oxq+n28zH3imvtpntpnwIrynXrcYGJZ3/Szc50R82z15NLV23pGTcrja3cu70fVHWCQ6zq1vS7FH5k3si9VzLFmntrq8DbxIvxjW/ZM0ze5sTXzY2jdCdJzJ4j45nLjrxsOiei9H3p4APHMyaMTFuZFymqqm3TzpiiN5aGicQYOuU3Jw6q+db251NdO0wDqjlaxxDp2izRTmXaorr7KKKedLfxMm3mYtrJszM27tMVUzMbdUg9gAAYzMUxMz2RAMhydM4j03VcuvFw7tVdyinnTvTtGza1PUsbSsScrLrmm1ExTvEb9cg2L9NyuzVTar5lcx1Vbb7OVoWuflK5fxMmz7Hz8bqu2t+rxx8zp4mVZzcW3k49cV2rkb01R30J42uzo/EenatZ359VM01x76I/CQTwedi7Rfs0Xbc70V0xVE/M9AAAAAAAAABjXVTRTNVVUREdsyh+t8fYuHX0Wm0U5dffr32ogEyHP0LOvalpNjLv2otV3Y35sOgAAAAAAAAAAAAAAAAAAAAAAAAAAAAAAAAAAAAAAAAAAADVztQxtPptVZVyKIu3It0zPfmQbQAAAAAAAAAAAAAAAAAAAAAAAAAAAAAAAAAAAAAAAAAAAAAAAAAAAAAAAAAAAAAAAAAAAAAAAAAAAAAAAIJyo/qmn/v1+iH3hDTNYnQrN7D1aMe1cmqYtVWIriPtYcqNUdDp9P8Airn+EJFwbMTwtgbfB/fIOVHA0ZeT7J1fUb2Xd7PBCQanTRg8PZkWKIoosYtfMpjvbUzs6DW1DH9ladlY8f31quj7YmAQfkvj9LqFX+G3HpWCr3kxmaMvUbM96mmfSsIBWWsdNw/xz0uFMUxkTFW09n509azUG5RdLuVWrOrW6uuztRXT94Jfj4NmzTM1UxcuVddVdUbzVLaczh7Uo1XRcbKmqJuVU7V7d6qO1v3rtuxaqu3q6aLdEb1VVTtEQD0HhiZmNnWemxL9F63vtzqJ3h7gAAr3BtU4nKpetURFNNU1dX71vnJrq+Hbz9LyMa5RFcV0TER8/e/ihGo5FvD5UKb96drcRTvPjt7J5h5MZdubtETFuZ2pme/84PLSMGNN0vHw4q53RUc3dFOVC3vgYNzwXao+2E4QPlRr/Qafb8NVdX8IBJOEZ53C+nz/AMKPS7Dm8OYtWHoGDYr91Rajfxz1/e6QAAAAAOTrPEWn6Namci7FVzvWqOuqQdWZiI3lGdb410/TqJpxqoyr/vaZ6o+tG8rXdd4ryJxdLs12Mfv8z/8AlU7Gh8A4uNtd1Sacm77yPcR6wRmu/wAQcYZXMo582vBTvTbpTDROB9P07o7uVHsnIp78+5+xJbNm3j2qbVmim3bpjammmNoh6A+dj6AAAAAAAAAAAAAAAAAAAAAAAAAAAAAAAAAAAAAAAAAAACAcp96YuadbjvRXX6E/Vhyk5EXtbtWY/ubXX9fWCyMO/TlYdjIonem7RTXE+OHuj/A+T7J4Xxd+21vb+yUgAAAAAAAAAAAAAAAAAAAAAAAAAAAAAAAAAAAAAAAAAAAAAAAAAAAAAAAAAAAAAAAAAAAAAAAAAAAAAABw9b4XwdcyKL+VXeprop5scyrZtaLouPomPXYxrl6u3VVvtcq32dIAABCruFOgcb2c2NqcLPqm3PX2Vz+KZ1086iad5jeNnlmYljOxq8fJoiu1XG00yyxrPQY9u1z6q+ZTFPOq7ZBzdF4exdGruV2Lt+5VX2zcr3dDMxbWbiXca/TzrV2nm1R8z3AcXROGcHRLty5i1Xaqq+2a6t27q2nWtW0+5h36qqaK+2ae1ugIrwpotWjatqNm1fm7ixTREb++SpjTTFO+0bbzuyABHNLwuI5y66tVzbM48x7i1Hb/AABrZnDP5V4uqz8qmJw6KKdo393VH3JYxpppopimmNojshkAheXjxxRxbRTTG+Bpu0XKu9XX27Jjdom5aqoiuaJmNudHbDxwMDH07Fpx8W3FFun+INkAAHhlZePh2pu5V+3Zoj9quraAe7S1LVcLSrHS5t+m3T3o78+KEQ1rjm5fuTi6Hamur4bb0Q1tN4M1LVr85Wu37tufBvvXIMNT4y1PWMj2Jolmu1TPZt/SVepuaNwD0kRe1q7XNfwVFX3pdpmk4Wk2eiwrFNuJ7Z7Znxy3geOJi2MLHosY1um3aojaKY7z2AAAAAAAAAAAAAAAAAAAAAAAAAAAAAAAAAAAAAAAAAAAAAAABS3FN7p+I86uOzpZiFyZN2LGNduz+xRNX2Qoi9dqvXq7lfuq6pqnxyCweTHMirHy8Ke2mqLsfX1J2qvk5vdFxH0cztF21VH2da1AAAAAAAAAAAAAAAAAAAAAAAAAAAAAAAAAAAAAAAAAAAAAAAAAAAAAAAAAAAAAAAAAAAAAAAAAAAAAAAAAAAAAAAAAAAAAAABxNc4o0/RPzL1U3L09lqjtaGBx7pOXe6O7FzG/xXOz+AJUwu3aLNE13a6aKY7ZqnaER1vj3DxN7WnRGVd9/wBlEI5Yx+IeMrnOu3aqcf31Uc239gJBrvHtjGmbOlU05Nz4X9iHCw+H9d4oyoytSuV2rPv7vg8FNKX6Jwfp+l0U13qIycntm5XHZ4oSIHI0PhzA0Sj/AGeiars9tyvtl1wAAAAAAAAAAAAAAAAAAAAAAAAAAAAAAAAAAAAAAAAAAAAAAAAAABhdt03rVduuN6a4mmY+ZVXGnD+PoV+xOLNfMv8AO6p73zLYQLlR/oMD96r0QDa4I4dw6cDD1arnzlVc6reZ6vAmbi8Hf2W0/wCj++XaAAAAAAAAAAAAAAAAAAAAAAAAAAAAAAAAAAAAAAAAAAAAAAAAAAAAAAAAAAAAAAAAAAAAAAAAAAAAAAAAAAAAAAAAAAAAAed6vo7NyuO2mmZ/g1NT1jA0m3z83Ipt79lPbM/UgmqcValxFFWBpGJdooq91zeuuYBD8nIu5d+u/frmu7XM1VVT33i72p8JatpeH7KybVE2491zKoqmho6NpeRrGo0YmPHXV11VT+zHfkEs4F4YsZdiNTzaYuUzMxbtz2eOVhU000UxTTEREdkQ19NwbWm4FnEs78y1TtG/fbQAAAAAAAAAAAAAAAAAAAAAAAAAAAAAAAAAAAAAAAAAAAAAAAAAAAAAACF8ptO+lYlXvb33Joh3KX/UuP8ATx6JB0uBp53CODPzV/z1O+j3AcbcJ4fjr/nlIQAAAAAAAAAAAAAAAAAAAAAAAAAAAAAAAAAAAAAAAAAAAAAAAAAAAAAAAAAAAAAAAAAAAAAAAAAAAAAAAAAAAAAAAAB5ZGRZxbNV7Iu0WrdPbVXO0Qh2r8e26blWPpFmcivsi53vqgEsztQxdOs9NmXqbVHhqQjUuOMvUbnsPQcavn19le29X1Q8cDhXVuIL0ZmtZFdqiY6vf/gnGl6Pg6Ta6PCsU29+2rtqnxyCG6ZwLlZ1/wBl67kVTVV11URO9U+OU4wsHF0+z0WJZotUeCmGyA1dUs0ZGmZVq7G9FdqqJj6lfcmVO+r5VXgsR6YWNlRvi3o8NFXoV7yX/r+d9FT6QWOAAAAAAAAAAAAAAAAAAAAAAAAAAAAAAAAAAAAAAAAAAAAAAAAAAAAAAAAiHKVTvoFurwXo9Epei3KLG/DFXzXqPvBs8CTvwjhf6/56kgRnk+/stZ/fr9KTAAAAAAAAAAAAAAAAAAAAAAAAAAAAAAAAAAAAAAAAAAAAAAAAAAAAAAAAAAAAAAAAAAAAAAAAAAAAAAAAAAAAAAj+ucW6dpEVURXGRkx/dUT6ZB3pmIiZmdohFtc45wdOmqzh0+yr8eD3EeOXBnJ4j4wiaLNEY+FV2z2U/b30l0Xg3TtLmLlyPZN/39yOqPqBGLOl6/xjcoyc650GJ3t+qP8ATSmmi8OafotETjWudd792rrql1wAAAAGNUc6mY8KvOTD9cz/AKOj0rFeGPh42LVcqx7Fu1N2edXNFO3OkHuAAAAAAAAAAAAAAAAAAAAAAAAAAAAAAAAAAAAAAAAAAAAAAAAAAAAAAAAjHKF/Za79JR6UnRnlCjfha7t3rlHpBlwBO/C1j5q6/SkiL8nc78MU/NerSgAAAAAAAAAAAAAAAAAAAAAAAAAAAAAAAAAAAAAAAAAAAAAAAAAAAAAAAAAAAAAAAAAAAAAAAAAAAAAAAAAGnqOp4el2JvZt+i1T3omeufFHfBuOTrPEWn6LR/tV3e53rVHXVKIahxpqWq3vYmh41duZ7+29yWzovAc3aoy9bvVXLlXXNmJ/mnvg0snXte4pv142k2arGP35p6vtrdvRuA8LEnpdQq9l3vB2U/YlGNjWcSxTZx7VNq3TG0U0xtEPYGFq1RZtxbtU00UUxtFNMbRDMAAAAAAAGni6pg5t6uzi5Vq7ct+6poq3mG3M7Qq3k5q34lr+ezV6YBaYAAAAAAAAAAAAAAAAAAAAAAAAAAAAAAAAAAAAAAAAAAAAAAAAAAAAAAACM8oP9lr379HpSZHOPv7J5f71H80A1uTid+HK48GRX6ISxD+TSrfQ79Pgvz6ITAAAAAAAAAAAAAAAAAAAAAAAAAAAAAAAAAAAAAAAAAAAARfWONcbSdQuYdzDv110d+NoiXva4mu3tPpzLej5lVurwRAJCI9pfGOl6je6Caq8a97y9G38UhAGFddNuia66oppiN5mXyzdovW4rtzvTPZPhB6AAAAAAAAAAAAAAAADh8R38rTKadVxt67dnqv2ff0eHxw6mDmWM/Et5WNXz7VyN6ZBsAAAAAAAAAAAxqqpopmqqYiI7ZkGTzvXrePaqu3q6bdumN5qqnaIRbXOOsLAmbWDTGXe8MT+bH1uFjaNrvFt+nJ1S7Xj4ne36vJpB0ta49p51WNo1qbt2eqLtUdX1Q0sDg/U9ayIzNdv124mOz9v8Ev0bhzTtGoj2NZiq737tfXVLrA09O0zD0vH6HCs02qO/t2z45bgAAAAAAAAAAA+T2SrDk0iJ169PgsT6YWfO+3Uq/k26uIbn0FXpgFogAAAAAAAAAAAAAAAAAAAAAAAAAAAAAAAAAAAAAAAAAAAAAAAAAAAAAAAI9x1G/CuV/p9KQuNxdTzuF9Q+a1Mg4nJl/VOX9N9yaIVyZTvpeZHgvR6E1AAAAAAAAAAAAAAAAAAAAAAAAAAAAAAAAAAAAAAAAAABWfKbTFOs4tXvrE+mU04S/svp30MIjyofr2B9FX6Xpw1rOuY2h2bWJo1WXZo50UXOdtuDw5SsKxj5+NkWqYpuX6auknw/Ol/CGXdzeGcO/fqmq5MVUzM9/aqY+5WOuajmapq/P1SKrM0zFM0bbdHC3NJpxaNLxqcCqKsaKI6OY78A4fEOsVTrmFolj/zFUdPPgplJbdum1bpoojammNohXGm75vKZdrqnqt37sR/o3hZQPkzERvLC1fs343s3aLkR7yqJZVUxVE01RExMbTEq+1eirg3iO1nYdMRhZPVVZj+IJ9kZFnFtVXci7Rat09tVc7RD7Yv2si1TdsXKbluqN6aqZ3iWhl6Zh67jWa821z7fVXRTzm5iYtnCxqMfGoii1RG1NMd4HuAAAAADXzsu3gYV3Kvc7o7VPOq5sbzs1dG1zC1u1Xcwqq56Odqqa6dph0KqYrpmmqImJjaYQLgez7A4s1bCjriimqI8UV7feCU61xBiaJXYjLpuc29O0VU07xHjdZoaxp9rVMCrDvU86i5VG/zbTvu3wBhNyiK4omuIqnsjfrZg8smxbyse5YvU863cpmmqPDEoHydZt2xqGXpN2reimJqp/eidpWCrPQJ6DlGv096ci/T6QWYAAAAAAAAOZq2vado9G+XfiK+9bp66p+pC8nWOIeKL02NLsV42JV3/m/xVAlWu8U4Gj2p3rpv3+9Zoq60Mq7ouMrm+02sKf8ATbj1pFo/AeDiRTc1Cqcq934/Y+xLKKaaKYppiIpiNoiAR7Q+DsDS4i5epjKyO3pK47PFCRgAAAAAAAAAAAAAAArLgmjm8a5MR2U03PSs1AuFdMycTjbUKrtqqiiKa5iZ7JiqrqBPQAAAAAAAAAAAAAAAAAAAAAAAAAAAAAAAAAAAAAAAAAAAAAAAAAAAAAAAHJ4q/szqP0FTrOVxTG/DWo/QVegEc5MIj8n5u3wtPoThAeS6v9Hn2/npq9KfAAAAAAAAAAAAAAAAAAAAAAAAAAAAAAAAAAAAAAAAAAArvlQ/WcD9ytJeBp34RwPFX/PU5PHukajq2RiRhY03aLdNW87996cNVa/pOnU4NzRJuRRMzTX09NIPnKRiWa9It5Mxtet3IiJ8MNLkxy71VWXiTO9mimK4+aXtrOi8RcR3rdOXTj4uNR1xRTc3SfQtFx9DwIxsfrmeuuue2ufCCA6TFVjlIqon41dj7d1oIHxjh1aXxDha9bp51rpKeljwTH4JzbuU3bdNyiqJpqjemY78AzRLlEwMjM0i3dsRE041U3K/Fs7NinWI1i7N6vGnTtvzIiJ57o10U3LdVFcb01RMTHhBxODNRp1Hh3Hn9uxTFmvx0x6neRbh7hbK0PULldvP52JV/dbdcpSDiarZ167am7gZdrHrp7LU24q531y8+ENavazgXfZdEU5NivmXNo2djKvTbtzTb2m9VH5lLW0fS7OlYtVu1G9dyublyr31Ug3qqqaKZqqmIiO2ZfLddF2iKrdVNVM9kxO8NTWNNo1fTbuHcuV26bn7VPbDicJaVmaLnZ+FduTdxaebNquQSkABXuJm2tI5R9QnInm0Xomnfx82pYSPY/DtFfFOTrORNNUTzehp8G1MRzgd2zVXVapquUcyue2nffYvU112qqbdfMqmOqrbfZ6AIZxNwpgWNJyc6xVepybNPPi5XdmXe4YvX8jh7Cu5UzVdqt9cz2z4HyKsXX6N7dym7h269qtuuLlUfc6dFVFUfmTExHV1d4Gat+E7M53HWdlR7i1cu3frqq/FNtezrmBpdy5j0TcyK9rdmiO2a57Grwnov5F0qKLn6xdnn3Z374O4AAAAPHLyrGFYqv5V2m1ap7aqp6kJ1jj2qu57H0Wzz6vha49EAmWfqOJptnpcy9Tao8MoPn8Y6lrGVOHw/Yqp/wAe29U+p803g3UdWvxma9frp3/Yqnev8E4wNNw9NtdFh49Fmnv82O0EP0bgCJnptauTcr+Doq6vrlN7Fm3j2aLNmiKLdEc2mmOyIegAAAAAAAAAAAAAAAAAAADiRxLizxHOj82rpNtuf3ud4AdsAAAAAAAAAAAAAAAAAAAAAAAAAAAAAAAAAAAAAAAAAAAAAAAAAAAAAAABzOJP7Oaj/wAvX6JdNoa7TFehahTM7b41zr/0yCGcl39Nn/u0fesJXnJd/T5/7tH3rDAAAAAAAAAAAAAAAAAAAAAAAAAAAAAAAAAAAAAAAAAAAAAAB4ZmLZzcW5jZFEV2rkbVUy1tHwbmm4sYc18+xa6rVU9vN8EugAAAAAiGTofElOq383D1Sz+lnaIrjsp8HY6ui4Os2L9d7Vs63kb0c2mi3TtEfO7QAxpppp32iI3652ZAAAOJoun6xjV1zqmp05dE9lNNG38XbAB45eNRmYtzHuTVFFynm1TTO07PYBFqeANEp7IyfO/g72m6djaXh04uJRNNqmZmImd+uW2Awqt0VV011UxNVO/NnwMwAGMzERvM7QjmtcZ6dpu9uzV7KyI6uZR2R45BIrldFqia7lUU0xG8zM7RCI67x5i4m9nTIjKve/8A2I9bjUUcQ8a071104+Dv4qfXKV6Hwnp2j7VxR0+R8Lcjr+qARTG0LX+KrtGTqt+uxj97nx6KE00bh3TtGp3xbO93v3a+uqXWAAAAAAAAAAAAAAAAAAAAAAAFW4k1zylzz/dey6t1pKt36PlM6uz2ZEAtIAAAAAAAAAAAAAAAAAAAAAAAAAAAAAAAAAAAAAAAAAAAAAAAAAAAAAAABqap/VWZ9BX/ACy22rqn9VZn0Ff8sggvJf8ArWf+5QsRXHJf+v530VPpWOAAAAAAAAAAAAAAAAAAAAAAAAAAAAAAAAAAAAAAAAAAAAAAAAAAAAAAAAAAAAAAADnaxrWFouP0uXdiJn3FuPdV+KARbjjijIwr8afp9yaLkRvduU9sfMhUa3qkV8+NTzOd4enqa2blV5uZeyrs713a5rn62uDt4deu6/enFs5eVfqnrqiu9PNTjQOBsPT6Yu6htlZHg/Yp8UM+TvGqs8Pzdrjab92qr6uxKgYxERG0RtDIAAAAAAAAAAAAAAAAAAAAAAAAAFY6nEW+Uu18+Xan0LOVzr0f95eH9LYBYwAAAAAAAAAAAAAAAAAAAAAAAAAAAAAAAAAAAAAAAAAAAAAAAAAAAAAAADU1SZp0vLmmN5izX6JbbwzqOkwcij31qqP4ArzkxnbVsuPDZj0rKVjyY/19k/8AKz/NSs4AAAAAAAAAAAAAAAAAAAAAAAAAAAAAAAAAAAAAAAAAAAAAAAAAAAAAAAAAAAGF27RZt1XLtdNFFMbzVVO0QDNq52o4mnWelzMi3Zo/xT2+JE9Z4+tU72dHtzfuz/eVU/mx9Tm6fwlqmvZHs7Wr9dmmrzk+oGxqnG2ZqF+MTh6xXVM/t8zeqfFBg8D52o3Iy9ezK+fV20b86r7Ux0vR8HSLXR4Vim3v21dtU+OW+CJapwHpd/EmMGica9T2Vc6aonx9aDcJ6Va1jXLWNfmeiiJrqiO/Ed5cysOArfR8XXqPeW64/jALMt0UWrdNFFMU0UxtER2RDMAAAAAAAAAAAAAAAAAAAAAAAAAAAEI4q029c4y0fKsW6p51VHOqjsjm1b+iU3AAAAAAAAAAAAAAAAAAAAAAAAAAAAAAAAAAAAAAAAAAAAAAAAAAAAAAAAAGNz+jq8UsnyY3iYBWXJvcmeIb+/7difTCzlacndqbPFWZbjsosV0/ZXSssAAAAAAAAAAAAAAAAAAAAAAAAAAAAAAAAAAAAAAAAAAAAAAAAAAAAAAAAAcPWeKtM0jei5d6a/8ABW+uUSyc7XuMrtVrCt1Y2nz4eqmf3qgSDXOOMDTom3ibZV/wRO1MeOUaowte4xyIvZFU2cSrs95HihKuH+DsLSKunuz7Jyff1R1U+KEkBytF0DB0WxFvHt86vfebtcRNU/W6oAAAK44Pp5vH2o0+Dpv51jufiaLg4eoX86xZ5uRfmZrq38PaDoAAAAAAAAAAAAAAAAAAAAAAAAAAAAInxRxTf0fWMXEsUW5oqiKrs1+DdLFY8pdM067Yq8NiPTILOHnYmarFuqe2aYmfsegAAAAAAAAAAAAAAAAAAAAAAAAAAAAAAAAAAAAAAAAAAAAAAAAAAAAAAAPkgrjgSv8A7YZ3+O3cn/3wshW/BFPM41z6PBTdj/3wsgAAAAAAAAAAAAAAAAAAAAAAAAAAAAAAAAAAAAAAAAAAAAAAAAAAAAAeGXl2MLHryMm5TbtURvNUoPq/HORl1zjaDZrmZ/vZp3q+qATHU9XwdJs9Jm36bfgp7ap8UIRka/rfE+TXj6NbqsY+3XPf+uW1o/BF3KrjM169XcuT/db+mU1xcWxh2KbONaotW6eymmNoBE9E4BxMWYvanVGVc+D/AGI9aX2rVFm3TbtUU0UUxtFNMbRDMAAAAAAAQ3RuI87L4zytPu82caKrlFNO3XRzEyVZoU1U8oc/Pk3fvBaYAAAAAAAAAAAAAAAAAAAAAAAAAAACtuVD+s8L6GfSslXfKh+tYH7lfpBP8b9WtfuR6Hq8sb9VtfuR6HqAAAAAAAAAAAAAAAAAAAAAAAAAAAAAAAAAAAAAAAAAAAAAAAAAAAAAAAACt+C/7cZ/iu/zrIVpwb1cdZf/AKvpWWAAAAAAAAAAAAAAAAAAAAAAAAAAAAAAAAAAAAAAAAAAAAAAAAAMaqooiaqpiIjtmUV13jrB0/e1gxGXfjwe4j6wSi9dt2LVV27XTRbpjeqqqdoiEO1jjumm77G0a17JuT/ed76ocfH0viLi2uLuders4kzv+f1U/wCmlN9F4e0/RbURjWoqu9+7XG9U/WCIYHCeqa9kezNdv3LMd6P2/wAE20rR8HSLHRYVmKPDVPXVV45b4AAAAAAAAAAArPR6d+Um982Vfn0rMVlp0czlMufPlXvRILNAAAAAAAAAAAAAAAAAAAAAAAAAAAAQHlRp/N06r6SP4Qnzyv41nJimL9qi5FM7xzo32kHzE/U7H0dPoewAAAAAAAAAAAAAAAAAAAAAAAAAAAAAAAAAAAAAAAAAAAAAAAAAAAAAAAAArbhL+32Z473pWSrbhWZ9sHM+eu/6VkgAAAAAAAAAAAAAAAAAAAAAAAAAAAAAAAAAAAAAAAAAAAAA5OtcQ6fotuZybsVXO9aomJqn6gdZH9b4u03SJm1NU38iP7u398o7VrnEPE1yq3pNn2Njd+qe37XV0XgXDw5i9qFXsy/8/uI+oEerucQ8Z3Ji3E2cOfHFv8Ur0Tg7T9Lpiu9RGVk9vSVx2eKEhppimIimIiI7IhkD5ERD6AAAAAAAAAAAAACuMe1McqlceC7VX9tCx2PMo53P5sc7w7dYMgAAAAAAAAAAAAAAAAAAAAAAAAAAAGnqGqYWmUW6s2/TZpuVc2mau/LcQXlR/U9P+kr9EAnFFVNdMVUzE0zG8TDJyOFJ53DOnz/wYdcAAAAAAAAAAAAAAAAAAAAAAAAAAAAAAAAAAAAAAAAAAAAAAAAAAAAAAAAFacKz/wB4OT89d/0rLVxoVNPtl5UU9lNy8scAAAAAAAAAAAAAAAAAAAAAAAAAAAAAAAAAAAAAAAAAGvmZuNg2ely79Fmj31c7A2GnqOqYWl2elzb9NqmeyJ7Z8UIhm8cZOfenD0LErru1dVNc9v2MMLgjOz78ZWvZlVc+8iqaqvtB46hxhqetXKsPQsauiJ/bp66/wb2j8B0U1xk6xdnIuz/d96PHKWYOnYmnWujw8eizT/hjtbQPOxZt49qm1Yt027dMbU00xtEPQAAAAAAAAAAAAAAAAAHKjiHAnWvyTz6vZPi6t/Bu6qqs6voeUea/BmUfcC1QAAAAAAAAAAAAAAAAAAAAAAAAAAAEH5UP6vwfpavQnCE8p/8AVuF9NPoB2uC/7KYH7k/zS7ji8Hxtwtp/0f3y7QAAAAAAAAAAAxiZmZiY2jvSyAAAAAAAAAAAAAAAAAAAAAAAAAAAAAAAAAAAAAAAAAAAABW2j17cpmRzOyq/eif4rJVjplvo+Uu5THZGTd9ErOAAAAAAAAAAAAAAAAAAAAAAAAAAAAAAAAAAAAABjMxTEzMxEQDJ5ZGRZxbNV7IuU27dPbVVO0QjWtcc6dgUzRiT7Lv96KeqmPrRqxga9xnepv5dfRYe/VPZTH7sA62tcfW6Zqx9ItTduT1Rdq7Pqho6bwnqmu3YzNbyLlumezf3cpjo3DmnaNTvi2d7vfu19dUusDQ0vR8HSLPR4Vimjw1dtVXjlvgAAAAAAAAAAAAAAAAAAAAAqniHanj6qf8AMWp9C1lV8SdXKNP09j0UAtQAAAAAAAAAAAAAAAAAAAAAAAAAAABEOUmzNeg2rsf3V6J+2Evcbi7Avalw7k42PRz7s82aafDMTANfgOd+E8Px1/zykLkcK4FzTeH8XGvUTRdimZrpnvTMzLrgAAAAAAAAAAAAAAAAAAAAAAAAAAAAAAAAAAAAAAAAAAAAAAAAAAAAAAAArTSYrr5S78+DIu7/AMVlq606vmcqN6O9VduR/wCxYoAAAAAAAAAAA+TEz39iI2B9AAAAAAAAAAAAAAAAAAAAAAHP1XWsDR7PSZt+KN/c0R11VeKEC1PivVtfyJw9HtXLVuY9zR7ur6wS/XOLNO0fe3NfT5HetUdv1yrfWuJdR1mqqL92aLE9lmjqpTDROAbNra9q1cX7k/3ce5h19e4Xw9S0ubGNYtWb1uP0NVMbbT4AcfgvhjTa9Os6je2yb1fXET7mj5vGmtNMUxEUxERHehW3Aeq3NL1a5pWXE0U3q+bET+zchZYAAAAAAAAAAAAAAAAAAAAAAAACsOMv7c2fHZWe4+pcOYOp6nj51+Kuls7dUT1VRHZuDsAAAAAAAAAAAAAAAAAAAAAAAAAAAAA0Nb1OnSNLvZtVE3OjiNqY78zIN8cvh3WKdc0yMyLXRTzppmjnb7bOoAAAAAAAAAAAAAAAAAAAAAAAAAAAAAAAAAAAAAAAAAAAAAAAAAAAAAAAACt7G8cqlX01X8iyFc0f+LE/ST/+JYwAAAAAAAAAAAAAAAAAAAAAAAAAAAAAAAwuV0WqJruVRTRTG81TO0RCFa/x9ax56HSIpvV9+7V7mPFAJfmZ2LgWulzL9uzR4a52QvWeOq8nfG0SzXNc/wB9MeiGlh8NazxNkxm6vertWquv87t28FNPeTfRtCwNFs8zEtfnz7q5V11VfWCFaTwVnape9l61eqt01dcxv+kq8fgT3T9OxNNs9Dh2KbVHgjvtsAABW/KNpfsTPs6nYjm9NO1e3v47JTXh3U41fRcfL/bqjm1x/ijqllr+FTqGiZePMRM1W5mn96I6kM5NNS5mTkadXV1Vx0lv6u0FiAAAAAAAAAAAAAAAAAAAAAACJ8WcXXNDy6MTGsUXLs0c+Zr7IRieUHWveY/m59YLTc7UNc07TL1FrMyqLdyvsplXM8e67V2XbFPitI9mZmRnZFWRlXKrl2vtqkF8Dzsc7oKOf7rmxu9AAAAAAAAAAAAAAAAAAAAAAAAAHnVetU+6u0R46oYZt72Pg37/AMHbqq+yFOaHouXxBmXLdiumJpjn111guOczFp91k2Y8dcIjx1ruBe0WrDx79F69dqjaKJ32hy45Ns7v52N5MuZrnB+douJOVcu2r1qJ2qmjq2BK+TSrfRciPBen0JihfJl/VWX9N9yaAAAAAAAAAAAAAAAAAAAAAAAAAAAAAAAAAAAAAAAAAAAAAAAAAAAAAAAAArmJmjlYn57nptLGVzemaeVaPpaf42ljAAAAAAAAAAAAAAAAAAAAAAAAAA5upa9pml705mVRRXEb9HE71T9QOkOLgcV6Nn1TTazKKKvBd/M9LW1bjPS9Ojm2rnsu77y1O+31gkUzERvKMa1xvp2nRNvFmMy94KJ/Nj60d9lcQcZzXRj7Y+JT29sUz9ffSbReDNO02iKsiinLyN9+krjs8UAitGLxDxjepryZqs4fe71v7O+mWi8Kabo+1du301/4W51y7URERERG0QyAAAAAAAVVhRGkcoUW4nainKmjf5q//wBrVVNxldnF44v5FPbRVar+yikFsjC3XTct0109lURMeJmAAAAAAAAAAAAAAAAAAAACqePP0nF9VH+G3StSiim3RFNFMRTHVEQq3juvouMYueCm3UtOJiQfVTcfYtvF4kudFTFEXbdNyfH2fctlVvKT/aGj6Cn0yCz7VfSWqK/fREs2vgVRXgY9VM7xNunb7GwAAAAAAAAADCq7RRO1VdNPjnYGY8+ns/C0eVDznOxI7cqx5yAbA1qdRwq6ubTmY9U+CLtM/e2QAaN3WNMs1zRd1LDt1x201X6Yn0g3hzZ4g0eP964Xn6fWx7o9F+VMTzsA6g5XdJovypi+ch7Y+taXlXYtY+oY1y5V2U03ImZBvg87961j2ar1+um3bojeqqqdoiAeg5HdRofynj+U8b3GGhWu3Ppq/dpmfuBs8Tb9zeo7fAV+hEOS/wDWc/8Aco+9v67xlpGZomXj4925Vdu25opibfflHOC9fxdDyciMymuab8UxFdEb7Atdw+M6Ofwrnx4KIn7Jhrd3mgfGbnmqvU5nEvGOl5mi5GJi1XLty9RzY/N2iAfeS/8Aq7O+lj0Jug3JdP8AsOf9LT6JTkAAAAAAAAAAAAAAAAAAAAAAAAAAAAAAAAAAAAAAAAAAAAAAAAAAAAAAAAFb5X/inT9PR/JCyFc5/wCbyp2vpbf8aIWMAAAAAAAAAAAAAAAAAAAAAAADU1HUsXTMab+Zdi3RH2yD1zL8Y2HevzG8W6Jq+yFFZF+5lX6796ua7tczVVVKW69xnlaxFWDptiq3audW/bXWjuToup4lqLmRgX7dFXZVNEg57e0nIwsbOou6hjTk2I7bcVbOzw5wjl6vdpuZFFdjD99358SY9wOhfB3/ADsg1MblA0m3TTb9iZFmiOzqidv4pbiZVrNxbeTYq51q5TzqZ8MI93BaF8Fe87KRY2PZxMeixj24t2qI2ppjsiAeGqaljaThzlZlc02omKd4jed5RyvlE0qJ2t2cmv8A0xH3pRl4mPnWJsZVqm7antpqjqc3uV0L5MsfZIOJVyj4H7OFkT9cPntj4XxDI+2HZ7j9A+TbflVet87jtA+TaPLq9YOPTyj4E1RFWFkU0+HeEytXKb1qi5RO9NcRVHilzsfhzRsaumuzp1iKqeuJmnef4uoD52IVc5RsW3kXKPYN2qimdoriuOtNmvXg4lyua68WzVVV2zNuJmQQy5ylWP7rTrk/vVwhOs6pe1jUrmZeppoqr2jm09kRC6IwMOn3OJYjxW49Tyq0fTKp69Pxp/8ASpBANP5QczExLdi5h2r0W6YpiqKpp3THhjiKniDHu1xj1Wa7UxFUTO8Oj+TMD4jjeap9T3tWrdmjmWrdNFPgpiIgHogmr8fZGDqF/FtYFH6Kuad7szEp2wm3RM7zTTM+HYFc+2TnfEMbypY+2PqPxPG+2fWsjorfvKfsOit7bcynbxArarlG1LvYuLH1z63rh8oOp3su3bqw8e5FU7c21FW/pWJFuiOymmPqfYpiOyIBk5XEOoZmm4EX8HDnKuc6ImnfsjwuqArmeLeKvkv/AONW8p4v4p+Jbf8A01SywFYd1HFtXZZux4sT8GPdRxXRO1XSz48SPUtEBradcyLuBYuZluLWRVRE3KI70tkAV/n6pxpRlXabWJdi1zpiiaMeKupr0XOPZ71/66LayAFbTd4897keRQ8o7uf85/BZwCt7Xd5Tcj9YmP8AFzNljUc7mRz9udt17dm7IBAeM+GNT1TWfZeFYi7bm3ET+fTT1x42rZ0bjW1bpot379FFPZT7LpWQArirSuOKu3IyPqyqY+9zr3BfEV65Ny7jRXXV21TfoWwAqqzwhxNZj9Fbm34sin1pRwfpGuabl3q9Uv1VWa6Oqib3P/O3S0ARni3RdW1WuxOm5kWbdNMxXRNc07z4epJgFbxwZxL39Ro/6iv1MK+BuIK/d5li5+9fr9SywFY+1/rPfv4vnKvUWeAtbov01U5Fi3t+3Tcq39CzgGMbxHXO8vDUcWrNwL2NRersVXKZpi5R20tkBXlfJzl11bzqVuf9Mntb36p3r1K39VtYYCvKuTa9+xqVv67X4s7HJtPSRN/UImn/AAW+tYACv55NfzurUo2+i/FOMDEpwcGxi0VVV02aIoiqrtnZsACI5HJ9p1+/cu+ycima6ud2xOyXAIZ7XOn/ABzJ/ge1zp/xzJ/gmYCF+1zgfHcn+DZ07gXB0/ULOXTk366rNXOppnbbdKwBqalp+PqmFXiZUTNqvt5s7S2wEV9r/Q/Bk+d/BlVwDotXbGT538EoARfuA0PbbmZHnWPtfaJ/mfO/glQCI+13o/w2Z5yn/wDq+XOTvSqv6O/k0f6on7kvAc7RdFxNExZsYkVTzp51VVc7zVLogAAAAAAAAAAAAAAAAAAAAAAAAAAAAAAAAAAAAAAAAAAAAAAAAAAAAAAAACtc3/xRp/5i3/JCylaantHKnTv2dNZ/kpWWAAAAAAAAAAAAAAAAAAADCuui3RNVdUU0x2zM7RAM3lk5NjEs1Xsm7Rat09tVU7RCL61x5gYUVW8GPZd75vcfajGJpWu8X5VN/MuXKcf4Wvqpj92AdzXOPrduroNHoi9XP97V2R4oaGBwjq2t5XsvXLtdmn5/dz6ku0bhjTdHiKrFrn3o7btfXLsg0tM0nC0qz0eFYptxPbPfnxy3QAAAAAAAAAAAAAAAAAAAAAAAAAAAAAAAAAAAAAB4XMvGtV8y5kWqKvBVXESD3GNNVNdMVUzExPfhkAD5MxHbIPoAAAAAAAAAAAAAAAAAAAAAAAAxrmYpmaY3nvQh+bx7GBl1Y+VpV+3VT271xv6ATIa2BnY+o4tOTi3IrtVdktkAcjiPWbmh4UZVOHVkUb7VTFfN5r30TPv6lp9GVfxvY/SddNPO528eEHQAAAAAAAAAAAAAAAAAAAAAAAAAAAAAAAAAAAAAAAAAAAAAAAAAAAAAAABWOvVxHKNanwXrX3LOVpxFa/7xcemntrvWJ9CywAAAAAAAAAAAAAAAAByNZ4j07Radsm7zrvetUddUoBqHEetcS35xsK3XRaqjbobPbPjkEy1vjPT9L3tWZ9lZHvKJ6o8coXFev8Z5U0bz0Hk2qHd0Pk+t24pvatc59fwVE9UfWm9ixaxrVNqxbpt26Y2immNogEc0XgrTtNoivJojLyPfVx+bHihJwAAAABjMxETMztEIrw5xd+WNbycOuiKbc71Y87dcxHbv6W5xjnXbGmUYWLTNWVnVdDb2/irrLxcvhTiC3vMVXLM03KKo7K6QXKPHEyKMvEs5Nqd6LtEV0+KY3ewPO/ft41iu9erii3bjnVVT2RDw03Oo1HEpyrVFVNqufzJq/ajwovxXmU6jrun6DTX+iru01ZER4O9CY00xTEU0xEREbREAyGMzERMzO0Q18PUMPPpqqw8m1fint5lW+wNoeWTkWcWzVeyLtNq3T21VTtEGPkWsqxRfx7lNy1XG9NVM9Ug9QAAAAAB5ZF+1i2K71+uLduiN6qp7IeWBqGJqNqbuFfovUUztM0z2SDaGnnanh6dVZpy79Nqb1XNo378twAAHK1vUr+k9FldD0uFHVf5vurfgq8To2L1vIs0XrNUV264iqmqO/DHKsU5WJex6/c3aJonxTGyJcBZ963cytEyeuvEmZon5t+wEzAAAAAAAAAAAAQLlL02xFnHz6adr1VfR1T4Y26k9RnjumLmk4lmf73MtUekEb5ONWrs59emVzvavRNdHzVQspU3FWBVw5xHRfwv0dFUxes/NPfhZ2lZ1Gpabj5lvsu0RVt4J78A2Kq6bdE1VTtTTEzM+CFMcR6vc1jVr1+a5m1FUxap70UrK4xv3J02nTsfb2Tn1dFREzt40B4y0mxo+oY2Nj7/q9M1T4at5j7gWbw9YjH0HBo2/O6CiavHzYdFrafTFGnYtETvFNqiN/qhsgAAAAAAAAAAAAAAAAAAAAAAIHyj4VWRmaX0NO929NVqP4etPGjqNzT7VzFqz4tc+bsUWJrp32rnwAqzRdWzuFdUrt3bVW3Zes1LZwc2xqGJRk4tfPtV9kuXxNw5Y13F2/Nt5NH9Hd27PmlX2h6zncK6nXj5Nuvoud+ms/fAJ/wAbRvwnnfu0/wA0N/Q7sX9EwblPZVYon+ENLXL1jVOEc29jXIrs12KqqavF1/c2OGP7N6d/y9HoB1AAAAAAAAAAAAAAAAAAAAAAAAAAAAAAAAAAAAAAAAAAAAAAAAAAAAAAAAVpxN1coeP9JY+5ZauOIevlKxP3rSxwAAAAAAAAAAAAAAHL4jt593R7tGl1c3JmY2n5t+t1AFeaRwDkZE9NrN6ad/2KKt6vtTnA0/F06x0OHZptUeCG0AAAAAAAA43FOo3NO0eqcf8AWb9UWbP71QOdpeXZ1fjDNv1VUTTgU9Fj9fl1NblIxLF/SrWXzqOns1Rt19c0y3NP4I0rHsUeybdV/I2/Puc+qN5+163uCdBu7/7JVTP+G7V6wc3k51f2Rg3NOu1b14/51v8Ac/8A2minse5e4U4p2qqmYsXOZXt+3blb9NUV0xVTMTExvEwCvOHYjL5RMy9VPVRXdmmPr2WKrXhmOg5RMq3/AMS/T/Hf7llAK716O5Ti6xqONRti5Eb10U/ZVH3rERHlF02vL0inLon9VmZmPmnaJB3b2nYuqW6bmdZpvUVUxNNFXZTu28XFsYdimxjWqbVqnsppjaIc7hXOpz+HsO5TVzqqLcW6/wB6mNpdcARzizXMvRLmBVYptzavXObc5yRgDGZiI3mdoImJjeJ3gGQAPO9Zt37VVq9RTXbrjaqmqN4mED5PaJxde1XD71EbfZVt96wEB4amnH5QdZi7VFPOi7Mb/PciQSTijQ6dcwaLMTzblFyKqa/B4XaAAROjV8+OUGrTK7sTiTRM00c3/BzksAV7g1ew+VS/ajsvTVE/XRzlhK402as3lRvXe9Zu3InxU0zSCxwAAAAAAAAAAAEf4uu9Da0quaedEajZ+9IEU44zbVj8lWqpia4zbd2afmp39YN3jLSvyroV2minnX7P6S3447f4ItwDxBbw+k0/Mu027E712qqurr78LHVTxRw1kY3EEW8WzHQ5lf6GI709+ASrQZq17iC/rdUf7LYibGL8/hlwOU2nbWcWr31ifTKwNKwLemadYw7XXTap238M+FXXKTf6XXrdmJ/obMfxncFhaH/UWn/8tb/lhvOfoFXP4f06rw41v+WHQAAAAAAAAAAAAAAAAAAAAAAARrjeebiabX73ULU+lJUU45xdR1LEtYeDhVXaYri5Nzfs2BK3D4n4csa9ide1GVbieiufdPzOpgV37mDYqybfRXpojn0b77S2AUp7K1PRIytPrmuzF6nm3bVS0+Ep53C+nz/woefEvDePr2PG8xayaPcXduz5pZ8Kafk6XodrEy9uloqq7J36twdkAAAAAAAAAAAAAAAAAAAAAAAAAAAAAAAAAAAAAAAAAAAAAAAAAAAAAAAFa8TdXKJi/SWPSspWnF08zj7Eq+ez6VlgAAAAAAAAAAAAAAAAAAAAAAAAI3rWh6hn67h51nJsxZxaqaqbVcT299JAAAEL4j4MytZ1WvMt5Vm1FURERNM7pDw/gZWmaXbxMvIov1W+qmqmNtqe9DpgIJxJg/kfirC1yJmMa5dpi/PvZ7E6iYmN4eObiWc7EuY2RTzrVyObVDy0rEuYGn2sW5em90Uc2mue2aY7NweGJj6pRqeRdyc23cxKp/RWqaNppjxt+/Zt5Fmuzdpiq3XE01RPfh6AI9w/wzVoWXeqs5tdWNX2WZhIQBB+VCdtPwfpavQnCL8baHna5ZxLeF0W1uqqqvn1bd6EixIvRiWYyeb03MjpOb2c7br2BpcQaXVrGlXMOm9Nma5iedtv2ObwZi5mn2s3T8m5Fy3jXebaqjwbJKwt26LVMxREREzv9YMwfJ326gfUSxOHKr3F+XquXREWaa97HX7qfC6ukXdayqKp1OxZxIirqiireqqPudgAAEIvf+Ktj6Of/wAUpujmZw5kX+K7OsW8m3TRb2ibc09e0JGDXz8mnCwb+VX7mzbqrn6oRjgLTLtvHvatldd7M66f3EnzMO1m24tX451vfeaO9V43tEREbRG0AyAAAAAAAAAAAAa17Aw7+RRkXsWzcvUe5rqoiZhsgD5tE7bx2PoA5mRw9pGVkV37+BZuXa53qqmOuXTAeWNj2sXHosY9uLdqiNqaY7Ih6gAAAAAAAAAAAAAAAAAAAAAAAAAAAAAAAAAAAAAAAAAAAAAAAAAAAAAAAAAAAAAAAAAAAAAAAAAAAAAAAAAAAACteNKtuN8T5ot+lZSsOOOrjSx+7b9KzwAAAAAAAAAAAAAAAAAAAAAAAAAAAAAAAAAAAAAAAAAAAAAAAAAAAAAAAAAAAAAAAAAAAAAAAAAAAAAAAAAAAAAAAAAAAAAAAAAAAAAAAAAAAAAAAAAAAAAAAAAAAAAAAAAAAAAAAAAAAAAAAAAAAAAAAAAAVlxvRtxrjT76m36Vmq25QJ/7VYXzWqP55WSAAAAAAAAAAAAAAAAAAAAAAAAAAAAAAAAAAAAAAAAAAAAAAAAAAAAAAAAAAAAAAAAAAAAAAAAAAAAAAAAAAAAAAAAAAAAAAAAAAAAAAAAAAAAAAAAAAAAAAAAAAAAAAAAAAAAAAAAAAAAAAAAAAAAAAAAAACtuPd54uwo/4dv+eVkq05SJ5nEeHXHbGPT/AD1LJoneimfmBkAAAAAAAAAAAAAAAAAAAAAAAAAAAAAAAAAAAAAAAAAAAAAAAAAAAAAAAAAAAAAAAAAAAAAAAAAAAAAAAAAAAAAAAAAAAAAAAAAAAAAAAAAAAAAAAAAAAAAAAAAAAAAAAAAAAAAAAAAAAAAAAAAAAAMLt23Zp512uminw1Ts8I1HBnszcfztPrBtDXnOw47cqx5yHn+VdO+P4vnqfWDcGlOr6bTVzZ1DFifB01PrfLms6Xaje5qOLTHz3qfWCAcplO2uY9Xhx/vlY+LMzi2Zq7Zop3+xVvHmpY2pa1brxL1N63RZinnU9nbM/em+k8V6Rf0+zNzMtWbkURFVFc7TE7AkI5ndFovypiedh97oNG+VcPz1PrB0hy+6PRflTE87D7PEWjR/vTE87SDpjld0uifKmL5yHzum0T5UxvLgHWHI7qND+U8fyirijQ6Z2nU8ff8AeB1xxu6vQvlKx9sndXoXylZ+2QdkcSOLtBns1K35NXqY1cY6BT26jR5FfqB3Rwu7HQNt/wAo0eRV6nj3c8P/AByrzVfqBIxG+7rQPjVfmqvUx7vNC+Gu+akEmEY7vdC+Fveal87vtC+Ev+akEoET9sHR/Bf8h8r5QtHj3FGRV/o2BLREJ5RNJjstZHksJ5RtM72Nk/ZAJkIb7Y2nfFMn+DznlHwu9gZH2wCbCE+2RhfEMj7YYzyk4fewL8/64BOBCPbJw/iF/wAuHhc5Sqf7rTp/1XPwBPhAaeUqn9rS5+q/HqKeUqn9rTZ+q7HqBPhAPbKn5Mjz/wCDD2yrnybR578AWEK69snI+TrXnJfPbJyvk+15UgsYVt7ZOb8Qx/Kl99snN+IY/lSCyBW88pOb3sDH8qXz2yc74hjeVILJFZ+2LqnxbC8mv1vL2w9X71rF8ifWC0RVscoOs+8xvIn1vscfa7PZasean1gtEVbPH+tx+xj+bn1sfbB1r/Lebn1gtQVV3fa7/wADzTOOOeIauy1a8zILSFXzxfxRH91/8Z87r+KPef8AxgWiKu7sOKPef/GY1cUcVx1TF2P/AKb8AWmKo7pOKaZ3qqyP+n/AjiLimauqvJ/6f8AWuKo7o+Ked7vJ/wCn/B9/LPF1XZVnfVj/AIAtYVT+UuMPfaj5j8HyNS4v706j5ifUC1xU85HGVUdmrearfIyuMa/zY/Kvm6wWyKhuTxhTO1U6z9XSsOn4sop5vO1iPOAuEU7vxXXP++Z86+xZ4t71Os//AHQXCKi/7YRRzObrO3iuPPouLJn+j1n7LoLhFO9FxZ7zWfsusYscUVTt0er/AGXQXIKhjTuLPg9S8qpl+TeLIp/o9T85V6wW4Ke/J3FPwGqfbW8p0riTv4mpeTWC5hTE6PxF8S1DyKmX5E4ir2icLP8ArioFyilKtB1qeqrS82f/AEapYToOsfJWd/09YLuYTcojtrp+1Sn5C1b5Lzf+nrffyBrHyVm+YqBdfSUe/p+1j01r4SjyoUx3N61P+68vzUvscM638l5PkAubp7Mdt2jyoJv2o7btEf6oU7HCuuT/ALtvx49ntHBuvfJ1XnKPWC2/ZFj4a35UMfZmN8Ys+XCqu4riD5Pjz1v1vlXBOv0/+RifFdo9YLXnKx47b9ry4fPZmL8Zs+XCpo4N175Oq85R633uL175PnztHrBbE5mLHbk2fLh8jOw57Mqx5yFVxwPr0x+pR5+j1kcEa/8AEo+u9R6wWp7Ow/jVjzkPvs3F5sVeybO09k8+FVRwNr0/+Tp89R63pVwFrlNO/RWZ8V0FoRnYc9mVY85DGdRwY7czH87T61ZdwOu/B4/nWUcn2tf5bzn4AsiNW02ezUMSfFep9bCrXdIpnarVMKJ+np9au/a+1r/Lecn1Htfa14cbzn4AsLug0b5Vw/PU+tjPEWjR26piedhA45PNVmzz5u48XPeb/e8O4HXfeWPOgsPuj0X5UxPOwd0ei/KmJ52Ffe19rX+W84Ryfa13/Y3nPwBYMcR6NVO0anizP0kPndJovypi+chBY5PNVmiZm9jRV4N3l7X2tf5bzkgnvdPonynj+Ud0+ifKeP5SBe19rX+W85J7X2tf5bzkgnvdRofynj+Ud1Gh/KeP5SBe17rPhxvOT6j2vdZ8ON5yfUCed1Oh/KeP5R3U6H8p2PtQP2vdZ99jeX+DKnk81fv3MXy59QJtVxhoNP8AvG3Pipq9T73X6B8pW/Jq9SEe15q/wmN5c+o9rzWPf4vlz6gTbuv0D5St+TV6n3uv0D5St+TV6kLp5PNVntvY0fWxnk71bvXcbyp9QJx3VaF8p2Ptk7q9C+UrH2yhNPJ3qs+6v40f/wC8R7Xeq/D4wJt3VaF8p2Ptlh3YaB8pW/Jq9SHe1zqPxrH+yT2utS+M4/2SCZd1+gfKVvyavUxnjHQI/wB40+RV6kP9rrU/jOL9k+pnPJvn97OxvJn1Alk8Z6BE7ez483V6mXdhoHylb8mr1IfPJ1qnxjD8qv1MqOTfPn3Wbj0/6ZkEvji7QZjf8pW/Jq9TCeMuH6Z2nUafN1+pFo5Ncvv59nyZes8mtzaNtSo81+IJNHGGgT2alb8ir1PPu14e+UP/ALVfqRuOTa/39Rt+bZTya3O9qVHmfxBIu7XQPj3/ANur1M6eMdAq7NRojx0VR9yNe1rc+UqPM/ie1rd+UqPM/iCS3OMNBtx/WFFX7tNU/cj/ABPxri39P6HSMi7F6qrrriJp2hhHJrPf1OPM/i5+rcB5OnYFzKt5VN/mRvNEUdewORa4p1uzP5uoXpj5+t18blD1W11X7Vi/9W3oRWxjX8mraxZuXZ8FFE1Ovi8I65l7TTg1UR4bkxQCU4nKRj1R/tmFconw2539Ls43G2hX+3Lm19JRMIzicnGTVG+VmUW/mojd3MTgDSLE73Zu35/xTsCSYmZjZtrpcW9Reo99TO73auFp+Jp9uaMPHos0zO8xRG27aBhciqq3VTRVzZmJiKvBKDYPEmoaRxBc07Xb8XLX7NyI7PBKeIByn49vm4eTE/pImaJ8QJPqtzUMyxVZ0ium1X371Xe8TY0WzqFjAoo1S9ReyI7aqGhwRdtXeGcXov2Immrxu+AAAAAAAAAAAAAACOcScKxr16m9ObdtTTTzYo23pR72tr/yja81+KxAFfRybXO/qVHmfxffa1q+U6fM/isABX3ta1/KVPmfxfauTWf2dSj67X4rAAUpxBot3Qs/2Ldri5zqYrprhKdL5PbeVg2b+VmXKKrtEVTRTRHU8OU/+tcP6CfTKwcD9QxvoqfRAIf7W2J8oX/Ih6xyc6fHbmZM/YmYCJ+19o/MiN7/ADvDz3j7XOm/Gsn7YTIBEPa80n4S/wCU++15pHv7/lJcAi3tf6H73I868va80j4S/wCUlwCH+11pfw+T5UMva80j4TI8pLgEY7gtC+Cvedln3CaB8Vuedq9aSAI13CaD8Wueeq9b73C6B8Vr87V60kAR7uI4f+JT52v1vncRw/8AEp87X60iAcTuS0L5OtfxfO5DQPk235VXrdwBx+5bQvkyx9jLuZ0T5Mx/JdYBye5jRPkzH8k7mdE+TMfyXWAcnuY0T5Mx/Jfe5vRfkvF83DqgOXHDmi09mmYvm4O5zRfkvF83DqAOXPDeiz26Xi+bh87m9F+S8XzcOqA5Xc1onyXi+bh97nNF+S8TzUOoA0I0TSo7NMwvMU+pnTpWnUe50/Fp8VmmPubgDT/JOm/J+L5mn1MvybgfEsbzVPqbQDV/JuD8SxvNU+p9owMO3/R4lin923ENkB59BZ+Co8mHz2PY+Bt+TD1AecWLMdlqjyYIs2o7LVHkw9AHn0Nr4KjyYZRRTT2UxDIBjNFNXbTEsehtfB0eTD0AYRboiNoop+xlERHZD6AAAAAAAAAAAAAAAAAAAAAAAAAAAAAAAAAAAAAAAAAAAAAAAAAAAAAAAAAAAAAAAAAAAAAAAAAAAAAAAwot0Ue4opp8UbMwAAAABxI4owJ1erTJ6SMiK+Ztt1btvVNJsang38e9TEVXadud4JbUYuPF+b8WLcXZ7a+bG/2vYFbcJZuXw/qmRpt/Fu3IuVd7vTCx6d5pjeNp264fOjo5/P5tPO8O3WzAAAAAAAAAAAAAAAAAAAABWfKbVvrONT4LH3ysXCjbCx48Fun0K35SoiNftT4cePTKyMKvpMLHr99bpn+APcAAAAAAAAAAAAAAAAAAAAAAAAAAAAAAAAAAAAAAAAAAAAAAAAAAAAAAAAAAAAAAAAAAAAAAAAAAAAAAAAAAAAAAAAAAAAAAAAAAAAAAAAAAAAAAAAAAAAAAAAAAAAAAAAAAAAAAAAAAAAAAAAAAAAAAAAAFYcpcx+XrP0EemVjaf/V2L9FR6IV5ymWuZrGNc9/Z9ErC0ud9Kw58Nij+WAbQAAAAAAAAAAAAAAAAAAAAAAAAAAAAAAAAAAAAAAAAAAAAAAAAAAAAAAAAAAAAAAAAAAAAAAAAAAAAAAAAAAAAAAAAAAAAAAAAAAAAAAAAAAAAAAAAAAAAAAAAAAAAAAAAAAAAAAAAAAAAAAAAAAAAAAAAAK95Ssa9ezsGq1aqrjo6qerw7pzp1qqzpuNarp5tVFqmmY8G0N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xMTG8TEsnjj49OPRzKJnbffrB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BDABALDA4MChAODQ4SERATGCgaGBYWGDEjJR0oOjM9PDkzODdASFxOQERXRTc4UG1RV19iZ2hnPk1xeXBkeFxlZ2P/2wBDARESEhgVGC8aGi9jQjhCY2NjY2NjY2NjY2NjY2NjY2NjY2NjY2NjY2NjY2NjY2NjY2NjY2NjY2NjY2NjY2NjY2P/wAARCALUBNQDASIAAhEBAxEB/8QAGwABAAIDAQEAAAAAAAAAAAAAAAYHAgQFAwH/xABXEAEAAQMCAQUIDQgHBQcEAwAAAQIDBAURBgcSEyExFkFRcZKTsdEUFzJSU1RVYXOBkcHhFSIjNEJyobIzNTZDYmSCJEVjdJQmJzdEg6KkhKOz8cLS8P/EABQBAQAAAAAAAAAAAAAAAAAAAAD/xAAUEQEAAAAAAAAAAAAAAAAAAAAA/9oADAMBAAIRAxEAPwC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4ZmXYwcWvJya4otURvVVLw0vV8PV7VdzCu9JTRVzaurbaQbw5er69h6PcsUZfPjpp2pmmN3UAAAAAAAAAAAAAAAAAAAAAAAAAAAAAAAAAAAAAAAAAAAAAAAAAAAAAAAAAAAAAAAAAAAAAAAAAAAAAAAAAAAAAAAAAAAAAAAAAAAAAAAAAAAAAAAAAAAAAAAAAAAAAAAAAAAAAAAAAAAAAAAAAAAAAAAAB53bVu/ZqtXaYrt1xtVTPZMIDwLEYPFWq4Hg51Mf6atvvWEruKpweVOqJ/NpvVfzUAmes6ba1XHt492KZiLkV9fzOixiOuap6573iZAAAAAAAAAAAAAAAAAAAAAAAAAAAAAAAAAAAAAAAAAAAAAAAAAAAAAAAAAAAAAAAAAAAAAAAAAAAAAAAAAAAAAAAAAAAAAAAAAAAAAAAAAAAAAAAAAAAAAAAAAAAAAAAAAAAAAAAAAAAAAAAAAAAAAAAAAI7lcP0Z3FdOo3v6Ozbp2jw1Q97dvX51m70l3HjTpn8zq/P2dmmmKaYpjvAyAAAAAAAAAAAAAAAAAAAAAAAAAAAAAAAAAAAAAAAAAAAAAAAAAAAAAAAAAAAAAAAAAAAAAAAAAAAAAAABAOPdS1PStTs+xM+9btXbe/Mjsid2zoGnarrGkWs67r2Zbrr53NpjsjvNTlQp/S6fV/hrj0JJwT/AGTwP3av55BF9Q1XiLhXOtxmZMZtiv3M1x1VepONI1Oxq+n28zH3imvtpntpnwIrynXrcYGJZ3/Szc50R82z15NLV23pGTcrja3cu70fVHWCQ6zq1vS7FH5k3si9VzLFmntrq8DbxIvxjW/ZM0ze5sTXzY2jdCdJzJ4j45nLjrxsOiei9H3p4APHMyaMTFuZFymqqm3TzpiiN5aGicQYOuU3Jw6q+db251NdO0wDqjlaxxDp2izRTmXaorr7KKKedLfxMm3mYtrJszM27tMVUzMbdUg9gAAYzMUxMz2RAMhydM4j03VcuvFw7tVdyinnTvTtGza1PUsbSsScrLrmm1ExTvEb9cg2L9NyuzVTar5lcx1Vbb7OVoWuflK5fxMmz7Hz8bqu2t+rxx8zp4mVZzcW3k49cV2rkb01R30J42uzo/EenatZ359VM01x76I/CQTwedi7Rfs0Xbc70V0xVE/M9AAAAAAAAABjXVTRTNVVUREdsyh+t8fYuHX0Wm0U5dffr32ogEyHP0LOvalpNjLv2otV3Y35sOgAAAAAAAAAAAAAAAAAAAAAAAAAAAAAAAAAAAAAAAAAAADVztQxtPptVZVyKIu3It0zPfmQbQAAAAAAAAAAAAAAAAAAAAAAAAAAAAAAAAAAAAAAAAAAAAAAAAAAAAAAAAAAAAAAAAAAAAAAAAAAAAAAAIJyo/qmn/v1+iH3hDTNYnQrN7D1aMe1cmqYtVWIriPtYcqNUdDp9P8Airn+EJFwbMTwtgbfB/fIOVHA0ZeT7J1fUb2Xd7PBCQanTRg8PZkWKIoosYtfMpjvbUzs6DW1DH9ladlY8f31quj7YmAQfkvj9LqFX+G3HpWCr3kxmaMvUbM96mmfSsIBWWsdNw/xz0uFMUxkTFW09n509azUG5RdLuVWrOrW6uuztRXT94Jfj4NmzTM1UxcuVddVdUbzVLaczh7Uo1XRcbKmqJuVU7V7d6qO1v3rtuxaqu3q6aLdEb1VVTtEQD0HhiZmNnWemxL9F63vtzqJ3h7gAAr3BtU4nKpetURFNNU1dX71vnJrq+Hbz9LyMa5RFcV0TER8/e/ihGo5FvD5UKb96drcRTvPjt7J5h5MZdubtETFuZ2pme/84PLSMGNN0vHw4q53RUc3dFOVC3vgYNzwXao+2E4QPlRr/Qafb8NVdX8IBJOEZ53C+nz/AMKPS7Dm8OYtWHoGDYr91Rajfxz1/e6QAAAAAOTrPEWn6Namci7FVzvWqOuqQdWZiI3lGdb410/TqJpxqoyr/vaZ6o+tG8rXdd4ryJxdLs12Mfv8z/8AlU7Gh8A4uNtd1Sacm77yPcR6wRmu/wAQcYZXMo582vBTvTbpTDROB9P07o7uVHsnIp78+5+xJbNm3j2qbVmim3bpjammmNoh6A+dj6AAAAAAAAAAAAAAAAAAAAAAAAAAAAAAAAAAAAAAAAAAACAcp96YuadbjvRXX6E/Vhyk5EXtbtWY/ubXX9fWCyMO/TlYdjIonem7RTXE+OHuj/A+T7J4Xxd+21vb+yUgAAAAAAAAAAAAAAAAAAAAAAAAAAAAAAAAAAAAAAAAAAAAAAAAAAAAAAAAAAAAAAAAAAAAAAAAAAAAAABw9b4XwdcyKL+VXeprop5scyrZtaLouPomPXYxrl6u3VVvtcq32dIAABCruFOgcb2c2NqcLPqm3PX2Vz+KZ1086iad5jeNnlmYljOxq8fJoiu1XG00yyxrPQY9u1z6q+ZTFPOq7ZBzdF4exdGruV2Lt+5VX2zcr3dDMxbWbiXca/TzrV2nm1R8z3AcXROGcHRLty5i1Xaqq+2a6t27q2nWtW0+5h36qqaK+2ae1ugIrwpotWjatqNm1fm7ixTREb++SpjTTFO+0bbzuyABHNLwuI5y66tVzbM48x7i1Hb/AABrZnDP5V4uqz8qmJw6KKdo393VH3JYxpppopimmNojshkAheXjxxRxbRTTG+Bpu0XKu9XX27Jjdom5aqoiuaJmNudHbDxwMDH07Fpx8W3FFun+INkAAHhlZePh2pu5V+3Zoj9quraAe7S1LVcLSrHS5t+m3T3o78+KEQ1rjm5fuTi6Hamur4bb0Q1tN4M1LVr85Wu37tufBvvXIMNT4y1PWMj2Jolmu1TPZt/SVepuaNwD0kRe1q7XNfwVFX3pdpmk4Wk2eiwrFNuJ7Z7Znxy3geOJi2MLHosY1um3aojaKY7z2AAAAAAAAAAAAAAAAAAAAAAAAAAAAAAAAAAAAAAAAAAAAAAABS3FN7p+I86uOzpZiFyZN2LGNduz+xRNX2Qoi9dqvXq7lfuq6pqnxyCweTHMirHy8Ke2mqLsfX1J2qvk5vdFxH0cztF21VH2da1AAAAAAAAAAAAAAAAAAAAAAAAAAAAAAAAAAAAAAAAAAAAAAAAAAAAAAAAAAAAAAAAAAAAAAAAAAAAAAAAAAAAAAAAAAAAAAABxNc4o0/RPzL1U3L09lqjtaGBx7pOXe6O7FzG/xXOz+AJUwu3aLNE13a6aKY7ZqnaER1vj3DxN7WnRGVd9/wBlEI5Yx+IeMrnOu3aqcf31Uc239gJBrvHtjGmbOlU05Nz4X9iHCw+H9d4oyoytSuV2rPv7vg8FNKX6Jwfp+l0U13qIycntm5XHZ4oSIHI0PhzA0Sj/AGeiars9tyvtl1wAAAAAAAAAAAAAAAAAAAAAAAAAAAAAAAAAAAAAAAAAAAAAAAAAABhdt03rVduuN6a4mmY+ZVXGnD+PoV+xOLNfMv8AO6p73zLYQLlR/oMD96r0QDa4I4dw6cDD1arnzlVc6reZ6vAmbi8Hf2W0/wCj++XaAAAAAAAAAAAAAAAAAAAAAAAAAAAAAAAAAAAAAAAAAAAAAAAAAAAAAAAAAAAAAAAAAAAAAAAAAAAAAAAAAAAAAAAAAAAAAed6vo7NyuO2mmZ/g1NT1jA0m3z83Ipt79lPbM/UgmqcValxFFWBpGJdooq91zeuuYBD8nIu5d+u/frmu7XM1VVT33i72p8JatpeH7KybVE2491zKoqmho6NpeRrGo0YmPHXV11VT+zHfkEs4F4YsZdiNTzaYuUzMxbtz2eOVhU000UxTTEREdkQ19NwbWm4FnEs78y1TtG/fbQAAAAAAAAAAAAAAAAAAAAAAAAAAAAAAAAAAAAAAAAAAAAAAAAAAAAAACF8ptO+lYlXvb33Joh3KX/UuP8ATx6JB0uBp53CODPzV/z1O+j3AcbcJ4fjr/nlIQAAAAAAAAAAAAAAAAAAAAAAAAAAAAAAAAAAAAAAAAAAAAAAAAAAAAAAAAAAAAAAAAAAAAAAAAAAAAAAAAAAAAAAAAB5ZGRZxbNV7Iu0WrdPbVXO0Qh2r8e26blWPpFmcivsi53vqgEsztQxdOs9NmXqbVHhqQjUuOMvUbnsPQcavn19le29X1Q8cDhXVuIL0ZmtZFdqiY6vf/gnGl6Pg6Ta6PCsU29+2rtqnxyCG6ZwLlZ1/wBl67kVTVV11URO9U+OU4wsHF0+z0WJZotUeCmGyA1dUs0ZGmZVq7G9FdqqJj6lfcmVO+r5VXgsR6YWNlRvi3o8NFXoV7yX/r+d9FT6QWOAAAAAAAAAAAAAAAAAAAAAAAAAAAAAAAAAAAAAAAAAAAAAAAAAAAAAAAAiHKVTvoFurwXo9Epei3KLG/DFXzXqPvBs8CTvwjhf6/56kgRnk+/stZ/fr9KTAAAAAAAAAAAAAAAAAAAAAAAAAAAAAAAAAAAAAAAAAAAAAAAAAAAAAAAAAAAAAAAAAAAAAAAAAAAAAAAAAAAAAAj+ucW6dpEVURXGRkx/dUT6ZB3pmIiZmdohFtc45wdOmqzh0+yr8eD3EeOXBnJ4j4wiaLNEY+FV2z2U/b30l0Xg3TtLmLlyPZN/39yOqPqBGLOl6/xjcoyc650GJ3t+qP8ATSmmi8OafotETjWudd792rrql1wAAAAGNUc6mY8KvOTD9cz/AKOj0rFeGPh42LVcqx7Fu1N2edXNFO3OkHuAAAAAAAAAAAAAAAAAAAAAAAAAAAAAAAAAAAAAAAAAAAAAAAAAAAAAAAAjHKF/Za79JR6UnRnlCjfha7t3rlHpBlwBO/C1j5q6/SkiL8nc78MU/NerSgAAAAAAAAAAAAAAAAAAAAAAAAAAAAAAAAAAAAAAAAAAAAAAAAAAAAAAAAAAAAAAAAAAAAAAAAAAAAAAAAAGnqOp4el2JvZt+i1T3omeufFHfBuOTrPEWn6LR/tV3e53rVHXVKIahxpqWq3vYmh41duZ7+29yWzovAc3aoy9bvVXLlXXNmJ/mnvg0snXte4pv142k2arGP35p6vtrdvRuA8LEnpdQq9l3vB2U/YlGNjWcSxTZx7VNq3TG0U0xtEPYGFq1RZtxbtU00UUxtFNMbRDMAAAAAAAGni6pg5t6uzi5Vq7ct+6poq3mG3M7Qq3k5q34lr+ezV6YBaYAAAAAAAAAAAAAAAAAAAAAAAAAAAAAAAAAAAAAAAAAAAAAAAAAAAAAAACM8oP9lr379HpSZHOPv7J5f71H80A1uTid+HK48GRX6ISxD+TSrfQ79Pgvz6ITAAAAAAAAAAAAAAAAAAAAAAAAAAAAAAAAAAAAAAAAAAAARfWONcbSdQuYdzDv110d+NoiXva4mu3tPpzLej5lVurwRAJCI9pfGOl6je6Caq8a97y9G38UhAGFddNuia66oppiN5mXyzdovW4rtzvTPZPhB6AAAAAAAAAAAAAAAADh8R38rTKadVxt67dnqv2ff0eHxw6mDmWM/Et5WNXz7VyN6ZBsAAAAAAAAAAAxqqpopmqqYiI7ZkGTzvXrePaqu3q6bdumN5qqnaIRbXOOsLAmbWDTGXe8MT+bH1uFjaNrvFt+nJ1S7Xj4ne36vJpB0ta49p51WNo1qbt2eqLtUdX1Q0sDg/U9ayIzNdv124mOz9v8Ev0bhzTtGoj2NZiq737tfXVLrA09O0zD0vH6HCs02qO/t2z45bgAAAAAAAAAAA+T2SrDk0iJ169PgsT6YWfO+3Uq/k26uIbn0FXpgFogAAAAAAAAAAAAAAAAAAAAAAAAAAAAAAAAAAAAAAAAAAAAAAAAAAAAAAAI9x1G/CuV/p9KQuNxdTzuF9Q+a1Mg4nJl/VOX9N9yaIVyZTvpeZHgvR6E1AAAAAAAAAAAAAAAAAAAAAAAAAAAAAAAAAAAAAAAAAABWfKbTFOs4tXvrE+mU04S/svp30MIjyofr2B9FX6Xpw1rOuY2h2bWJo1WXZo50UXOdtuDw5SsKxj5+NkWqYpuX6auknw/Ol/CGXdzeGcO/fqmq5MVUzM9/aqY+5WOuajmapq/P1SKrM0zFM0bbdHC3NJpxaNLxqcCqKsaKI6OY78A4fEOsVTrmFolj/zFUdPPgplJbdum1bpoojammNohXGm75vKZdrqnqt37sR/o3hZQPkzERvLC1fs343s3aLkR7yqJZVUxVE01RExMbTEq+1eirg3iO1nYdMRhZPVVZj+IJ9kZFnFtVXci7Rat09tVc7RD7Yv2si1TdsXKbluqN6aqZ3iWhl6Zh67jWa821z7fVXRTzm5iYtnCxqMfGoii1RG1NMd4HuAAAAADXzsu3gYV3Kvc7o7VPOq5sbzs1dG1zC1u1Xcwqq56Odqqa6dph0KqYrpmmqImJjaYQLgez7A4s1bCjriimqI8UV7feCU61xBiaJXYjLpuc29O0VU07xHjdZoaxp9rVMCrDvU86i5VG/zbTvu3wBhNyiK4omuIqnsjfrZg8smxbyse5YvU863cpmmqPDEoHydZt2xqGXpN2reimJqp/eidpWCrPQJ6DlGv096ci/T6QWYAAAAAAAAOZq2vado9G+XfiK+9bp66p+pC8nWOIeKL02NLsV42JV3/m/xVAlWu8U4Gj2p3rpv3+9Zoq60Mq7ouMrm+02sKf8ATbj1pFo/AeDiRTc1Cqcq934/Y+xLKKaaKYppiIpiNoiAR7Q+DsDS4i5epjKyO3pK47PFCRgAAAAAAAAAAAAAAArLgmjm8a5MR2U03PSs1AuFdMycTjbUKrtqqiiKa5iZ7JiqrqBPQAAAAAAAAAAAAAAAAAAAAAAAAAAAAAAAAAAAAAAAAAAAAAAAAAAAAAAAHJ4q/szqP0FTrOVxTG/DWo/QVegEc5MIj8n5u3wtPoThAeS6v9Hn2/npq9KfAAAAAAAAAAAAAAAAAAAAAAAAAAAAAAAAAAAAAAAAAAArvlQ/WcD9ytJeBp34RwPFX/PU5PHukajq2RiRhY03aLdNW87996cNVa/pOnU4NzRJuRRMzTX09NIPnKRiWa9It5Mxtet3IiJ8MNLkxy71VWXiTO9mimK4+aXtrOi8RcR3rdOXTj4uNR1xRTc3SfQtFx9DwIxsfrmeuuue2ufCCA6TFVjlIqon41dj7d1oIHxjh1aXxDha9bp51rpKeljwTH4JzbuU3bdNyiqJpqjemY78AzRLlEwMjM0i3dsRE041U3K/Fs7NinWI1i7N6vGnTtvzIiJ57o10U3LdVFcb01RMTHhBxODNRp1Hh3Hn9uxTFmvx0x6neRbh7hbK0PULldvP52JV/dbdcpSDiarZ167am7gZdrHrp7LU24q531y8+ENavazgXfZdEU5NivmXNo2djKvTbtzTb2m9VH5lLW0fS7OlYtVu1G9dyublyr31Ug3qqqaKZqqmIiO2ZfLddF2iKrdVNVM9kxO8NTWNNo1fTbuHcuV26bn7VPbDicJaVmaLnZ+FduTdxaebNquQSkABXuJm2tI5R9QnInm0Xomnfx82pYSPY/DtFfFOTrORNNUTzehp8G1MRzgd2zVXVapquUcyue2nffYvU112qqbdfMqmOqrbfZ6AIZxNwpgWNJyc6xVepybNPPi5XdmXe4YvX8jh7Cu5UzVdqt9cz2z4HyKsXX6N7dym7h269qtuuLlUfc6dFVFUfmTExHV1d4Gat+E7M53HWdlR7i1cu3frqq/FNtezrmBpdy5j0TcyK9rdmiO2a57Grwnov5F0qKLn6xdnn3Z374O4AAAAPHLyrGFYqv5V2m1ap7aqp6kJ1jj2qu57H0Wzz6vha49EAmWfqOJptnpcy9Tao8MoPn8Y6lrGVOHw/Yqp/wAe29U+p803g3UdWvxma9frp3/Yqnev8E4wNNw9NtdFh49Fmnv82O0EP0bgCJnptauTcr+Doq6vrlN7Fm3j2aLNmiKLdEc2mmOyIegAAAAAAAAAAAAAAAAAAADiRxLizxHOj82rpNtuf3ud4AdsAAAAAAAAAAAAAAAAAAAAAAAAAAAAAAAAAAAAAAAAAAAAAAAAAAAAAAABzOJP7Oaj/wAvX6JdNoa7TFehahTM7b41zr/0yCGcl39Nn/u0fesJXnJd/T5/7tH3rDAAAAAAAAAAAAAAAAAAAAAAAAAAAAAAAAAAAAAAAAAAAAAAB4ZmLZzcW5jZFEV2rkbVUy1tHwbmm4sYc18+xa6rVU9vN8EugAAAAAiGTofElOq383D1Sz+lnaIrjsp8HY6ui4Os2L9d7Vs63kb0c2mi3TtEfO7QAxpppp32iI3652ZAAAOJoun6xjV1zqmp05dE9lNNG38XbAB45eNRmYtzHuTVFFynm1TTO07PYBFqeANEp7IyfO/g72m6djaXh04uJRNNqmZmImd+uW2Awqt0VV011UxNVO/NnwMwAGMzERvM7QjmtcZ6dpu9uzV7KyI6uZR2R45BIrldFqia7lUU0xG8zM7RCI67x5i4m9nTIjKve/8A2I9bjUUcQ8a071104+Dv4qfXKV6Hwnp2j7VxR0+R8Lcjr+qARTG0LX+KrtGTqt+uxj97nx6KE00bh3TtGp3xbO93v3a+uqXWAAAAAAAAAAAAAAAAAAAAAAAFW4k1zylzz/dey6t1pKt36PlM6uz2ZEAtIAAAAAAAAAAAAAAAAAAAAAAAAAAAAAAAAAAAAAAAAAAAAAAAAAAAAAAABqap/VWZ9BX/ACy22rqn9VZn0Ff8sggvJf8ArWf+5QsRXHJf+v530VPpWOAAAAAAAAAAAAAAAAAAAAAAAAAAAAAAAAAAAAAAAAAAAAAAAAAAAAAAAAAAAAAAADnaxrWFouP0uXdiJn3FuPdV+KARbjjijIwr8afp9yaLkRvduU9sfMhUa3qkV8+NTzOd4enqa2blV5uZeyrs713a5rn62uDt4deu6/enFs5eVfqnrqiu9PNTjQOBsPT6Yu6htlZHg/Yp8UM+TvGqs8Pzdrjab92qr6uxKgYxERG0RtDIAAAAAAAAAAAAAAAAAAAAAAAAAFY6nEW+Uu18+Xan0LOVzr0f95eH9LYBYwAAAAAAAAAAAAAAAAAAAAAAAAAAAAAAAAAAAAAAAAAAAAAAAAAAAAAAADU1SZp0vLmmN5izX6JbbwzqOkwcij31qqP4ArzkxnbVsuPDZj0rKVjyY/19k/8AKz/NSs4AAAAAAAAAAAAAAAAAAAAAAAAAAAAAAAAAAAAAAAAAAAAAAAAAAAAAAAAAAAGF27RZt1XLtdNFFMbzVVO0QDNq52o4mnWelzMi3Zo/xT2+JE9Z4+tU72dHtzfuz/eVU/mx9Tm6fwlqmvZHs7Wr9dmmrzk+oGxqnG2ZqF+MTh6xXVM/t8zeqfFBg8D52o3Iy9ezK+fV20b86r7Ux0vR8HSLXR4Vim3v21dtU+OW+CJapwHpd/EmMGica9T2Vc6aonx9aDcJ6Va1jXLWNfmeiiJrqiO/Ed5cysOArfR8XXqPeW64/jALMt0UWrdNFFMU0UxtER2RDMAAAAAAAAAAAAAAAAAAAAAAAAAAAEI4q029c4y0fKsW6p51VHOqjsjm1b+iU3AAAAAAAAAAAAAAAAAAAAAAAAAAAAAAAAAAAAAAAAAAAAAAAAAAAAAAAAAGNz+jq8UsnyY3iYBWXJvcmeIb+/7difTCzlacndqbPFWZbjsosV0/ZXSssAAAAAAAAAAAAAAAAAAAAAAAAAAAAAAAAAAAAAAAAAAAAAAAAAAAAAAAAAcPWeKtM0jei5d6a/8ABW+uUSyc7XuMrtVrCt1Y2nz4eqmf3qgSDXOOMDTom3ibZV/wRO1MeOUaowte4xyIvZFU2cSrs95HihKuH+DsLSKunuz7Jyff1R1U+KEkBytF0DB0WxFvHt86vfebtcRNU/W6oAAAK44Pp5vH2o0+Dpv51jufiaLg4eoX86xZ5uRfmZrq38PaDoAAAAAAAAAAAAAAAAAAAAAAAAAAAAInxRxTf0fWMXEsUW5oqiKrs1+DdLFY8pdM067Yq8NiPTILOHnYmarFuqe2aYmfsegAAAAAAAAAAAAAAAAAAAAAAAAAAAAAAAAAAAAAAAAAAAAAAAAAAAAAAAPkgrjgSv8A7YZ3+O3cn/3wshW/BFPM41z6PBTdj/3wsgAAAAAAAAAAAAAAAAAAAAAAAAAAAAAAAAAAAAAAAAAAAAAAAAAAAAAeGXl2MLHryMm5TbtURvNUoPq/HORl1zjaDZrmZ/vZp3q+qATHU9XwdJs9Jm36bfgp7ap8UIRka/rfE+TXj6NbqsY+3XPf+uW1o/BF3KrjM169XcuT/db+mU1xcWxh2KbONaotW6eymmNoBE9E4BxMWYvanVGVc+D/AGI9aX2rVFm3TbtUU0UUxtFNMbRDMAAAAAAAQ3RuI87L4zytPu82caKrlFNO3XRzEyVZoU1U8oc/Pk3fvBaYAAAAAAAAAAAAAAAAAAAAAAAAAAACtuVD+s8L6GfSslXfKh+tYH7lfpBP8b9WtfuR6Hq8sb9VtfuR6HqAAAAAAAAAAAAAAAAAAAAAAAAAAAAAAAAAAAAAAAAAAAAAAAAAAAAAAAACt+C/7cZ/iu/zrIVpwb1cdZf/AKvpWWAAAAAAAAAAAAAAAAAAAAAAAAAAAAAAAAAAAAAAAAAAAAAAAAAMaqooiaqpiIjtmUV13jrB0/e1gxGXfjwe4j6wSi9dt2LVV27XTRbpjeqqqdoiEO1jjumm77G0a17JuT/ed76ocfH0viLi2uLuders4kzv+f1U/wCmlN9F4e0/RbURjWoqu9+7XG9U/WCIYHCeqa9kezNdv3LMd6P2/wAE20rR8HSLHRYVmKPDVPXVV45b4AAAAAAAAAAArPR6d+Um982Vfn0rMVlp0czlMufPlXvRILNAAAAAAAAAAAAAAAAAAAAAAAAAAAAQHlRp/N06r6SP4Qnzyv41nJimL9qi5FM7xzo32kHzE/U7H0dPoewAAAAAAAAAAAAAAAAAAAAAAAAAAAAAAAAAAAAAAAAAAAAAAAAAAAAAAAAArbhL+32Z473pWSrbhWZ9sHM+eu/6VkgAAAAAAAAAAAAAAAAAAAAAAAAAAAAAAAAAAAAAAAAAAAAA5OtcQ6fotuZybsVXO9aomJqn6gdZH9b4u03SJm1NU38iP7u398o7VrnEPE1yq3pNn2Njd+qe37XV0XgXDw5i9qFXsy/8/uI+oEerucQ8Z3Ji3E2cOfHFv8Ur0Tg7T9Lpiu9RGVk9vSVx2eKEhppimIimIiI7IhkD5ERD6AAAAAAAAAAAAACuMe1McqlceC7VX9tCx2PMo53P5sc7w7dYMgAAAAAAAAAAAAAAAAAAAAAAAAAAAGnqGqYWmUW6s2/TZpuVc2mau/LcQXlR/U9P+kr9EAnFFVNdMVUzE0zG8TDJyOFJ53DOnz/wYdcAAAAAAAAAAAAAAAAAAAAAAAAAAAAAAAAAAAAAAAAAAAAAAAAAAAAAAAAFacKz/wB4OT89d/0rLVxoVNPtl5UU9lNy8scAAAAAAAAAAAAAAAAAAAAAAAAAAAAAAAAAAAAAAAAAGvmZuNg2ely79Fmj31c7A2GnqOqYWl2elzb9NqmeyJ7Z8UIhm8cZOfenD0LErru1dVNc9v2MMLgjOz78ZWvZlVc+8iqaqvtB46hxhqetXKsPQsauiJ/bp66/wb2j8B0U1xk6xdnIuz/d96PHKWYOnYmnWujw8eizT/hjtbQPOxZt49qm1Yt027dMbU00xtEPQAAAAAAAAAAAAAAAAAHKjiHAnWvyTz6vZPi6t/Bu6qqs6voeUea/BmUfcC1QAAAAAAAAAAAAAAAAAAAAAAAAAAAEH5UP6vwfpavQnCE8p/8AVuF9NPoB2uC/7KYH7k/zS7ji8Hxtwtp/0f3y7QAAAAAAAAAAAxiZmZiY2jvSyAAAAAAAAAAAAAAAAAAAAAAAAAAAAAAAAAAAAAAAAAAAABW2j17cpmRzOyq/eif4rJVjplvo+Uu5THZGTd9ErOAAAAAAAAAAAAAAAAAAAAAAAAAAAAAAAAAAAAABjMxTEzMxEQDJ5ZGRZxbNV7IuU27dPbVVO0QjWtcc6dgUzRiT7Lv96KeqmPrRqxga9xnepv5dfRYe/VPZTH7sA62tcfW6Zqx9ItTduT1Rdq7Pqho6bwnqmu3YzNbyLlumezf3cpjo3DmnaNTvi2d7vfu19dUusDQ0vR8HSLPR4Vimjw1dtVXjlvgAAAAAAAAAAAAAAAAAAAAAqniHanj6qf8AMWp9C1lV8SdXKNP09j0UAtQAAAAAAAAAAAAAAAAAAAAAAAAAAABEOUmzNeg2rsf3V6J+2Evcbi7Avalw7k42PRz7s82aafDMTANfgOd+E8Px1/zykLkcK4FzTeH8XGvUTRdimZrpnvTMzLrgAAAAAAAAAAAAAAAAAAAAAAAAAAAAAAAAAAAAAAAAAAAAAAAAAAAAAAAArTSYrr5S78+DIu7/AMVlq606vmcqN6O9VduR/wCxYoAAAAAAAAAAA+TEz39iI2B9AAAAAAAAAAAAAAAAAAAAAAHP1XWsDR7PSZt+KN/c0R11VeKEC1PivVtfyJw9HtXLVuY9zR7ur6wS/XOLNO0fe3NfT5HetUdv1yrfWuJdR1mqqL92aLE9lmjqpTDROAbNra9q1cX7k/3ce5h19e4Xw9S0ubGNYtWb1uP0NVMbbT4AcfgvhjTa9Os6je2yb1fXET7mj5vGmtNMUxEUxERHehW3Aeq3NL1a5pWXE0U3q+bET+zchZYAAAAAAAAAAAAAAAAAAAAAAAACsOMv7c2fHZWe4+pcOYOp6nj51+Kuls7dUT1VRHZuDsAAAAAAAAAAAAAAAAAAAAAAAAAAAAA0Nb1OnSNLvZtVE3OjiNqY78zIN8cvh3WKdc0yMyLXRTzppmjnb7bOoAAAAAAAAAAAAAAAAAAAAAAAAAAAAAAAAAAAAAAAAAAAAAAAAAAAAAAAACt7G8cqlX01X8iyFc0f+LE/ST/+JYwAAAAAAAAAAAAAAAAAAAAAAAAAAAAAAAwuV0WqJruVRTRTG81TO0RCFa/x9ax56HSIpvV9+7V7mPFAJfmZ2LgWulzL9uzR4a52QvWeOq8nfG0SzXNc/wB9MeiGlh8NazxNkxm6vertWquv87t28FNPeTfRtCwNFs8zEtfnz7q5V11VfWCFaTwVnape9l61eqt01dcxv+kq8fgT3T9OxNNs9Dh2KbVHgjvtsAABW/KNpfsTPs6nYjm9NO1e3v47JTXh3U41fRcfL/bqjm1x/ijqllr+FTqGiZePMRM1W5mn96I6kM5NNS5mTkadXV1Vx0lv6u0FiAAAAAAAAAAAAAAAAAAAAAACJ8WcXXNDy6MTGsUXLs0c+Zr7IRieUHWveY/m59YLTc7UNc07TL1FrMyqLdyvsplXM8e67V2XbFPitI9mZmRnZFWRlXKrl2vtqkF8Dzsc7oKOf7rmxu9AAAAAAAAAAAAAAAAAAAAAAAAAHnVetU+6u0R46oYZt72Pg37/AMHbqq+yFOaHouXxBmXLdiumJpjn111guOczFp91k2Y8dcIjx1ruBe0WrDx79F69dqjaKJ32hy45Ns7v52N5MuZrnB+douJOVcu2r1qJ2qmjq2BK+TSrfRciPBen0JihfJl/VWX9N9yaAAAAAAAAAAAAAAAAAAAAAAAAAAAAAAAAAAAAAAAAAAAAAAAAAAAAAAAAArmJmjlYn57nptLGVzemaeVaPpaf42ljAAAAAAAAAAAAAAAAAAAAAAAAAA5upa9pml705mVRRXEb9HE71T9QOkOLgcV6Nn1TTazKKKvBd/M9LW1bjPS9Ojm2rnsu77y1O+31gkUzERvKMa1xvp2nRNvFmMy94KJ/Nj60d9lcQcZzXRj7Y+JT29sUz9ffSbReDNO02iKsiinLyN9+krjs8UAitGLxDxjepryZqs4fe71v7O+mWi8Kabo+1du301/4W51y7URERERG0QyAAAAAAAVVhRGkcoUW4nainKmjf5q//wBrVVNxldnF44v5FPbRVar+yikFsjC3XTct0109lURMeJmAAAAAAAAAAAAAAAAAAAACqePP0nF9VH+G3StSiim3RFNFMRTHVEQq3juvouMYueCm3UtOJiQfVTcfYtvF4kudFTFEXbdNyfH2fctlVvKT/aGj6Cn0yCz7VfSWqK/fREs2vgVRXgY9VM7xNunb7GwAAAAAAAAADCq7RRO1VdNPjnYGY8+ns/C0eVDznOxI7cqx5yAbA1qdRwq6ubTmY9U+CLtM/e2QAaN3WNMs1zRd1LDt1x201X6Yn0g3hzZ4g0eP964Xn6fWx7o9F+VMTzsA6g5XdJovypi+ch7Y+taXlXYtY+oY1y5V2U03ImZBvg87961j2ar1+um3bojeqqqdoiAeg5HdRofynj+U8b3GGhWu3Ppq/dpmfuBs8Tb9zeo7fAV+hEOS/wDWc/8Aco+9v67xlpGZomXj4925Vdu25opibfflHOC9fxdDyciMymuab8UxFdEb7Atdw+M6Ofwrnx4KIn7Jhrd3mgfGbnmqvU5nEvGOl5mi5GJi1XLty9RzY/N2iAfeS/8Aq7O+lj0Jug3JdP8AsOf9LT6JTkAAAAAAAAAAAAAAAAAAAAAAAAAAAAAAAAAAAAAAAAAAAAAAAAAAAAAAAAFb5X/inT9PR/JCyFc5/wCbyp2vpbf8aIWMAAAAAAAAAAAAAAAAAAAAAAADU1HUsXTMab+Zdi3RH2yD1zL8Y2HevzG8W6Jq+yFFZF+5lX6796ua7tczVVVKW69xnlaxFWDptiq3audW/bXWjuToup4lqLmRgX7dFXZVNEg57e0nIwsbOou6hjTk2I7bcVbOzw5wjl6vdpuZFFdjD99358SY9wOhfB3/ADsg1MblA0m3TTb9iZFmiOzqidv4pbiZVrNxbeTYq51q5TzqZ8MI93BaF8Fe87KRY2PZxMeixj24t2qI2ppjsiAeGqaljaThzlZlc02omKd4jed5RyvlE0qJ2t2cmv8A0xH3pRl4mPnWJsZVqm7antpqjqc3uV0L5MsfZIOJVyj4H7OFkT9cPntj4XxDI+2HZ7j9A+TbflVet87jtA+TaPLq9YOPTyj4E1RFWFkU0+HeEytXKb1qi5RO9NcRVHilzsfhzRsaumuzp1iKqeuJmnef4uoD52IVc5RsW3kXKPYN2qimdoriuOtNmvXg4lyua68WzVVV2zNuJmQQy5ylWP7rTrk/vVwhOs6pe1jUrmZeppoqr2jm09kRC6IwMOn3OJYjxW49Tyq0fTKp69Pxp/8ASpBANP5QczExLdi5h2r0W6YpiqKpp3THhjiKniDHu1xj1Wa7UxFUTO8Oj+TMD4jjeap9T3tWrdmjmWrdNFPgpiIgHogmr8fZGDqF/FtYFH6Kuad7szEp2wm3RM7zTTM+HYFc+2TnfEMbypY+2PqPxPG+2fWsjorfvKfsOit7bcynbxArarlG1LvYuLH1z63rh8oOp3su3bqw8e5FU7c21FW/pWJFuiOymmPqfYpiOyIBk5XEOoZmm4EX8HDnKuc6ImnfsjwuqArmeLeKvkv/AONW8p4v4p+Jbf8A01SywFYd1HFtXZZux4sT8GPdRxXRO1XSz48SPUtEBradcyLuBYuZluLWRVRE3KI70tkAV/n6pxpRlXabWJdi1zpiiaMeKupr0XOPZ71/66LayAFbTd4897keRQ8o7uf85/BZwCt7Xd5Tcj9YmP8AFzNljUc7mRz9udt17dm7IBAeM+GNT1TWfZeFYi7bm3ET+fTT1x42rZ0bjW1bpot379FFPZT7LpWQArirSuOKu3IyPqyqY+9zr3BfEV65Ny7jRXXV21TfoWwAqqzwhxNZj9Fbm34sin1pRwfpGuabl3q9Uv1VWa6Oqib3P/O3S0ARni3RdW1WuxOm5kWbdNMxXRNc07z4epJgFbxwZxL39Ro/6iv1MK+BuIK/d5li5+9fr9SywFY+1/rPfv4vnKvUWeAtbov01U5Fi3t+3Tcq39CzgGMbxHXO8vDUcWrNwL2NRersVXKZpi5R20tkBXlfJzl11bzqVuf9Mntb36p3r1K39VtYYCvKuTa9+xqVv67X4s7HJtPSRN/UImn/AAW+tYACv55NfzurUo2+i/FOMDEpwcGxi0VVV02aIoiqrtnZsACI5HJ9p1+/cu+ycima6ud2xOyXAIZ7XOn/ABzJ/ge1zp/xzJ/gmYCF+1zgfHcn+DZ07gXB0/ULOXTk366rNXOppnbbdKwBqalp+PqmFXiZUTNqvt5s7S2wEV9r/Q/Bk+d/BlVwDotXbGT538EoARfuA0PbbmZHnWPtfaJ/mfO/glQCI+13o/w2Z5yn/wDq+XOTvSqv6O/k0f6on7kvAc7RdFxNExZsYkVTzp51VVc7zVLogAAAAAAAAAAAAAAAAAAAAAAAAAAAAAAAAAAAAAAAAAAAAAAAAAAAAAAAACtc3/xRp/5i3/JCylaantHKnTv2dNZ/kpWWAAAAAAAAAAAAAAAAAAADCuui3RNVdUU0x2zM7RAM3lk5NjEs1Xsm7Rat09tVU7RCL61x5gYUVW8GPZd75vcfajGJpWu8X5VN/MuXKcf4Wvqpj92AdzXOPrduroNHoi9XP97V2R4oaGBwjq2t5XsvXLtdmn5/dz6ku0bhjTdHiKrFrn3o7btfXLsg0tM0nC0qz0eFYptxPbPfnxy3QAAAAAAAAAAAAAAAAAAAAAAAAAAAAAAAAAAAAAB4XMvGtV8y5kWqKvBVXESD3GNNVNdMVUzExPfhkAD5MxHbIPoAAAAAAAAAAAAAAAAAAAAAAAAxrmYpmaY3nvQh+bx7GBl1Y+VpV+3VT271xv6ATIa2BnY+o4tOTi3IrtVdktkAcjiPWbmh4UZVOHVkUb7VTFfN5r30TPv6lp9GVfxvY/SddNPO528eEHQAAAAAAAAAAAAAAAAAAAAAAAAAAAAAAAAAAAAAAAAAAAAAAAAAAAAAAABWOvVxHKNanwXrX3LOVpxFa/7xcemntrvWJ9CywAAAAAAAAAAAAAAAAByNZ4j07Radsm7zrvetUddUoBqHEetcS35xsK3XRaqjbobPbPjkEy1vjPT9L3tWZ9lZHvKJ6o8coXFev8Z5U0bz0Hk2qHd0Pk+t24pvatc59fwVE9UfWm9ixaxrVNqxbpt26Y2immNogEc0XgrTtNoivJojLyPfVx+bHihJwAAAABjMxETMztEIrw5xd+WNbycOuiKbc71Y87dcxHbv6W5xjnXbGmUYWLTNWVnVdDb2/irrLxcvhTiC3vMVXLM03KKo7K6QXKPHEyKMvEs5Nqd6LtEV0+KY3ewPO/ft41iu9erii3bjnVVT2RDw03Oo1HEpyrVFVNqufzJq/ajwovxXmU6jrun6DTX+iru01ZER4O9CY00xTEU0xEREbREAyGMzERMzO0Q18PUMPPpqqw8m1fint5lW+wNoeWTkWcWzVeyLtNq3T21VTtEGPkWsqxRfx7lNy1XG9NVM9Ug9QAAAAAB5ZF+1i2K71+uLduiN6qp7IeWBqGJqNqbuFfovUUztM0z2SDaGnnanh6dVZpy79Nqb1XNo378twAAHK1vUr+k9FldD0uFHVf5vurfgq8To2L1vIs0XrNUV264iqmqO/DHKsU5WJex6/c3aJonxTGyJcBZ963cytEyeuvEmZon5t+wEzAAAAAAAAAAAAQLlL02xFnHz6adr1VfR1T4Y26k9RnjumLmk4lmf73MtUekEb5ONWrs59emVzvavRNdHzVQspU3FWBVw5xHRfwv0dFUxes/NPfhZ2lZ1Gpabj5lvsu0RVt4J78A2Kq6bdE1VTtTTEzM+CFMcR6vc1jVr1+a5m1FUxap70UrK4xv3J02nTsfb2Tn1dFREzt40B4y0mxo+oY2Nj7/q9M1T4at5j7gWbw9YjH0HBo2/O6CiavHzYdFrafTFGnYtETvFNqiN/qhsgAAAAAAAAAAAAAAAAAAAAAAIHyj4VWRmaX0NO929NVqP4etPGjqNzT7VzFqz4tc+bsUWJrp32rnwAqzRdWzuFdUrt3bVW3Zes1LZwc2xqGJRk4tfPtV9kuXxNw5Y13F2/Nt5NH9Hd27PmlX2h6zncK6nXj5Nuvoud+ms/fAJ/wAbRvwnnfu0/wA0N/Q7sX9EwblPZVYon+ENLXL1jVOEc29jXIrs12KqqavF1/c2OGP7N6d/y9HoB1AAAAAAAAAAAAAAAAAAAAAAAAAAAAAAAAAAAAAAAAAAAAAAAAAAAAAAAAVpxN1coeP9JY+5ZauOIevlKxP3rSxwAAAAAAAAAAAAAAHL4jt593R7tGl1c3JmY2n5t+t1AFeaRwDkZE9NrN6ad/2KKt6vtTnA0/F06x0OHZptUeCG0AAAAAAAA43FOo3NO0eqcf8AWb9UWbP71QOdpeXZ1fjDNv1VUTTgU9Fj9fl1NblIxLF/SrWXzqOns1Rt19c0y3NP4I0rHsUeybdV/I2/Puc+qN5+163uCdBu7/7JVTP+G7V6wc3k51f2Rg3NOu1b14/51v8Ac/8A2minse5e4U4p2qqmYsXOZXt+3blb9NUV0xVTMTExvEwCvOHYjL5RMy9VPVRXdmmPr2WKrXhmOg5RMq3/AMS/T/Hf7llAK716O5Ti6xqONRti5Eb10U/ZVH3rERHlF02vL0inLon9VmZmPmnaJB3b2nYuqW6bmdZpvUVUxNNFXZTu28XFsYdimxjWqbVqnsppjaIc7hXOpz+HsO5TVzqqLcW6/wB6mNpdcARzizXMvRLmBVYptzavXObc5yRgDGZiI3mdoImJjeJ3gGQAPO9Zt37VVq9RTXbrjaqmqN4mED5PaJxde1XD71EbfZVt96wEB4amnH5QdZi7VFPOi7Mb/PciQSTijQ6dcwaLMTzblFyKqa/B4XaAAROjV8+OUGrTK7sTiTRM00c3/BzksAV7g1ew+VS/ajsvTVE/XRzlhK402as3lRvXe9Zu3InxU0zSCxwAAAAAAAAAAAEf4uu9Da0quaedEajZ+9IEU44zbVj8lWqpia4zbd2afmp39YN3jLSvyroV2minnX7P6S3447f4ItwDxBbw+k0/Mu027E712qqurr78LHVTxRw1kY3EEW8WzHQ5lf6GI709+ASrQZq17iC/rdUf7LYibGL8/hlwOU2nbWcWr31ifTKwNKwLemadYw7XXTap238M+FXXKTf6XXrdmJ/obMfxncFhaH/UWn/8tb/lhvOfoFXP4f06rw41v+WHQAAAAAAAAAAAAAAAAAAAAAAARrjeebiabX73ULU+lJUU45xdR1LEtYeDhVXaYri5Nzfs2BK3D4n4csa9ide1GVbieiufdPzOpgV37mDYqybfRXpojn0b77S2AUp7K1PRIytPrmuzF6nm3bVS0+Ep53C+nz/woefEvDePr2PG8xayaPcXduz5pZ8Kafk6XodrEy9uloqq7J36twdkAAAAAAAAAAAAAAAAAAAAAAAAAAAAAAAAAAAAAAAAAAAAAAAAAAAAAAAFa8TdXKJi/SWPSspWnF08zj7Eq+ez6VlgAAAAAAAAAAAAAAAAAAAAAAAAI3rWh6hn67h51nJsxZxaqaqbVcT299JAAAEL4j4MytZ1WvMt5Vm1FURERNM7pDw/gZWmaXbxMvIov1W+qmqmNtqe9DpgIJxJg/kfirC1yJmMa5dpi/PvZ7E6iYmN4eObiWc7EuY2RTzrVyObVDy0rEuYGn2sW5em90Uc2mue2aY7NweGJj6pRqeRdyc23cxKp/RWqaNppjxt+/Zt5Fmuzdpiq3XE01RPfh6AI9w/wzVoWXeqs5tdWNX2WZhIQBB+VCdtPwfpavQnCL8baHna5ZxLeF0W1uqqqvn1bd6EixIvRiWYyeb03MjpOb2c7br2BpcQaXVrGlXMOm9Nma5iedtv2ObwZi5mn2s3T8m5Fy3jXebaqjwbJKwt26LVMxREREzv9YMwfJ326gfUSxOHKr3F+XquXREWaa97HX7qfC6ukXdayqKp1OxZxIirqiireqqPudgAAEIvf+Ktj6Of/wAUpujmZw5kX+K7OsW8m3TRb2ibc09e0JGDXz8mnCwb+VX7mzbqrn6oRjgLTLtvHvatldd7M66f3EnzMO1m24tX451vfeaO9V43tEREbRG0AyAAAAAAAAAAAAa17Aw7+RRkXsWzcvUe5rqoiZhsgD5tE7bx2PoA5mRw9pGVkV37+BZuXa53qqmOuXTAeWNj2sXHosY9uLdqiNqaY7Ih6gAAAAAAAAAAAAAAAAAAAAAAAAAAAAAAAAAAAAAAAAAAAAAAAAAAAAAAAAAAAAAAAAAAAAAAAAAAAAAAAAAAAACteNKtuN8T5ot+lZSsOOOrjSx+7b9KzwAAAAAAAAAAAAAAAAAAAAAAAAAAAAAAAAAAAAAAAAAAAAAAAAAAAAAAAAAAAAAAAAAAAAAAAAAAAAAAAAAAAAAAAAAAAAAAAAAAAAAAAAAAAAAAAAAAAAAAAAAAAAAAAAAAAAAAAAAAAAAAAAAAAAAAAAAAVlxvRtxrjT76m36Vmq25QJ/7VYXzWqP55WSAAAAAAAAAAAAAAAAAAAAAAAAAAAAAAAAAAAAAAAAAAAAAAAAAAAAAAAAAAAAAAAAAAAAAAAAAAAAAAAAAAAAAAAAAAAAAAAAAAAAAAAAAAAAAAAAAAAAAAAAAAAAAAAAAAAAAAAAAAAAAAAAAAAAAAAAAACtuPd54uwo/4dv+eVkq05SJ5nEeHXHbGPT/AD1LJoneimfmBkAAAAAAAAAAAAAAAAAAAAAAAAAAAAAAAAAAAAAAAAAAAAAAAAAAAAAAAAAAAAAAAAAAAAAAAAAAAAAAAAAAAAAAAAAAAAAAAAAAAAAAAAAAAAAAAAAAAAAAAAAAAAAAAAAAAAAAAAAAAAAAAAAAAAMLt23Zp512uminw1Ts8I1HBnszcfztPrBtDXnOw47cqx5yHn+VdO+P4vnqfWDcGlOr6bTVzZ1DFifB01PrfLms6Xaje5qOLTHz3qfWCAcplO2uY9Xhx/vlY+LMzi2Zq7Zop3+xVvHmpY2pa1brxL1N63RZinnU9nbM/em+k8V6Rf0+zNzMtWbkURFVFc7TE7AkI5ndFovypiedh97oNG+VcPz1PrB0hy+6PRflTE87D7PEWjR/vTE87SDpjld0uifKmL5yHzum0T5UxvLgHWHI7qND+U8fyirijQ6Z2nU8ff8AeB1xxu6vQvlKx9sndXoXylZ+2QdkcSOLtBns1K35NXqY1cY6BT26jR5FfqB3Rwu7HQNt/wAo0eRV6nj3c8P/AByrzVfqBIxG+7rQPjVfmqvUx7vNC+Gu+akEmEY7vdC+Fveal87vtC+Ev+akEoET9sHR/Bf8h8r5QtHj3FGRV/o2BLREJ5RNJjstZHksJ5RtM72Nk/ZAJkIb7Y2nfFMn+DznlHwu9gZH2wCbCE+2RhfEMj7YYzyk4fewL8/64BOBCPbJw/iF/wAuHhc5Sqf7rTp/1XPwBPhAaeUqn9rS5+q/HqKeUqn9rTZ+q7HqBPhAPbKn5Mjz/wCDD2yrnybR578AWEK69snI+TrXnJfPbJyvk+15UgsYVt7ZOb8Qx/Kl99snN+IY/lSCyBW88pOb3sDH8qXz2yc74hjeVILJFZ+2LqnxbC8mv1vL2w9X71rF8ifWC0RVscoOs+8xvIn1vscfa7PZasean1gtEVbPH+tx+xj+bn1sfbB1r/Lebn1gtQVV3fa7/wADzTOOOeIauy1a8zILSFXzxfxRH91/8Z87r+KPef8AxgWiKu7sOKPef/GY1cUcVx1TF2P/AKb8AWmKo7pOKaZ3qqyP+n/AjiLimauqvJ/6f8AWuKo7o+Ked7vJ/wCn/B9/LPF1XZVnfVj/AIAtYVT+UuMPfaj5j8HyNS4v706j5ifUC1xU85HGVUdmrearfIyuMa/zY/Kvm6wWyKhuTxhTO1U6z9XSsOn4sop5vO1iPOAuEU7vxXXP++Z86+xZ4t71Os//AHQXCKi/7YRRzObrO3iuPPouLJn+j1n7LoLhFO9FxZ7zWfsusYscUVTt0er/AGXQXIKhjTuLPg9S8qpl+TeLIp/o9T85V6wW4Ke/J3FPwGqfbW8p0riTv4mpeTWC5hTE6PxF8S1DyKmX5E4ir2icLP8ArioFyilKtB1qeqrS82f/AEapYToOsfJWd/09YLuYTcojtrp+1Sn5C1b5Lzf+nrffyBrHyVm+YqBdfSUe/p+1j01r4SjyoUx3N61P+68vzUvscM638l5PkAubp7Mdt2jyoJv2o7btEf6oU7HCuuT/ALtvx49ntHBuvfJ1XnKPWC2/ZFj4a35UMfZmN8Ys+XCqu4riD5Pjz1v1vlXBOv0/+RifFdo9YLXnKx47b9ry4fPZmL8Zs+XCpo4N175Oq85R633uL175PnztHrBbE5mLHbk2fLh8jOw57Mqx5yFVxwPr0x+pR5+j1kcEa/8AEo+u9R6wWp7Ow/jVjzkPvs3F5sVeybO09k8+FVRwNr0/+Tp89R63pVwFrlNO/RWZ8V0FoRnYc9mVY85DGdRwY7czH87T61ZdwOu/B4/nWUcn2tf5bzn4AsiNW02ezUMSfFep9bCrXdIpnarVMKJ+np9au/a+1r/Lecn1Htfa14cbzn4AsLug0b5Vw/PU+tjPEWjR26piedhA45PNVmzz5u48XPeb/e8O4HXfeWPOgsPuj0X5UxPOwd0ei/KmJ52Ffe19rX+W84Ryfa13/Y3nPwBYMcR6NVO0anizP0kPndJovypi+chBY5PNVmiZm9jRV4N3l7X2tf5bzkgnvdPonynj+Ud0+ifKeP5SBe19rX+W85J7X2tf5bzkgnvdRofynj+Ud1Gh/KeP5SBe17rPhxvOT6j2vdZ8ON5yfUCed1Oh/KeP5R3U6H8p2PtQP2vdZ99jeX+DKnk81fv3MXy59QJtVxhoNP8AvG3Pipq9T73X6B8pW/Jq9SEe15q/wmN5c+o9rzWPf4vlz6gTbuv0D5St+TV6n3uv0D5St+TV6kLp5PNVntvY0fWxnk71bvXcbyp9QJx3VaF8p2Ptk7q9C+UrH2yhNPJ3qs+6v40f/wC8R7Xeq/D4wJt3VaF8p2Ptlh3YaB8pW/Jq9SHe1zqPxrH+yT2utS+M4/2SCZd1+gfKVvyavUxnjHQI/wB40+RV6kP9rrU/jOL9k+pnPJvn97OxvJn1Alk8Z6BE7ez483V6mXdhoHylb8mr1IfPJ1qnxjD8qv1MqOTfPn3Wbj0/6ZkEvji7QZjf8pW/Jq9TCeMuH6Z2nUafN1+pFo5Ncvv59nyZes8mtzaNtSo81+IJNHGGgT2alb8ir1PPu14e+UP/ALVfqRuOTa/39Rt+bZTya3O9qVHmfxBIu7XQPj3/ANur1M6eMdAq7NRojx0VR9yNe1rc+UqPM/ie1rd+UqPM/iCS3OMNBtx/WFFX7tNU/cj/ABPxri39P6HSMi7F6qrrriJp2hhHJrPf1OPM/i5+rcB5OnYFzKt5VN/mRvNEUdewORa4p1uzP5uoXpj5+t18blD1W11X7Vi/9W3oRWxjX8mraxZuXZ8FFE1Ovi8I65l7TTg1UR4bkxQCU4nKRj1R/tmFconw2539Ls43G2hX+3Lm19JRMIzicnGTVG+VmUW/mojd3MTgDSLE73Zu35/xTsCSYmZjZtrpcW9Reo99TO73auFp+Jp9uaMPHos0zO8xRG27aBhciqq3VTRVzZmJiKvBKDYPEmoaRxBc07Xb8XLX7NyI7PBKeIByn49vm4eTE/pImaJ8QJPqtzUMyxVZ0ium1X371Xe8TY0WzqFjAoo1S9ReyI7aqGhwRdtXeGcXov2Immrxu+AAAAAAAAAAAAAACOcScKxr16m9ObdtTTTzYo23pR72tr/yja81+KxAFfRybXO/qVHmfxffa1q+U6fM/isABX3ta1/KVPmfxfauTWf2dSj67X4rAAUpxBot3Qs/2Ldri5zqYrprhKdL5PbeVg2b+VmXKKrtEVTRTRHU8OU/+tcP6CfTKwcD9QxvoqfRAIf7W2J8oX/Ih6xyc6fHbmZM/YmYCJ+19o/MiN7/ADvDz3j7XOm/Gsn7YTIBEPa80n4S/wCU++15pHv7/lJcAi3tf6H73I868va80j4S/wCUlwCH+11pfw+T5UMva80j4TI8pLgEY7gtC+Cvedln3CaB8Vuedq9aSAI13CaD8Wueeq9b73C6B8Vr87V60kAR7uI4f+JT52v1vncRw/8AEp87X60iAcTuS0L5OtfxfO5DQPk235VXrdwBx+5bQvkyx9jLuZ0T5Mx/JdYBye5jRPkzH8k7mdE+TMfyXWAcnuY0T5Mx/Jfe5vRfkvF83DqgOXHDmi09mmYvm4O5zRfkvF83DqAOXPDeiz26Xi+bh87m9F+S8XzcOqA5Xc1onyXi+bh97nNF+S8TzUOoA0I0TSo7NMwvMU+pnTpWnUe50/Fp8VmmPubgDT/JOm/J+L5mn1MvybgfEsbzVPqbQDV/JuD8SxvNU+p9owMO3/R4lin923ENkB59BZ+Co8mHz2PY+Bt+TD1AecWLMdlqjyYIs2o7LVHkw9AHn0Nr4KjyYZRRTT2UxDIBjNFNXbTEsehtfB0eTD0AYRboiNoop+xlERHZD6AAAAAAAAAAAAAAAAAAAAAAAAAAAAAAAAAAAAAAAAAAAAAAAAAAAAAAAAAAAAAAAAAAAAAAAAAAAAAAAwot0Ue4opp8UbMwAAAABxI4owJ1erTJ6SMiK+Ztt1btvVNJsang38e9TEVXadud4JbUYuPF+b8WLcXZ7a+bG/2vYFbcJZuXw/qmRpt/Fu3IuVd7vTCx6d5pjeNp264fOjo5/P5tPO8O3WzAAAAAAAAAAAAAAAAAAAABWfKbVvrONT4LH3ysXCjbCx48Fun0K35SoiNftT4cePTKyMKvpMLHr99bpn+APcAAAAAAAAAAAAAAAAAAAAAAAAAAAAAAAAAAAAAAAAAAAAAAAAAAAAAAAAAAAAAAAAAAAAAAAAAAAAAAAAAAAAAAAAAAAAAAAAAAAAAAAAAAAAAAAAAAAAAAAAAAAAAAAAAAAAAAAAAAAAAAAAAAAAAAAAAFYcpcx+XrP0EemVjaf/V2L9FR6IV5ymWuZrGNc9/Z9ErC0ud9Kw58Nij+WAbQAAAAAAAAAAAAAAAAAAAAAAAAAAAAAAAAAAAAAAAAAAAAAAAAAAAAAAAAAAAAAAAAAAAAAAAAAAAAAAAAAAAAAAAAAAAAAAAAAAAAAAAAAAAAAAAAAAAAAAAAAAAAAAAAAAAAAAAAAAAAAAAAAAAAAAAAAK95Ssa9ezsGq1aqrjo6qerw7pzp1qqzpuNarp5tVFqmmY8G0N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xMTG8TEsnjj49OPRzKJnbffrB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Нартай\Downloads\Новый документ 2018-09-15 02.02.1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573" y="1950654"/>
            <a:ext cx="6036162" cy="35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9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12" name="Line 72"/>
          <p:cNvSpPr>
            <a:spLocks noChangeShapeType="1"/>
          </p:cNvSpPr>
          <p:nvPr/>
        </p:nvSpPr>
        <p:spPr bwMode="auto">
          <a:xfrm>
            <a:off x="2133600" y="2362200"/>
            <a:ext cx="5283200" cy="228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6744"/>
            <a:ext cx="10972800" cy="14033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ТҮЗУДІҢ БҰРЫШТЫҚ КОЭФФИЦИЕНТІ</a:t>
            </a:r>
          </a:p>
        </p:txBody>
      </p:sp>
      <p:graphicFrame>
        <p:nvGraphicFramePr>
          <p:cNvPr id="87118" name="Object 78"/>
          <p:cNvGraphicFramePr>
            <a:graphicFrameLocks noGrp="1" noChangeAspect="1"/>
          </p:cNvGraphicFramePr>
          <p:nvPr>
            <p:ph sz="half" idx="1"/>
          </p:nvPr>
        </p:nvGraphicFramePr>
        <p:xfrm>
          <a:off x="872067" y="5362575"/>
          <a:ext cx="5223933" cy="960438"/>
        </p:xfrm>
        <a:graphic>
          <a:graphicData uri="http://schemas.openxmlformats.org/presentationml/2006/ole">
            <p:oleObj spid="_x0000_s4102" name="Формула" r:id="rId3" imgW="2019300" imgH="495300" progId="Equation.3">
              <p:embed/>
            </p:oleObj>
          </a:graphicData>
        </a:graphic>
      </p:graphicFrame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609600" y="13716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altLang="ru-RU" sz="3200"/>
          </a:p>
        </p:txBody>
      </p:sp>
      <p:sp>
        <p:nvSpPr>
          <p:cNvPr id="10246" name="Text Box 46"/>
          <p:cNvSpPr txBox="1">
            <a:spLocks noChangeArrowheads="1"/>
          </p:cNvSpPr>
          <p:nvPr/>
        </p:nvSpPr>
        <p:spPr bwMode="auto">
          <a:xfrm>
            <a:off x="9245600" y="27432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9245601" y="1981201"/>
            <a:ext cx="1866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i="1"/>
              <a:t>A</a:t>
            </a:r>
            <a:r>
              <a:rPr lang="en-US" altLang="ru-RU" sz="2400"/>
              <a:t>(x</a:t>
            </a:r>
            <a:r>
              <a:rPr lang="en-US" altLang="ru-RU" sz="2400" baseline="-25000"/>
              <a:t>1</a:t>
            </a:r>
            <a:r>
              <a:rPr lang="en-US" altLang="ru-RU" sz="2400"/>
              <a:t>; y</a:t>
            </a:r>
            <a:r>
              <a:rPr lang="en-US" altLang="ru-RU" sz="2400" baseline="-25000"/>
              <a:t>1</a:t>
            </a:r>
            <a:r>
              <a:rPr lang="en-US" altLang="ru-RU" sz="2400"/>
              <a:t>)</a:t>
            </a:r>
          </a:p>
          <a:p>
            <a:pPr eaLnBrk="1" hangingPunct="1"/>
            <a:r>
              <a:rPr lang="en-US" altLang="ru-RU" sz="2400" i="1"/>
              <a:t>B</a:t>
            </a:r>
            <a:r>
              <a:rPr lang="en-US" altLang="ru-RU" sz="2400"/>
              <a:t>(x</a:t>
            </a:r>
            <a:r>
              <a:rPr lang="en-US" altLang="ru-RU" sz="2400" baseline="-25000"/>
              <a:t>2</a:t>
            </a:r>
            <a:r>
              <a:rPr lang="en-US" altLang="ru-RU" sz="2400"/>
              <a:t>; x</a:t>
            </a:r>
            <a:r>
              <a:rPr lang="en-US" altLang="ru-RU" sz="2400" baseline="-25000"/>
              <a:t>2</a:t>
            </a:r>
            <a:r>
              <a:rPr lang="en-US" altLang="ru-RU" sz="2400"/>
              <a:t>)</a:t>
            </a:r>
            <a:endParaRPr lang="ru-RU" altLang="ru-RU" sz="2400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 flipV="1">
            <a:off x="4267201" y="1633538"/>
            <a:ext cx="6351" cy="3167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3" name="Line 53"/>
          <p:cNvSpPr>
            <a:spLocks noChangeShapeType="1"/>
          </p:cNvSpPr>
          <p:nvPr/>
        </p:nvSpPr>
        <p:spPr bwMode="auto">
          <a:xfrm flipV="1">
            <a:off x="1420284" y="4127500"/>
            <a:ext cx="59774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5" name="Line 55"/>
          <p:cNvSpPr>
            <a:spLocks noChangeShapeType="1"/>
          </p:cNvSpPr>
          <p:nvPr/>
        </p:nvSpPr>
        <p:spPr bwMode="auto">
          <a:xfrm>
            <a:off x="2133600" y="2362200"/>
            <a:ext cx="5283200" cy="2287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6" name="Line 56"/>
          <p:cNvSpPr>
            <a:spLocks noChangeShapeType="1"/>
          </p:cNvSpPr>
          <p:nvPr/>
        </p:nvSpPr>
        <p:spPr bwMode="auto">
          <a:xfrm>
            <a:off x="4572000" y="3429000"/>
            <a:ext cx="0" cy="6969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7" name="Line 57"/>
          <p:cNvSpPr>
            <a:spLocks noChangeShapeType="1"/>
          </p:cNvSpPr>
          <p:nvPr/>
        </p:nvSpPr>
        <p:spPr bwMode="auto">
          <a:xfrm>
            <a:off x="2641600" y="2590801"/>
            <a:ext cx="0" cy="15351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 flipH="1">
            <a:off x="2641600" y="3429000"/>
            <a:ext cx="1930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9" name="Oval 59"/>
          <p:cNvSpPr>
            <a:spLocks noChangeArrowheads="1"/>
          </p:cNvSpPr>
          <p:nvPr/>
        </p:nvSpPr>
        <p:spPr bwMode="auto">
          <a:xfrm>
            <a:off x="4470400" y="33528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7100" name="Oval 60"/>
          <p:cNvSpPr>
            <a:spLocks noChangeArrowheads="1"/>
          </p:cNvSpPr>
          <p:nvPr/>
        </p:nvSpPr>
        <p:spPr bwMode="auto">
          <a:xfrm>
            <a:off x="2540000" y="33528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7101" name="Oval 61"/>
          <p:cNvSpPr>
            <a:spLocks noChangeArrowheads="1"/>
          </p:cNvSpPr>
          <p:nvPr/>
        </p:nvSpPr>
        <p:spPr bwMode="auto">
          <a:xfrm>
            <a:off x="2540000" y="25146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4165600" y="40386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3763434" y="4092575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O</a:t>
            </a:r>
            <a:endParaRPr lang="ru-RU" altLang="ru-RU" sz="2400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4396317" y="2924175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B</a:t>
            </a:r>
            <a:endParaRPr lang="ru-RU" altLang="ru-RU" sz="2400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2419351" y="208121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A</a:t>
            </a:r>
            <a:endParaRPr lang="ru-RU" altLang="ru-RU" sz="2400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2074334" y="318928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C</a:t>
            </a:r>
            <a:endParaRPr lang="ru-RU" altLang="ru-RU" sz="2400"/>
          </a:p>
        </p:txBody>
      </p:sp>
      <p:sp>
        <p:nvSpPr>
          <p:cNvPr id="87110" name="Arc 70"/>
          <p:cNvSpPr>
            <a:spLocks/>
          </p:cNvSpPr>
          <p:nvPr/>
        </p:nvSpPr>
        <p:spPr bwMode="auto">
          <a:xfrm rot="20284822" flipH="1">
            <a:off x="3323168" y="3055939"/>
            <a:ext cx="421217" cy="333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87111" name="Arc 71"/>
          <p:cNvSpPr>
            <a:spLocks/>
          </p:cNvSpPr>
          <p:nvPr/>
        </p:nvSpPr>
        <p:spPr bwMode="auto">
          <a:xfrm rot="-1670594">
            <a:off x="5776384" y="3656013"/>
            <a:ext cx="963083" cy="684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6379634" y="3389314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1800"/>
              <a:t>α</a:t>
            </a:r>
            <a:endParaRPr lang="ru-RU" altLang="ru-RU" sz="1800"/>
          </a:p>
        </p:txBody>
      </p:sp>
      <p:sp>
        <p:nvSpPr>
          <p:cNvPr id="87115" name="Line 75"/>
          <p:cNvSpPr>
            <a:spLocks noChangeShapeType="1"/>
          </p:cNvSpPr>
          <p:nvPr/>
        </p:nvSpPr>
        <p:spPr bwMode="auto">
          <a:xfrm flipH="1">
            <a:off x="3644900" y="2438401"/>
            <a:ext cx="162560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16" name="Text Box 76"/>
          <p:cNvSpPr txBox="1">
            <a:spLocks noChangeArrowheads="1"/>
          </p:cNvSpPr>
          <p:nvPr/>
        </p:nvSpPr>
        <p:spPr bwMode="auto">
          <a:xfrm>
            <a:off x="4419600" y="2065338"/>
            <a:ext cx="1152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180°– </a:t>
            </a:r>
            <a:r>
              <a:rPr lang="el-GR" sz="2400" dirty="0">
                <a:latin typeface="+mn-lt"/>
              </a:rPr>
              <a:t>α</a:t>
            </a:r>
            <a:endParaRPr lang="ru-RU" sz="2400" baseline="30000" dirty="0">
              <a:latin typeface="+mn-lt"/>
            </a:endParaRPr>
          </a:p>
        </p:txBody>
      </p:sp>
      <p:sp>
        <p:nvSpPr>
          <p:cNvPr id="87117" name="Text Box 77"/>
          <p:cNvSpPr txBox="1">
            <a:spLocks noChangeArrowheads="1"/>
          </p:cNvSpPr>
          <p:nvPr/>
        </p:nvSpPr>
        <p:spPr bwMode="auto">
          <a:xfrm>
            <a:off x="8858251" y="3049588"/>
            <a:ext cx="284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i="1"/>
              <a:t>AC</a:t>
            </a:r>
            <a:r>
              <a:rPr lang="en-US" altLang="ru-RU" sz="2400"/>
              <a:t> = y</a:t>
            </a:r>
            <a:r>
              <a:rPr lang="en-US" altLang="ru-RU" sz="2400" baseline="-25000"/>
              <a:t>1 </a:t>
            </a:r>
            <a:r>
              <a:rPr lang="en-US" altLang="ru-RU" sz="2400"/>
              <a:t>– y</a:t>
            </a:r>
            <a:r>
              <a:rPr lang="en-US" altLang="ru-RU" sz="2400" baseline="-25000"/>
              <a:t>2</a:t>
            </a:r>
          </a:p>
          <a:p>
            <a:pPr eaLnBrk="1" hangingPunct="1"/>
            <a:r>
              <a:rPr lang="en-US" altLang="ru-RU" sz="2400" i="1"/>
              <a:t>BC</a:t>
            </a:r>
            <a:r>
              <a:rPr lang="en-US" altLang="ru-RU" sz="2400"/>
              <a:t> = x</a:t>
            </a:r>
            <a:r>
              <a:rPr lang="en-US" altLang="ru-RU" sz="2400" baseline="-25000"/>
              <a:t>2 </a:t>
            </a:r>
            <a:r>
              <a:rPr lang="en-US" altLang="ru-RU" sz="2400"/>
              <a:t>– x</a:t>
            </a:r>
            <a:r>
              <a:rPr lang="en-US" altLang="ru-RU" sz="2400" baseline="-25000"/>
              <a:t>1</a:t>
            </a:r>
            <a:endParaRPr lang="ru-RU" altLang="ru-RU" sz="2400" baseline="-25000"/>
          </a:p>
        </p:txBody>
      </p:sp>
      <p:graphicFrame>
        <p:nvGraphicFramePr>
          <p:cNvPr id="87120" name="Object 80"/>
          <p:cNvGraphicFramePr>
            <a:graphicFrameLocks noGrp="1" noChangeAspect="1"/>
          </p:cNvGraphicFramePr>
          <p:nvPr>
            <p:ph sz="half" idx="2"/>
          </p:nvPr>
        </p:nvGraphicFramePr>
        <p:xfrm>
          <a:off x="7133167" y="5243514"/>
          <a:ext cx="4125384" cy="1068387"/>
        </p:xfrm>
        <a:graphic>
          <a:graphicData uri="http://schemas.openxmlformats.org/presentationml/2006/ole">
            <p:oleObj spid="_x0000_s4103" name="Формула" r:id="rId4" imgW="1434477" imgH="495085" progId="Equation.3">
              <p:embed/>
            </p:oleObj>
          </a:graphicData>
        </a:graphic>
      </p:graphicFrame>
      <p:sp>
        <p:nvSpPr>
          <p:cNvPr id="10269" name="Прямоугольник 30"/>
          <p:cNvSpPr>
            <a:spLocks noChangeArrowheads="1"/>
          </p:cNvSpPr>
          <p:nvPr/>
        </p:nvSpPr>
        <p:spPr bwMode="auto">
          <a:xfrm>
            <a:off x="7103533" y="404177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x</a:t>
            </a:r>
            <a:endParaRPr lang="ru-RU" altLang="ru-RU" i="1"/>
          </a:p>
        </p:txBody>
      </p:sp>
      <p:sp>
        <p:nvSpPr>
          <p:cNvPr id="10270" name="Прямоугольник 31"/>
          <p:cNvSpPr>
            <a:spLocks noChangeArrowheads="1"/>
          </p:cNvSpPr>
          <p:nvPr/>
        </p:nvSpPr>
        <p:spPr bwMode="auto">
          <a:xfrm>
            <a:off x="3845985" y="156527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y</a:t>
            </a:r>
            <a:endParaRPr lang="ru-RU" altLang="ru-RU" i="1"/>
          </a:p>
        </p:txBody>
      </p:sp>
      <p:sp>
        <p:nvSpPr>
          <p:cNvPr id="33" name="Arc 70"/>
          <p:cNvSpPr>
            <a:spLocks/>
          </p:cNvSpPr>
          <p:nvPr/>
        </p:nvSpPr>
        <p:spPr bwMode="auto">
          <a:xfrm rot="20284822" flipH="1">
            <a:off x="4900085" y="3759200"/>
            <a:ext cx="419100" cy="331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n cmpd="dbl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2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7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2" grpId="0" animBg="1"/>
      <p:bldP spid="87087" grpId="0"/>
      <p:bldP spid="87092" grpId="0" animBg="1"/>
      <p:bldP spid="87093" grpId="0" animBg="1"/>
      <p:bldP spid="87095" grpId="0" animBg="1"/>
      <p:bldP spid="87096" grpId="0" animBg="1"/>
      <p:bldP spid="87097" grpId="0" animBg="1"/>
      <p:bldP spid="87098" grpId="0" animBg="1"/>
      <p:bldP spid="87099" grpId="0" animBg="1"/>
      <p:bldP spid="87100" grpId="0" animBg="1"/>
      <p:bldP spid="87101" grpId="0" animBg="1"/>
      <p:bldP spid="87102" grpId="0" animBg="1"/>
      <p:bldP spid="87103" grpId="0"/>
      <p:bldP spid="87104" grpId="0"/>
      <p:bldP spid="87105" grpId="0"/>
      <p:bldP spid="87106" grpId="0"/>
      <p:bldP spid="87111" grpId="0" animBg="1"/>
      <p:bldP spid="87113" grpId="0"/>
      <p:bldP spid="87115" grpId="0" animBg="1"/>
      <p:bldP spid="87116" grpId="0"/>
      <p:bldP spid="8711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1320</TotalTime>
  <Words>272</Words>
  <Application>Microsoft Office PowerPoint</Application>
  <PresentationFormat>Произвольный</PresentationFormat>
  <Paragraphs>62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Retrospect</vt:lpstr>
      <vt:lpstr>Формула</vt:lpstr>
      <vt:lpstr>Тақырып  ТҮЗУДІҢ ТЕҢДЕУІ</vt:lpstr>
      <vt:lpstr>ОҚУ МАҚСАТЫ</vt:lpstr>
      <vt:lpstr>ЖАДЫДАҒЫНЫ ЖАҢҒЫРТУ СӘТІ</vt:lpstr>
      <vt:lpstr>Берілген түзулердің теңдеулерін табыңыздар.  Олардың бұрыштық коэффициенттерін көрсетіңіздер.</vt:lpstr>
      <vt:lpstr>Түзулердің орналасуы мен бұрыштық коэффициенттері арасындағы байланыс</vt:lpstr>
      <vt:lpstr>Слайд 6</vt:lpstr>
      <vt:lpstr>Берілген нүкте арқылы өтетін және берілген бұрыштық коэффициенті бар түзудің теңдеуі</vt:lpstr>
      <vt:lpstr>А(х1; y1) және В(х2; y2) нүктелері арқылы өтетін түзудің теңдеуі</vt:lpstr>
      <vt:lpstr>ТҮЗУДІҢ БҰРЫШТЫҚ КОЭФФИЦИЕНТІ</vt:lpstr>
      <vt:lpstr>Есеп № 1</vt:lpstr>
      <vt:lpstr>Слайд 11</vt:lpstr>
      <vt:lpstr>ТҮЗУДІҢ ЖАЛПЫ ТЕҢДЕУІ</vt:lpstr>
      <vt:lpstr>РЕФЛКСИЯ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Тақырып  ЖАЗЫҚТЫҚТАҒЫ КООРДИНАТАЛАР ӘДІСІ</dc:title>
  <dc:creator>Чултуков Нартай Советханович</dc:creator>
  <cp:lastModifiedBy>Lenovo</cp:lastModifiedBy>
  <cp:revision>119</cp:revision>
  <dcterms:created xsi:type="dcterms:W3CDTF">2018-11-24T05:50:31Z</dcterms:created>
  <dcterms:modified xsi:type="dcterms:W3CDTF">2020-04-14T03:23:57Z</dcterms:modified>
</cp:coreProperties>
</file>