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21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6" r:id="rId13"/>
    <p:sldId id="263" r:id="rId14"/>
    <p:sldId id="282" r:id="rId15"/>
    <p:sldId id="264" r:id="rId16"/>
    <p:sldId id="278" r:id="rId17"/>
    <p:sldId id="270" r:id="rId18"/>
    <p:sldId id="271" r:id="rId19"/>
    <p:sldId id="279" r:id="rId20"/>
    <p:sldId id="272" r:id="rId21"/>
    <p:sldId id="273" r:id="rId22"/>
    <p:sldId id="275" r:id="rId23"/>
    <p:sldId id="281" r:id="rId24"/>
    <p:sldId id="276" r:id="rId25"/>
    <p:sldId id="277" r:id="rId26"/>
    <p:sldId id="280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DC14F-EC06-4265-A46E-2CCC8DB44D95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06ED2-A971-42E3-9C85-35D2FE50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4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5C5D70-6ED2-4175-B4E3-57224116524F}" type="slidenum">
              <a:rPr lang="ru-RU" altLang="ru-RU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eaLnBrk="1" hangingPunct="1"/>
              <a:t>5</a:t>
            </a:fld>
            <a:endParaRPr lang="ru-RU" altLang="ru-RU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14729-B279-4843-A322-C85A624B9128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06ED2-A971-42E3-9C85-35D2FE5042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1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0D9A5-34E3-4B70-A740-8A61D64BF9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227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86A9-ED76-4AA3-A5AA-C6B9D836C2B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504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D78D-72A8-4FD2-8E71-3457CF1A12C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2616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13.01.2021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726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13.01.2021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23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13.01.2021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20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13.01.2021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38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13.01.2021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13.01.2021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3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13.01.2021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74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13.01.2021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1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96156-4DAF-4280-8807-1A43E598FA1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8441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13.01.2021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36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13.01.2021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7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13.01.2021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37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12.04.14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EF5976B-26E2-4E7D-9926-1A73E7B7A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98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12.04.14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A967D0F-6F44-457F-9E67-CDAA67156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6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12.04.14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E024B2F-054F-4AD6-BD90-DD904AE72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73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12.04.14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EE059A2-6EAD-4878-9EA8-CACDF3AED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47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12.04.14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D9D3B73-4AA3-415A-BA6A-FE7304BF1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52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12.04.14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50FA5B2-7CB1-4884-9966-BAC6C63F4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94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12.04.14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19F86A4-4026-4A6A-8633-75E741E13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DB37D-F2D4-43C8-A892-65EC1D484C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7926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12.04.14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3FE4014-0F1D-429F-9D10-273D08AD0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54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12.04.14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1078366-15E1-40CB-A099-742F0EDED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48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12.04.14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249272F-C87E-4006-8148-870E7DEF0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53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12.04.14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D7785E0-DE26-4327-83D8-33CE44B09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3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525"/>
            <a:ext cx="7767638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06825" cy="4233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97425" y="1905000"/>
            <a:ext cx="3808413" cy="2039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797425" y="4097338"/>
            <a:ext cx="3808413" cy="204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685800" y="6242050"/>
            <a:ext cx="1900238" cy="458788"/>
          </a:xfrm>
        </p:spPr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12.04.14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>
          <a:xfrm>
            <a:off x="6553200" y="6238875"/>
            <a:ext cx="1900238" cy="458788"/>
          </a:xfrm>
        </p:spPr>
        <p:txBody>
          <a:bodyPr/>
          <a:lstStyle>
            <a:lvl1pPr defTabSz="914400" eaLnBrk="0" hangingPunct="0">
              <a:buClrTx/>
              <a:buSzTx/>
              <a:buFontTx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8E0F95B-DF11-4C6D-8A98-B8B206A8F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62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0D9A5-34E3-4B70-A740-8A61D64BF9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8857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96156-4DAF-4280-8807-1A43E598FA1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5929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DB37D-F2D4-43C8-A892-65EC1D484C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976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334A-318A-4B84-A84A-2B8C87186E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039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DFDC9-D905-434D-89BA-4C995B30BE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353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334A-318A-4B84-A84A-2B8C87186E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0632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0C121-502A-4CF3-A19B-53FA810FE5E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254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72F8D-3ED1-4984-864B-552A952346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1227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9E35-3DF6-4B73-9E90-A5261D8D969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3524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B859-CB37-458E-9D1C-09FD75BDC5A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294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86A9-ED76-4AA3-A5AA-C6B9D836C2B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9521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D78D-72A8-4FD2-8E71-3457CF1A12C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968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0587-9313-4A95-BD80-DD97FF8A513D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13.01.2021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7F14C-57F5-4845-B13A-D0F655C6433A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37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01E7-C37D-4091-8DC0-0A2F00A93139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13.01.2021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2E717-0C95-44DF-83F4-39C4BAA84325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4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66EE-FAD0-43A0-B592-58A731F9B89F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13.01.2021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01BE9-3B6A-42F2-829C-E5DEB0B8B8AB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78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1809-EEF4-48C6-89B0-33F8DF1B2DAE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13.01.2021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5C32DC8-11DF-4704-8128-901E8D27B92E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DFDC9-D905-434D-89BA-4C995B30BE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8343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18025-6853-4CF5-B651-455E012D3A2D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13.01.2021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85731-5E54-4311-8A86-9DA89145CB2D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553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1286-E2B8-489E-80A8-4ADFE68D1AE8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13.01.2021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03416-950A-45BE-AD2C-CABD4C72EB5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94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A4D6-8762-4E00-919B-5C3285FEB183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13.01.2021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DD0F7-56CB-4635-B4C6-133FB093825D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36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0349-8F43-44D8-B454-3164F45C4001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13.01.2021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E97CA-818D-4F90-8198-82240351B2E1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96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27183-55E4-40DC-AD36-4B2D4DEB4409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13.01.2021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28A6B-55CF-4974-A504-382130DFFEC4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24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356D-28AF-407E-B64E-8EB4541B0DFA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13.01.2021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58404-7AED-495B-B415-CB548DE5E311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28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8B0A-4707-4F4A-BF44-E9C5AE4AE83E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13.01.2021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8B6D5-DD87-4D66-AEC6-386527A13EEF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9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0C121-502A-4CF3-A19B-53FA810FE5E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717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72F8D-3ED1-4984-864B-552A952346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616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9E35-3DF6-4B73-9E90-A5261D8D969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822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B859-CB37-458E-9D1C-09FD75BDC5A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884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E24D4-C6CE-41D2-8FB8-1C7D7EE00D3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FFFFF">
                    <a:shade val="50000"/>
                  </a:srgbClr>
                </a:solidFill>
                <a:cs typeface="Arial" charset="0"/>
              </a:rPr>
              <a:pPr/>
              <a:t>13.01.2021</a:t>
            </a:fld>
            <a:endParaRPr lang="ru-RU">
              <a:solidFill>
                <a:srgbClr val="FFFFFF">
                  <a:shade val="50000"/>
                </a:srgbClr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FFFFFF">
                  <a:shade val="50000"/>
                </a:srgbClr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FFFFF">
                    <a:shade val="50000"/>
                  </a:srgbClr>
                </a:solidFill>
                <a:cs typeface="Arial" charset="0"/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0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4926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073E87"/>
                </a:solidFill>
                <a:latin typeface="Tahoma" pitchFamily="32" charset="0"/>
                <a:ea typeface="Microsoft YaHei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12.04.14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4926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073E87"/>
                </a:solidFill>
                <a:latin typeface="Tahoma" pitchFamily="32" charset="0"/>
                <a:ea typeface="Microsoft YaHei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4926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073E87"/>
                </a:solidFill>
                <a:latin typeface="Tahoma" pitchFamily="32" charset="0"/>
                <a:ea typeface="Microsoft YaHei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17030-9195-4FFD-9E0C-EE6040B79C9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0821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6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6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6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6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6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E24D4-C6CE-41D2-8FB8-1C7D7EE00D3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A8124D-D68D-4EE4-BCC6-BA9A3352960E}" type="datetimeFigureOut">
              <a:rPr lang="ru-RU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13.01.2021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339C5B-4A5D-4FE3-ACFD-3077AE9623AB}" type="slidenum">
              <a:rPr lang="ru-RU" altLang="ru-RU" smtClean="0">
                <a:solidFill>
                  <a:srgbClr val="073E87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73E87"/>
              </a:solidFill>
              <a:cs typeface="Arial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19412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file:///C:\Users\Home\Desktop\&#1041;&#1241;&#1088;&#1110;%20&#1257;&#1079;%20&#1179;&#1086;&#1083;&#1099;&#1187;&#1076;&#1072;.mp4" TargetMode="External"/><Relationship Id="rId1" Type="http://schemas.microsoft.com/office/2007/relationships/media" Target="file:///C:\Users\Home\Desktop\&#1041;&#1241;&#1088;&#1110;%20&#1257;&#1079;%20&#1179;&#1086;&#1083;&#1099;&#1187;&#1076;&#1072;.mp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asyengl.ucoz.ru/_ld/122/6244233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4" descr="5200"/>
          <p:cNvSpPr>
            <a:spLocks noChangeArrowheads="1"/>
          </p:cNvSpPr>
          <p:nvPr/>
        </p:nvSpPr>
        <p:spPr bwMode="auto">
          <a:xfrm>
            <a:off x="395288" y="333375"/>
            <a:ext cx="2016125" cy="1727200"/>
          </a:xfrm>
          <a:prstGeom prst="triangle">
            <a:avLst>
              <a:gd name="adj" fmla="val 5000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73025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5363" name="Text Box 31"/>
          <p:cNvSpPr txBox="1">
            <a:spLocks noChangeArrowheads="1"/>
          </p:cNvSpPr>
          <p:nvPr/>
        </p:nvSpPr>
        <p:spPr bwMode="auto">
          <a:xfrm>
            <a:off x="2085975" y="2052638"/>
            <a:ext cx="6191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4000" b="1" dirty="0" err="1" smtClean="0">
                <a:solidFill>
                  <a:srgbClr val="663300"/>
                </a:solidFill>
              </a:rPr>
              <a:t>Тақырыбы</a:t>
            </a:r>
            <a:r>
              <a:rPr lang="ru-RU" altLang="ru-RU" sz="4000" b="1" dirty="0" smtClean="0">
                <a:solidFill>
                  <a:srgbClr val="663300"/>
                </a:solidFill>
              </a:rPr>
              <a:t>: «Квадрат </a:t>
            </a:r>
            <a:r>
              <a:rPr lang="ru-RU" altLang="ru-RU" sz="4000" b="1" dirty="0" err="1" smtClean="0">
                <a:solidFill>
                  <a:srgbClr val="663300"/>
                </a:solidFill>
              </a:rPr>
              <a:t>үшмүшені</a:t>
            </a:r>
            <a:r>
              <a:rPr lang="ru-RU" altLang="ru-RU" sz="4000" b="1" dirty="0" smtClean="0">
                <a:solidFill>
                  <a:srgbClr val="663300"/>
                </a:solidFill>
              </a:rPr>
              <a:t> </a:t>
            </a:r>
            <a:r>
              <a:rPr lang="ru-RU" altLang="ru-RU" sz="4000" b="1" dirty="0" err="1" smtClean="0">
                <a:solidFill>
                  <a:srgbClr val="663300"/>
                </a:solidFill>
              </a:rPr>
              <a:t>көбейткіштерге</a:t>
            </a:r>
            <a:r>
              <a:rPr lang="ru-RU" altLang="ru-RU" sz="4000" b="1" dirty="0" smtClean="0">
                <a:solidFill>
                  <a:srgbClr val="663300"/>
                </a:solidFill>
              </a:rPr>
              <a:t> </a:t>
            </a:r>
            <a:r>
              <a:rPr lang="ru-RU" altLang="ru-RU" sz="4000" b="1" dirty="0" err="1" smtClean="0">
                <a:solidFill>
                  <a:srgbClr val="663300"/>
                </a:solidFill>
              </a:rPr>
              <a:t>жіктеу</a:t>
            </a:r>
            <a:r>
              <a:rPr lang="ru-RU" altLang="ru-RU" sz="4000" b="1" dirty="0" smtClean="0">
                <a:solidFill>
                  <a:srgbClr val="663300"/>
                </a:solidFill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60286" y="5085184"/>
            <a:ext cx="5046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ШҚО, Абай ауданы, </a:t>
            </a:r>
          </a:p>
          <a:p>
            <a:pPr algn="ctr"/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«С.Бекбосынов атындағы орта мектебі» КММ</a:t>
            </a:r>
          </a:p>
          <a:p>
            <a:pPr algn="ctr"/>
            <a:r>
              <a:rPr lang="kk-KZ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пәні мұғалімі </a:t>
            </a:r>
            <a:r>
              <a:rPr lang="kk-KZ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Тлеубай Бақыт</a:t>
            </a:r>
            <a:endParaRPr lang="ru-RU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28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ljrevtyn\Сабақ жоспар Тлеубай Б М Абай ауданы\2\Ортасы Квадрат үшмүше Тлеубай Б М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3690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902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2-tub-kz.yandex.net/i?id=d06552d6b587f4a81289ca7761a86ab6-1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000000"/>
                </a:solidFill>
                <a:cs typeface="Arial" charset="0"/>
              </a:rPr>
              <a:t>“Деңгейлік тапсырмалар”</a:t>
            </a:r>
            <a:endParaRPr lang="ru-RU" sz="24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52736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І деңгей. (1ұпай) коэффициенттерін жазыңдар.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3х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-5х-2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-5х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+2х-3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-16х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+6х+1</a:t>
            </a:r>
          </a:p>
          <a:p>
            <a:pPr marL="342900" indent="-342900">
              <a:buFontTx/>
              <a:buAutoNum type="arabicParenR"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124744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ІІ деңгей. (2ұпай) Түбірлерін табыңдар.</a:t>
            </a:r>
          </a:p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1) 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-4х+3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=0</a:t>
            </a:r>
          </a:p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2) 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-3х-18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=0</a:t>
            </a:r>
          </a:p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3) 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 +3х-10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44" y="1196752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ІІІ деңгей. (3ұпай)</a:t>
            </a:r>
          </a:p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Көбейткіштерге жіктеңдер.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15х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+х-2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5х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+8х+3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2х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-5х+2</a:t>
            </a:r>
          </a:p>
          <a:p>
            <a:pPr marL="342900" indent="-342900">
              <a:buFontTx/>
              <a:buAutoNum type="arabicParenR"/>
            </a:pPr>
            <a:endParaRPr lang="kk-KZ" dirty="0" smtClean="0">
              <a:solidFill>
                <a:srgbClr val="FFFFFF"/>
              </a:solidFill>
              <a:cs typeface="Arial" charset="0"/>
            </a:endParaRPr>
          </a:p>
          <a:p>
            <a:pPr marL="342900" indent="-342900">
              <a:buFontTx/>
              <a:buAutoNum type="arabicParenR"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501008"/>
            <a:ext cx="7344639" cy="206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srgbClr val="FFFFFF">
                  <a:shade val="95000"/>
                </a:srgbClr>
              </a:buClr>
              <a:buSzPct val="65000"/>
              <a:buFont typeface="Wingdings 2"/>
              <a:buChar char=""/>
            </a:pPr>
            <a:r>
              <a:rPr lang="ru-RU" sz="2400" dirty="0" smtClean="0">
                <a:solidFill>
                  <a:srgbClr val="C00000"/>
                </a:solidFill>
              </a:rPr>
              <a:t>Дескриптор</a:t>
            </a:r>
            <a:endParaRPr lang="ru-RU" sz="2400" dirty="0">
              <a:solidFill>
                <a:srgbClr val="C00000"/>
              </a:solidFill>
            </a:endParaRPr>
          </a:p>
          <a:p>
            <a:pPr marL="548640" lvl="0" indent="-411480">
              <a:spcBef>
                <a:spcPct val="20000"/>
              </a:spcBef>
              <a:buClr>
                <a:srgbClr val="FFFFFF">
                  <a:shade val="95000"/>
                </a:srgbClr>
              </a:buClr>
              <a:buSzPct val="65000"/>
              <a:buFont typeface="Wingdings 2"/>
              <a:buChar char=""/>
            </a:pPr>
            <a:r>
              <a:rPr lang="ru-RU" sz="2400" dirty="0">
                <a:solidFill>
                  <a:srgbClr val="C00000"/>
                </a:solidFill>
              </a:rPr>
              <a:t>-	</a:t>
            </a:r>
            <a:r>
              <a:rPr lang="ru-RU" sz="2400" dirty="0" err="1">
                <a:solidFill>
                  <a:srgbClr val="C00000"/>
                </a:solidFill>
              </a:rPr>
              <a:t>түбірлердің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қосындысын,көбейтіндісін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табады</a:t>
            </a:r>
            <a:r>
              <a:rPr lang="ru-RU" sz="2400" dirty="0">
                <a:solidFill>
                  <a:srgbClr val="C00000"/>
                </a:solidFill>
              </a:rPr>
              <a:t>;</a:t>
            </a:r>
          </a:p>
          <a:p>
            <a:pPr marL="548640" lvl="0" indent="-411480">
              <a:spcBef>
                <a:spcPct val="20000"/>
              </a:spcBef>
              <a:buClr>
                <a:srgbClr val="FFFFFF">
                  <a:shade val="95000"/>
                </a:srgbClr>
              </a:buClr>
              <a:buSzPct val="65000"/>
              <a:buFont typeface="Wingdings 2"/>
              <a:buChar char=""/>
            </a:pPr>
            <a:r>
              <a:rPr lang="ru-RU" sz="2400" dirty="0">
                <a:solidFill>
                  <a:srgbClr val="C00000"/>
                </a:solidFill>
              </a:rPr>
              <a:t>-	</a:t>
            </a:r>
            <a:r>
              <a:rPr lang="ru-RU" sz="2400" dirty="0" err="1">
                <a:solidFill>
                  <a:srgbClr val="C00000"/>
                </a:solidFill>
              </a:rPr>
              <a:t>түбірлердің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таңбасын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анықтайды</a:t>
            </a:r>
            <a:r>
              <a:rPr lang="ru-RU" sz="2400" dirty="0">
                <a:solidFill>
                  <a:srgbClr val="C00000"/>
                </a:solidFill>
              </a:rPr>
              <a:t>;</a:t>
            </a:r>
          </a:p>
          <a:p>
            <a:pPr marL="548640" lvl="0" indent="-411480">
              <a:spcBef>
                <a:spcPct val="20000"/>
              </a:spcBef>
              <a:buClr>
                <a:srgbClr val="FFFFFF">
                  <a:shade val="95000"/>
                </a:srgbClr>
              </a:buClr>
              <a:buSzPct val="65000"/>
              <a:buFont typeface="Wingdings 2"/>
              <a:buChar char=""/>
            </a:pPr>
            <a:r>
              <a:rPr lang="ru-RU" sz="2400" dirty="0">
                <a:solidFill>
                  <a:srgbClr val="C00000"/>
                </a:solidFill>
              </a:rPr>
              <a:t>-	</a:t>
            </a:r>
            <a:r>
              <a:rPr lang="ru-RU" sz="2400" dirty="0" err="1">
                <a:solidFill>
                  <a:srgbClr val="C00000"/>
                </a:solidFill>
              </a:rPr>
              <a:t>түбірлерін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табады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2-tub-kz.yandex.net/i?id=d06552d6b587f4a81289ca7761a86ab6-1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000000"/>
                </a:solidFill>
                <a:cs typeface="Arial" charset="0"/>
              </a:rPr>
              <a:t>“Деңгейлік тапсырмалар”</a:t>
            </a:r>
            <a:endParaRPr lang="ru-RU" sz="24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52736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І деңгей. (1ұпай) коэффициенттерін жазыңдар.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3х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-5х-2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-5х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+2х-3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-16х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+6х+1</a:t>
            </a:r>
          </a:p>
          <a:p>
            <a:pPr marL="342900" indent="-342900">
              <a:buFontTx/>
              <a:buAutoNum type="arabicParenR"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124744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ІІ деңгей. (2ұпай) Түбірлерін табыңдар.</a:t>
            </a:r>
          </a:p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1) 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-4х+3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=0</a:t>
            </a:r>
          </a:p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2) 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-3х-18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=0</a:t>
            </a:r>
          </a:p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3) 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 +3х-10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44" y="1196752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ІІІ деңгей. (3ұпай)</a:t>
            </a:r>
          </a:p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Көбейткіштерге жіктеңдер.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15х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+х-2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5х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+8х+3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2х</a:t>
            </a:r>
            <a:r>
              <a:rPr lang="kk-KZ" b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-5х+2</a:t>
            </a:r>
          </a:p>
          <a:p>
            <a:pPr marL="342900" indent="-342900">
              <a:buFontTx/>
              <a:buAutoNum type="arabicParenR"/>
            </a:pPr>
            <a:endParaRPr lang="kk-KZ" dirty="0" smtClean="0">
              <a:solidFill>
                <a:srgbClr val="FFFFFF"/>
              </a:solidFill>
              <a:cs typeface="Arial" charset="0"/>
            </a:endParaRPr>
          </a:p>
          <a:p>
            <a:pPr marL="342900" indent="-342900">
              <a:buFontTx/>
              <a:buAutoNum type="arabicParenR"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5010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  <a:cs typeface="Arial" charset="0"/>
              </a:rPr>
              <a:t>Жауаптары:</a:t>
            </a:r>
            <a:endParaRPr lang="ru-RU" b="1" i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861048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0000"/>
                </a:solidFill>
                <a:cs typeface="Arial" charset="0"/>
              </a:rPr>
              <a:t>І 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деңгей.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а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=3; в=-5; с=-2;</a:t>
            </a:r>
          </a:p>
          <a:p>
            <a:pPr marL="342900" indent="-342900">
              <a:buFontTx/>
              <a:buAutoNum type="arabicParenR"/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а=-5; в=2; с=-3.</a:t>
            </a:r>
          </a:p>
          <a:p>
            <a:pPr marL="342900" indent="-342900">
              <a:buFontTx/>
              <a:buAutoNum type="arabicParenR"/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а=-16; в=6; с=1.</a:t>
            </a:r>
          </a:p>
          <a:p>
            <a:pPr marL="342900" indent="-342900">
              <a:buFontTx/>
              <a:buAutoNum type="arabicParenR"/>
            </a:pPr>
            <a:endParaRPr lang="ru-RU" dirty="0" smtClean="0">
              <a:solidFill>
                <a:srgbClr val="000000"/>
              </a:solidFill>
              <a:cs typeface="Arial" charset="0"/>
            </a:endParaRPr>
          </a:p>
          <a:p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933056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ІІ деңгей.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х</a:t>
            </a:r>
            <a:r>
              <a:rPr lang="kk-KZ" b="1" baseline="-25000" dirty="0" smtClean="0">
                <a:solidFill>
                  <a:srgbClr val="000000"/>
                </a:solidFill>
                <a:cs typeface="Arial" charset="0"/>
              </a:rPr>
              <a:t>1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=1; х</a:t>
            </a:r>
            <a:r>
              <a:rPr lang="kk-KZ" b="1" baseline="-25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=3;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х</a:t>
            </a:r>
            <a:r>
              <a:rPr lang="kk-KZ" b="1" baseline="-25000" dirty="0" smtClean="0">
                <a:solidFill>
                  <a:srgbClr val="000000"/>
                </a:solidFill>
                <a:cs typeface="Arial" charset="0"/>
              </a:rPr>
              <a:t>1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= - 3; х</a:t>
            </a:r>
            <a:r>
              <a:rPr lang="kk-KZ" b="1" baseline="-25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=6;</a:t>
            </a:r>
          </a:p>
          <a:p>
            <a:pPr marL="342900" indent="-342900">
              <a:buFontTx/>
              <a:buAutoNum type="arabicParenR"/>
            </a:pP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х</a:t>
            </a:r>
            <a:r>
              <a:rPr lang="kk-KZ" b="1" baseline="-25000" dirty="0" smtClean="0">
                <a:solidFill>
                  <a:srgbClr val="000000"/>
                </a:solidFill>
                <a:cs typeface="Arial" charset="0"/>
              </a:rPr>
              <a:t>1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= -5; х</a:t>
            </a:r>
            <a:r>
              <a:rPr lang="kk-KZ" b="1" baseline="-25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=2;</a:t>
            </a:r>
          </a:p>
          <a:p>
            <a:pPr marL="342900" indent="-342900"/>
            <a:r>
              <a:rPr lang="kk-KZ" b="1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ru-RU" b="1" dirty="0">
              <a:solidFill>
                <a:srgbClr val="000000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397" y="4005064"/>
                <a:ext cx="2304256" cy="1339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rgbClr val="000000"/>
                    </a:solidFill>
                    <a:cs typeface="Arial" charset="0"/>
                  </a:rPr>
                  <a:t>ІІІ деңгей.</a:t>
                </a:r>
              </a:p>
              <a:p>
                <a:pPr marL="342900" indent="-342900">
                  <a:buFontTx/>
                  <a:buAutoNum type="arabicParenR"/>
                </a:pPr>
                <a:r>
                  <a:rPr lang="kk-KZ" b="1" dirty="0" smtClean="0">
                    <a:solidFill>
                      <a:srgbClr val="000000"/>
                    </a:solidFill>
                    <a:cs typeface="Arial" charset="0"/>
                  </a:rPr>
                  <a:t>15(х-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k-KZ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kk-KZ" b="1" dirty="0" smtClean="0">
                    <a:solidFill>
                      <a:srgbClr val="000000"/>
                    </a:solidFill>
                    <a:cs typeface="Arial" charset="0"/>
                  </a:rPr>
                  <a:t>)(х+0,4)</a:t>
                </a:r>
              </a:p>
              <a:p>
                <a:pPr marL="342900" indent="-342900">
                  <a:buFontTx/>
                  <a:buAutoNum type="arabicParenR"/>
                </a:pPr>
                <a:r>
                  <a:rPr lang="kk-KZ" b="1" dirty="0" smtClean="0">
                    <a:solidFill>
                      <a:srgbClr val="000000"/>
                    </a:solidFill>
                    <a:cs typeface="Arial" charset="0"/>
                  </a:rPr>
                  <a:t>5(х+1)(х+0,6)</a:t>
                </a:r>
              </a:p>
              <a:p>
                <a:pPr marL="342900" indent="-342900">
                  <a:buFontTx/>
                  <a:buAutoNum type="arabicParenR"/>
                </a:pPr>
                <a:r>
                  <a:rPr lang="kk-KZ" b="1" dirty="0" smtClean="0">
                    <a:solidFill>
                      <a:srgbClr val="000000"/>
                    </a:solidFill>
                    <a:cs typeface="Arial" charset="0"/>
                  </a:rPr>
                  <a:t>2(х-2)(х-0,5)</a:t>
                </a:r>
                <a:endParaRPr lang="ru-RU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397" y="4005064"/>
                <a:ext cx="2304256" cy="1339534"/>
              </a:xfrm>
              <a:prstGeom prst="rect">
                <a:avLst/>
              </a:prstGeom>
              <a:blipFill rotWithShape="1">
                <a:blip r:embed="rId3"/>
                <a:stretch>
                  <a:fillRect l="-2381" t="-2273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8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5550" y="2699628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C00000"/>
                </a:solidFill>
              </a:rPr>
              <a:t>bilimland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825660"/>
            <a:ext cx="5173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dirty="0" smtClean="0">
                <a:solidFill>
                  <a:srgbClr val="0070C0"/>
                </a:solidFill>
              </a:rPr>
              <a:t>Бекіту:          </a:t>
            </a:r>
            <a:r>
              <a:rPr lang="kk-KZ" sz="2800" i="1" dirty="0" smtClean="0">
                <a:solidFill>
                  <a:srgbClr val="0070C0"/>
                </a:solidFill>
              </a:rPr>
              <a:t>Тест сұрақтары</a:t>
            </a:r>
            <a:endParaRPr lang="ru-RU" sz="2800" i="1" dirty="0" smtClean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836712"/>
            <a:ext cx="1718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жинақтау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6971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19872" y="260648"/>
            <a:ext cx="2016224" cy="15841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3991" y="404664"/>
            <a:ext cx="1224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i="1" dirty="0" smtClean="0">
                <a:solidFill>
                  <a:srgbClr val="0070C0"/>
                </a:solidFill>
                <a:cs typeface="Arial" charset="0"/>
              </a:rPr>
              <a:t>Квадрат үшмүше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ах</a:t>
            </a:r>
            <a:r>
              <a:rPr lang="ru-RU" sz="1600" b="1" i="1" baseline="300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6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+вх+с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а≠0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8746995">
            <a:off x="2180354" y="1371058"/>
            <a:ext cx="1383139" cy="371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1671350"/>
            <a:ext cx="2448272" cy="2189698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772816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1600" b="1" i="1" dirty="0" smtClean="0">
              <a:solidFill>
                <a:srgbClr val="0070C0"/>
              </a:solidFill>
              <a:cs typeface="Arial" charset="0"/>
            </a:endParaRPr>
          </a:p>
          <a:p>
            <a:pPr algn="ctr"/>
            <a:r>
              <a:rPr lang="kk-KZ" sz="1600" b="1" i="1" dirty="0" smtClean="0">
                <a:solidFill>
                  <a:srgbClr val="0070C0"/>
                </a:solidFill>
                <a:cs typeface="Arial" charset="0"/>
              </a:rPr>
              <a:t>Квадрат үшмүшенің түбірлері бар болса, онда ол көбейткіштерге жіктеледі.</a:t>
            </a:r>
            <a:endParaRPr lang="ru-RU" sz="1600" b="1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4" y="1504950"/>
            <a:ext cx="2304256" cy="2212082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463400">
            <a:off x="5243501" y="1548352"/>
            <a:ext cx="1215715" cy="371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2491" y="1844824"/>
            <a:ext cx="2079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i="1" dirty="0" smtClean="0">
                <a:solidFill>
                  <a:srgbClr val="0070C0"/>
                </a:solidFill>
                <a:cs typeface="Arial" charset="0"/>
              </a:rPr>
              <a:t>Квадрат үшмүшенің түбірлері болмаса, онда ол көбейткіштерге жіктелмейді.</a:t>
            </a:r>
            <a:endParaRPr lang="ru-RU" sz="1600" b="1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59833" y="3140968"/>
            <a:ext cx="2812452" cy="2304256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717604" y="2267172"/>
            <a:ext cx="1215715" cy="371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371703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0070C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ах</a:t>
            </a:r>
            <a:r>
              <a:rPr lang="ru-RU" sz="2000" b="1" i="1" baseline="300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+вх+с=</a:t>
            </a:r>
            <a:r>
              <a:rPr lang="kk-KZ" sz="2000" b="1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kk-KZ" sz="20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(х-х</a:t>
            </a:r>
            <a:r>
              <a:rPr lang="kk-KZ" sz="2000" b="1" i="1" baseline="-250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kk-KZ" sz="20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(х-х</a:t>
            </a:r>
            <a:r>
              <a:rPr lang="kk-KZ" sz="2000" b="1" i="1" baseline="-250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kk-KZ" sz="20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57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657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1047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190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1100" b="1" i="1" smtClean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lang="kk-KZ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Қорытынды</a:t>
            </a:r>
            <a:r>
              <a:rPr lang="ru-RU" dirty="0"/>
              <a:t>: </a:t>
            </a:r>
            <a:r>
              <a:rPr lang="ru-RU" b="1" dirty="0">
                <a:solidFill>
                  <a:srgbClr val="FFFF00"/>
                </a:solidFill>
              </a:rPr>
              <a:t>«</a:t>
            </a:r>
            <a:r>
              <a:rPr lang="ru-RU" b="1" dirty="0" err="1">
                <a:solidFill>
                  <a:srgbClr val="FFFF00"/>
                </a:solidFill>
              </a:rPr>
              <a:t>Миыңның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суретін</a:t>
            </a:r>
            <a:r>
              <a:rPr lang="ru-RU" b="1" dirty="0">
                <a:solidFill>
                  <a:srgbClr val="FFFF00"/>
                </a:solidFill>
              </a:rPr>
              <a:t> сал» </a:t>
            </a:r>
            <a:r>
              <a:rPr lang="ru-RU" dirty="0" err="1"/>
              <a:t>әдісі</a:t>
            </a:r>
            <a:r>
              <a:rPr lang="ru-RU" dirty="0"/>
              <a:t>. </a:t>
            </a:r>
            <a:r>
              <a:rPr lang="ru-RU" dirty="0" err="1"/>
              <a:t>Оқушылар</a:t>
            </a:r>
            <a:r>
              <a:rPr lang="ru-RU" dirty="0"/>
              <a:t> </a:t>
            </a:r>
            <a:r>
              <a:rPr lang="ru-RU" dirty="0" err="1"/>
              <a:t>мидың</a:t>
            </a:r>
            <a:r>
              <a:rPr lang="ru-RU" dirty="0"/>
              <a:t> </a:t>
            </a:r>
            <a:r>
              <a:rPr lang="ru-RU" dirty="0" err="1"/>
              <a:t>суретін</a:t>
            </a:r>
            <a:r>
              <a:rPr lang="ru-RU" dirty="0"/>
              <a:t> </a:t>
            </a:r>
            <a:r>
              <a:rPr lang="ru-RU" dirty="0" err="1"/>
              <a:t>салып</a:t>
            </a:r>
            <a:r>
              <a:rPr lang="ru-RU" dirty="0"/>
              <a:t>, оны </a:t>
            </a:r>
            <a:r>
              <a:rPr lang="ru-RU" dirty="0" err="1"/>
              <a:t>сабақ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меңгерген</a:t>
            </a:r>
            <a:r>
              <a:rPr lang="ru-RU" dirty="0"/>
              <a:t> </a:t>
            </a:r>
            <a:r>
              <a:rPr lang="ru-RU" dirty="0" err="1"/>
              <a:t>білімдерін</a:t>
            </a:r>
            <a:r>
              <a:rPr lang="ru-RU" dirty="0"/>
              <a:t> </a:t>
            </a:r>
            <a:r>
              <a:rPr lang="ru-RU" dirty="0" err="1"/>
              <a:t>білдіретін</a:t>
            </a:r>
            <a:r>
              <a:rPr lang="ru-RU" dirty="0"/>
              <a:t> </a:t>
            </a:r>
            <a:r>
              <a:rPr lang="ru-RU" dirty="0" err="1"/>
              <a:t>сөздермен</a:t>
            </a:r>
            <a:r>
              <a:rPr lang="ru-RU" dirty="0"/>
              <a:t> </a:t>
            </a:r>
            <a:r>
              <a:rPr lang="ru-RU" dirty="0" err="1"/>
              <a:t>толтырады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9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5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" b="-269"/>
          <a:stretch>
            <a:fillRect/>
          </a:stretch>
        </p:blipFill>
        <p:spPr>
          <a:xfrm>
            <a:off x="0" y="332656"/>
            <a:ext cx="8893175" cy="6264275"/>
          </a:xfrm>
        </p:spPr>
      </p:pic>
      <p:sp>
        <p:nvSpPr>
          <p:cNvPr id="2" name="TextBox 1"/>
          <p:cNvSpPr txBox="1"/>
          <p:nvPr/>
        </p:nvSpPr>
        <p:spPr>
          <a:xfrm>
            <a:off x="7308304" y="1347034"/>
            <a:ext cx="1852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Өз қолыңда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8139"/>
            <a:ext cx="7344816" cy="49857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Жетістікке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жету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қолыңда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802" name="Picture 2" descr="C:\Users\Admin\Documents\квад үшмүше\IMG-20191212-WA001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14138" r="9254" b="18586"/>
          <a:stretch/>
        </p:blipFill>
        <p:spPr bwMode="auto">
          <a:xfrm>
            <a:off x="107504" y="109431"/>
            <a:ext cx="1584176" cy="23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63888" y="908720"/>
            <a:ext cx="5472608" cy="34563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Blip>
                <a:blip r:embed="rId3"/>
              </a:buBlip>
            </a:pPr>
            <a:r>
              <a:rPr lang="ru-RU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Шәкіртіміз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мектебіміздің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түлегі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Семей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Электротехникалық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колледжінің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Серікжанұлы</a:t>
            </a:r>
            <a:r>
              <a:rPr lang="ru-RU" sz="1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Темірлан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бәсекесінде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жарды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Өнеркәсіптік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автоматика»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ұсынымдары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Алтын медаль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иеленді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Нұр-Сұлтан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қаласында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1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1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en-US" sz="1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Kazakhstan-2019» 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дәлелдеп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шықты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Жеңімпаздар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Австрия </a:t>
            </a:r>
            <a:r>
              <a:rPr lang="ru-RU" sz="1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мемлекетінде</a:t>
            </a:r>
            <a:r>
              <a:rPr lang="ru-RU" sz="1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Еуропа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чемпионаты мен </a:t>
            </a:r>
            <a:r>
              <a:rPr lang="ru-RU" sz="1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Біріккен</a:t>
            </a:r>
            <a:r>
              <a:rPr lang="ru-RU" sz="1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Араб </a:t>
            </a:r>
            <a:r>
              <a:rPr lang="ru-RU" sz="1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Әмірліктерінде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Азия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біріншілігіне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қатысуға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жолдама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880320" cy="357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8579" r="4231"/>
          <a:stretch/>
        </p:blipFill>
        <p:spPr bwMode="auto">
          <a:xfrm>
            <a:off x="3635896" y="4676530"/>
            <a:ext cx="3468283" cy="1872208"/>
          </a:xfrm>
          <a:prstGeom prst="roundRect">
            <a:avLst>
              <a:gd name="adj" fmla="val 338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321436">
            <a:off x="7048406" y="5019974"/>
            <a:ext cx="2141526" cy="950833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395288" y="692150"/>
            <a:ext cx="2736850" cy="24479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47" name="AutoShape 44"/>
          <p:cNvSpPr>
            <a:spLocks noChangeArrowheads="1"/>
          </p:cNvSpPr>
          <p:nvPr/>
        </p:nvSpPr>
        <p:spPr bwMode="auto">
          <a:xfrm rot="-5400000">
            <a:off x="1152525" y="1160463"/>
            <a:ext cx="863600" cy="2374900"/>
          </a:xfrm>
          <a:prstGeom prst="moon">
            <a:avLst>
              <a:gd name="adj" fmla="val 24079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48" name="Oval 48"/>
          <p:cNvSpPr>
            <a:spLocks noChangeArrowheads="1"/>
          </p:cNvSpPr>
          <p:nvPr/>
        </p:nvSpPr>
        <p:spPr bwMode="auto">
          <a:xfrm>
            <a:off x="3203575" y="765175"/>
            <a:ext cx="2736850" cy="244792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49" name="Oval 49"/>
          <p:cNvSpPr>
            <a:spLocks noChangeArrowheads="1"/>
          </p:cNvSpPr>
          <p:nvPr/>
        </p:nvSpPr>
        <p:spPr bwMode="auto">
          <a:xfrm>
            <a:off x="3924300" y="1412875"/>
            <a:ext cx="303213" cy="230188"/>
          </a:xfrm>
          <a:prstGeom prst="ellipse">
            <a:avLst/>
          </a:prstGeom>
          <a:solidFill>
            <a:srgbClr val="CCCC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50" name="Oval 50"/>
          <p:cNvSpPr>
            <a:spLocks noChangeArrowheads="1"/>
          </p:cNvSpPr>
          <p:nvPr/>
        </p:nvSpPr>
        <p:spPr bwMode="auto">
          <a:xfrm>
            <a:off x="4859338" y="1412875"/>
            <a:ext cx="303212" cy="230188"/>
          </a:xfrm>
          <a:prstGeom prst="ellipse">
            <a:avLst/>
          </a:prstGeom>
          <a:solidFill>
            <a:srgbClr val="CCCC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51" name="Rectangle 51"/>
          <p:cNvSpPr>
            <a:spLocks noChangeArrowheads="1"/>
          </p:cNvSpPr>
          <p:nvPr/>
        </p:nvSpPr>
        <p:spPr bwMode="auto">
          <a:xfrm>
            <a:off x="3563938" y="2420938"/>
            <a:ext cx="1944687" cy="1444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52" name="AutoShape 52"/>
          <p:cNvSpPr>
            <a:spLocks noChangeArrowheads="1"/>
          </p:cNvSpPr>
          <p:nvPr/>
        </p:nvSpPr>
        <p:spPr bwMode="auto">
          <a:xfrm>
            <a:off x="1258888" y="3284538"/>
            <a:ext cx="504825" cy="1439862"/>
          </a:xfrm>
          <a:prstGeom prst="downArrow">
            <a:avLst>
              <a:gd name="adj1" fmla="val 50000"/>
              <a:gd name="adj2" fmla="val 7130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53" name="AutoShape 53"/>
          <p:cNvSpPr>
            <a:spLocks noChangeArrowheads="1"/>
          </p:cNvSpPr>
          <p:nvPr/>
        </p:nvSpPr>
        <p:spPr bwMode="auto">
          <a:xfrm>
            <a:off x="4427538" y="3284538"/>
            <a:ext cx="504825" cy="1439862"/>
          </a:xfrm>
          <a:prstGeom prst="downArrow">
            <a:avLst>
              <a:gd name="adj1" fmla="val 50000"/>
              <a:gd name="adj2" fmla="val 7130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54" name="AutoShape 54"/>
          <p:cNvSpPr>
            <a:spLocks noChangeArrowheads="1"/>
          </p:cNvSpPr>
          <p:nvPr/>
        </p:nvSpPr>
        <p:spPr bwMode="auto">
          <a:xfrm>
            <a:off x="7308850" y="3357563"/>
            <a:ext cx="504825" cy="1439862"/>
          </a:xfrm>
          <a:prstGeom prst="downArrow">
            <a:avLst>
              <a:gd name="adj1" fmla="val 50000"/>
              <a:gd name="adj2" fmla="val 7130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55" name="WordArt 56"/>
          <p:cNvSpPr>
            <a:spLocks noChangeArrowheads="1" noChangeShapeType="1" noTextEdit="1"/>
          </p:cNvSpPr>
          <p:nvPr/>
        </p:nvSpPr>
        <p:spPr bwMode="auto">
          <a:xfrm>
            <a:off x="827088" y="4868863"/>
            <a:ext cx="9366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5</a:t>
            </a:r>
          </a:p>
        </p:txBody>
      </p:sp>
      <p:sp>
        <p:nvSpPr>
          <p:cNvPr id="6156" name="WordArt 57"/>
          <p:cNvSpPr>
            <a:spLocks noChangeArrowheads="1" noChangeShapeType="1" noTextEdit="1"/>
          </p:cNvSpPr>
          <p:nvPr/>
        </p:nvSpPr>
        <p:spPr bwMode="auto">
          <a:xfrm>
            <a:off x="3995738" y="4868863"/>
            <a:ext cx="9366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4</a:t>
            </a:r>
          </a:p>
        </p:txBody>
      </p:sp>
      <p:sp>
        <p:nvSpPr>
          <p:cNvPr id="6157" name="WordArt 58"/>
          <p:cNvSpPr>
            <a:spLocks noChangeArrowheads="1" noChangeShapeType="1" noTextEdit="1"/>
          </p:cNvSpPr>
          <p:nvPr/>
        </p:nvSpPr>
        <p:spPr bwMode="auto">
          <a:xfrm>
            <a:off x="6948488" y="4870450"/>
            <a:ext cx="1008062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3</a:t>
            </a:r>
          </a:p>
        </p:txBody>
      </p:sp>
      <p:sp>
        <p:nvSpPr>
          <p:cNvPr id="6158" name="Oval 63"/>
          <p:cNvSpPr>
            <a:spLocks noChangeArrowheads="1"/>
          </p:cNvSpPr>
          <p:nvPr/>
        </p:nvSpPr>
        <p:spPr bwMode="auto">
          <a:xfrm>
            <a:off x="6084888" y="765175"/>
            <a:ext cx="2881312" cy="244792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59" name="Oval 64"/>
          <p:cNvSpPr>
            <a:spLocks noChangeArrowheads="1"/>
          </p:cNvSpPr>
          <p:nvPr/>
        </p:nvSpPr>
        <p:spPr bwMode="auto">
          <a:xfrm>
            <a:off x="6791325" y="1412875"/>
            <a:ext cx="303213" cy="222250"/>
          </a:xfrm>
          <a:prstGeom prst="ellipse">
            <a:avLst/>
          </a:prstGeom>
          <a:solidFill>
            <a:srgbClr val="CCCC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60" name="Oval 65"/>
          <p:cNvSpPr>
            <a:spLocks noChangeArrowheads="1"/>
          </p:cNvSpPr>
          <p:nvPr/>
        </p:nvSpPr>
        <p:spPr bwMode="auto">
          <a:xfrm>
            <a:off x="7870825" y="1412875"/>
            <a:ext cx="303213" cy="222250"/>
          </a:xfrm>
          <a:prstGeom prst="ellipse">
            <a:avLst/>
          </a:prstGeom>
          <a:solidFill>
            <a:srgbClr val="CCCC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61" name="AutoShape 66"/>
          <p:cNvSpPr>
            <a:spLocks noChangeArrowheads="1"/>
          </p:cNvSpPr>
          <p:nvPr/>
        </p:nvSpPr>
        <p:spPr bwMode="auto">
          <a:xfrm rot="5400000">
            <a:off x="7208044" y="1442244"/>
            <a:ext cx="647700" cy="2030412"/>
          </a:xfrm>
          <a:prstGeom prst="moon">
            <a:avLst>
              <a:gd name="adj" fmla="val 3284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893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2563" y="6165850"/>
            <a:ext cx="568325" cy="5492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3042" y="5704185"/>
            <a:ext cx="679778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i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Бағалау</a:t>
            </a:r>
            <a:r>
              <a:rPr lang="ru-RU" sz="5400" b="1" i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27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ljrevtyn\Сабақ жоспар Тлеубай Б М Абай ауданы\2\Қорытынды Квадрат үшмүше Тлеубай Б М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36904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232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971301" y="980728"/>
            <a:ext cx="77771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            </a:t>
            </a:r>
            <a:r>
              <a:rPr lang="ru-RU" altLang="ru-RU" sz="2000" b="1" dirty="0" err="1" smtClean="0">
                <a:solidFill>
                  <a:srgbClr val="000000"/>
                </a:solidFill>
              </a:rPr>
              <a:t>Аңыз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: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Бұл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оқиға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ерте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заманда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болған</a:t>
            </a:r>
            <a:r>
              <a:rPr lang="ru-RU" altLang="ru-RU" sz="2000" dirty="0" smtClean="0">
                <a:solidFill>
                  <a:srgbClr val="000000"/>
                </a:solidFill>
              </a:rPr>
              <a:t>.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Бір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қалада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ақылды</a:t>
            </a:r>
            <a:r>
              <a:rPr lang="ru-RU" altLang="ru-RU" sz="2000" dirty="0" smtClean="0">
                <a:solidFill>
                  <a:srgbClr val="000000"/>
                </a:solidFill>
              </a:rPr>
              <a:t>             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Ғалым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деген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данышпан</a:t>
            </a:r>
            <a:r>
              <a:rPr lang="ru-RU" altLang="ru-RU" sz="2000" dirty="0" smtClean="0">
                <a:solidFill>
                  <a:srgbClr val="000000"/>
                </a:solidFill>
              </a:rPr>
              <a:t>  мен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оның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сөзін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қызғанып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көре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алмайтын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Асан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деген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қатыгез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адам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өмір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сүреді</a:t>
            </a:r>
            <a:r>
              <a:rPr lang="ru-RU" altLang="ru-RU" sz="2000" dirty="0" smtClean="0">
                <a:solidFill>
                  <a:srgbClr val="000000"/>
                </a:solidFill>
              </a:rPr>
              <a:t>.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Асан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данышпан</a:t>
            </a:r>
            <a:r>
              <a:rPr lang="ru-RU" altLang="ru-RU" sz="2000" dirty="0" smtClean="0">
                <a:solidFill>
                  <a:srgbClr val="000000"/>
                </a:solidFill>
              </a:rPr>
              <a:t> 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Ғалымға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жауап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бере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алмайтындай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бір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сұрақ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ойлап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тапқысы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келеді</a:t>
            </a:r>
            <a:r>
              <a:rPr lang="ru-RU" altLang="ru-RU" sz="2000" dirty="0" smtClean="0">
                <a:solidFill>
                  <a:srgbClr val="000000"/>
                </a:solidFill>
              </a:rPr>
              <a:t>.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Ол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үшін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ол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шалғынға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барып</a:t>
            </a:r>
            <a:r>
              <a:rPr lang="ru-RU" altLang="ru-RU" sz="2000" dirty="0" smtClean="0">
                <a:solidFill>
                  <a:srgbClr val="000000"/>
                </a:solidFill>
              </a:rPr>
              <a:t>,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көбелек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ұстап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алады</a:t>
            </a:r>
            <a:r>
              <a:rPr lang="ru-RU" altLang="ru-RU" sz="2000" dirty="0" smtClean="0">
                <a:solidFill>
                  <a:srgbClr val="000000"/>
                </a:solidFill>
              </a:rPr>
              <a:t> да, оны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алақанның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ортасына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салады</a:t>
            </a:r>
            <a:r>
              <a:rPr lang="ru-RU" altLang="ru-RU" sz="2000" dirty="0" smtClean="0">
                <a:solidFill>
                  <a:srgbClr val="000000"/>
                </a:solidFill>
              </a:rPr>
              <a:t>.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Асан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данышпаннан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сұрағысы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келеді</a:t>
            </a:r>
            <a:r>
              <a:rPr lang="ru-RU" altLang="ru-RU" sz="2000" dirty="0" smtClean="0">
                <a:solidFill>
                  <a:srgbClr val="000000"/>
                </a:solidFill>
              </a:rPr>
              <a:t>: «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Менің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қолымдағы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көбелек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тірі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ме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әлі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өлі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ме</a:t>
            </a:r>
            <a:r>
              <a:rPr lang="ru-RU" altLang="ru-RU" sz="2000" dirty="0" smtClean="0">
                <a:solidFill>
                  <a:srgbClr val="000000"/>
                </a:solidFill>
              </a:rPr>
              <a:t>», –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деп</a:t>
            </a:r>
            <a:r>
              <a:rPr lang="ru-RU" altLang="ru-RU" sz="2000" dirty="0" smtClean="0">
                <a:solidFill>
                  <a:srgbClr val="000000"/>
                </a:solidFill>
              </a:rPr>
              <a:t>.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Егер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ол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өлі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десе</a:t>
            </a:r>
            <a:r>
              <a:rPr lang="ru-RU" altLang="ru-RU" sz="2000" dirty="0" smtClean="0">
                <a:solidFill>
                  <a:srgbClr val="000000"/>
                </a:solidFill>
              </a:rPr>
              <a:t>, мен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алақанымды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ашам</a:t>
            </a:r>
            <a:r>
              <a:rPr lang="ru-RU" altLang="ru-RU" sz="2000" dirty="0" smtClean="0">
                <a:solidFill>
                  <a:srgbClr val="000000"/>
                </a:solidFill>
              </a:rPr>
              <a:t> да,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көбелек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ұшып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кетеді</a:t>
            </a:r>
            <a:r>
              <a:rPr lang="ru-RU" altLang="ru-RU" sz="2000" dirty="0" smtClean="0">
                <a:solidFill>
                  <a:srgbClr val="000000"/>
                </a:solidFill>
              </a:rPr>
              <a:t>, ал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егер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тірі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десе</a:t>
            </a:r>
            <a:r>
              <a:rPr lang="ru-RU" altLang="ru-RU" sz="2000" dirty="0" smtClean="0">
                <a:solidFill>
                  <a:srgbClr val="000000"/>
                </a:solidFill>
              </a:rPr>
              <a:t>, мен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алақанымды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қатты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қысамын</a:t>
            </a:r>
            <a:r>
              <a:rPr lang="ru-RU" altLang="ru-RU" sz="2000" dirty="0" smtClean="0">
                <a:solidFill>
                  <a:srgbClr val="000000"/>
                </a:solidFill>
              </a:rPr>
              <a:t>,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көбелек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өліп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қалады</a:t>
            </a:r>
            <a:r>
              <a:rPr lang="ru-RU" altLang="ru-RU" sz="2000" dirty="0" smtClean="0">
                <a:solidFill>
                  <a:srgbClr val="000000"/>
                </a:solidFill>
              </a:rPr>
              <a:t>.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Асан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көбелекті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ұстап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алып</a:t>
            </a:r>
            <a:r>
              <a:rPr lang="ru-RU" altLang="ru-RU" sz="2000" dirty="0" smtClean="0">
                <a:solidFill>
                  <a:srgbClr val="000000"/>
                </a:solidFill>
              </a:rPr>
              <a:t>,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Ғалымға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келеді</a:t>
            </a:r>
            <a:r>
              <a:rPr lang="ru-RU" altLang="ru-RU" sz="2000" dirty="0" smtClean="0">
                <a:solidFill>
                  <a:srgbClr val="000000"/>
                </a:solidFill>
              </a:rPr>
              <a:t>: «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Менің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қолымда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көбелек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өлі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ме</a:t>
            </a:r>
            <a:r>
              <a:rPr lang="ru-RU" altLang="ru-RU" sz="2000" dirty="0" smtClean="0">
                <a:solidFill>
                  <a:srgbClr val="000000"/>
                </a:solidFill>
              </a:rPr>
              <a:t>,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тірі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ме</a:t>
            </a:r>
            <a:r>
              <a:rPr lang="ru-RU" altLang="ru-RU" sz="2000" dirty="0" smtClean="0">
                <a:solidFill>
                  <a:srgbClr val="000000"/>
                </a:solidFill>
              </a:rPr>
              <a:t>?» –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деп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сұрайды</a:t>
            </a:r>
            <a:r>
              <a:rPr lang="ru-RU" altLang="ru-RU" sz="2000" dirty="0" smtClean="0">
                <a:solidFill>
                  <a:srgbClr val="000000"/>
                </a:solidFill>
              </a:rPr>
              <a:t>. Сонда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данышпан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Ғалым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былай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деді</a:t>
            </a:r>
            <a:r>
              <a:rPr lang="ru-RU" altLang="ru-RU" sz="2000" dirty="0" smtClean="0">
                <a:solidFill>
                  <a:srgbClr val="000000"/>
                </a:solidFill>
              </a:rPr>
              <a:t>: «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Барлығы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сенің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қолыңда</a:t>
            </a:r>
            <a:r>
              <a:rPr lang="ru-RU" altLang="ru-RU" sz="2000" dirty="0" smtClean="0">
                <a:solidFill>
                  <a:srgbClr val="000000"/>
                </a:solidFill>
              </a:rPr>
              <a:t>».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Иә</a:t>
            </a:r>
            <a:r>
              <a:rPr lang="ru-RU" altLang="ru-RU" sz="2000" dirty="0" smtClean="0">
                <a:solidFill>
                  <a:srgbClr val="000000"/>
                </a:solidFill>
              </a:rPr>
              <a:t>,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өмірде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кей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кездерде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келеңсіз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оқиғалар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болады</a:t>
            </a:r>
            <a:r>
              <a:rPr lang="ru-RU" altLang="ru-RU" sz="2000" dirty="0" smtClean="0">
                <a:solidFill>
                  <a:srgbClr val="000000"/>
                </a:solidFill>
              </a:rPr>
              <a:t>,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ешт</a:t>
            </a:r>
            <a:r>
              <a:rPr lang="kk-KZ" altLang="ru-RU" sz="2000" dirty="0" smtClean="0">
                <a:solidFill>
                  <a:srgbClr val="000000"/>
                </a:solidFill>
              </a:rPr>
              <a:t>е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ңе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істегің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келмейді</a:t>
            </a:r>
            <a:r>
              <a:rPr lang="ru-RU" altLang="ru-RU" sz="2000" dirty="0" smtClean="0">
                <a:solidFill>
                  <a:srgbClr val="000000"/>
                </a:solidFill>
              </a:rPr>
              <a:t>.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Онда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данышпанның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сөзін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еске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алыңыз</a:t>
            </a:r>
            <a:r>
              <a:rPr lang="ru-RU" altLang="ru-RU" sz="2000" dirty="0" smtClean="0">
                <a:solidFill>
                  <a:srgbClr val="000000"/>
                </a:solidFill>
              </a:rPr>
              <a:t>  ” </a:t>
            </a:r>
            <a:r>
              <a:rPr lang="ru-RU" altLang="ru-RU" sz="2000" b="1" dirty="0" err="1" smtClean="0">
                <a:solidFill>
                  <a:srgbClr val="000000"/>
                </a:solidFill>
              </a:rPr>
              <a:t>Бәрі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0000"/>
                </a:solidFill>
              </a:rPr>
              <a:t>өз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0000"/>
                </a:solidFill>
              </a:rPr>
              <a:t>қолыңда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”. </a:t>
            </a:r>
            <a:r>
              <a:rPr lang="ru-RU" altLang="ru-RU" sz="2000" dirty="0" smtClean="0">
                <a:solidFill>
                  <a:srgbClr val="000000"/>
                </a:solidFill>
              </a:rPr>
              <a:t>Осы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сөз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бүгінгі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сабағымыздың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ұраны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болсын</a:t>
            </a:r>
            <a:r>
              <a:rPr lang="ru-RU" altLang="ru-RU" sz="2000" dirty="0" smtClean="0">
                <a:solidFill>
                  <a:srgbClr val="000000"/>
                </a:solidFill>
              </a:rPr>
              <a:t>.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03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Объект 1"/>
          <p:cNvGraphicFramePr>
            <a:graphicFrameLocks noChangeAspect="1"/>
          </p:cNvGraphicFramePr>
          <p:nvPr/>
        </p:nvGraphicFramePr>
        <p:xfrm>
          <a:off x="533400" y="3429000"/>
          <a:ext cx="2938463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r:id="rId3" imgW="3591426" imgH="2333333" progId="PBrush">
                  <p:embed/>
                </p:oleObj>
              </mc:Choice>
              <mc:Fallback>
                <p:oleObj r:id="rId3" imgW="3591426" imgH="23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2938463" cy="190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Объект 2"/>
          <p:cNvGraphicFramePr>
            <a:graphicFrameLocks noChangeAspect="1"/>
          </p:cNvGraphicFramePr>
          <p:nvPr/>
        </p:nvGraphicFramePr>
        <p:xfrm>
          <a:off x="685800" y="3810000"/>
          <a:ext cx="16700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r:id="rId5" imgW="2857899" imgH="2866667" progId="PBrush">
                  <p:embed/>
                </p:oleObj>
              </mc:Choice>
              <mc:Fallback>
                <p:oleObj r:id="rId5" imgW="2857899" imgH="286666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16700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Объект 3"/>
          <p:cNvGraphicFramePr>
            <a:graphicFrameLocks noChangeAspect="1"/>
          </p:cNvGraphicFramePr>
          <p:nvPr/>
        </p:nvGraphicFramePr>
        <p:xfrm>
          <a:off x="1676400" y="3429000"/>
          <a:ext cx="1447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r:id="rId7" imgW="4525007" imgH="7621064" progId="PBrush">
                  <p:embed/>
                </p:oleObj>
              </mc:Choice>
              <mc:Fallback>
                <p:oleObj r:id="rId7" imgW="4525007" imgH="762106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29000"/>
                        <a:ext cx="14478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WordArt 29"/>
          <p:cNvSpPr>
            <a:spLocks noChangeArrowheads="1" noChangeShapeType="1" noTextEdit="1"/>
          </p:cNvSpPr>
          <p:nvPr/>
        </p:nvSpPr>
        <p:spPr bwMode="auto">
          <a:xfrm>
            <a:off x="683568" y="1557338"/>
            <a:ext cx="7848872" cy="350043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i="1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Назарларыңызға </a:t>
            </a:r>
            <a:br>
              <a:rPr lang="kk-KZ" sz="5400" b="1" i="1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kk-KZ" sz="5400" b="1" i="1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рахмет!</a:t>
            </a:r>
          </a:p>
        </p:txBody>
      </p:sp>
    </p:spTree>
    <p:extLst>
      <p:ext uri="{BB962C8B-B14F-4D97-AF65-F5344CB8AC3E}">
        <p14:creationId xmlns:p14="http://schemas.microsoft.com/office/powerpoint/2010/main" val="3582993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Семантикалық</a:t>
            </a:r>
            <a:r>
              <a:rPr lang="ru-RU" dirty="0" smtClean="0">
                <a:solidFill>
                  <a:srgbClr val="C00000"/>
                </a:solidFill>
              </a:rPr>
              <a:t> карта»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899216"/>
              </p:ext>
            </p:extLst>
          </p:nvPr>
        </p:nvGraphicFramePr>
        <p:xfrm>
          <a:off x="1522095" y="2204868"/>
          <a:ext cx="6099810" cy="1657284"/>
        </p:xfrm>
        <a:graphic>
          <a:graphicData uri="http://schemas.openxmlformats.org/drawingml/2006/table">
            <a:tbl>
              <a:tblPr firstRow="1" firstCol="1" bandRow="1"/>
              <a:tblGrid>
                <a:gridCol w="458246"/>
                <a:gridCol w="1946438"/>
                <a:gridCol w="722546"/>
                <a:gridCol w="898112"/>
                <a:gridCol w="629376"/>
                <a:gridCol w="722546"/>
                <a:gridCol w="722546"/>
              </a:tblGrid>
              <a:tr h="41432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Оқушылар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kk-KZ" sz="1800" b="1" i="1" baseline="-25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kk-KZ" sz="1800" b="1" i="1" baseline="-25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baseline="-25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2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kk-KZ" sz="1800" b="1" i="1" baseline="30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- 9х   + 10 = 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2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2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91962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>
                <a:solidFill>
                  <a:srgbClr val="C00000"/>
                </a:solidFill>
              </a:rPr>
              <a:t>Б</a:t>
            </a:r>
            <a:r>
              <a:rPr lang="ru-RU" dirty="0" err="1" smtClean="0">
                <a:solidFill>
                  <a:srgbClr val="C00000"/>
                </a:solidFill>
              </a:rPr>
              <a:t>ағалау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парағы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16988"/>
              </p:ext>
            </p:extLst>
          </p:nvPr>
        </p:nvGraphicFramePr>
        <p:xfrm>
          <a:off x="683570" y="2204868"/>
          <a:ext cx="7416822" cy="2485926"/>
        </p:xfrm>
        <a:graphic>
          <a:graphicData uri="http://schemas.openxmlformats.org/drawingml/2006/table">
            <a:tbl>
              <a:tblPr firstRow="1" firstCol="1" bandRow="1"/>
              <a:tblGrid>
                <a:gridCol w="450466"/>
                <a:gridCol w="1913397"/>
                <a:gridCol w="710280"/>
                <a:gridCol w="882866"/>
                <a:gridCol w="618693"/>
                <a:gridCol w="710280"/>
                <a:gridCol w="710280"/>
                <a:gridCol w="710280"/>
                <a:gridCol w="710280"/>
              </a:tblGrid>
              <a:tr h="41432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1800" b="1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Оқушылар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2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2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2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2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2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3584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әрі өз қолыңд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7584" y="378412"/>
            <a:ext cx="813435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Эпиграф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i="1" dirty="0">
                <a:solidFill>
                  <a:srgbClr val="FFFFFF"/>
                </a:solidFill>
                <a:cs typeface="Arial" charset="0"/>
              </a:rPr>
              <a:t>“</a:t>
            </a:r>
            <a:r>
              <a:rPr lang="kk-KZ" sz="2400" b="1" i="1" dirty="0">
                <a:solidFill>
                  <a:srgbClr val="FFFFFF"/>
                </a:solidFill>
                <a:cs typeface="Arial" charset="0"/>
              </a:rPr>
              <a:t>Білім алу биік таудың тік шыңына шығатын альпинисттердің әрекетіне ұқсас, бірақ білімнің мақсаты альпинистердің ісін қайталау емес, кайта мүмкіндігінше қауіпсіз, бейнетсіз, қорқынышсыз шыңға шығуды көздейді, сол үшін терлеп-тепшіп білім ізденесің</a:t>
            </a:r>
            <a:r>
              <a:rPr lang="kk-KZ" sz="3200" b="1" i="1" dirty="0">
                <a:solidFill>
                  <a:srgbClr val="FFFFFF"/>
                </a:solidFill>
                <a:cs typeface="Arial" charset="0"/>
              </a:rPr>
              <a:t>.”</a:t>
            </a:r>
            <a:endParaRPr lang="kk-KZ" sz="3200" b="1" i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r>
              <a:rPr lang="kk-KZ" sz="3200" b="1" i="1" dirty="0" smtClean="0">
                <a:solidFill>
                  <a:srgbClr val="FFFFFF"/>
                </a:solidFill>
                <a:cs typeface="Arial" charset="0"/>
              </a:rPr>
              <a:t>                            Қаныш Сатбаев                            </a:t>
            </a:r>
            <a:endParaRPr lang="ru-RU" sz="3200" b="1" i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26" name="Picture 2" descr="C:\Users\Home\Desktop\Қаныш-Имантайұлы-Сәтба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12" y="188640"/>
            <a:ext cx="20343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6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266700" y="279400"/>
            <a:ext cx="8578850" cy="6230938"/>
            <a:chOff x="168" y="176"/>
            <a:chExt cx="5404" cy="3925"/>
          </a:xfrm>
        </p:grpSpPr>
        <p:sp>
          <p:nvSpPr>
            <p:cNvPr id="16394" name="AutoShape 2"/>
            <p:cNvSpPr>
              <a:spLocks noChangeArrowheads="1"/>
            </p:cNvSpPr>
            <p:nvPr/>
          </p:nvSpPr>
          <p:spPr bwMode="auto">
            <a:xfrm>
              <a:off x="445" y="190"/>
              <a:ext cx="4861" cy="0"/>
            </a:xfrm>
            <a:custGeom>
              <a:avLst/>
              <a:gdLst>
                <a:gd name="T0" fmla="*/ 0 w 4864"/>
                <a:gd name="T1" fmla="*/ 0 h 1"/>
                <a:gd name="T2" fmla="*/ 4861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32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prstClr val="white"/>
                </a:solidFill>
                <a:latin typeface="Tahoma" pitchFamily="32" charset="0"/>
                <a:ea typeface="Microsoft YaHei" charset="-122"/>
                <a:cs typeface="Arial" charset="0"/>
              </a:endParaRPr>
            </a:p>
          </p:txBody>
        </p:sp>
        <p:sp>
          <p:nvSpPr>
            <p:cNvPr id="16395" name="AutoShape 3"/>
            <p:cNvSpPr>
              <a:spLocks noChangeArrowheads="1"/>
            </p:cNvSpPr>
            <p:nvPr/>
          </p:nvSpPr>
          <p:spPr bwMode="auto">
            <a:xfrm>
              <a:off x="469" y="4096"/>
              <a:ext cx="4845" cy="0"/>
            </a:xfrm>
            <a:custGeom>
              <a:avLst/>
              <a:gdLst>
                <a:gd name="T0" fmla="*/ 0 w 4848"/>
                <a:gd name="T1" fmla="*/ 0 h 1"/>
                <a:gd name="T2" fmla="*/ 4845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32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prstClr val="white"/>
                </a:solidFill>
                <a:latin typeface="Tahoma" pitchFamily="32" charset="0"/>
                <a:ea typeface="Microsoft YaHei" charset="-122"/>
                <a:cs typeface="Arial" charset="0"/>
              </a:endParaRPr>
            </a:p>
          </p:txBody>
        </p:sp>
        <p:sp>
          <p:nvSpPr>
            <p:cNvPr id="16396" name="AutoShape 4"/>
            <p:cNvSpPr>
              <a:spLocks noChangeArrowheads="1"/>
            </p:cNvSpPr>
            <p:nvPr/>
          </p:nvSpPr>
          <p:spPr bwMode="auto">
            <a:xfrm>
              <a:off x="5549" y="446"/>
              <a:ext cx="0" cy="3375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5 h 3376"/>
                <a:gd name="T4" fmla="*/ 0 60000 65536"/>
                <a:gd name="T5" fmla="*/ 0 60000 65536"/>
                <a:gd name="T6" fmla="*/ 0 w 1"/>
                <a:gd name="T7" fmla="*/ 0 h 3376"/>
                <a:gd name="T8" fmla="*/ 0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32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prstClr val="white"/>
                </a:solidFill>
                <a:latin typeface="Tahoma" pitchFamily="32" charset="0"/>
                <a:ea typeface="Microsoft YaHei" charset="-122"/>
                <a:cs typeface="Arial" charset="0"/>
              </a:endParaRPr>
            </a:p>
          </p:txBody>
        </p:sp>
        <p:sp>
          <p:nvSpPr>
            <p:cNvPr id="16397" name="AutoShape 5"/>
            <p:cNvSpPr>
              <a:spLocks noChangeArrowheads="1"/>
            </p:cNvSpPr>
            <p:nvPr/>
          </p:nvSpPr>
          <p:spPr bwMode="auto">
            <a:xfrm>
              <a:off x="197" y="446"/>
              <a:ext cx="13" cy="3375"/>
            </a:xfrm>
            <a:custGeom>
              <a:avLst/>
              <a:gdLst>
                <a:gd name="T0" fmla="*/ 0 w 16"/>
                <a:gd name="T1" fmla="*/ 0 h 3376"/>
                <a:gd name="T2" fmla="*/ 13 w 16"/>
                <a:gd name="T3" fmla="*/ 3375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32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prstClr val="white"/>
                </a:solidFill>
                <a:latin typeface="Tahoma" pitchFamily="32" charset="0"/>
                <a:ea typeface="Microsoft YaHei" charset="-122"/>
                <a:cs typeface="Arial" charset="0"/>
              </a:endParaRPr>
            </a:p>
          </p:txBody>
        </p:sp>
        <p:sp>
          <p:nvSpPr>
            <p:cNvPr id="16398" name="AutoShape 6"/>
            <p:cNvSpPr>
              <a:spLocks noChangeArrowheads="1"/>
            </p:cNvSpPr>
            <p:nvPr/>
          </p:nvSpPr>
          <p:spPr bwMode="auto">
            <a:xfrm>
              <a:off x="197" y="3816"/>
              <a:ext cx="269" cy="285"/>
            </a:xfrm>
            <a:custGeom>
              <a:avLst/>
              <a:gdLst>
                <a:gd name="T0" fmla="*/ 0 w 272"/>
                <a:gd name="T1" fmla="*/ 0 h 288"/>
                <a:gd name="T2" fmla="*/ 206 w 272"/>
                <a:gd name="T3" fmla="*/ 79 h 288"/>
                <a:gd name="T4" fmla="*/ 269 w 272"/>
                <a:gd name="T5" fmla="*/ 285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32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prstClr val="white"/>
                </a:solidFill>
                <a:latin typeface="Tahoma" pitchFamily="32" charset="0"/>
                <a:ea typeface="Microsoft YaHei" charset="-122"/>
                <a:cs typeface="Arial" charset="0"/>
              </a:endParaRPr>
            </a:p>
          </p:txBody>
        </p:sp>
        <p:sp>
          <p:nvSpPr>
            <p:cNvPr id="16399" name="AutoShape 7"/>
            <p:cNvSpPr>
              <a:spLocks noChangeArrowheads="1"/>
            </p:cNvSpPr>
            <p:nvPr/>
          </p:nvSpPr>
          <p:spPr bwMode="auto">
            <a:xfrm flipH="1">
              <a:off x="5301" y="3808"/>
              <a:ext cx="269" cy="285"/>
            </a:xfrm>
            <a:custGeom>
              <a:avLst/>
              <a:gdLst>
                <a:gd name="T0" fmla="*/ 0 w 272"/>
                <a:gd name="T1" fmla="*/ 0 h 288"/>
                <a:gd name="T2" fmla="*/ 206 w 272"/>
                <a:gd name="T3" fmla="*/ 79 h 288"/>
                <a:gd name="T4" fmla="*/ 269 w 272"/>
                <a:gd name="T5" fmla="*/ 285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32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prstClr val="white"/>
                </a:solidFill>
                <a:latin typeface="Tahoma" pitchFamily="32" charset="0"/>
                <a:ea typeface="Microsoft YaHei" charset="-122"/>
                <a:cs typeface="Arial" charset="0"/>
              </a:endParaRPr>
            </a:p>
          </p:txBody>
        </p:sp>
        <p:sp>
          <p:nvSpPr>
            <p:cNvPr id="16400" name="AutoShape 8"/>
            <p:cNvSpPr>
              <a:spLocks noChangeArrowheads="1"/>
            </p:cNvSpPr>
            <p:nvPr/>
          </p:nvSpPr>
          <p:spPr bwMode="auto">
            <a:xfrm rot="16200000" flipH="1">
              <a:off x="5295" y="169"/>
              <a:ext cx="269" cy="285"/>
            </a:xfrm>
            <a:custGeom>
              <a:avLst/>
              <a:gdLst>
                <a:gd name="T0" fmla="*/ 0 w 272"/>
                <a:gd name="T1" fmla="*/ 0 h 288"/>
                <a:gd name="T2" fmla="*/ 206 w 272"/>
                <a:gd name="T3" fmla="*/ 79 h 288"/>
                <a:gd name="T4" fmla="*/ 269 w 272"/>
                <a:gd name="T5" fmla="*/ 285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32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prstClr val="white"/>
                </a:solidFill>
                <a:latin typeface="Tahoma" pitchFamily="32" charset="0"/>
                <a:ea typeface="Microsoft YaHei" charset="-122"/>
                <a:cs typeface="Arial" charset="0"/>
              </a:endParaRPr>
            </a:p>
          </p:txBody>
        </p:sp>
        <p:sp>
          <p:nvSpPr>
            <p:cNvPr id="16401" name="AutoShape 9"/>
            <p:cNvSpPr>
              <a:spLocks noChangeArrowheads="1"/>
            </p:cNvSpPr>
            <p:nvPr/>
          </p:nvSpPr>
          <p:spPr bwMode="auto">
            <a:xfrm rot="5400000">
              <a:off x="177" y="169"/>
              <a:ext cx="269" cy="285"/>
            </a:xfrm>
            <a:custGeom>
              <a:avLst/>
              <a:gdLst>
                <a:gd name="T0" fmla="*/ 0 w 272"/>
                <a:gd name="T1" fmla="*/ 0 h 288"/>
                <a:gd name="T2" fmla="*/ 206 w 272"/>
                <a:gd name="T3" fmla="*/ 79 h 288"/>
                <a:gd name="T4" fmla="*/ 269 w 272"/>
                <a:gd name="T5" fmla="*/ 285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32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prstClr val="white"/>
                </a:solidFill>
                <a:latin typeface="Tahoma" pitchFamily="32" charset="0"/>
                <a:ea typeface="Microsoft YaHei" charset="-122"/>
                <a:cs typeface="Arial" charset="0"/>
              </a:endParaRPr>
            </a:p>
          </p:txBody>
        </p:sp>
      </p:grp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684213" y="1989138"/>
            <a:ext cx="830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kk-KZ" altLang="ru-RU" b="1" i="1" u="sng" smtClean="0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229225"/>
            <a:ext cx="72072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720725" y="549275"/>
            <a:ext cx="69056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b="1" i="1" dirty="0" err="1" smtClean="0">
                <a:solidFill>
                  <a:srgbClr val="FF0000"/>
                </a:solidFill>
                <a:cs typeface="Arial" charset="0"/>
              </a:rPr>
              <a:t>Ұйымдастыру</a:t>
            </a:r>
            <a:r>
              <a:rPr lang="ru-RU" altLang="ru-RU" b="1" i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altLang="ru-RU" b="1" i="1" dirty="0" err="1" smtClean="0">
                <a:solidFill>
                  <a:srgbClr val="FF0000"/>
                </a:solidFill>
                <a:cs typeface="Arial" charset="0"/>
              </a:rPr>
              <a:t>бөлімі</a:t>
            </a:r>
            <a:endParaRPr lang="ru-RU" altLang="ru-RU" b="1" i="1" dirty="0" smtClean="0">
              <a:solidFill>
                <a:srgbClr val="FF0000"/>
              </a:solidFill>
              <a:cs typeface="Arial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b="1" i="1" dirty="0" err="1" smtClean="0">
                <a:solidFill>
                  <a:srgbClr val="FF0000"/>
                </a:solidFill>
                <a:cs typeface="Arial" charset="0"/>
              </a:rPr>
              <a:t>Психологиялық</a:t>
            </a:r>
            <a:r>
              <a:rPr lang="ru-RU" altLang="ru-RU" b="1" i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altLang="ru-RU" b="1" i="1" dirty="0" err="1" smtClean="0">
                <a:solidFill>
                  <a:srgbClr val="FF0000"/>
                </a:solidFill>
                <a:cs typeface="Arial" charset="0"/>
              </a:rPr>
              <a:t>дайындық</a:t>
            </a:r>
            <a:r>
              <a:rPr lang="ru-RU" altLang="ru-RU" b="1" i="1" dirty="0" smtClean="0">
                <a:solidFill>
                  <a:srgbClr val="FF0000"/>
                </a:solidFill>
                <a:cs typeface="Arial" charset="0"/>
              </a:rPr>
              <a:t>: «</a:t>
            </a:r>
            <a:r>
              <a:rPr lang="ru-RU" altLang="ru-RU" b="1" i="1" dirty="0" err="1" smtClean="0">
                <a:solidFill>
                  <a:srgbClr val="FF0000"/>
                </a:solidFill>
                <a:cs typeface="Arial" charset="0"/>
              </a:rPr>
              <a:t>Ақтілек</a:t>
            </a:r>
            <a:r>
              <a:rPr lang="ru-RU" altLang="ru-RU" b="1" i="1" dirty="0" smtClean="0">
                <a:solidFill>
                  <a:srgbClr val="FF0000"/>
                </a:solidFill>
                <a:cs typeface="Arial" charset="0"/>
              </a:rPr>
              <a:t>»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altLang="ru-RU" dirty="0" smtClean="0">
              <a:solidFill>
                <a:srgbClr val="40458C"/>
              </a:solidFill>
              <a:cs typeface="Arial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- </a:t>
            </a: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Көңіл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 - </a:t>
            </a: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күйлеріңіз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қалай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 ?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altLang="ru-RU" i="1" dirty="0" smtClean="0">
              <a:solidFill>
                <a:srgbClr val="0000FF"/>
              </a:solidFill>
              <a:cs typeface="Arial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Керемет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 (</a:t>
            </a: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қолдарын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көтеру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)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altLang="ru-RU" i="1" dirty="0" smtClean="0">
              <a:solidFill>
                <a:srgbClr val="0000FF"/>
              </a:solidFill>
              <a:cs typeface="Arial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- </a:t>
            </a: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Сабаққа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дайынсыңдар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ма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 ?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altLang="ru-RU" i="1" dirty="0" smtClean="0">
              <a:solidFill>
                <a:srgbClr val="0000FF"/>
              </a:solidFill>
              <a:cs typeface="Arial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Тамаша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altLang="ru-RU" i="1" dirty="0" smtClean="0">
              <a:solidFill>
                <a:srgbClr val="0000FF"/>
              </a:solidFill>
              <a:cs typeface="Arial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-         </a:t>
            </a: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Ендеше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бастайық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.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altLang="ru-RU" i="1" dirty="0" smtClean="0">
              <a:solidFill>
                <a:srgbClr val="0000FF"/>
              </a:solidFill>
              <a:cs typeface="Arial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О – о – о (бас </a:t>
            </a: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бармақтарын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ru-RU" altLang="ru-RU" i="1" dirty="0" err="1" smtClean="0">
                <a:solidFill>
                  <a:srgbClr val="0000FF"/>
                </a:solidFill>
                <a:cs typeface="Arial" charset="0"/>
              </a:rPr>
              <a:t>көрсету</a:t>
            </a:r>
            <a:r>
              <a:rPr lang="ru-RU" altLang="ru-RU" i="1" dirty="0" smtClean="0">
                <a:solidFill>
                  <a:srgbClr val="0000FF"/>
                </a:solidFill>
                <a:cs typeface="Arial" charset="0"/>
              </a:rPr>
              <a:t>)</a:t>
            </a:r>
          </a:p>
        </p:txBody>
      </p:sp>
      <p:pic>
        <p:nvPicPr>
          <p:cNvPr id="1639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44813"/>
            <a:ext cx="1016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25600"/>
            <a:ext cx="141605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79838"/>
            <a:ext cx="14605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3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040313"/>
            <a:ext cx="16446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0760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нутый угол 13"/>
          <p:cNvSpPr/>
          <p:nvPr/>
        </p:nvSpPr>
        <p:spPr>
          <a:xfrm>
            <a:off x="6300192" y="1772816"/>
            <a:ext cx="2520280" cy="4680520"/>
          </a:xfrm>
          <a:prstGeom prst="foldedCorner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3563888" y="1772816"/>
            <a:ext cx="2520280" cy="4752528"/>
          </a:xfrm>
          <a:prstGeom prst="foldedCorner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23528" y="1772816"/>
            <a:ext cx="2808312" cy="4824536"/>
          </a:xfrm>
          <a:prstGeom prst="foldedCorner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8864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cs typeface="Arial" charset="0"/>
              </a:rPr>
              <a:t> Алгебра 8 сынып</a:t>
            </a:r>
            <a:endParaRPr lang="ru-RU" sz="2000" b="1" i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cs typeface="Arial" charset="0"/>
              </a:rPr>
              <a:t>Сабақтың тақырыбы: </a:t>
            </a:r>
          </a:p>
          <a:p>
            <a:r>
              <a:rPr lang="kk-KZ" sz="2400" b="1" i="1" dirty="0" smtClean="0">
                <a:solidFill>
                  <a:srgbClr val="FF0000"/>
                </a:solidFill>
                <a:cs typeface="Arial" charset="0"/>
              </a:rPr>
              <a:t>“Квадрат үшмүше. Квадрат үшмүшені көбейткіштерге жіктеу </a:t>
            </a:r>
            <a:endParaRPr lang="ru-RU" sz="2400" b="1" i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295232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>
                <a:solidFill>
                  <a:srgbClr val="000000"/>
                </a:solidFill>
                <a:cs typeface="Arial" charset="0"/>
              </a:rPr>
              <a:t>Сабақтың мақсаты: </a:t>
            </a:r>
          </a:p>
          <a:p>
            <a:r>
              <a:rPr lang="kk-KZ" b="1" i="1" dirty="0" smtClean="0">
                <a:solidFill>
                  <a:srgbClr val="000000"/>
                </a:solidFill>
                <a:cs typeface="Arial" charset="0"/>
              </a:rPr>
              <a:t>Білімділік:  </a:t>
            </a:r>
            <a:r>
              <a:rPr lang="kk-KZ" sz="1600" b="1" i="1" dirty="0" smtClean="0">
                <a:solidFill>
                  <a:srgbClr val="000000"/>
                </a:solidFill>
                <a:cs typeface="Arial" charset="0"/>
              </a:rPr>
              <a:t>оқушыларды квадрат үшмүше және оны көбейткіштерге жіктей білу дағдысын қалыптыстыру;</a:t>
            </a:r>
          </a:p>
          <a:p>
            <a:r>
              <a:rPr lang="kk-KZ" sz="1600" b="1" i="1" dirty="0" smtClean="0">
                <a:solidFill>
                  <a:srgbClr val="000000"/>
                </a:solidFill>
                <a:cs typeface="Arial" charset="0"/>
              </a:rPr>
              <a:t>Дамытушылық: оқушылардың ойлау қабілетін, жылдам ой қорыту, тапқырлық, тиянақтық қасиеттерін дамыту.</a:t>
            </a:r>
          </a:p>
          <a:p>
            <a:r>
              <a:rPr lang="kk-KZ" sz="1600" b="1" i="1" dirty="0" smtClean="0">
                <a:solidFill>
                  <a:srgbClr val="000000"/>
                </a:solidFill>
                <a:cs typeface="Arial" charset="0"/>
              </a:rPr>
              <a:t>Тәрбиелік: оқушыларды ұйымшылдыққа, ұқып -тылыққа, дәлдікке, </a:t>
            </a:r>
          </a:p>
          <a:p>
            <a:r>
              <a:rPr lang="kk-KZ" sz="1600" b="1" i="1" dirty="0" smtClean="0">
                <a:solidFill>
                  <a:srgbClr val="000000"/>
                </a:solidFill>
                <a:cs typeface="Arial" charset="0"/>
              </a:rPr>
              <a:t>алған білімдеріне жауапкер- шілікпен қарауға тәрбиелеу. </a:t>
            </a:r>
            <a:endParaRPr lang="ru-RU" sz="16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777721"/>
            <a:ext cx="21602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>
                <a:solidFill>
                  <a:srgbClr val="000000"/>
                </a:solidFill>
                <a:cs typeface="Arial" charset="0"/>
              </a:rPr>
              <a:t>Оқу нәтижесі:</a:t>
            </a:r>
          </a:p>
          <a:p>
            <a:r>
              <a:rPr lang="kk-KZ" sz="1600" b="1" i="1" dirty="0" smtClean="0">
                <a:solidFill>
                  <a:srgbClr val="000000"/>
                </a:solidFill>
                <a:cs typeface="Arial" charset="0"/>
              </a:rPr>
              <a:t>Сыни тұрғыдан ойлау арқылы квадрат үшмүшені көбейткіштерге жіктей білуге, топпен жұмыс жасай отырып, өз ойларын еркін жеткізуге, қорытынды жасай білуге үйрету;</a:t>
            </a:r>
            <a:endParaRPr lang="ru-RU" sz="16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772816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solidFill>
                  <a:srgbClr val="000000"/>
                </a:solidFill>
                <a:cs typeface="Arial" charset="0"/>
              </a:rPr>
              <a:t>Оқыту формасы, технологиясы, әдістері:</a:t>
            </a:r>
          </a:p>
          <a:p>
            <a:r>
              <a:rPr lang="kk-KZ" b="1" i="1" dirty="0" smtClean="0">
                <a:solidFill>
                  <a:srgbClr val="000000"/>
                </a:solidFill>
                <a:cs typeface="Arial" charset="0"/>
              </a:rPr>
              <a:t>топпен жұмыс, жеке жұмыс, Блум таксономиясы</a:t>
            </a:r>
          </a:p>
        </p:txBody>
      </p:sp>
    </p:spTree>
    <p:extLst>
      <p:ext uri="{BB962C8B-B14F-4D97-AF65-F5344CB8AC3E}">
        <p14:creationId xmlns:p14="http://schemas.microsoft.com/office/powerpoint/2010/main" val="276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asyengl.ucoz.ru/_ld/122/s62442331.jpg">
            <a:hlinkClick r:id="rId3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908720"/>
            <a:ext cx="8417176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«Попкорн» </a:t>
            </a:r>
            <a:r>
              <a:rPr lang="ru-RU" sz="2400" dirty="0" err="1" smtClean="0">
                <a:solidFill>
                  <a:srgbClr val="000000"/>
                </a:solidFill>
              </a:rPr>
              <a:t>тәсілі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арқылы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оқушыларға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тақырыпқа</a:t>
            </a:r>
            <a:endParaRPr lang="ru-RU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байланысты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ауызша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сұрақтар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қойылады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</a:rPr>
              <a:t>Оқушылар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қай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кезде</a:t>
            </a:r>
            <a:endParaRPr lang="ru-RU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орнынан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тұрып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жауап</a:t>
            </a:r>
            <a:r>
              <a:rPr lang="ru-RU" sz="2400" dirty="0" smtClean="0">
                <a:solidFill>
                  <a:srgbClr val="000000"/>
                </a:solidFill>
              </a:rPr>
              <a:t> беру </a:t>
            </a:r>
            <a:r>
              <a:rPr lang="ru-RU" sz="2400" dirty="0" err="1" smtClean="0">
                <a:solidFill>
                  <a:srgbClr val="000000"/>
                </a:solidFill>
              </a:rPr>
              <a:t>керектігін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шешеді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</a:rPr>
              <a:t>Егер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бірнеше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</a:rPr>
              <a:t>оқушы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қатар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тұрса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онда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оқушылар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кімнің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бірінші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болып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</a:rPr>
              <a:t>сөйлейтінін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шешуі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тиіс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</a:rPr>
              <a:t>Квадрат </a:t>
            </a:r>
            <a:r>
              <a:rPr lang="ru-RU" sz="2400" dirty="0" err="1" smtClean="0">
                <a:solidFill>
                  <a:srgbClr val="000000"/>
                </a:solidFill>
              </a:rPr>
              <a:t>үшмүше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деген</a:t>
            </a:r>
            <a:r>
              <a:rPr lang="ru-RU" sz="2400" dirty="0" smtClean="0">
                <a:solidFill>
                  <a:srgbClr val="000000"/>
                </a:solidFill>
              </a:rPr>
              <a:t> не?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</a:rPr>
              <a:t>Квадрат </a:t>
            </a:r>
            <a:r>
              <a:rPr lang="ru-RU" sz="2400" dirty="0" err="1" smtClean="0">
                <a:solidFill>
                  <a:srgbClr val="000000"/>
                </a:solidFill>
              </a:rPr>
              <a:t>үшмүше</a:t>
            </a:r>
            <a:r>
              <a:rPr lang="ru-RU" sz="2400" dirty="0" smtClean="0">
                <a:solidFill>
                  <a:srgbClr val="000000"/>
                </a:solidFill>
              </a:rPr>
              <a:t> мен квадрат </a:t>
            </a:r>
            <a:r>
              <a:rPr lang="ru-RU" sz="2400" dirty="0" err="1" smtClean="0">
                <a:solidFill>
                  <a:srgbClr val="000000"/>
                </a:solidFill>
              </a:rPr>
              <a:t>теңдеудің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арасында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қандай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400" dirty="0" err="1" smtClean="0">
                <a:solidFill>
                  <a:srgbClr val="000000"/>
                </a:solidFill>
              </a:rPr>
              <a:t>ұқсастық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және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айырмашылығы</a:t>
            </a:r>
            <a:r>
              <a:rPr lang="ru-RU" sz="2400" dirty="0" smtClean="0">
                <a:solidFill>
                  <a:srgbClr val="000000"/>
                </a:solidFill>
              </a:rPr>
              <a:t> бар?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</a:rPr>
              <a:t>Квадрат </a:t>
            </a:r>
            <a:r>
              <a:rPr lang="ru-RU" sz="2400" dirty="0" err="1" smtClean="0">
                <a:solidFill>
                  <a:srgbClr val="000000"/>
                </a:solidFill>
              </a:rPr>
              <a:t>үшмүшесінің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түбірлері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деген</a:t>
            </a:r>
            <a:r>
              <a:rPr lang="ru-RU" sz="2400" dirty="0" smtClean="0">
                <a:solidFill>
                  <a:srgbClr val="000000"/>
                </a:solidFill>
              </a:rPr>
              <a:t> не?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45" y="4437112"/>
            <a:ext cx="60594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  <a:cs typeface="Arial" charset="0"/>
              </a:rPr>
              <a:t>Ауызша есептеңдер</a:t>
            </a:r>
            <a:endParaRPr lang="ru-RU" sz="2800" b="1" i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5273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kk-KZ" sz="2400" b="1" i="1" dirty="0" smtClean="0">
                <a:solidFill>
                  <a:srgbClr val="002060"/>
                </a:solidFill>
                <a:cs typeface="Arial" charset="0"/>
              </a:rPr>
              <a:t>Квадраттық үшмүше мына көбейтінді түрінде жіктелген:</a:t>
            </a:r>
          </a:p>
          <a:p>
            <a:pPr marL="342900" indent="-342900"/>
            <a:r>
              <a:rPr lang="kk-KZ" sz="2400" b="1" i="1" dirty="0" smtClean="0">
                <a:solidFill>
                  <a:srgbClr val="002060"/>
                </a:solidFill>
                <a:cs typeface="Arial" charset="0"/>
              </a:rPr>
              <a:t>       4(х+8)(х-19) түбірін тап.</a:t>
            </a:r>
            <a:endParaRPr lang="ru-RU" sz="2400" b="1" i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11247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cs typeface="Arial" charset="0"/>
              </a:rPr>
              <a:t>(-8; 19)</a:t>
            </a:r>
            <a:endParaRPr lang="ru-RU" sz="2400" b="1" i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56490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cs typeface="Arial" charset="0"/>
              </a:rPr>
              <a:t>2</a:t>
            </a:r>
            <a:r>
              <a:rPr lang="kk-KZ" sz="2400" b="1" i="1" dirty="0" smtClean="0">
                <a:solidFill>
                  <a:srgbClr val="002060"/>
                </a:solidFill>
                <a:cs typeface="Arial" charset="0"/>
              </a:rPr>
              <a:t>. Түбірлері х</a:t>
            </a:r>
            <a:r>
              <a:rPr lang="kk-KZ" sz="2400" b="1" i="1" baseline="-25000" dirty="0" smtClean="0">
                <a:solidFill>
                  <a:srgbClr val="002060"/>
                </a:solidFill>
                <a:cs typeface="Arial" charset="0"/>
              </a:rPr>
              <a:t>1</a:t>
            </a:r>
            <a:r>
              <a:rPr lang="kk-KZ" sz="2400" b="1" i="1" dirty="0" smtClean="0">
                <a:solidFill>
                  <a:srgbClr val="002060"/>
                </a:solidFill>
                <a:cs typeface="Arial" charset="0"/>
              </a:rPr>
              <a:t>=6; х</a:t>
            </a:r>
            <a:r>
              <a:rPr lang="kk-KZ" sz="2400" b="1" i="1" baseline="-25000" dirty="0" smtClean="0">
                <a:solidFill>
                  <a:srgbClr val="002060"/>
                </a:solidFill>
                <a:cs typeface="Arial" charset="0"/>
              </a:rPr>
              <a:t>2</a:t>
            </a:r>
            <a:r>
              <a:rPr lang="kk-KZ" sz="2400" b="1" i="1" dirty="0" smtClean="0">
                <a:solidFill>
                  <a:srgbClr val="002060"/>
                </a:solidFill>
                <a:cs typeface="Arial" charset="0"/>
              </a:rPr>
              <a:t>=-2; болатын теңдеуді жаз</a:t>
            </a:r>
            <a:r>
              <a:rPr lang="kk-KZ" sz="2400" dirty="0" smtClean="0">
                <a:solidFill>
                  <a:srgbClr val="002060"/>
                </a:solidFill>
                <a:cs typeface="Arial" charset="0"/>
              </a:rPr>
              <a:t>.  </a:t>
            </a:r>
            <a:endParaRPr lang="ru-RU" sz="2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784" y="263691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cs typeface="Arial" charset="0"/>
              </a:rPr>
              <a:t>(х</a:t>
            </a:r>
            <a:r>
              <a:rPr lang="kk-KZ" sz="2400" b="1" i="1" baseline="30000" dirty="0" smtClean="0">
                <a:solidFill>
                  <a:srgbClr val="FF0000"/>
                </a:solidFill>
                <a:cs typeface="Arial" charset="0"/>
              </a:rPr>
              <a:t>2</a:t>
            </a:r>
            <a:r>
              <a:rPr lang="kk-KZ" sz="2400" b="1" i="1" dirty="0" smtClean="0">
                <a:solidFill>
                  <a:srgbClr val="FF0000"/>
                </a:solidFill>
                <a:cs typeface="Arial" charset="0"/>
              </a:rPr>
              <a:t>-4х-12</a:t>
            </a:r>
            <a:r>
              <a:rPr lang="ru-RU" sz="2400" b="1" i="1" dirty="0" smtClean="0">
                <a:solidFill>
                  <a:srgbClr val="FF0000"/>
                </a:solidFill>
                <a:cs typeface="Arial" charset="0"/>
              </a:rPr>
              <a:t>=</a:t>
            </a:r>
            <a:r>
              <a:rPr lang="kk-KZ" sz="2400" b="1" i="1" dirty="0" smtClean="0">
                <a:solidFill>
                  <a:srgbClr val="FF0000"/>
                </a:solidFill>
                <a:cs typeface="Arial" charset="0"/>
              </a:rPr>
              <a:t>0)</a:t>
            </a:r>
            <a:endParaRPr lang="ru-RU" sz="2400" b="1" i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35699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002060"/>
                </a:solidFill>
                <a:cs typeface="Arial" charset="0"/>
              </a:rPr>
              <a:t>3. а-ның қандай мәнінде теңбе-теңдік тура:</a:t>
            </a:r>
          </a:p>
          <a:p>
            <a:r>
              <a:rPr lang="kk-KZ" sz="2400" b="1" i="1" dirty="0" smtClean="0">
                <a:solidFill>
                  <a:srgbClr val="002060"/>
                </a:solidFill>
                <a:cs typeface="Arial" charset="0"/>
              </a:rPr>
              <a:t>х</a:t>
            </a:r>
            <a:r>
              <a:rPr lang="kk-KZ" sz="2400" b="1" i="1" baseline="30000" dirty="0" smtClean="0">
                <a:solidFill>
                  <a:srgbClr val="002060"/>
                </a:solidFill>
                <a:cs typeface="Arial" charset="0"/>
              </a:rPr>
              <a:t>2</a:t>
            </a:r>
            <a:r>
              <a:rPr lang="kk-KZ" sz="2400" b="1" i="1" dirty="0" smtClean="0">
                <a:solidFill>
                  <a:srgbClr val="002060"/>
                </a:solidFill>
                <a:cs typeface="Arial" charset="0"/>
              </a:rPr>
              <a:t>+3х+а</a:t>
            </a:r>
            <a:r>
              <a:rPr lang="ru-RU" sz="2400" b="1" i="1" dirty="0" smtClean="0">
                <a:solidFill>
                  <a:srgbClr val="002060"/>
                </a:solidFill>
                <a:cs typeface="Arial" charset="0"/>
              </a:rPr>
              <a:t>=</a:t>
            </a:r>
            <a:r>
              <a:rPr lang="kk-KZ" sz="2400" b="1" i="1" dirty="0" smtClean="0">
                <a:solidFill>
                  <a:srgbClr val="002060"/>
                </a:solidFill>
                <a:cs typeface="Arial" charset="0"/>
              </a:rPr>
              <a:t> (х+2)(х+1)</a:t>
            </a:r>
          </a:p>
          <a:p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364502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cs typeface="Arial" charset="0"/>
              </a:rPr>
              <a:t>(а</a:t>
            </a:r>
            <a:r>
              <a:rPr lang="en-US" sz="2400" b="1" i="1" dirty="0" smtClean="0">
                <a:solidFill>
                  <a:srgbClr val="FF0000"/>
                </a:solidFill>
                <a:cs typeface="Arial" charset="0"/>
              </a:rPr>
              <a:t>=2</a:t>
            </a:r>
            <a:r>
              <a:rPr lang="kk-KZ" sz="2400" b="1" i="1" dirty="0" smtClean="0">
                <a:solidFill>
                  <a:srgbClr val="FF0000"/>
                </a:solidFill>
                <a:cs typeface="Arial" charset="0"/>
              </a:rPr>
              <a:t>)</a:t>
            </a:r>
            <a:endParaRPr lang="ru-RU" sz="2400" b="1" i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658130"/>
              </p:ext>
            </p:extLst>
          </p:nvPr>
        </p:nvGraphicFramePr>
        <p:xfrm>
          <a:off x="1475656" y="908720"/>
          <a:ext cx="6696744" cy="4696742"/>
        </p:xfrm>
        <a:graphic>
          <a:graphicData uri="http://schemas.openxmlformats.org/drawingml/2006/table">
            <a:tbl>
              <a:tblPr/>
              <a:tblGrid>
                <a:gridCol w="6696744"/>
              </a:tblGrid>
              <a:tr h="4696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kk-K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3-тапсырма</a:t>
                      </a:r>
                      <a:r>
                        <a:rPr lang="kk-KZ" sz="2000" b="1" spc="-5" dirty="0">
                          <a:effectLst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000" b="1" spc="-5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Графикалық органайзердің "Ромбтық" жіктелім әдісімен</a:t>
                      </a:r>
                      <a:r>
                        <a:rPr lang="kk-KZ" sz="2000" b="1" spc="-5" dirty="0">
                          <a:effectLst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 есепті шешу алгоритмдеріне жіктейді.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Мақал-мәтел берілген, түбірлерін тауып, Виет теоремасын қолданып квадрат үшмүше құрайды.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Алтау ала болса ауыздағы кетеді,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Төртеу түгел болса, төбедегі келеді.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Жеті рет өлшеп, бір рет кес.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Екі жақсы қас болмас, екі жаман дос болмас.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endParaRPr lang="ru-RU" dirty="0" smtClean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Дескриптор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түбірін табады ;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Виет теоремасын    қолданады;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квадрат үшмүше жазады.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2564904"/>
            <a:ext cx="17430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1822481" cy="33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24"/>
          <p:cNvSpPr>
            <a:spLocks noChangeArrowheads="1"/>
          </p:cNvSpPr>
          <p:nvPr/>
        </p:nvSpPr>
        <p:spPr bwMode="auto">
          <a:xfrm>
            <a:off x="2267744" y="3812282"/>
            <a:ext cx="1747362" cy="3421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auto">
          <a:xfrm>
            <a:off x="5076055" y="3717031"/>
            <a:ext cx="1936117" cy="266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auto">
          <a:xfrm>
            <a:off x="5004047" y="3133436"/>
            <a:ext cx="2008125" cy="3048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34076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4869160"/>
            <a:ext cx="257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solidFill>
                  <a:srgbClr val="C00000"/>
                </a:solidFill>
              </a:rPr>
              <a:t>Тәрбие де өз қолыңда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492896"/>
            <a:ext cx="32403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үшмүше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068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solidFill>
                  <a:srgbClr val="000000"/>
                </a:solidFill>
              </a:rPr>
              <a:t>х</a:t>
            </a: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60675"/>
            <a:ext cx="3968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85495" y="4293096"/>
            <a:ext cx="83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solidFill>
                  <a:srgbClr val="000000"/>
                </a:solidFill>
              </a:rPr>
              <a:t>жіктеу</a:t>
            </a:r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91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773</Words>
  <Application>Microsoft Office PowerPoint</Application>
  <PresentationFormat>Экран (4:3)</PresentationFormat>
  <Paragraphs>201</Paragraphs>
  <Slides>22</Slides>
  <Notes>3</Notes>
  <HiddenSlides>0</HiddenSlides>
  <MMClips>1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Оформление по умолчанию</vt:lpstr>
      <vt:lpstr>Апекс</vt:lpstr>
      <vt:lpstr>Волна</vt:lpstr>
      <vt:lpstr>3_Оформление по умолчанию</vt:lpstr>
      <vt:lpstr>1_Волна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Жетістікке жету- «Бәрі өз қолыңда» </vt:lpstr>
      <vt:lpstr>Презентация PowerPoint</vt:lpstr>
      <vt:lpstr>Презентация PowerPoint</vt:lpstr>
      <vt:lpstr>Презентация PowerPoint</vt:lpstr>
      <vt:lpstr>«Семантикалық карта» </vt:lpstr>
      <vt:lpstr>«Бағалау парағы»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бақыт тлеубай</dc:creator>
  <cp:lastModifiedBy>Hewlett-Packard Company</cp:lastModifiedBy>
  <cp:revision>20</cp:revision>
  <cp:lastPrinted>2019-12-12T00:01:34Z</cp:lastPrinted>
  <dcterms:created xsi:type="dcterms:W3CDTF">2019-12-11T23:12:56Z</dcterms:created>
  <dcterms:modified xsi:type="dcterms:W3CDTF">2021-01-13T15:03:22Z</dcterms:modified>
</cp:coreProperties>
</file>