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7"/>
  </p:notesMasterIdLst>
  <p:sldIdLst>
    <p:sldId id="285" r:id="rId2"/>
    <p:sldId id="256" r:id="rId3"/>
    <p:sldId id="276" r:id="rId4"/>
    <p:sldId id="308" r:id="rId5"/>
    <p:sldId id="309" r:id="rId6"/>
    <p:sldId id="377" r:id="rId7"/>
    <p:sldId id="378" r:id="rId8"/>
    <p:sldId id="359" r:id="rId9"/>
    <p:sldId id="360" r:id="rId10"/>
    <p:sldId id="361" r:id="rId11"/>
    <p:sldId id="362" r:id="rId12"/>
    <p:sldId id="286" r:id="rId13"/>
    <p:sldId id="350" r:id="rId14"/>
    <p:sldId id="258" r:id="rId15"/>
    <p:sldId id="374" r:id="rId16"/>
    <p:sldId id="352" r:id="rId17"/>
    <p:sldId id="358" r:id="rId18"/>
    <p:sldId id="355" r:id="rId19"/>
    <p:sldId id="296" r:id="rId20"/>
    <p:sldId id="295" r:id="rId21"/>
    <p:sldId id="294" r:id="rId22"/>
    <p:sldId id="357" r:id="rId23"/>
    <p:sldId id="356" r:id="rId24"/>
    <p:sldId id="298" r:id="rId25"/>
    <p:sldId id="363" r:id="rId26"/>
    <p:sldId id="365" r:id="rId27"/>
    <p:sldId id="366" r:id="rId28"/>
    <p:sldId id="373" r:id="rId29"/>
    <p:sldId id="305" r:id="rId30"/>
    <p:sldId id="367" r:id="rId31"/>
    <p:sldId id="372" r:id="rId32"/>
    <p:sldId id="318" r:id="rId33"/>
    <p:sldId id="371" r:id="rId34"/>
    <p:sldId id="369" r:id="rId35"/>
    <p:sldId id="370" r:id="rId36"/>
    <p:sldId id="283" r:id="rId37"/>
    <p:sldId id="299" r:id="rId38"/>
    <p:sldId id="259" r:id="rId39"/>
    <p:sldId id="275" r:id="rId40"/>
    <p:sldId id="260" r:id="rId41"/>
    <p:sldId id="265" r:id="rId42"/>
    <p:sldId id="284" r:id="rId43"/>
    <p:sldId id="364" r:id="rId44"/>
    <p:sldId id="376" r:id="rId45"/>
    <p:sldId id="37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gfdgg Tcgthkbn" initials="dT" lastIdx="1" clrIdx="0">
    <p:extLst>
      <p:ext uri="{19B8F6BF-5375-455C-9EA6-DF929625EA0E}">
        <p15:presenceInfo xmlns:p15="http://schemas.microsoft.com/office/powerpoint/2012/main" userId="eaab94575f9c85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5497" autoAdjust="0"/>
  </p:normalViewPr>
  <p:slideViewPr>
    <p:cSldViewPr>
      <p:cViewPr varScale="1">
        <p:scale>
          <a:sx n="98" d="100"/>
          <a:sy n="98" d="100"/>
        </p:scale>
        <p:origin x="202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F6D61-08B7-4B56-B441-DC577EF2BCEA}" type="datetimeFigureOut">
              <a:rPr lang="ru-RU" smtClean="0"/>
              <a:t>23.11.2020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4E6FC-10FE-45B6-AA82-7739BC1DC3B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4137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9971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18389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94382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9903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55109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96192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80474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3B07ABC9-6454-4EFF-8E6E-0AA74A86E9AC}"/>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B97C695B-F9AE-48D9-9B41-8D2BD32A29B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A1EA049A-F107-41E2-96EC-DE47714C7565}"/>
              </a:ext>
            </a:extLst>
          </p:cNvPr>
          <p:cNvSpPr>
            <a:spLocks noGrp="1" noChangeArrowheads="1"/>
          </p:cNvSpPr>
          <p:nvPr>
            <p:ph type="sldNum" sz="quarter" idx="12"/>
          </p:nvPr>
        </p:nvSpPr>
        <p:spPr>
          <a:ln/>
        </p:spPr>
        <p:txBody>
          <a:bodyPr/>
          <a:lstStyle>
            <a:lvl1pPr>
              <a:defRPr/>
            </a:lvl1pPr>
          </a:lstStyle>
          <a:p>
            <a:fld id="{B980FA80-E7C1-4972-902F-6CC03ADA7D41}" type="slidenum">
              <a:rPr lang="ru-RU" altLang="ru-KZ"/>
              <a:pPr/>
              <a:t>‹#›</a:t>
            </a:fld>
            <a:endParaRPr lang="ru-RU" altLang="ru-KZ"/>
          </a:p>
        </p:txBody>
      </p:sp>
    </p:spTree>
    <p:extLst>
      <p:ext uri="{BB962C8B-B14F-4D97-AF65-F5344CB8AC3E}">
        <p14:creationId xmlns:p14="http://schemas.microsoft.com/office/powerpoint/2010/main" val="12934551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0235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2354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5149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8839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1581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3793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3103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23.11.2020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1627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23.11.2020</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73360899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50"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bia-spb.clan.su/_fr/5/3010127.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www.fhotm.kpi.ua/articles/36/7.jpg" TargetMode="External"/><Relationship Id="rId5" Type="http://schemas.openxmlformats.org/officeDocument/2006/relationships/image" Target="../media/image35.jpeg"/><Relationship Id="rId4" Type="http://schemas.openxmlformats.org/officeDocument/2006/relationships/hyperlink" Target="http://bigbord.net/photos/t1418_1.jp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335B6FF-FDC6-4DD8-88F3-B36B9CBBD177}"/>
              </a:ext>
            </a:extLst>
          </p:cNvPr>
          <p:cNvSpPr>
            <a:spLocks noGrp="1"/>
          </p:cNvSpPr>
          <p:nvPr>
            <p:ph type="title"/>
          </p:nvPr>
        </p:nvSpPr>
        <p:spPr>
          <a:xfrm>
            <a:off x="3562386" y="1124744"/>
            <a:ext cx="4948977" cy="4320480"/>
          </a:xfrm>
        </p:spPr>
        <p:txBody>
          <a:bodyPr>
            <a:noAutofit/>
          </a:bodyPr>
          <a:lstStyle/>
          <a:p>
            <a:r>
              <a:rPr lang="kk-KZ" sz="4000" dirty="0">
                <a:latin typeface="Times New Roman" panose="02020603050405020304" pitchFamily="18" charset="0"/>
                <a:cs typeface="Times New Roman" panose="02020603050405020304" pitchFamily="18" charset="0"/>
              </a:rPr>
              <a:t>Тастемирова Маржангуль Еркебулановна</a:t>
            </a:r>
            <a:br>
              <a:rPr lang="kk-KZ" sz="4000" dirty="0">
                <a:latin typeface="Times New Roman" panose="02020603050405020304" pitchFamily="18" charset="0"/>
                <a:cs typeface="Times New Roman" panose="02020603050405020304" pitchFamily="18" charset="0"/>
              </a:rPr>
            </a:br>
            <a:r>
              <a:rPr lang="kk-KZ" sz="4000" dirty="0">
                <a:latin typeface="Times New Roman" panose="02020603050405020304" pitchFamily="18" charset="0"/>
                <a:cs typeface="Times New Roman" panose="02020603050405020304" pitchFamily="18" charset="0"/>
              </a:rPr>
              <a:t>Туған күні:12.09.1995 жыл</a:t>
            </a:r>
            <a:br>
              <a:rPr lang="kk-KZ" sz="4000" dirty="0">
                <a:latin typeface="Times New Roman" panose="02020603050405020304" pitchFamily="18" charset="0"/>
                <a:cs typeface="Times New Roman" panose="02020603050405020304" pitchFamily="18" charset="0"/>
              </a:rPr>
            </a:br>
            <a:r>
              <a:rPr lang="kk-KZ" sz="4000" dirty="0">
                <a:latin typeface="Times New Roman" panose="02020603050405020304" pitchFamily="18" charset="0"/>
                <a:cs typeface="Times New Roman" panose="02020603050405020304" pitchFamily="18" charset="0"/>
              </a:rPr>
              <a:t>Есперлі негізгі орта мектебі»КММ</a:t>
            </a:r>
            <a:br>
              <a:rPr lang="kk-KZ" sz="4000" dirty="0">
                <a:latin typeface="Times New Roman" panose="02020603050405020304" pitchFamily="18" charset="0"/>
                <a:cs typeface="Times New Roman" panose="02020603050405020304" pitchFamily="18" charset="0"/>
              </a:rPr>
            </a:br>
            <a:br>
              <a:rPr lang="kk-KZ" sz="4000" dirty="0">
                <a:latin typeface="Times New Roman" panose="02020603050405020304" pitchFamily="18" charset="0"/>
                <a:cs typeface="Times New Roman" panose="02020603050405020304" pitchFamily="18" charset="0"/>
              </a:rPr>
            </a:br>
            <a:endParaRPr lang="ru-KZ" sz="40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D896FB44-6065-4D31-81D1-45877AE68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1196752"/>
            <a:ext cx="2685832" cy="3581109"/>
          </a:xfrm>
          <a:prstGeom prst="rect">
            <a:avLst/>
          </a:prstGeom>
        </p:spPr>
      </p:pic>
    </p:spTree>
    <p:extLst>
      <p:ext uri="{BB962C8B-B14F-4D97-AF65-F5344CB8AC3E}">
        <p14:creationId xmlns:p14="http://schemas.microsoft.com/office/powerpoint/2010/main" val="14166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a:extLst>
              <a:ext uri="{FF2B5EF4-FFF2-40B4-BE49-F238E27FC236}">
                <a16:creationId xmlns:a16="http://schemas.microsoft.com/office/drawing/2014/main" id="{4E8A9AF1-BC88-469D-8EE9-8130CE1B8F29}"/>
              </a:ext>
            </a:extLst>
          </p:cNvPr>
          <p:cNvSpPr>
            <a:spLocks noChangeArrowheads="1"/>
          </p:cNvSpPr>
          <p:nvPr/>
        </p:nvSpPr>
        <p:spPr bwMode="auto">
          <a:xfrm>
            <a:off x="3000364" y="1928802"/>
            <a:ext cx="2714644" cy="1214446"/>
          </a:xfrm>
          <a:prstGeom prst="roundRect">
            <a:avLst>
              <a:gd name="adj" fmla="val 16667"/>
            </a:avLst>
          </a:prstGeom>
          <a:gradFill rotWithShape="1">
            <a:gsLst>
              <a:gs pos="0">
                <a:srgbClr val="60B5CC">
                  <a:shade val="51000"/>
                  <a:satMod val="130000"/>
                </a:srgbClr>
              </a:gs>
              <a:gs pos="80000">
                <a:srgbClr val="60B5CC">
                  <a:shade val="93000"/>
                  <a:satMod val="130000"/>
                </a:srgbClr>
              </a:gs>
              <a:gs pos="100000">
                <a:srgbClr val="60B5CC">
                  <a:shade val="94000"/>
                  <a:satMod val="135000"/>
                </a:srgbClr>
              </a:gs>
            </a:gsLst>
            <a:lin ang="16200000" scaled="0"/>
          </a:gradFill>
          <a:ln w="9525" cap="flat" cmpd="sng" algn="ctr">
            <a:solidFill>
              <a:srgbClr val="60B5CC">
                <a:shade val="95000"/>
                <a:satMod val="105000"/>
              </a:srgbClr>
            </a:solidFill>
            <a:prstDash val="solid"/>
            <a:headEnd/>
            <a:tailEnd/>
          </a:ln>
          <a:effectLst>
            <a:outerShdw blurRad="40000" dist="23000" dir="5400000" rotWithShape="0">
              <a:srgbClr val="000000">
                <a:alpha val="35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Қамқорлықсыз,</a:t>
            </a:r>
            <a:endParaRPr kumimoji="0" lang="kk-KZ" sz="1800" b="1"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қорғаншысыз </a:t>
            </a:r>
            <a:endParaRPr kumimoji="0" lang="kk-KZ" sz="1800" b="1"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қалған балалармен жұмыс</a:t>
            </a:r>
            <a:endParaRPr kumimoji="0" lang="kk-KZ" sz="1800" b="1"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9" name="AutoShape 21">
            <a:extLst>
              <a:ext uri="{FF2B5EF4-FFF2-40B4-BE49-F238E27FC236}">
                <a16:creationId xmlns:a16="http://schemas.microsoft.com/office/drawing/2014/main" id="{D860DA7E-5D79-4375-AE36-E5691A72A1B6}"/>
              </a:ext>
            </a:extLst>
          </p:cNvPr>
          <p:cNvSpPr>
            <a:spLocks noChangeArrowheads="1"/>
          </p:cNvSpPr>
          <p:nvPr/>
        </p:nvSpPr>
        <p:spPr bwMode="auto">
          <a:xfrm>
            <a:off x="6000760" y="1714488"/>
            <a:ext cx="2571768" cy="1143008"/>
          </a:xfrm>
          <a:prstGeom prst="roundRect">
            <a:avLst>
              <a:gd name="adj" fmla="val 16667"/>
            </a:avLst>
          </a:prstGeom>
          <a:gradFill rotWithShape="1">
            <a:gsLst>
              <a:gs pos="0">
                <a:srgbClr val="60B5CC">
                  <a:shade val="51000"/>
                  <a:satMod val="130000"/>
                </a:srgbClr>
              </a:gs>
              <a:gs pos="80000">
                <a:srgbClr val="60B5CC">
                  <a:shade val="93000"/>
                  <a:satMod val="130000"/>
                </a:srgbClr>
              </a:gs>
              <a:gs pos="100000">
                <a:srgbClr val="60B5CC">
                  <a:shade val="94000"/>
                  <a:satMod val="135000"/>
                </a:srgbClr>
              </a:gs>
            </a:gsLst>
            <a:lin ang="16200000" scaled="0"/>
          </a:gradFill>
          <a:ln w="9525" cap="flat" cmpd="sng" algn="ctr">
            <a:solidFill>
              <a:srgbClr val="60B5CC">
                <a:shade val="95000"/>
                <a:satMod val="105000"/>
              </a:srgbClr>
            </a:solidFill>
            <a:prstDash val="solid"/>
            <a:headEnd/>
            <a:tailEnd/>
          </a:ln>
          <a:effectLst>
            <a:outerShdw blurRad="40000" dist="23000" dir="5400000" rotWithShape="0">
              <a:srgbClr val="000000">
                <a:alpha val="35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Тәртіп бұзуға</a:t>
            </a:r>
            <a:endParaRPr kumimoji="0" lang="kk-KZ" sz="1800" b="1" i="1" u="none" strike="noStrike" kern="0" cap="none" spc="0" normalizeH="0" baseline="0" noProof="0" dirty="0">
              <a:ln>
                <a:noFill/>
              </a:ln>
              <a:solidFill>
                <a:srgbClr val="002060"/>
              </a:solidFill>
              <a:effectLst/>
              <a:uLnTx/>
              <a:uFillTx/>
              <a:latin typeface="Arial" pitchFamily="34" charset="0"/>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 бейім балалармен жұмыс</a:t>
            </a:r>
            <a:endParaRPr kumimoji="0" lang="kk-KZ" sz="1800" b="1" i="1" u="none" strike="noStrike" kern="0" cap="none" spc="0" normalizeH="0" baseline="0" noProof="0" dirty="0">
              <a:ln>
                <a:noFill/>
              </a:ln>
              <a:solidFill>
                <a:srgbClr val="002060"/>
              </a:solidFill>
              <a:effectLst/>
              <a:uLnTx/>
              <a:uFillTx/>
              <a:latin typeface="Arial" pitchFamily="34" charset="0"/>
              <a:ea typeface="+mn-ea"/>
              <a:cs typeface="+mn-cs"/>
            </a:endParaRPr>
          </a:p>
        </p:txBody>
      </p:sp>
      <p:sp>
        <p:nvSpPr>
          <p:cNvPr id="12" name="AutoShape 19">
            <a:extLst>
              <a:ext uri="{FF2B5EF4-FFF2-40B4-BE49-F238E27FC236}">
                <a16:creationId xmlns:a16="http://schemas.microsoft.com/office/drawing/2014/main" id="{37A9B774-484E-4164-B449-DBDA9D55F440}"/>
              </a:ext>
            </a:extLst>
          </p:cNvPr>
          <p:cNvSpPr>
            <a:spLocks noChangeArrowheads="1"/>
          </p:cNvSpPr>
          <p:nvPr/>
        </p:nvSpPr>
        <p:spPr bwMode="auto">
          <a:xfrm>
            <a:off x="509558" y="1652574"/>
            <a:ext cx="2357454" cy="1143008"/>
          </a:xfrm>
          <a:prstGeom prst="roundRect">
            <a:avLst>
              <a:gd name="adj" fmla="val 16667"/>
            </a:avLst>
          </a:prstGeom>
          <a:gradFill rotWithShape="1">
            <a:gsLst>
              <a:gs pos="0">
                <a:srgbClr val="60B5CC">
                  <a:shade val="51000"/>
                  <a:satMod val="130000"/>
                </a:srgbClr>
              </a:gs>
              <a:gs pos="80000">
                <a:srgbClr val="60B5CC">
                  <a:shade val="93000"/>
                  <a:satMod val="130000"/>
                </a:srgbClr>
              </a:gs>
              <a:gs pos="100000">
                <a:srgbClr val="60B5CC">
                  <a:shade val="94000"/>
                  <a:satMod val="135000"/>
                </a:srgbClr>
              </a:gs>
            </a:gsLst>
            <a:lin ang="16200000" scaled="0"/>
          </a:gradFill>
          <a:ln w="9525" cap="flat" cmpd="sng" algn="ctr">
            <a:solidFill>
              <a:srgbClr val="60B5CC">
                <a:shade val="95000"/>
                <a:satMod val="105000"/>
              </a:srgbClr>
            </a:solidFill>
            <a:prstDash val="solid"/>
            <a:headEnd/>
            <a:tailEnd/>
          </a:ln>
          <a:effectLst>
            <a:outerShdw blurRad="40000" dist="23000" dir="5400000" rotWithShape="0">
              <a:srgbClr val="000000">
                <a:alpha val="35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Көп балалы,</a:t>
            </a:r>
            <a:endParaRPr kumimoji="0" lang="kk-KZ" sz="1800" b="1"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аз қамтылған отбасымен жұмыс</a:t>
            </a:r>
            <a:endParaRPr kumimoji="0" lang="kk-KZ" sz="1800" b="1"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13" name="AutoShape 22">
            <a:extLst>
              <a:ext uri="{FF2B5EF4-FFF2-40B4-BE49-F238E27FC236}">
                <a16:creationId xmlns:a16="http://schemas.microsoft.com/office/drawing/2014/main" id="{04EE0A0A-698F-4DD1-BCBF-33DB03496F0A}"/>
              </a:ext>
            </a:extLst>
          </p:cNvPr>
          <p:cNvSpPr>
            <a:spLocks noChangeArrowheads="1"/>
          </p:cNvSpPr>
          <p:nvPr/>
        </p:nvSpPr>
        <p:spPr bwMode="auto">
          <a:xfrm>
            <a:off x="500034" y="3643314"/>
            <a:ext cx="2357454" cy="1071570"/>
          </a:xfrm>
          <a:prstGeom prst="roundRect">
            <a:avLst>
              <a:gd name="adj" fmla="val 16667"/>
            </a:avLst>
          </a:prstGeom>
          <a:gradFill rotWithShape="1">
            <a:gsLst>
              <a:gs pos="0">
                <a:srgbClr val="60B5CC">
                  <a:shade val="51000"/>
                  <a:satMod val="130000"/>
                </a:srgbClr>
              </a:gs>
              <a:gs pos="80000">
                <a:srgbClr val="60B5CC">
                  <a:shade val="93000"/>
                  <a:satMod val="130000"/>
                </a:srgbClr>
              </a:gs>
              <a:gs pos="100000">
                <a:srgbClr val="60B5CC">
                  <a:shade val="94000"/>
                  <a:satMod val="135000"/>
                </a:srgbClr>
              </a:gs>
            </a:gsLst>
            <a:lin ang="16200000" scaled="0"/>
          </a:gradFill>
          <a:ln w="9525" cap="flat" cmpd="sng" algn="ctr">
            <a:solidFill>
              <a:srgbClr val="60B5CC">
                <a:shade val="95000"/>
                <a:satMod val="105000"/>
              </a:srgbClr>
            </a:solidFill>
            <a:prstDash val="solid"/>
            <a:headEnd/>
            <a:tailEnd/>
          </a:ln>
          <a:effectLst>
            <a:outerShdw blurRad="40000" dist="23000" dir="5400000" rotWithShape="0">
              <a:srgbClr val="000000">
                <a:alpha val="35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Сынып жетекшілермен</a:t>
            </a:r>
            <a:endParaRPr kumimoji="0" lang="kk-KZ" sz="1800" b="1"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жұмыс</a:t>
            </a:r>
            <a:endParaRPr kumimoji="0" lang="kk-KZ" sz="1800" b="1"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14" name="AutoShape 24">
            <a:extLst>
              <a:ext uri="{FF2B5EF4-FFF2-40B4-BE49-F238E27FC236}">
                <a16:creationId xmlns:a16="http://schemas.microsoft.com/office/drawing/2014/main" id="{5BAA42D9-CDEB-4526-B9DE-59C2BD2C34C0}"/>
              </a:ext>
            </a:extLst>
          </p:cNvPr>
          <p:cNvSpPr>
            <a:spLocks noChangeArrowheads="1"/>
          </p:cNvSpPr>
          <p:nvPr/>
        </p:nvSpPr>
        <p:spPr bwMode="auto">
          <a:xfrm>
            <a:off x="3000364" y="4643446"/>
            <a:ext cx="2928958" cy="1000132"/>
          </a:xfrm>
          <a:prstGeom prst="roundRect">
            <a:avLst>
              <a:gd name="adj" fmla="val 16667"/>
            </a:avLst>
          </a:prstGeom>
          <a:gradFill rotWithShape="1">
            <a:gsLst>
              <a:gs pos="0">
                <a:srgbClr val="60B5CC">
                  <a:shade val="51000"/>
                  <a:satMod val="130000"/>
                </a:srgbClr>
              </a:gs>
              <a:gs pos="80000">
                <a:srgbClr val="60B5CC">
                  <a:shade val="93000"/>
                  <a:satMod val="130000"/>
                </a:srgbClr>
              </a:gs>
              <a:gs pos="100000">
                <a:srgbClr val="60B5CC">
                  <a:shade val="94000"/>
                  <a:satMod val="135000"/>
                </a:srgbClr>
              </a:gs>
            </a:gsLst>
            <a:lin ang="16200000" scaled="0"/>
          </a:gradFill>
          <a:ln w="9525" cap="flat" cmpd="sng" algn="ctr">
            <a:solidFill>
              <a:srgbClr val="60B5CC">
                <a:shade val="95000"/>
                <a:satMod val="105000"/>
              </a:srgbClr>
            </a:solidFill>
            <a:prstDash val="solid"/>
            <a:headEnd/>
            <a:tailEnd/>
          </a:ln>
          <a:effectLst>
            <a:outerShdw blurRad="40000" dist="23000" dir="5400000" rotWithShape="0">
              <a:srgbClr val="000000">
                <a:alpha val="35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kk-KZ" sz="1400" b="0" i="0"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 </a:t>
            </a: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Құқық бұзушылықтың алдын алу жұмысы</a:t>
            </a:r>
            <a:endParaRPr kumimoji="0" lang="kk-KZ" sz="1800" b="1"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15" name="AutoShape 25">
            <a:extLst>
              <a:ext uri="{FF2B5EF4-FFF2-40B4-BE49-F238E27FC236}">
                <a16:creationId xmlns:a16="http://schemas.microsoft.com/office/drawing/2014/main" id="{A35FA352-5675-4E41-BFB9-433A61D9606B}"/>
              </a:ext>
            </a:extLst>
          </p:cNvPr>
          <p:cNvSpPr>
            <a:spLocks noChangeArrowheads="1"/>
          </p:cNvSpPr>
          <p:nvPr/>
        </p:nvSpPr>
        <p:spPr bwMode="auto">
          <a:xfrm>
            <a:off x="6286512" y="3571876"/>
            <a:ext cx="2357486" cy="1143008"/>
          </a:xfrm>
          <a:prstGeom prst="roundRect">
            <a:avLst>
              <a:gd name="adj" fmla="val 16667"/>
            </a:avLst>
          </a:prstGeom>
          <a:gradFill rotWithShape="1">
            <a:gsLst>
              <a:gs pos="0">
                <a:srgbClr val="60B5CC">
                  <a:shade val="51000"/>
                  <a:satMod val="130000"/>
                </a:srgbClr>
              </a:gs>
              <a:gs pos="80000">
                <a:srgbClr val="60B5CC">
                  <a:shade val="93000"/>
                  <a:satMod val="130000"/>
                </a:srgbClr>
              </a:gs>
              <a:gs pos="100000">
                <a:srgbClr val="60B5CC">
                  <a:shade val="94000"/>
                  <a:satMod val="135000"/>
                </a:srgbClr>
              </a:gs>
            </a:gsLst>
            <a:lin ang="16200000" scaled="0"/>
          </a:gradFill>
          <a:ln w="9525" cap="flat" cmpd="sng" algn="ctr">
            <a:solidFill>
              <a:srgbClr val="60B5CC">
                <a:shade val="95000"/>
                <a:satMod val="105000"/>
              </a:srgbClr>
            </a:solidFill>
            <a:prstDash val="solid"/>
            <a:headEnd/>
            <a:tailEnd/>
          </a:ln>
          <a:effectLst>
            <a:outerShdw blurRad="40000" dist="23000" dir="5400000" rotWithShape="0">
              <a:srgbClr val="000000">
                <a:alpha val="35000"/>
              </a:srgbClr>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Басқа да </a:t>
            </a:r>
            <a:endParaRPr kumimoji="0" lang="kk-KZ" sz="1800" b="1"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ұйымдармен </a:t>
            </a:r>
            <a:endParaRPr kumimoji="0" lang="kk-KZ" sz="1800" b="1"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800" b="1" i="1" u="none" strike="noStrike" kern="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байланыс</a:t>
            </a:r>
            <a:endParaRPr kumimoji="0" lang="kk-KZ" sz="1800" b="1"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16" name="Прямоугольник 15">
            <a:extLst>
              <a:ext uri="{FF2B5EF4-FFF2-40B4-BE49-F238E27FC236}">
                <a16:creationId xmlns:a16="http://schemas.microsoft.com/office/drawing/2014/main" id="{BF25F9FE-97B6-4F5C-8D6B-CF73A7AE4AF3}"/>
              </a:ext>
            </a:extLst>
          </p:cNvPr>
          <p:cNvSpPr/>
          <p:nvPr/>
        </p:nvSpPr>
        <p:spPr>
          <a:xfrm>
            <a:off x="332101" y="105438"/>
            <a:ext cx="8811899" cy="646331"/>
          </a:xfrm>
          <a:prstGeom prst="rect">
            <a:avLst/>
          </a:prstGeom>
          <a:noFill/>
        </p:spPr>
        <p:txBody>
          <a:bodyPr wrap="none" lIns="91440" tIns="45720" rIns="91440" bIns="45720">
            <a:spAutoFit/>
          </a:bodyPr>
          <a:lstStyle/>
          <a:p>
            <a:pPr algn="ctr"/>
            <a:r>
              <a:rPr kumimoji="0" lang="kk-KZ" sz="3600" b="1" i="0" u="none" strike="noStrike" kern="120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itchFamily="18" charset="0"/>
                <a:ea typeface="+mn-ea"/>
                <a:cs typeface="Times New Roman" pitchFamily="18" charset="0"/>
              </a:rPr>
              <a:t>Әлеуметтік педагогтың жұмыс жоспары:</a:t>
            </a:r>
            <a:endParaRPr lang="ru-KZ"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627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5E8410-AF1B-4F40-97C7-0A98A721FEE0}"/>
              </a:ext>
            </a:extLst>
          </p:cNvPr>
          <p:cNvSpPr txBox="1"/>
          <p:nvPr/>
        </p:nvSpPr>
        <p:spPr>
          <a:xfrm>
            <a:off x="1043608" y="1124744"/>
            <a:ext cx="7992888" cy="4247317"/>
          </a:xfrm>
          <a:prstGeom prst="rect">
            <a:avLst/>
          </a:prstGeom>
          <a:noFill/>
        </p:spPr>
        <p:txBody>
          <a:bodyPr wrap="square">
            <a:spAutoFit/>
          </a:bodyPr>
          <a:lstStyle/>
          <a:p>
            <a:pPr algn="just"/>
            <a:r>
              <a:rPr lang="ru-RU" b="1" i="0" dirty="0">
                <a:solidFill>
                  <a:srgbClr val="212121"/>
                </a:solidFill>
                <a:effectLst/>
                <a:latin typeface="Open Sans"/>
              </a:rPr>
              <a:t>Әлеуметтік </a:t>
            </a:r>
            <a:r>
              <a:rPr lang="ru-RU" b="1" i="0" dirty="0" err="1">
                <a:solidFill>
                  <a:srgbClr val="212121"/>
                </a:solidFill>
                <a:effectLst/>
                <a:latin typeface="Open Sans"/>
              </a:rPr>
              <a:t>педагогтің</a:t>
            </a:r>
            <a:r>
              <a:rPr lang="ru-RU" b="1" i="0" dirty="0">
                <a:solidFill>
                  <a:srgbClr val="212121"/>
                </a:solidFill>
                <a:effectLst/>
                <a:latin typeface="Open Sans"/>
              </a:rPr>
              <a:t> </a:t>
            </a:r>
            <a:r>
              <a:rPr lang="ru-RU" b="1" i="0" dirty="0" err="1">
                <a:solidFill>
                  <a:srgbClr val="212121"/>
                </a:solidFill>
                <a:effectLst/>
                <a:latin typeface="Open Sans"/>
              </a:rPr>
              <a:t>қызметтік</a:t>
            </a:r>
            <a:r>
              <a:rPr lang="ru-RU" b="1" i="0" dirty="0">
                <a:solidFill>
                  <a:srgbClr val="212121"/>
                </a:solidFill>
                <a:effectLst/>
                <a:latin typeface="Open Sans"/>
              </a:rPr>
              <a:t> </a:t>
            </a:r>
            <a:r>
              <a:rPr lang="ru-RU" b="1" i="0" dirty="0" err="1">
                <a:solidFill>
                  <a:srgbClr val="212121"/>
                </a:solidFill>
                <a:effectLst/>
                <a:latin typeface="Open Sans"/>
              </a:rPr>
              <a:t>бағыттары</a:t>
            </a:r>
            <a:endParaRPr lang="ru-RU" b="1" i="0" dirty="0">
              <a:solidFill>
                <a:srgbClr val="212121"/>
              </a:solidFill>
              <a:effectLst/>
              <a:latin typeface="Open Sans"/>
            </a:endParaRPr>
          </a:p>
          <a:p>
            <a:pPr algn="just"/>
            <a:endParaRPr lang="ru-RU" b="0" i="0" dirty="0">
              <a:solidFill>
                <a:srgbClr val="212121"/>
              </a:solidFill>
              <a:effectLst/>
              <a:latin typeface="Open Sans"/>
            </a:endParaRPr>
          </a:p>
          <a:p>
            <a:pPr algn="just"/>
            <a:r>
              <a:rPr lang="ru-RU" b="0" i="0" dirty="0">
                <a:solidFill>
                  <a:srgbClr val="212121"/>
                </a:solidFill>
                <a:effectLst/>
                <a:latin typeface="Open Sans"/>
              </a:rPr>
              <a:t>Әлеуметтік педагог </a:t>
            </a:r>
            <a:r>
              <a:rPr lang="ru-RU" b="0" i="0" dirty="0" err="1">
                <a:solidFill>
                  <a:srgbClr val="212121"/>
                </a:solidFill>
                <a:effectLst/>
                <a:latin typeface="Open Sans"/>
              </a:rPr>
              <a:t>өз</a:t>
            </a:r>
            <a:r>
              <a:rPr lang="ru-RU" b="0" i="0" dirty="0">
                <a:solidFill>
                  <a:srgbClr val="212121"/>
                </a:solidFill>
                <a:effectLst/>
                <a:latin typeface="Open Sans"/>
              </a:rPr>
              <a:t> </a:t>
            </a:r>
            <a:r>
              <a:rPr lang="ru-RU" b="0" i="0" dirty="0" err="1">
                <a:solidFill>
                  <a:srgbClr val="212121"/>
                </a:solidFill>
                <a:effectLst/>
                <a:latin typeface="Open Sans"/>
              </a:rPr>
              <a:t>қызметін</a:t>
            </a:r>
            <a:r>
              <a:rPr lang="ru-RU" b="0" i="0" dirty="0">
                <a:solidFill>
                  <a:srgbClr val="212121"/>
                </a:solidFill>
                <a:effectLst/>
                <a:latin typeface="Open Sans"/>
              </a:rPr>
              <a:t> </a:t>
            </a:r>
            <a:r>
              <a:rPr lang="ru-RU" b="0" i="0" dirty="0" err="1">
                <a:solidFill>
                  <a:srgbClr val="212121"/>
                </a:solidFill>
                <a:effectLst/>
                <a:latin typeface="Open Sans"/>
              </a:rPr>
              <a:t>үш</a:t>
            </a:r>
            <a:r>
              <a:rPr lang="ru-RU" b="0" i="0" dirty="0">
                <a:solidFill>
                  <a:srgbClr val="212121"/>
                </a:solidFill>
                <a:effectLst/>
                <a:latin typeface="Open Sans"/>
              </a:rPr>
              <a:t> </a:t>
            </a:r>
            <a:r>
              <a:rPr lang="ru-RU" b="0" i="0" dirty="0" err="1">
                <a:solidFill>
                  <a:srgbClr val="212121"/>
                </a:solidFill>
                <a:effectLst/>
                <a:latin typeface="Open Sans"/>
              </a:rPr>
              <a:t>бағытта</a:t>
            </a:r>
            <a:r>
              <a:rPr lang="ru-RU" b="0" i="0" dirty="0">
                <a:solidFill>
                  <a:srgbClr val="212121"/>
                </a:solidFill>
                <a:effectLst/>
                <a:latin typeface="Open Sans"/>
              </a:rPr>
              <a:t> </a:t>
            </a:r>
            <a:r>
              <a:rPr lang="ru-RU" b="0" i="0" dirty="0" err="1">
                <a:solidFill>
                  <a:srgbClr val="212121"/>
                </a:solidFill>
                <a:effectLst/>
                <a:latin typeface="Open Sans"/>
              </a:rPr>
              <a:t>жүргізеді</a:t>
            </a:r>
            <a:r>
              <a:rPr lang="ru-RU" b="0" i="0" dirty="0">
                <a:solidFill>
                  <a:srgbClr val="212121"/>
                </a:solidFill>
                <a:effectLst/>
                <a:latin typeface="Open Sans"/>
              </a:rPr>
              <a:t>:</a:t>
            </a:r>
          </a:p>
          <a:p>
            <a:pPr algn="just">
              <a:buFont typeface="Arial" panose="020B0604020202020204" pitchFamily="34" charset="0"/>
              <a:buChar char="•"/>
            </a:pPr>
            <a:r>
              <a:rPr lang="ru-RU" b="0" i="0" dirty="0" err="1">
                <a:solidFill>
                  <a:srgbClr val="212121"/>
                </a:solidFill>
                <a:effectLst/>
                <a:latin typeface="Open Sans"/>
              </a:rPr>
              <a:t>балалар</a:t>
            </a:r>
            <a:r>
              <a:rPr lang="ru-RU" b="0" i="0" dirty="0">
                <a:solidFill>
                  <a:srgbClr val="212121"/>
                </a:solidFill>
                <a:effectLst/>
                <a:latin typeface="Open Sans"/>
              </a:rPr>
              <a:t> мен </a:t>
            </a:r>
            <a:r>
              <a:rPr lang="ru-RU" b="0" i="0" dirty="0" err="1">
                <a:solidFill>
                  <a:srgbClr val="212121"/>
                </a:solidFill>
                <a:effectLst/>
                <a:latin typeface="Open Sans"/>
              </a:rPr>
              <a:t>отбасының</a:t>
            </a:r>
            <a:r>
              <a:rPr lang="ru-RU" b="0" i="0" dirty="0">
                <a:solidFill>
                  <a:srgbClr val="212121"/>
                </a:solidFill>
                <a:effectLst/>
                <a:latin typeface="Open Sans"/>
              </a:rPr>
              <a:t> </a:t>
            </a:r>
            <a:r>
              <a:rPr lang="ru-RU" b="0" i="0" dirty="0" err="1">
                <a:solidFill>
                  <a:srgbClr val="212121"/>
                </a:solidFill>
                <a:effectLst/>
                <a:latin typeface="Open Sans"/>
              </a:rPr>
              <a:t>мүшелеріне</a:t>
            </a:r>
            <a:r>
              <a:rPr lang="ru-RU" b="0" i="0" dirty="0">
                <a:solidFill>
                  <a:srgbClr val="212121"/>
                </a:solidFill>
                <a:effectLst/>
                <a:latin typeface="Open Sans"/>
              </a:rPr>
              <a:t> </a:t>
            </a:r>
            <a:r>
              <a:rPr lang="ru-RU" b="0" i="0" dirty="0" err="1">
                <a:solidFill>
                  <a:srgbClr val="212121"/>
                </a:solidFill>
                <a:effectLst/>
                <a:latin typeface="Open Sans"/>
              </a:rPr>
              <a:t>жүргізілетін</a:t>
            </a:r>
            <a:endParaRPr lang="ru-RU" b="0" i="0" dirty="0">
              <a:solidFill>
                <a:srgbClr val="212121"/>
              </a:solidFill>
              <a:effectLst/>
              <a:latin typeface="Open Sans"/>
            </a:endParaRPr>
          </a:p>
          <a:p>
            <a:pPr algn="just"/>
            <a:r>
              <a:rPr lang="ru-RU" b="0" i="0" dirty="0" err="1">
                <a:solidFill>
                  <a:srgbClr val="212121"/>
                </a:solidFill>
                <a:effectLst/>
                <a:latin typeface="Open Sans"/>
              </a:rPr>
              <a:t>психодиагностикалық</a:t>
            </a:r>
            <a:r>
              <a:rPr lang="ru-RU" b="0" i="0" dirty="0">
                <a:solidFill>
                  <a:srgbClr val="212121"/>
                </a:solidFill>
                <a:effectLst/>
                <a:latin typeface="Open Sans"/>
              </a:rPr>
              <a:t>, </a:t>
            </a:r>
            <a:r>
              <a:rPr lang="ru-RU" b="0" i="0" dirty="0" err="1">
                <a:solidFill>
                  <a:srgbClr val="212121"/>
                </a:solidFill>
                <a:effectLst/>
                <a:latin typeface="Open Sans"/>
              </a:rPr>
              <a:t>психокоррекциялық</a:t>
            </a:r>
            <a:r>
              <a:rPr lang="ru-RU" b="0" i="0" dirty="0">
                <a:solidFill>
                  <a:srgbClr val="212121"/>
                </a:solidFill>
                <a:effectLst/>
                <a:latin typeface="Open Sans"/>
              </a:rPr>
              <a:t> </a:t>
            </a:r>
            <a:r>
              <a:rPr lang="ru-RU" b="0" i="0" dirty="0" err="1">
                <a:solidFill>
                  <a:srgbClr val="212121"/>
                </a:solidFill>
                <a:effectLst/>
                <a:latin typeface="Open Sans"/>
              </a:rPr>
              <a:t>қызмет</a:t>
            </a:r>
            <a:r>
              <a:rPr lang="ru-RU" b="0" i="0" dirty="0">
                <a:solidFill>
                  <a:srgbClr val="212121"/>
                </a:solidFill>
                <a:effectLst/>
                <a:latin typeface="Open Sans"/>
              </a:rPr>
              <a:t> </a:t>
            </a:r>
            <a:r>
              <a:rPr lang="ru-RU" b="0" i="0" dirty="0" err="1">
                <a:solidFill>
                  <a:srgbClr val="212121"/>
                </a:solidFill>
                <a:effectLst/>
                <a:latin typeface="Open Sans"/>
              </a:rPr>
              <a:t>әдістерін</a:t>
            </a:r>
            <a:r>
              <a:rPr lang="ru-RU" b="0" i="0" dirty="0">
                <a:solidFill>
                  <a:srgbClr val="212121"/>
                </a:solidFill>
                <a:effectLst/>
                <a:latin typeface="Open Sans"/>
              </a:rPr>
              <a:t> </a:t>
            </a:r>
            <a:r>
              <a:rPr lang="ru-RU" b="0" i="0" dirty="0" err="1">
                <a:solidFill>
                  <a:srgbClr val="212121"/>
                </a:solidFill>
                <a:effectLst/>
                <a:latin typeface="Open Sans"/>
              </a:rPr>
              <a:t>негіздеп</a:t>
            </a:r>
            <a:r>
              <a:rPr lang="ru-RU" b="0" i="0" dirty="0">
                <a:solidFill>
                  <a:srgbClr val="212121"/>
                </a:solidFill>
                <a:effectLst/>
                <a:latin typeface="Open Sans"/>
              </a:rPr>
              <a:t>, </a:t>
            </a:r>
            <a:r>
              <a:rPr lang="ru-RU" b="0" i="0" dirty="0" err="1">
                <a:solidFill>
                  <a:srgbClr val="212121"/>
                </a:solidFill>
                <a:effectLst/>
                <a:latin typeface="Open Sans"/>
              </a:rPr>
              <a:t>сараптайды</a:t>
            </a:r>
            <a:r>
              <a:rPr lang="ru-RU" b="0" i="0" dirty="0">
                <a:solidFill>
                  <a:srgbClr val="212121"/>
                </a:solidFill>
                <a:effectLst/>
                <a:latin typeface="Open Sans"/>
              </a:rPr>
              <a:t> </a:t>
            </a:r>
            <a:r>
              <a:rPr lang="ru-RU" b="0" i="0" dirty="0" err="1">
                <a:solidFill>
                  <a:srgbClr val="212121"/>
                </a:solidFill>
                <a:effectLst/>
                <a:latin typeface="Open Sans"/>
              </a:rPr>
              <a:t>және</a:t>
            </a:r>
            <a:r>
              <a:rPr lang="ru-RU" b="0" i="0" dirty="0">
                <a:solidFill>
                  <a:srgbClr val="212121"/>
                </a:solidFill>
                <a:effectLst/>
                <a:latin typeface="Open Sans"/>
              </a:rPr>
              <a:t> </a:t>
            </a:r>
            <a:r>
              <a:rPr lang="ru-RU" b="0" i="0" dirty="0" err="1">
                <a:solidFill>
                  <a:srgbClr val="212121"/>
                </a:solidFill>
                <a:effectLst/>
                <a:latin typeface="Open Sans"/>
              </a:rPr>
              <a:t>өңдейді</a:t>
            </a:r>
            <a:r>
              <a:rPr lang="ru-RU" b="0" i="0" dirty="0">
                <a:solidFill>
                  <a:srgbClr val="212121"/>
                </a:solidFill>
                <a:effectLst/>
                <a:latin typeface="Open Sans"/>
              </a:rPr>
              <a:t>;</a:t>
            </a:r>
          </a:p>
          <a:p>
            <a:pPr algn="just">
              <a:buFont typeface="Arial" panose="020B0604020202020204" pitchFamily="34" charset="0"/>
              <a:buChar char="•"/>
            </a:pPr>
            <a:r>
              <a:rPr lang="ru-RU" b="0" i="0" dirty="0" err="1">
                <a:solidFill>
                  <a:srgbClr val="212121"/>
                </a:solidFill>
                <a:effectLst/>
                <a:latin typeface="Open Sans"/>
              </a:rPr>
              <a:t>социумдағы</a:t>
            </a:r>
            <a:r>
              <a:rPr lang="ru-RU" b="0" i="0" dirty="0">
                <a:solidFill>
                  <a:srgbClr val="212121"/>
                </a:solidFill>
                <a:effectLst/>
                <a:latin typeface="Open Sans"/>
              </a:rPr>
              <a:t> </a:t>
            </a:r>
            <a:r>
              <a:rPr lang="ru-RU" b="0" i="0" dirty="0" err="1">
                <a:solidFill>
                  <a:srgbClr val="212121"/>
                </a:solidFill>
                <a:effectLst/>
                <a:latin typeface="Open Sans"/>
              </a:rPr>
              <a:t>әлеуметтік</a:t>
            </a:r>
            <a:r>
              <a:rPr lang="ru-RU" b="0" i="0" dirty="0">
                <a:solidFill>
                  <a:srgbClr val="212121"/>
                </a:solidFill>
                <a:effectLst/>
                <a:latin typeface="Open Sans"/>
              </a:rPr>
              <a:t> </a:t>
            </a:r>
            <a:r>
              <a:rPr lang="ru-RU" b="0" i="0" dirty="0" err="1">
                <a:solidFill>
                  <a:srgbClr val="212121"/>
                </a:solidFill>
                <a:effectLst/>
                <a:latin typeface="Open Sans"/>
              </a:rPr>
              <a:t>жағдайды</a:t>
            </a:r>
            <a:r>
              <a:rPr lang="ru-RU" b="0" i="0" dirty="0">
                <a:solidFill>
                  <a:srgbClr val="212121"/>
                </a:solidFill>
                <a:effectLst/>
                <a:latin typeface="Open Sans"/>
              </a:rPr>
              <a:t> </a:t>
            </a:r>
            <a:r>
              <a:rPr lang="ru-RU" b="0" i="0" dirty="0" err="1">
                <a:solidFill>
                  <a:srgbClr val="212121"/>
                </a:solidFill>
                <a:effectLst/>
                <a:latin typeface="Open Sans"/>
              </a:rPr>
              <a:t>зерттеп</a:t>
            </a:r>
            <a:r>
              <a:rPr lang="ru-RU" b="0" i="0" dirty="0">
                <a:solidFill>
                  <a:srgbClr val="212121"/>
                </a:solidFill>
                <a:effectLst/>
                <a:latin typeface="Open Sans"/>
              </a:rPr>
              <a:t> </a:t>
            </a:r>
            <a:r>
              <a:rPr lang="ru-RU" b="0" i="0" dirty="0" err="1">
                <a:solidFill>
                  <a:srgbClr val="212121"/>
                </a:solidFill>
                <a:effectLst/>
                <a:latin typeface="Open Sans"/>
              </a:rPr>
              <a:t>және</a:t>
            </a:r>
            <a:r>
              <a:rPr lang="ru-RU" b="0" i="0" dirty="0">
                <a:solidFill>
                  <a:srgbClr val="212121"/>
                </a:solidFill>
                <a:effectLst/>
                <a:latin typeface="Open Sans"/>
              </a:rPr>
              <a:t> </a:t>
            </a:r>
            <a:r>
              <a:rPr lang="ru-RU" b="0" i="0" dirty="0" err="1">
                <a:solidFill>
                  <a:srgbClr val="212121"/>
                </a:solidFill>
                <a:effectLst/>
                <a:latin typeface="Open Sans"/>
              </a:rPr>
              <a:t>оған</a:t>
            </a:r>
            <a:r>
              <a:rPr lang="ru-RU" b="0" i="0" dirty="0">
                <a:solidFill>
                  <a:srgbClr val="212121"/>
                </a:solidFill>
                <a:effectLst/>
                <a:latin typeface="Open Sans"/>
              </a:rPr>
              <a:t> </a:t>
            </a:r>
            <a:r>
              <a:rPr lang="ru-RU" b="0" i="0" dirty="0" err="1">
                <a:solidFill>
                  <a:srgbClr val="212121"/>
                </a:solidFill>
                <a:effectLst/>
                <a:latin typeface="Open Sans"/>
              </a:rPr>
              <a:t>болжам</a:t>
            </a:r>
            <a:r>
              <a:rPr lang="ru-RU" b="0" i="0" dirty="0">
                <a:solidFill>
                  <a:srgbClr val="212121"/>
                </a:solidFill>
                <a:effectLst/>
                <a:latin typeface="Open Sans"/>
              </a:rPr>
              <a:t> </a:t>
            </a:r>
            <a:r>
              <a:rPr lang="ru-RU" b="0" i="0" dirty="0" err="1">
                <a:solidFill>
                  <a:srgbClr val="212121"/>
                </a:solidFill>
                <a:effectLst/>
                <a:latin typeface="Open Sans"/>
              </a:rPr>
              <a:t>жасау</a:t>
            </a:r>
            <a:endParaRPr lang="ru-RU" b="0" i="0" dirty="0">
              <a:solidFill>
                <a:srgbClr val="212121"/>
              </a:solidFill>
              <a:effectLst/>
              <a:latin typeface="Open Sans"/>
            </a:endParaRPr>
          </a:p>
          <a:p>
            <a:pPr algn="just"/>
            <a:r>
              <a:rPr lang="ru-RU" b="0" i="0" dirty="0" err="1">
                <a:solidFill>
                  <a:srgbClr val="212121"/>
                </a:solidFill>
                <a:effectLst/>
                <a:latin typeface="Open Sans"/>
              </a:rPr>
              <a:t>арқылы</a:t>
            </a:r>
            <a:r>
              <a:rPr lang="ru-RU" b="0" i="0" dirty="0">
                <a:solidFill>
                  <a:srgbClr val="212121"/>
                </a:solidFill>
                <a:effectLst/>
                <a:latin typeface="Open Sans"/>
              </a:rPr>
              <a:t> </a:t>
            </a:r>
            <a:r>
              <a:rPr lang="ru-RU" b="0" i="0" dirty="0" err="1">
                <a:solidFill>
                  <a:srgbClr val="212121"/>
                </a:solidFill>
                <a:effectLst/>
                <a:latin typeface="Open Sans"/>
              </a:rPr>
              <a:t>отбасы</a:t>
            </a:r>
            <a:r>
              <a:rPr lang="ru-RU" b="0" i="0" dirty="0">
                <a:solidFill>
                  <a:srgbClr val="212121"/>
                </a:solidFill>
                <a:effectLst/>
                <a:latin typeface="Open Sans"/>
              </a:rPr>
              <a:t> мен </a:t>
            </a:r>
            <a:r>
              <a:rPr lang="ru-RU" b="0" i="0" dirty="0" err="1">
                <a:solidFill>
                  <a:srgbClr val="212121"/>
                </a:solidFill>
                <a:effectLst/>
                <a:latin typeface="Open Sans"/>
              </a:rPr>
              <a:t>балаларға</a:t>
            </a:r>
            <a:r>
              <a:rPr lang="ru-RU" b="0" i="0" dirty="0">
                <a:solidFill>
                  <a:srgbClr val="212121"/>
                </a:solidFill>
                <a:effectLst/>
                <a:latin typeface="Open Sans"/>
              </a:rPr>
              <a:t> </a:t>
            </a:r>
            <a:r>
              <a:rPr lang="ru-RU" b="0" i="0" dirty="0" err="1">
                <a:solidFill>
                  <a:srgbClr val="212121"/>
                </a:solidFill>
                <a:effectLst/>
                <a:latin typeface="Open Sans"/>
              </a:rPr>
              <a:t>әлеуметтік-педагогикалық</a:t>
            </a:r>
            <a:r>
              <a:rPr lang="ru-RU" b="0" i="0" dirty="0">
                <a:solidFill>
                  <a:srgbClr val="212121"/>
                </a:solidFill>
                <a:effectLst/>
                <a:latin typeface="Open Sans"/>
              </a:rPr>
              <a:t> </a:t>
            </a:r>
            <a:r>
              <a:rPr lang="ru-RU" b="0" i="0" dirty="0" err="1">
                <a:solidFill>
                  <a:srgbClr val="212121"/>
                </a:solidFill>
                <a:effectLst/>
                <a:latin typeface="Open Sans"/>
              </a:rPr>
              <a:t>нақты</a:t>
            </a:r>
            <a:r>
              <a:rPr lang="ru-RU" b="0" i="0" dirty="0">
                <a:solidFill>
                  <a:srgbClr val="212121"/>
                </a:solidFill>
                <a:effectLst/>
                <a:latin typeface="Open Sans"/>
              </a:rPr>
              <a:t> </a:t>
            </a:r>
            <a:r>
              <a:rPr lang="ru-RU" b="0" i="0" dirty="0" err="1">
                <a:solidFill>
                  <a:srgbClr val="212121"/>
                </a:solidFill>
                <a:effectLst/>
                <a:latin typeface="Open Sans"/>
              </a:rPr>
              <a:t>көмек</a:t>
            </a:r>
            <a:r>
              <a:rPr lang="ru-RU" b="0" i="0" dirty="0">
                <a:solidFill>
                  <a:srgbClr val="212121"/>
                </a:solidFill>
                <a:effectLst/>
                <a:latin typeface="Open Sans"/>
              </a:rPr>
              <a:t> </a:t>
            </a:r>
            <a:r>
              <a:rPr lang="ru-RU" b="0" i="0" dirty="0" err="1">
                <a:solidFill>
                  <a:srgbClr val="212121"/>
                </a:solidFill>
                <a:effectLst/>
                <a:latin typeface="Open Sans"/>
              </a:rPr>
              <a:t>формаларын</a:t>
            </a:r>
            <a:r>
              <a:rPr lang="ru-RU" b="0" i="0" dirty="0">
                <a:solidFill>
                  <a:srgbClr val="212121"/>
                </a:solidFill>
                <a:effectLst/>
                <a:latin typeface="Open Sans"/>
              </a:rPr>
              <a:t> </a:t>
            </a:r>
            <a:r>
              <a:rPr lang="ru-RU" b="0" i="0" dirty="0" err="1">
                <a:solidFill>
                  <a:srgbClr val="212121"/>
                </a:solidFill>
                <a:effectLst/>
                <a:latin typeface="Open Sans"/>
              </a:rPr>
              <a:t>және</a:t>
            </a:r>
            <a:r>
              <a:rPr lang="ru-RU" b="0" i="0" dirty="0">
                <a:solidFill>
                  <a:srgbClr val="212121"/>
                </a:solidFill>
                <a:effectLst/>
                <a:latin typeface="Open Sans"/>
              </a:rPr>
              <a:t> </a:t>
            </a:r>
            <a:r>
              <a:rPr lang="ru-RU" b="0" i="0" dirty="0" err="1">
                <a:solidFill>
                  <a:srgbClr val="212121"/>
                </a:solidFill>
                <a:effectLst/>
                <a:latin typeface="Open Sans"/>
              </a:rPr>
              <a:t>түрлерін</a:t>
            </a:r>
            <a:r>
              <a:rPr lang="ru-RU" b="0" i="0" dirty="0">
                <a:solidFill>
                  <a:srgbClr val="212121"/>
                </a:solidFill>
                <a:effectLst/>
                <a:latin typeface="Open Sans"/>
              </a:rPr>
              <a:t> </a:t>
            </a:r>
            <a:r>
              <a:rPr lang="ru-RU" b="0" i="0" dirty="0" err="1">
                <a:solidFill>
                  <a:srgbClr val="212121"/>
                </a:solidFill>
                <a:effectLst/>
                <a:latin typeface="Open Sans"/>
              </a:rPr>
              <a:t>ұсынады</a:t>
            </a:r>
            <a:r>
              <a:rPr lang="ru-RU" b="0" i="0" dirty="0">
                <a:solidFill>
                  <a:srgbClr val="212121"/>
                </a:solidFill>
                <a:effectLst/>
                <a:latin typeface="Open Sans"/>
              </a:rPr>
              <a:t>;</a:t>
            </a:r>
          </a:p>
          <a:p>
            <a:pPr algn="just">
              <a:buFont typeface="Arial" panose="020B0604020202020204" pitchFamily="34" charset="0"/>
              <a:buChar char="•"/>
            </a:pPr>
            <a:r>
              <a:rPr lang="ru-RU" b="0" i="0" dirty="0" err="1">
                <a:solidFill>
                  <a:srgbClr val="212121"/>
                </a:solidFill>
                <a:effectLst/>
                <a:latin typeface="Open Sans"/>
              </a:rPr>
              <a:t>баланың</a:t>
            </a:r>
            <a:r>
              <a:rPr lang="ru-RU" b="0" i="0" dirty="0">
                <a:solidFill>
                  <a:srgbClr val="212121"/>
                </a:solidFill>
                <a:effectLst/>
                <a:latin typeface="Open Sans"/>
              </a:rPr>
              <a:t> </a:t>
            </a:r>
            <a:r>
              <a:rPr lang="ru-RU" b="0" i="0" dirty="0" err="1">
                <a:solidFill>
                  <a:srgbClr val="212121"/>
                </a:solidFill>
                <a:effectLst/>
                <a:latin typeface="Open Sans"/>
              </a:rPr>
              <a:t>жан-жақты</a:t>
            </a:r>
            <a:r>
              <a:rPr lang="ru-RU" b="0" i="0" dirty="0">
                <a:solidFill>
                  <a:srgbClr val="212121"/>
                </a:solidFill>
                <a:effectLst/>
                <a:latin typeface="Open Sans"/>
              </a:rPr>
              <a:t> </a:t>
            </a:r>
            <a:r>
              <a:rPr lang="ru-RU" b="0" i="0" dirty="0" err="1">
                <a:solidFill>
                  <a:srgbClr val="212121"/>
                </a:solidFill>
                <a:effectLst/>
                <a:latin typeface="Open Sans"/>
              </a:rPr>
              <a:t>психологиялық</a:t>
            </a:r>
            <a:r>
              <a:rPr lang="ru-RU" b="0" i="0" dirty="0">
                <a:solidFill>
                  <a:srgbClr val="212121"/>
                </a:solidFill>
                <a:effectLst/>
                <a:latin typeface="Open Sans"/>
              </a:rPr>
              <a:t> </a:t>
            </a:r>
            <a:r>
              <a:rPr lang="ru-RU" b="0" i="0" dirty="0" err="1">
                <a:solidFill>
                  <a:srgbClr val="212121"/>
                </a:solidFill>
                <a:effectLst/>
                <a:latin typeface="Open Sans"/>
              </a:rPr>
              <a:t>дамуына</a:t>
            </a:r>
            <a:r>
              <a:rPr lang="ru-RU" b="0" i="0" dirty="0">
                <a:solidFill>
                  <a:srgbClr val="212121"/>
                </a:solidFill>
                <a:effectLst/>
                <a:latin typeface="Open Sans"/>
              </a:rPr>
              <a:t> </a:t>
            </a:r>
            <a:r>
              <a:rPr lang="ru-RU" b="0" i="0" dirty="0" err="1">
                <a:solidFill>
                  <a:srgbClr val="212121"/>
                </a:solidFill>
                <a:effectLst/>
                <a:latin typeface="Open Sans"/>
              </a:rPr>
              <a:t>жағдай</a:t>
            </a:r>
            <a:r>
              <a:rPr lang="ru-RU" b="0" i="0" dirty="0">
                <a:solidFill>
                  <a:srgbClr val="212121"/>
                </a:solidFill>
                <a:effectLst/>
                <a:latin typeface="Open Sans"/>
              </a:rPr>
              <a:t> </a:t>
            </a:r>
            <a:r>
              <a:rPr lang="ru-RU" b="0" i="0" dirty="0" err="1">
                <a:solidFill>
                  <a:srgbClr val="212121"/>
                </a:solidFill>
                <a:effectLst/>
                <a:latin typeface="Open Sans"/>
              </a:rPr>
              <a:t>жасау</a:t>
            </a:r>
            <a:r>
              <a:rPr lang="ru-RU" b="0" i="0" dirty="0">
                <a:solidFill>
                  <a:srgbClr val="212121"/>
                </a:solidFill>
                <a:effectLst/>
                <a:latin typeface="Open Sans"/>
              </a:rPr>
              <a:t>, </a:t>
            </a:r>
            <a:r>
              <a:rPr lang="ru-RU" b="0" i="0" dirty="0" err="1">
                <a:solidFill>
                  <a:srgbClr val="212121"/>
                </a:solidFill>
                <a:effectLst/>
                <a:latin typeface="Open Sans"/>
              </a:rPr>
              <a:t>оқу</a:t>
            </a:r>
            <a:r>
              <a:rPr lang="ru-RU" b="0" i="0" dirty="0">
                <a:solidFill>
                  <a:srgbClr val="212121"/>
                </a:solidFill>
                <a:effectLst/>
                <a:latin typeface="Open Sans"/>
              </a:rPr>
              <a:t> мен</a:t>
            </a:r>
          </a:p>
          <a:p>
            <a:pPr algn="just"/>
            <a:r>
              <a:rPr lang="ru-RU" b="0" i="0" dirty="0" err="1">
                <a:solidFill>
                  <a:srgbClr val="212121"/>
                </a:solidFill>
                <a:effectLst/>
                <a:latin typeface="Open Sans"/>
              </a:rPr>
              <a:t>тәрбиеге</a:t>
            </a:r>
            <a:r>
              <a:rPr lang="ru-RU" b="0" i="0" dirty="0">
                <a:solidFill>
                  <a:srgbClr val="212121"/>
                </a:solidFill>
                <a:effectLst/>
                <a:latin typeface="Open Sans"/>
              </a:rPr>
              <a:t> </a:t>
            </a:r>
            <a:r>
              <a:rPr lang="ru-RU" b="0" i="0" dirty="0" err="1">
                <a:solidFill>
                  <a:srgbClr val="212121"/>
                </a:solidFill>
                <a:effectLst/>
                <a:latin typeface="Open Sans"/>
              </a:rPr>
              <a:t>теріс</a:t>
            </a:r>
            <a:r>
              <a:rPr lang="ru-RU" b="0" i="0" dirty="0">
                <a:solidFill>
                  <a:srgbClr val="212121"/>
                </a:solidFill>
                <a:effectLst/>
                <a:latin typeface="Open Sans"/>
              </a:rPr>
              <a:t> </a:t>
            </a:r>
            <a:r>
              <a:rPr lang="ru-RU" b="0" i="0" dirty="0" err="1">
                <a:solidFill>
                  <a:srgbClr val="212121"/>
                </a:solidFill>
                <a:effectLst/>
                <a:latin typeface="Open Sans"/>
              </a:rPr>
              <a:t>көзқарасты</a:t>
            </a:r>
            <a:r>
              <a:rPr lang="ru-RU" b="0" i="0" dirty="0">
                <a:solidFill>
                  <a:srgbClr val="212121"/>
                </a:solidFill>
                <a:effectLst/>
                <a:latin typeface="Open Sans"/>
              </a:rPr>
              <a:t> </a:t>
            </a:r>
            <a:r>
              <a:rPr lang="ru-RU" b="0" i="0" dirty="0" err="1">
                <a:solidFill>
                  <a:srgbClr val="212121"/>
                </a:solidFill>
                <a:effectLst/>
                <a:latin typeface="Open Sans"/>
              </a:rPr>
              <a:t>жою</a:t>
            </a:r>
            <a:r>
              <a:rPr lang="ru-RU" b="0" i="0" dirty="0">
                <a:solidFill>
                  <a:srgbClr val="212121"/>
                </a:solidFill>
                <a:effectLst/>
                <a:latin typeface="Open Sans"/>
              </a:rPr>
              <a:t>, </a:t>
            </a:r>
            <a:r>
              <a:rPr lang="ru-RU" b="0" i="0" dirty="0" err="1">
                <a:solidFill>
                  <a:srgbClr val="212121"/>
                </a:solidFill>
                <a:effectLst/>
                <a:latin typeface="Open Sans"/>
              </a:rPr>
              <a:t>салауатты</a:t>
            </a:r>
            <a:r>
              <a:rPr lang="ru-RU" b="0" i="0" dirty="0">
                <a:solidFill>
                  <a:srgbClr val="212121"/>
                </a:solidFill>
                <a:effectLst/>
                <a:latin typeface="Open Sans"/>
              </a:rPr>
              <a:t> </a:t>
            </a:r>
            <a:r>
              <a:rPr lang="ru-RU" b="0" i="0" dirty="0" err="1">
                <a:solidFill>
                  <a:srgbClr val="212121"/>
                </a:solidFill>
                <a:effectLst/>
                <a:latin typeface="Open Sans"/>
              </a:rPr>
              <a:t>өмір</a:t>
            </a:r>
            <a:r>
              <a:rPr lang="ru-RU" b="0" i="0" dirty="0">
                <a:solidFill>
                  <a:srgbClr val="212121"/>
                </a:solidFill>
                <a:effectLst/>
                <a:latin typeface="Open Sans"/>
              </a:rPr>
              <a:t> </a:t>
            </a:r>
            <a:r>
              <a:rPr lang="ru-RU" b="0" i="0" dirty="0" err="1">
                <a:solidFill>
                  <a:srgbClr val="212121"/>
                </a:solidFill>
                <a:effectLst/>
                <a:latin typeface="Open Sans"/>
              </a:rPr>
              <a:t>салтына</a:t>
            </a:r>
            <a:r>
              <a:rPr lang="ru-RU" b="0" i="0" dirty="0">
                <a:solidFill>
                  <a:srgbClr val="212121"/>
                </a:solidFill>
                <a:effectLst/>
                <a:latin typeface="Open Sans"/>
              </a:rPr>
              <a:t> </a:t>
            </a:r>
            <a:r>
              <a:rPr lang="ru-RU" b="0" i="0" dirty="0" err="1">
                <a:solidFill>
                  <a:srgbClr val="212121"/>
                </a:solidFill>
                <a:effectLst/>
                <a:latin typeface="Open Sans"/>
              </a:rPr>
              <a:t>оңды</a:t>
            </a:r>
            <a:r>
              <a:rPr lang="ru-RU" b="0" i="0" dirty="0">
                <a:solidFill>
                  <a:srgbClr val="212121"/>
                </a:solidFill>
                <a:effectLst/>
                <a:latin typeface="Open Sans"/>
              </a:rPr>
              <a:t> </a:t>
            </a:r>
            <a:r>
              <a:rPr lang="ru-RU" b="0" i="0" dirty="0" err="1">
                <a:solidFill>
                  <a:srgbClr val="212121"/>
                </a:solidFill>
                <a:effectLst/>
                <a:latin typeface="Open Sans"/>
              </a:rPr>
              <a:t>көзқарас</a:t>
            </a:r>
            <a:r>
              <a:rPr lang="ru-RU" b="0" i="0" dirty="0">
                <a:solidFill>
                  <a:srgbClr val="212121"/>
                </a:solidFill>
                <a:effectLst/>
                <a:latin typeface="Open Sans"/>
              </a:rPr>
              <a:t> </a:t>
            </a:r>
            <a:r>
              <a:rPr lang="ru-RU" b="0" i="0" dirty="0" err="1">
                <a:solidFill>
                  <a:srgbClr val="212121"/>
                </a:solidFill>
                <a:effectLst/>
                <a:latin typeface="Open Sans"/>
              </a:rPr>
              <a:t>қалыптастыру</a:t>
            </a:r>
            <a:r>
              <a:rPr lang="ru-RU" b="0" i="0" dirty="0">
                <a:solidFill>
                  <a:srgbClr val="212121"/>
                </a:solidFill>
                <a:effectLst/>
                <a:latin typeface="Open Sans"/>
              </a:rPr>
              <a:t>, бала </a:t>
            </a:r>
            <a:r>
              <a:rPr lang="ru-RU" b="0" i="0" dirty="0" err="1">
                <a:solidFill>
                  <a:srgbClr val="212121"/>
                </a:solidFill>
                <a:effectLst/>
                <a:latin typeface="Open Sans"/>
              </a:rPr>
              <a:t>тұлғасы</a:t>
            </a:r>
            <a:r>
              <a:rPr lang="ru-RU" b="0" i="0" dirty="0">
                <a:solidFill>
                  <a:srgbClr val="212121"/>
                </a:solidFill>
                <a:effectLst/>
                <a:latin typeface="Open Sans"/>
              </a:rPr>
              <a:t> </a:t>
            </a:r>
            <a:r>
              <a:rPr lang="ru-RU" b="0" i="0" dirty="0" err="1">
                <a:solidFill>
                  <a:srgbClr val="212121"/>
                </a:solidFill>
                <a:effectLst/>
                <a:latin typeface="Open Sans"/>
              </a:rPr>
              <a:t>дамуының</a:t>
            </a:r>
            <a:r>
              <a:rPr lang="ru-RU" b="0" i="0" dirty="0">
                <a:solidFill>
                  <a:srgbClr val="212121"/>
                </a:solidFill>
                <a:effectLst/>
                <a:latin typeface="Open Sans"/>
              </a:rPr>
              <a:t> </a:t>
            </a:r>
            <a:r>
              <a:rPr lang="ru-RU" b="0" i="0" dirty="0" err="1">
                <a:solidFill>
                  <a:srgbClr val="212121"/>
                </a:solidFill>
                <a:effectLst/>
                <a:latin typeface="Open Sans"/>
              </a:rPr>
              <a:t>бұзылуы</a:t>
            </a:r>
            <a:r>
              <a:rPr lang="ru-RU" b="0" i="0" dirty="0">
                <a:solidFill>
                  <a:srgbClr val="212121"/>
                </a:solidFill>
                <a:effectLst/>
                <a:latin typeface="Open Sans"/>
              </a:rPr>
              <a:t> </a:t>
            </a:r>
            <a:r>
              <a:rPr lang="ru-RU" b="0" i="0" dirty="0" err="1">
                <a:solidFill>
                  <a:srgbClr val="212121"/>
                </a:solidFill>
                <a:effectLst/>
                <a:latin typeface="Open Sans"/>
              </a:rPr>
              <a:t>себептерін</a:t>
            </a:r>
            <a:r>
              <a:rPr lang="ru-RU" b="0" i="0" dirty="0">
                <a:solidFill>
                  <a:srgbClr val="212121"/>
                </a:solidFill>
                <a:effectLst/>
                <a:latin typeface="Open Sans"/>
              </a:rPr>
              <a:t> </a:t>
            </a:r>
            <a:r>
              <a:rPr lang="ru-RU" b="0" i="0" dirty="0" err="1">
                <a:solidFill>
                  <a:srgbClr val="212121"/>
                </a:solidFill>
                <a:effectLst/>
                <a:latin typeface="Open Sans"/>
              </a:rPr>
              <a:t>анықтап</a:t>
            </a:r>
            <a:r>
              <a:rPr lang="ru-RU" b="0" i="0" dirty="0">
                <a:solidFill>
                  <a:srgbClr val="212121"/>
                </a:solidFill>
                <a:effectLst/>
                <a:latin typeface="Open Sans"/>
              </a:rPr>
              <a:t>, </a:t>
            </a:r>
            <a:r>
              <a:rPr lang="ru-RU" b="0" i="0" dirty="0" err="1">
                <a:solidFill>
                  <a:srgbClr val="212121"/>
                </a:solidFill>
                <a:effectLst/>
                <a:latin typeface="Open Sans"/>
              </a:rPr>
              <a:t>алдын</a:t>
            </a:r>
            <a:r>
              <a:rPr lang="ru-RU" b="0" i="0" dirty="0">
                <a:solidFill>
                  <a:srgbClr val="212121"/>
                </a:solidFill>
                <a:effectLst/>
                <a:latin typeface="Open Sans"/>
              </a:rPr>
              <a:t> ала </a:t>
            </a:r>
            <a:r>
              <a:rPr lang="ru-RU" b="0" i="0" dirty="0" err="1">
                <a:solidFill>
                  <a:srgbClr val="212121"/>
                </a:solidFill>
                <a:effectLst/>
                <a:latin typeface="Open Sans"/>
              </a:rPr>
              <a:t>сақтандыру</a:t>
            </a:r>
            <a:r>
              <a:rPr lang="ru-RU" b="0" i="0" dirty="0">
                <a:solidFill>
                  <a:srgbClr val="212121"/>
                </a:solidFill>
                <a:effectLst/>
                <a:latin typeface="Open Sans"/>
              </a:rPr>
              <a:t> </a:t>
            </a:r>
            <a:r>
              <a:rPr lang="ru-RU" b="0" i="0" dirty="0" err="1">
                <a:solidFill>
                  <a:srgbClr val="212121"/>
                </a:solidFill>
                <a:effectLst/>
                <a:latin typeface="Open Sans"/>
              </a:rPr>
              <a:t>шараларын</a:t>
            </a:r>
            <a:r>
              <a:rPr lang="ru-RU" b="0" i="0" dirty="0">
                <a:solidFill>
                  <a:srgbClr val="212121"/>
                </a:solidFill>
                <a:effectLst/>
                <a:latin typeface="Open Sans"/>
              </a:rPr>
              <a:t> </a:t>
            </a:r>
            <a:r>
              <a:rPr lang="ru-RU" b="0" i="0" dirty="0" err="1">
                <a:solidFill>
                  <a:srgbClr val="212121"/>
                </a:solidFill>
                <a:effectLst/>
                <a:latin typeface="Open Sans"/>
              </a:rPr>
              <a:t>жүргізу</a:t>
            </a:r>
            <a:r>
              <a:rPr lang="ru-RU" b="0" i="0" dirty="0">
                <a:solidFill>
                  <a:srgbClr val="212121"/>
                </a:solidFill>
                <a:effectLst/>
                <a:latin typeface="Open Sans"/>
              </a:rPr>
              <a:t>, </a:t>
            </a:r>
            <a:r>
              <a:rPr lang="ru-RU" b="0" i="0" dirty="0" err="1">
                <a:solidFill>
                  <a:srgbClr val="212121"/>
                </a:solidFill>
                <a:effectLst/>
                <a:latin typeface="Open Sans"/>
              </a:rPr>
              <a:t>үгіт-насихат</a:t>
            </a:r>
            <a:r>
              <a:rPr lang="ru-RU" b="0" i="0" dirty="0">
                <a:solidFill>
                  <a:srgbClr val="212121"/>
                </a:solidFill>
                <a:effectLst/>
                <a:latin typeface="Open Sans"/>
              </a:rPr>
              <a:t> </a:t>
            </a:r>
            <a:r>
              <a:rPr lang="ru-RU" b="0" i="0" dirty="0" err="1">
                <a:solidFill>
                  <a:srgbClr val="212121"/>
                </a:solidFill>
                <a:effectLst/>
                <a:latin typeface="Open Sans"/>
              </a:rPr>
              <a:t>жұмыстары</a:t>
            </a:r>
            <a:r>
              <a:rPr lang="ru-RU" b="0" i="0" dirty="0">
                <a:solidFill>
                  <a:srgbClr val="212121"/>
                </a:solidFill>
                <a:effectLst/>
                <a:latin typeface="Open Sans"/>
              </a:rPr>
              <a:t> </a:t>
            </a:r>
            <a:r>
              <a:rPr lang="ru-RU" b="0" i="0" dirty="0" err="1">
                <a:solidFill>
                  <a:srgbClr val="212121"/>
                </a:solidFill>
                <a:effectLst/>
                <a:latin typeface="Open Sans"/>
              </a:rPr>
              <a:t>арқылы</a:t>
            </a:r>
            <a:r>
              <a:rPr lang="ru-RU" b="0" i="0" dirty="0">
                <a:solidFill>
                  <a:srgbClr val="212121"/>
                </a:solidFill>
                <a:effectLst/>
                <a:latin typeface="Open Sans"/>
              </a:rPr>
              <a:t> </a:t>
            </a:r>
            <a:r>
              <a:rPr lang="ru-RU" b="0" i="0" dirty="0" err="1">
                <a:solidFill>
                  <a:srgbClr val="212121"/>
                </a:solidFill>
                <a:effectLst/>
                <a:latin typeface="Open Sans"/>
              </a:rPr>
              <a:t>педагогтар</a:t>
            </a:r>
            <a:r>
              <a:rPr lang="ru-RU" b="0" i="0" dirty="0">
                <a:solidFill>
                  <a:srgbClr val="212121"/>
                </a:solidFill>
                <a:effectLst/>
                <a:latin typeface="Open Sans"/>
              </a:rPr>
              <a:t> мен </a:t>
            </a:r>
            <a:r>
              <a:rPr lang="ru-RU" b="0" i="0" dirty="0" err="1">
                <a:solidFill>
                  <a:srgbClr val="212121"/>
                </a:solidFill>
                <a:effectLst/>
                <a:latin typeface="Open Sans"/>
              </a:rPr>
              <a:t>балалардың</a:t>
            </a:r>
            <a:r>
              <a:rPr lang="ru-RU" b="0" i="0" dirty="0">
                <a:solidFill>
                  <a:srgbClr val="212121"/>
                </a:solidFill>
                <a:effectLst/>
                <a:latin typeface="Open Sans"/>
              </a:rPr>
              <a:t> </a:t>
            </a:r>
            <a:r>
              <a:rPr lang="ru-RU" b="0" i="0" dirty="0" err="1">
                <a:solidFill>
                  <a:srgbClr val="212121"/>
                </a:solidFill>
                <a:effectLst/>
                <a:latin typeface="Open Sans"/>
              </a:rPr>
              <a:t>психологиялық</a:t>
            </a:r>
            <a:r>
              <a:rPr lang="ru-RU" b="0" i="0" dirty="0">
                <a:solidFill>
                  <a:srgbClr val="212121"/>
                </a:solidFill>
                <a:effectLst/>
                <a:latin typeface="Open Sans"/>
              </a:rPr>
              <a:t>, </a:t>
            </a:r>
            <a:r>
              <a:rPr lang="ru-RU" b="0" i="0" dirty="0" err="1">
                <a:solidFill>
                  <a:srgbClr val="212121"/>
                </a:solidFill>
                <a:effectLst/>
                <a:latin typeface="Open Sans"/>
              </a:rPr>
              <a:t>құқықтық</a:t>
            </a:r>
            <a:r>
              <a:rPr lang="ru-RU" b="0" i="0" dirty="0">
                <a:solidFill>
                  <a:srgbClr val="212121"/>
                </a:solidFill>
                <a:effectLst/>
                <a:latin typeface="Open Sans"/>
              </a:rPr>
              <a:t> </a:t>
            </a:r>
            <a:r>
              <a:rPr lang="ru-RU" b="0" i="0" dirty="0" err="1">
                <a:solidFill>
                  <a:srgbClr val="212121"/>
                </a:solidFill>
                <a:effectLst/>
                <a:latin typeface="Open Sans"/>
              </a:rPr>
              <a:t>біліктілігінің</a:t>
            </a:r>
            <a:r>
              <a:rPr lang="ru-RU" b="0" i="0" dirty="0">
                <a:solidFill>
                  <a:srgbClr val="212121"/>
                </a:solidFill>
                <a:effectLst/>
                <a:latin typeface="Open Sans"/>
              </a:rPr>
              <a:t> </a:t>
            </a:r>
            <a:r>
              <a:rPr lang="ru-RU" b="0" i="0" dirty="0" err="1">
                <a:solidFill>
                  <a:srgbClr val="212121"/>
                </a:solidFill>
                <a:effectLst/>
                <a:latin typeface="Open Sans"/>
              </a:rPr>
              <a:t>жоғары</a:t>
            </a:r>
            <a:r>
              <a:rPr lang="ru-RU" b="0" i="0" dirty="0">
                <a:solidFill>
                  <a:srgbClr val="212121"/>
                </a:solidFill>
                <a:effectLst/>
                <a:latin typeface="Open Sans"/>
              </a:rPr>
              <a:t> </a:t>
            </a:r>
            <a:r>
              <a:rPr lang="ru-RU" b="0" i="0" dirty="0" err="1">
                <a:solidFill>
                  <a:srgbClr val="212121"/>
                </a:solidFill>
                <a:effectLst/>
                <a:latin typeface="Open Sans"/>
              </a:rPr>
              <a:t>болуын</a:t>
            </a:r>
            <a:r>
              <a:rPr lang="ru-RU" b="0" i="0" dirty="0">
                <a:solidFill>
                  <a:srgbClr val="212121"/>
                </a:solidFill>
                <a:effectLst/>
                <a:latin typeface="Open Sans"/>
              </a:rPr>
              <a:t> </a:t>
            </a:r>
            <a:r>
              <a:rPr lang="ru-RU" b="0" i="0" dirty="0" err="1">
                <a:solidFill>
                  <a:srgbClr val="212121"/>
                </a:solidFill>
                <a:effectLst/>
                <a:latin typeface="Open Sans"/>
              </a:rPr>
              <a:t>қамтамасыз</a:t>
            </a:r>
            <a:r>
              <a:rPr lang="ru-RU" b="0" i="0" dirty="0">
                <a:solidFill>
                  <a:srgbClr val="212121"/>
                </a:solidFill>
                <a:effectLst/>
                <a:latin typeface="Open Sans"/>
              </a:rPr>
              <a:t> </a:t>
            </a:r>
            <a:r>
              <a:rPr lang="ru-RU" b="0" i="0" dirty="0" err="1">
                <a:solidFill>
                  <a:srgbClr val="212121"/>
                </a:solidFill>
                <a:effectLst/>
                <a:latin typeface="Open Sans"/>
              </a:rPr>
              <a:t>ету</a:t>
            </a:r>
            <a:r>
              <a:rPr lang="ru-RU" b="0" i="0" dirty="0">
                <a:solidFill>
                  <a:srgbClr val="212121"/>
                </a:solidFill>
                <a:effectLst/>
                <a:latin typeface="Open Sans"/>
              </a:rPr>
              <a:t>.</a:t>
            </a:r>
          </a:p>
        </p:txBody>
      </p:sp>
      <p:sp>
        <p:nvSpPr>
          <p:cNvPr id="6" name="Прямоугольник 5">
            <a:extLst>
              <a:ext uri="{FF2B5EF4-FFF2-40B4-BE49-F238E27FC236}">
                <a16:creationId xmlns:a16="http://schemas.microsoft.com/office/drawing/2014/main" id="{B5B92037-0F46-4247-9297-9FFF5F7017E8}"/>
              </a:ext>
            </a:extLst>
          </p:cNvPr>
          <p:cNvSpPr/>
          <p:nvPr/>
        </p:nvSpPr>
        <p:spPr>
          <a:xfrm>
            <a:off x="283775" y="116632"/>
            <a:ext cx="8576450" cy="584775"/>
          </a:xfrm>
          <a:prstGeom prst="rect">
            <a:avLst/>
          </a:prstGeom>
          <a:noFill/>
        </p:spPr>
        <p:txBody>
          <a:bodyPr wrap="none" lIns="91440" tIns="45720" rIns="91440" bIns="45720">
            <a:spAutoFit/>
          </a:bodyPr>
          <a:lstStyle/>
          <a:p>
            <a:pPr algn="ctr"/>
            <a:r>
              <a:rPr lang="ru-RU" sz="3200" b="1" i="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Әлеуметтік </a:t>
            </a:r>
            <a:r>
              <a:rPr lang="ru-RU" sz="3200" b="1" i="0"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педагогтің</a:t>
            </a:r>
            <a:r>
              <a:rPr lang="ru-RU" sz="3200" b="1" i="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ru-RU" sz="3200" b="1" i="0"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қызметтік</a:t>
            </a:r>
            <a:r>
              <a:rPr lang="ru-RU" sz="3200" b="1" i="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ru-RU" sz="3200" b="1" i="0"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бағыттары</a:t>
            </a:r>
            <a:endParaRPr lang="ru-KZ"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46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E174AE8B-F1FF-4179-B84F-E4EE57FAD3D5}"/>
              </a:ext>
            </a:extLst>
          </p:cNvPr>
          <p:cNvSpPr/>
          <p:nvPr/>
        </p:nvSpPr>
        <p:spPr>
          <a:xfrm>
            <a:off x="571472" y="214290"/>
            <a:ext cx="8190384"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ru-RU" sz="4000" b="1" dirty="0">
                <a:ln w="11430"/>
                <a:solidFill>
                  <a:srgbClr val="000099"/>
                </a:solidFill>
                <a:effectLst>
                  <a:outerShdw blurRad="50800" dist="39000" dir="5460000" algn="tl">
                    <a:srgbClr val="000000">
                      <a:alpha val="38000"/>
                    </a:srgbClr>
                  </a:outerShdw>
                </a:effectLst>
                <a:latin typeface="Times New Roman" pitchFamily="18" charset="0"/>
                <a:cs typeface="Times New Roman" pitchFamily="18" charset="0"/>
              </a:rPr>
              <a:t>Әлеуметтік педагог </a:t>
            </a:r>
          </a:p>
          <a:p>
            <a:pPr algn="ctr" defTabSz="914400">
              <a:defRPr/>
            </a:pPr>
            <a:r>
              <a:rPr lang="kk-KZ" sz="4000" b="1" dirty="0">
                <a:ln w="11430"/>
                <a:solidFill>
                  <a:srgbClr val="000099"/>
                </a:solidFill>
                <a:effectLst>
                  <a:outerShdw blurRad="50800" dist="39000" dir="5460000" algn="tl">
                    <a:srgbClr val="000000">
                      <a:alpha val="38000"/>
                    </a:srgbClr>
                  </a:outerShdw>
                </a:effectLst>
                <a:latin typeface="Times New Roman" pitchFamily="18" charset="0"/>
                <a:cs typeface="Times New Roman" pitchFamily="18" charset="0"/>
              </a:rPr>
              <a:t>төмендегі ережелерді сақтауы тиіс</a:t>
            </a:r>
            <a:endParaRPr lang="ru-RU" sz="4000" b="1" dirty="0">
              <a:ln w="11430"/>
              <a:solidFill>
                <a:srgbClr val="000099"/>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5B45AC26-3040-4746-92C3-360B7EB719AF}"/>
              </a:ext>
            </a:extLst>
          </p:cNvPr>
          <p:cNvSpPr txBox="1"/>
          <p:nvPr/>
        </p:nvSpPr>
        <p:spPr>
          <a:xfrm>
            <a:off x="827584" y="1772816"/>
            <a:ext cx="7344816" cy="4154984"/>
          </a:xfrm>
          <a:prstGeom prst="rect">
            <a:avLst/>
          </a:prstGeom>
          <a:noFill/>
        </p:spPr>
        <p:txBody>
          <a:bodyPr wrap="square">
            <a:spAutoFit/>
          </a:bodyPr>
          <a:lstStyle/>
          <a:p>
            <a:pPr marL="342900" indent="-342900" algn="just">
              <a:buFont typeface="Wingdings" panose="05000000000000000000" pitchFamily="2" charset="2"/>
              <a:buChar char="q"/>
            </a:pP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ата-аналар</a:t>
            </a:r>
            <a:r>
              <a:rPr lang="ru-RU" sz="2400" b="0" i="0" dirty="0">
                <a:solidFill>
                  <a:srgbClr val="212121"/>
                </a:solidFill>
                <a:effectLst/>
                <a:latin typeface="Times New Roman" panose="02020603050405020304" pitchFamily="18" charset="0"/>
                <a:cs typeface="Times New Roman" panose="02020603050405020304" pitchFamily="18" charset="0"/>
              </a:rPr>
              <a:t> мен </a:t>
            </a:r>
            <a:r>
              <a:rPr lang="ru-RU" sz="2400" b="0" i="0" dirty="0" err="1">
                <a:solidFill>
                  <a:srgbClr val="212121"/>
                </a:solidFill>
                <a:effectLst/>
                <a:latin typeface="Times New Roman" panose="02020603050405020304" pitchFamily="18" charset="0"/>
                <a:cs typeface="Times New Roman" panose="02020603050405020304" pitchFamily="18" charset="0"/>
              </a:rPr>
              <a:t>балалар</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өзін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зерттеу</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объектісі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ретінде</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сезінбеуі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тиіс</a:t>
            </a:r>
            <a:r>
              <a:rPr lang="ru-RU" sz="2400" b="0" i="0" dirty="0">
                <a:solidFill>
                  <a:srgbClr val="212121"/>
                </a:solidFill>
                <a:effectLst/>
                <a:latin typeface="Times New Roman" panose="02020603050405020304" pitchFamily="18" charset="0"/>
                <a:cs typeface="Times New Roman" panose="02020603050405020304" pitchFamily="18" charset="0"/>
              </a:rPr>
              <a:t>;</a:t>
            </a:r>
          </a:p>
          <a:p>
            <a:pPr algn="just"/>
            <a:endParaRPr lang="ru-RU" sz="2400" b="0" i="0" dirty="0">
              <a:solidFill>
                <a:srgbClr val="212121"/>
              </a:solidFill>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зерттеу</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мақсаты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жоспарлы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үздіксіз</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және</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жүйелі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жүргізілуі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тиіс</a:t>
            </a:r>
            <a:r>
              <a:rPr lang="ru-RU" sz="2400" b="0" i="0" dirty="0">
                <a:solidFill>
                  <a:srgbClr val="212121"/>
                </a:solidFill>
                <a:effectLst/>
                <a:latin typeface="Times New Roman" panose="02020603050405020304" pitchFamily="18" charset="0"/>
                <a:cs typeface="Times New Roman" panose="02020603050405020304" pitchFamily="18" charset="0"/>
              </a:rPr>
              <a:t>;</a:t>
            </a:r>
          </a:p>
          <a:p>
            <a:pPr algn="just"/>
            <a:endParaRPr lang="ru-RU" sz="2400" b="0" i="0" dirty="0">
              <a:solidFill>
                <a:srgbClr val="212121"/>
              </a:solidFill>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зерттеу</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әдістері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халықтық</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дәстүрлі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тәрбие</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әдістерімен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байланысты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болуы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тиіс</a:t>
            </a:r>
            <a:r>
              <a:rPr lang="ru-RU" sz="2400" b="0" i="0" dirty="0">
                <a:solidFill>
                  <a:srgbClr val="212121"/>
                </a:solidFill>
                <a:effectLst/>
                <a:latin typeface="Times New Roman" panose="02020603050405020304" pitchFamily="18" charset="0"/>
                <a:cs typeface="Times New Roman" panose="02020603050405020304" pitchFamily="18" charset="0"/>
              </a:rPr>
              <a:t>;</a:t>
            </a:r>
          </a:p>
          <a:p>
            <a:pPr algn="just"/>
            <a:endParaRPr lang="ru-RU" sz="2400" b="0" i="0" dirty="0">
              <a:solidFill>
                <a:srgbClr val="212121"/>
              </a:solidFill>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психологиялық</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педагогикалық</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әдістер</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әртүрлі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санқилы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және</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кешенді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пайдалануы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тиіс</a:t>
            </a:r>
            <a:r>
              <a:rPr lang="ru-RU" sz="2400" b="0" i="0" dirty="0">
                <a:solidFill>
                  <a:srgbClr val="21212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1503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69A0D9E-36B4-4D20-803E-A63E6A5F650A}"/>
              </a:ext>
            </a:extLst>
          </p:cNvPr>
          <p:cNvSpPr>
            <a:spLocks noGrp="1"/>
          </p:cNvSpPr>
          <p:nvPr>
            <p:ph idx="1"/>
          </p:nvPr>
        </p:nvSpPr>
        <p:spPr>
          <a:xfrm>
            <a:off x="827584" y="188640"/>
            <a:ext cx="7992888" cy="6336704"/>
          </a:xfrm>
        </p:spPr>
        <p:txBody>
          <a:bodyPr>
            <a:normAutofit fontScale="92500" lnSpcReduction="10000"/>
          </a:bodyPr>
          <a:lstStyle/>
          <a:p>
            <a:pPr marL="0" indent="0" algn="ctr">
              <a:buNone/>
            </a:pPr>
            <a:r>
              <a:rPr lang="ru-RU"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Жасөспірімдермен СӨС-</a:t>
            </a:r>
            <a:r>
              <a:rPr lang="ru-RU" b="1" dirty="0" err="1">
                <a:solidFill>
                  <a:srgbClr val="002060"/>
                </a:solidFill>
                <a:latin typeface="Times New Roman" panose="02020603050405020304" pitchFamily="18" charset="0"/>
                <a:cs typeface="Times New Roman" panose="02020603050405020304" pitchFamily="18" charset="0"/>
              </a:rPr>
              <a:t>тың</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насихаттау</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темекі</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шегудің</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және</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ішімдік</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ішімдіктердің</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алдын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алу</a:t>
            </a:r>
            <a:endParaRPr lang="ru-RU"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b="1" dirty="0" err="1">
                <a:solidFill>
                  <a:srgbClr val="002060"/>
                </a:solidFill>
                <a:latin typeface="Times New Roman" panose="02020603050405020304" pitchFamily="18" charset="0"/>
                <a:cs typeface="Times New Roman" panose="02020603050405020304" pitchFamily="18" charset="0"/>
              </a:rPr>
              <a:t>Салауатты</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өмір</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салты</a:t>
            </a:r>
            <a:r>
              <a:rPr lang="ru-RU" b="1" dirty="0">
                <a:solidFill>
                  <a:srgbClr val="002060"/>
                </a:solidFill>
                <a:latin typeface="Times New Roman" panose="02020603050405020304" pitchFamily="18" charset="0"/>
                <a:cs typeface="Times New Roman" panose="02020603050405020304" pitchFamily="18" charset="0"/>
              </a:rPr>
              <a:t> (СӨС)</a:t>
            </a:r>
            <a:r>
              <a:rPr lang="ru-RU" dirty="0">
                <a:solidFill>
                  <a:srgbClr val="002060"/>
                </a:solidFill>
                <a:latin typeface="Times New Roman" panose="02020603050405020304" pitchFamily="18" charset="0"/>
                <a:cs typeface="Times New Roman" panose="02020603050405020304" pitchFamily="18" charset="0"/>
              </a:rPr>
              <a:t> — </a:t>
            </a:r>
            <a:r>
              <a:rPr lang="ru-RU" dirty="0" err="1">
                <a:solidFill>
                  <a:srgbClr val="002060"/>
                </a:solidFill>
                <a:latin typeface="Times New Roman" panose="02020603050405020304" pitchFamily="18" charset="0"/>
                <a:cs typeface="Times New Roman" panose="02020603050405020304" pitchFamily="18" charset="0"/>
              </a:rPr>
              <a:t>бұл</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әуелі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денсаулықты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сақтауға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және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нығайтуға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бағытталған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сауықтыру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жолындағы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белсенді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іс-әрекет</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Өмір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Адамның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өмір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салты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өздігінен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қалыптаспайды</a:t>
            </a:r>
            <a:r>
              <a:rPr lang="ru-RU" dirty="0">
                <a:solidFill>
                  <a:srgbClr val="002060"/>
                </a:solidFill>
                <a:latin typeface="Times New Roman" panose="02020603050405020304" pitchFamily="18" charset="0"/>
                <a:cs typeface="Times New Roman" panose="02020603050405020304" pitchFamily="18" charset="0"/>
              </a:rPr>
              <a:t>, ал </a:t>
            </a:r>
            <a:r>
              <a:rPr lang="ru-RU" dirty="0" err="1">
                <a:solidFill>
                  <a:srgbClr val="002060"/>
                </a:solidFill>
                <a:latin typeface="Times New Roman" panose="02020603050405020304" pitchFamily="18" charset="0"/>
                <a:cs typeface="Times New Roman" panose="02020603050405020304" pitchFamily="18" charset="0"/>
              </a:rPr>
              <a:t>салауатты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өмір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салты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өмір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сүру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барысында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мақсатты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түрде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қалыптасады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Қазіргі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мәліметтер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бойынша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денсаулық</a:t>
            </a:r>
            <a:r>
              <a:rPr lang="ru-RU" dirty="0">
                <a:solidFill>
                  <a:srgbClr val="002060"/>
                </a:solidFill>
                <a:latin typeface="Times New Roman" panose="02020603050405020304" pitchFamily="18" charset="0"/>
                <a:cs typeface="Times New Roman" panose="02020603050405020304" pitchFamily="18" charset="0"/>
              </a:rPr>
              <a:t> 53-55%- </a:t>
            </a:r>
            <a:r>
              <a:rPr lang="ru-RU" dirty="0" err="1">
                <a:solidFill>
                  <a:srgbClr val="002060"/>
                </a:solidFill>
                <a:latin typeface="Times New Roman" panose="02020603050405020304" pitchFamily="18" charset="0"/>
                <a:cs typeface="Times New Roman" panose="02020603050405020304" pitchFamily="18" charset="0"/>
              </a:rPr>
              <a:t>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салауатты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өмір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салтына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тәуелді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болады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екен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Бұдан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салауатты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өмір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салтын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ұстанудың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қаншалықты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маңызды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екендігі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айқын</a:t>
            </a:r>
            <a:r>
              <a:rPr lang="ru-RU" dirty="0">
                <a:solidFill>
                  <a:srgbClr val="202122"/>
                </a:solidFill>
                <a:latin typeface="Arial" panose="020B0604020202020204" pitchFamily="34" charset="0"/>
              </a:rPr>
              <a:t>.</a:t>
            </a:r>
            <a:endParaRPr lang="kk-KZ" dirty="0">
              <a:solidFill>
                <a:srgbClr val="002060"/>
              </a:solidFill>
              <a:latin typeface="Times New Roman" panose="02020603050405020304" pitchFamily="18" charset="0"/>
              <a:cs typeface="Times New Roman" panose="02020603050405020304" pitchFamily="18" charset="0"/>
            </a:endParaRPr>
          </a:p>
          <a:p>
            <a:pPr marL="0" indent="0" algn="just">
              <a:buNone/>
            </a:pPr>
            <a:r>
              <a:rPr lang="kk-KZ"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Тұңғыш</a:t>
            </a:r>
            <a:r>
              <a:rPr lang="ru-RU" dirty="0">
                <a:solidFill>
                  <a:srgbClr val="002060"/>
                </a:solidFill>
                <a:latin typeface="Times New Roman" panose="02020603050405020304" pitchFamily="18" charset="0"/>
                <a:cs typeface="Times New Roman" panose="02020603050405020304" pitchFamily="18" charset="0"/>
              </a:rPr>
              <a:t> ел </a:t>
            </a:r>
            <a:r>
              <a:rPr lang="ru-RU" dirty="0" err="1">
                <a:solidFill>
                  <a:srgbClr val="002060"/>
                </a:solidFill>
                <a:latin typeface="Times New Roman" panose="02020603050405020304" pitchFamily="18" charset="0"/>
                <a:cs typeface="Times New Roman" panose="02020603050405020304" pitchFamily="18" charset="0"/>
              </a:rPr>
              <a:t>басшысы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Н.Ә.Назарбаев</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Қазақстан</a:t>
            </a:r>
            <a:r>
              <a:rPr lang="ru-RU" dirty="0">
                <a:solidFill>
                  <a:srgbClr val="002060"/>
                </a:solidFill>
                <a:latin typeface="Times New Roman" panose="02020603050405020304" pitchFamily="18" charset="0"/>
                <a:cs typeface="Times New Roman" panose="02020603050405020304" pitchFamily="18" charset="0"/>
              </a:rPr>
              <a:t> 2030» </a:t>
            </a:r>
            <a:r>
              <a:rPr lang="ru-RU" dirty="0" err="1">
                <a:solidFill>
                  <a:srgbClr val="002060"/>
                </a:solidFill>
                <a:latin typeface="Times New Roman" panose="02020603050405020304" pitchFamily="18" charset="0"/>
                <a:cs typeface="Times New Roman" panose="02020603050405020304" pitchFamily="18" charset="0"/>
              </a:rPr>
              <a:t>стратегиялық</a:t>
            </a:r>
            <a:r>
              <a:rPr lang="ru-RU" dirty="0">
                <a:solidFill>
                  <a:srgbClr val="002060"/>
                </a:solidFill>
                <a:latin typeface="Times New Roman" panose="02020603050405020304" pitchFamily="18" charset="0"/>
                <a:cs typeface="Times New Roman" panose="02020603050405020304" pitchFamily="18" charset="0"/>
              </a:rPr>
              <a:t> даму </a:t>
            </a:r>
            <a:r>
              <a:rPr lang="ru-RU" dirty="0" err="1">
                <a:solidFill>
                  <a:srgbClr val="002060"/>
                </a:solidFill>
                <a:latin typeface="Times New Roman" panose="02020603050405020304" pitchFamily="18" charset="0"/>
                <a:cs typeface="Times New Roman" panose="02020603050405020304" pitchFamily="18" charset="0"/>
              </a:rPr>
              <a:t>бағдарламасында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Салауатты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өмір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салтын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ынталандыру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әрқайсымыздың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дене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тәрбиесімен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айналысуымызға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дұрыс</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тамақтануымызға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есірткі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темекі</a:t>
            </a:r>
            <a:r>
              <a:rPr lang="ru-RU" dirty="0">
                <a:solidFill>
                  <a:srgbClr val="002060"/>
                </a:solidFill>
                <a:latin typeface="Times New Roman" panose="02020603050405020304" pitchFamily="18" charset="0"/>
                <a:cs typeface="Times New Roman" panose="02020603050405020304" pitchFamily="18" charset="0"/>
              </a:rPr>
              <a:t> мен </a:t>
            </a:r>
            <a:r>
              <a:rPr lang="ru-RU" dirty="0" err="1">
                <a:solidFill>
                  <a:srgbClr val="002060"/>
                </a:solidFill>
                <a:latin typeface="Times New Roman" panose="02020603050405020304" pitchFamily="18" charset="0"/>
                <a:cs typeface="Times New Roman" panose="02020603050405020304" pitchFamily="18" charset="0"/>
              </a:rPr>
              <a:t>алкагольді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тұтынуды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қойып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тазалық</a:t>
            </a:r>
            <a:r>
              <a:rPr lang="ru-RU" dirty="0">
                <a:solidFill>
                  <a:srgbClr val="002060"/>
                </a:solidFill>
                <a:latin typeface="Times New Roman" panose="02020603050405020304" pitchFamily="18" charset="0"/>
                <a:cs typeface="Times New Roman" panose="02020603050405020304" pitchFamily="18" charset="0"/>
              </a:rPr>
              <a:t> пен санитария </a:t>
            </a:r>
            <a:r>
              <a:rPr lang="ru-RU" dirty="0" err="1">
                <a:solidFill>
                  <a:srgbClr val="002060"/>
                </a:solidFill>
                <a:latin typeface="Times New Roman" panose="02020603050405020304" pitchFamily="18" charset="0"/>
                <a:cs typeface="Times New Roman" panose="02020603050405020304" pitchFamily="18" charset="0"/>
              </a:rPr>
              <a:t>шараларын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сақтауымызға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және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бағытталған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делінген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Денсаулық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зор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байлық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адам</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бақытының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бастауы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дейді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халқымыз</a:t>
            </a:r>
            <a:r>
              <a:rPr lang="ru-RU" dirty="0">
                <a:solidFill>
                  <a:srgbClr val="002060"/>
                </a:solidFill>
                <a:latin typeface="Times New Roman" panose="02020603050405020304" pitchFamily="18" charset="0"/>
                <a:cs typeface="Times New Roman" panose="02020603050405020304" pitchFamily="18" charset="0"/>
              </a:rPr>
              <a:t> . Ата </a:t>
            </a:r>
            <a:r>
              <a:rPr lang="ru-RU" dirty="0" err="1">
                <a:solidFill>
                  <a:srgbClr val="002060"/>
                </a:solidFill>
                <a:latin typeface="Times New Roman" panose="02020603050405020304" pitchFamily="18" charset="0"/>
                <a:cs typeface="Times New Roman" panose="02020603050405020304" pitchFamily="18" charset="0"/>
              </a:rPr>
              <a:t>бабаларымыздың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бұл</a:t>
            </a:r>
            <a:r>
              <a:rPr lang="ru-RU" dirty="0">
                <a:solidFill>
                  <a:srgbClr val="002060"/>
                </a:solidFill>
                <a:latin typeface="Times New Roman" panose="02020603050405020304" pitchFamily="18" charset="0"/>
                <a:cs typeface="Times New Roman" panose="02020603050405020304" pitchFamily="18" charset="0"/>
              </a:rPr>
              <a:t> дана ой –</a:t>
            </a:r>
            <a:r>
              <a:rPr lang="ru-RU" dirty="0" err="1">
                <a:solidFill>
                  <a:srgbClr val="002060"/>
                </a:solidFill>
                <a:latin typeface="Times New Roman" panose="02020603050405020304" pitchFamily="18" charset="0"/>
                <a:cs typeface="Times New Roman" panose="02020603050405020304" pitchFamily="18" charset="0"/>
              </a:rPr>
              <a:t>пікірі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талай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ғасырлар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белесінен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өтіп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бізге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жетіп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отырған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шындық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Осыған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орай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қазіргі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жастарды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салауатты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өмір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салтын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ұстануға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баулуымыз</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қажет</a:t>
            </a:r>
            <a:r>
              <a:rPr lang="ru-RU" dirty="0">
                <a:solidFill>
                  <a:srgbClr val="002060"/>
                </a:solidFill>
                <a:latin typeface="Times New Roman" panose="02020603050405020304" pitchFamily="18" charset="0"/>
                <a:cs typeface="Times New Roman" panose="02020603050405020304" pitchFamily="18" charset="0"/>
              </a:rPr>
              <a:t>. </a:t>
            </a:r>
            <a:r>
              <a:rPr lang="ru-RU" b="0" i="0" dirty="0">
                <a:solidFill>
                  <a:srgbClr val="002060"/>
                </a:solidFill>
                <a:effectLst/>
                <a:latin typeface="Open Sans"/>
              </a:rPr>
              <a:t> </a:t>
            </a:r>
          </a:p>
          <a:p>
            <a:pPr marL="0" indent="0" algn="just">
              <a:buNone/>
            </a:pPr>
            <a:r>
              <a:rPr lang="ru-RU" b="0" i="0" dirty="0">
                <a:solidFill>
                  <a:srgbClr val="002060"/>
                </a:solidFill>
                <a:effectLst/>
                <a:latin typeface="Times New Roman, serif"/>
              </a:rPr>
              <a:t>	</a:t>
            </a:r>
            <a:r>
              <a:rPr lang="ru-RU" b="0" i="0" dirty="0" err="1">
                <a:solidFill>
                  <a:srgbClr val="002060"/>
                </a:solidFill>
                <a:effectLst/>
                <a:latin typeface="Times New Roman, serif"/>
              </a:rPr>
              <a:t>Қазіргі</a:t>
            </a:r>
            <a:r>
              <a:rPr lang="ru-RU" b="0" i="0" dirty="0">
                <a:solidFill>
                  <a:srgbClr val="002060"/>
                </a:solidFill>
                <a:effectLst/>
                <a:latin typeface="Times New Roman, serif"/>
              </a:rPr>
              <a:t> </a:t>
            </a:r>
            <a:r>
              <a:rPr lang="ru-RU" b="0" i="0" dirty="0" err="1">
                <a:solidFill>
                  <a:srgbClr val="002060"/>
                </a:solidFill>
                <a:effectLst/>
                <a:latin typeface="Times New Roman, serif"/>
              </a:rPr>
              <a:t>кезде</a:t>
            </a:r>
            <a:r>
              <a:rPr lang="ru-RU" b="0" i="0" dirty="0">
                <a:solidFill>
                  <a:srgbClr val="002060"/>
                </a:solidFill>
                <a:effectLst/>
                <a:latin typeface="Times New Roman, serif"/>
              </a:rPr>
              <a:t> </a:t>
            </a:r>
            <a:r>
              <a:rPr lang="ru-RU" b="0" i="0" dirty="0" err="1">
                <a:solidFill>
                  <a:srgbClr val="002060"/>
                </a:solidFill>
                <a:effectLst/>
                <a:latin typeface="Times New Roman, serif"/>
              </a:rPr>
              <a:t>жасөспірімдер</a:t>
            </a:r>
            <a:r>
              <a:rPr lang="ru-RU" b="0" i="0" dirty="0">
                <a:solidFill>
                  <a:srgbClr val="002060"/>
                </a:solidFill>
                <a:effectLst/>
                <a:latin typeface="Times New Roman, serif"/>
              </a:rPr>
              <a:t> </a:t>
            </a:r>
            <a:r>
              <a:rPr lang="ru-RU" b="0" i="0" dirty="0" err="1">
                <a:solidFill>
                  <a:srgbClr val="002060"/>
                </a:solidFill>
                <a:effectLst/>
                <a:latin typeface="Times New Roman, serif"/>
              </a:rPr>
              <a:t>арасында</a:t>
            </a:r>
            <a:r>
              <a:rPr lang="ru-RU" b="0" i="0" dirty="0">
                <a:solidFill>
                  <a:srgbClr val="002060"/>
                </a:solidFill>
                <a:effectLst/>
                <a:latin typeface="Times New Roman, serif"/>
              </a:rPr>
              <a:t> </a:t>
            </a:r>
            <a:r>
              <a:rPr lang="ru-RU" b="0" i="0" dirty="0" err="1">
                <a:solidFill>
                  <a:srgbClr val="002060"/>
                </a:solidFill>
                <a:effectLst/>
                <a:latin typeface="Times New Roman, serif"/>
              </a:rPr>
              <a:t>еліктеушілік</a:t>
            </a:r>
            <a:r>
              <a:rPr lang="ru-RU" b="0" i="0" dirty="0">
                <a:solidFill>
                  <a:srgbClr val="002060"/>
                </a:solidFill>
                <a:effectLst/>
                <a:latin typeface="Times New Roman, serif"/>
              </a:rPr>
              <a:t> </a:t>
            </a:r>
            <a:r>
              <a:rPr lang="ru-RU" b="0" i="0" dirty="0" err="1">
                <a:solidFill>
                  <a:srgbClr val="002060"/>
                </a:solidFill>
                <a:effectLst/>
                <a:latin typeface="Times New Roman, serif"/>
              </a:rPr>
              <a:t>немесе</a:t>
            </a:r>
            <a:r>
              <a:rPr lang="ru-RU" b="0" i="0" dirty="0">
                <a:solidFill>
                  <a:srgbClr val="002060"/>
                </a:solidFill>
                <a:effectLst/>
                <a:latin typeface="Times New Roman, serif"/>
              </a:rPr>
              <a:t> </a:t>
            </a:r>
            <a:r>
              <a:rPr lang="ru-RU" b="0" i="0" dirty="0" err="1">
                <a:solidFill>
                  <a:srgbClr val="002060"/>
                </a:solidFill>
                <a:effectLst/>
                <a:latin typeface="Times New Roman, serif"/>
              </a:rPr>
              <a:t>т.б</a:t>
            </a:r>
            <a:r>
              <a:rPr lang="ru-RU" b="0" i="0" dirty="0">
                <a:solidFill>
                  <a:srgbClr val="002060"/>
                </a:solidFill>
                <a:effectLst/>
                <a:latin typeface="Times New Roman, serif"/>
              </a:rPr>
              <a:t> </a:t>
            </a:r>
            <a:r>
              <a:rPr lang="ru-RU" b="0" i="0" dirty="0" err="1">
                <a:solidFill>
                  <a:srgbClr val="002060"/>
                </a:solidFill>
                <a:effectLst/>
                <a:latin typeface="Times New Roman, serif"/>
              </a:rPr>
              <a:t>мәселелер</a:t>
            </a:r>
            <a:r>
              <a:rPr lang="ru-RU" b="0" i="0" dirty="0">
                <a:solidFill>
                  <a:srgbClr val="002060"/>
                </a:solidFill>
                <a:effectLst/>
                <a:latin typeface="Times New Roman, serif"/>
              </a:rPr>
              <a:t> </a:t>
            </a:r>
            <a:r>
              <a:rPr lang="ru-RU" b="0" i="0" dirty="0" err="1">
                <a:solidFill>
                  <a:srgbClr val="002060"/>
                </a:solidFill>
                <a:effectLst/>
                <a:latin typeface="Times New Roman, serif"/>
              </a:rPr>
              <a:t>арқылы</a:t>
            </a:r>
            <a:r>
              <a:rPr lang="ru-RU" b="0" i="0" dirty="0">
                <a:solidFill>
                  <a:srgbClr val="002060"/>
                </a:solidFill>
                <a:effectLst/>
                <a:latin typeface="Times New Roman, serif"/>
              </a:rPr>
              <a:t>  </a:t>
            </a:r>
            <a:r>
              <a:rPr lang="ru-RU" b="0" i="0" dirty="0" err="1">
                <a:solidFill>
                  <a:srgbClr val="002060"/>
                </a:solidFill>
                <a:effectLst/>
                <a:latin typeface="Times New Roman, serif"/>
              </a:rPr>
              <a:t>көптеген</a:t>
            </a:r>
            <a:r>
              <a:rPr lang="ru-RU" b="0" i="0" dirty="0">
                <a:solidFill>
                  <a:srgbClr val="002060"/>
                </a:solidFill>
                <a:effectLst/>
                <a:latin typeface="Times New Roman, serif"/>
              </a:rPr>
              <a:t> </a:t>
            </a:r>
            <a:r>
              <a:rPr lang="ru-RU" b="0" i="0" dirty="0" err="1">
                <a:solidFill>
                  <a:srgbClr val="002060"/>
                </a:solidFill>
                <a:effectLst/>
                <a:latin typeface="Times New Roman, serif"/>
              </a:rPr>
              <a:t>аурулар</a:t>
            </a:r>
            <a:r>
              <a:rPr lang="ru-RU" b="0" i="0" dirty="0">
                <a:solidFill>
                  <a:srgbClr val="002060"/>
                </a:solidFill>
                <a:effectLst/>
                <a:latin typeface="Times New Roman, serif"/>
              </a:rPr>
              <a:t> </a:t>
            </a:r>
            <a:r>
              <a:rPr lang="ru-RU" b="0" i="0" dirty="0" err="1">
                <a:solidFill>
                  <a:srgbClr val="002060"/>
                </a:solidFill>
                <a:effectLst/>
                <a:latin typeface="Times New Roman, serif"/>
              </a:rPr>
              <a:t>жүріп</a:t>
            </a:r>
            <a:r>
              <a:rPr lang="ru-RU" b="0" i="0" dirty="0">
                <a:solidFill>
                  <a:srgbClr val="002060"/>
                </a:solidFill>
                <a:effectLst/>
                <a:latin typeface="Times New Roman, serif"/>
              </a:rPr>
              <a:t> </a:t>
            </a:r>
            <a:r>
              <a:rPr lang="ru-RU" b="0" i="0" dirty="0" err="1">
                <a:solidFill>
                  <a:srgbClr val="002060"/>
                </a:solidFill>
                <a:effectLst/>
                <a:latin typeface="Times New Roman, serif"/>
              </a:rPr>
              <a:t>жатыр</a:t>
            </a:r>
            <a:r>
              <a:rPr lang="ru-RU" b="0" i="0" dirty="0">
                <a:solidFill>
                  <a:srgbClr val="002060"/>
                </a:solidFill>
                <a:effectLst/>
                <a:latin typeface="Times New Roman, serif"/>
              </a:rPr>
              <a:t>, </a:t>
            </a:r>
            <a:r>
              <a:rPr lang="ru-RU" b="0" i="0" dirty="0" err="1">
                <a:solidFill>
                  <a:srgbClr val="002060"/>
                </a:solidFill>
                <a:effectLst/>
                <a:latin typeface="Times New Roman, serif"/>
              </a:rPr>
              <a:t>бұл</a:t>
            </a:r>
            <a:r>
              <a:rPr lang="ru-RU" b="0" i="0" dirty="0">
                <a:solidFill>
                  <a:srgbClr val="002060"/>
                </a:solidFill>
                <a:effectLst/>
                <a:latin typeface="Times New Roman, serif"/>
              </a:rPr>
              <a:t> </a:t>
            </a:r>
            <a:r>
              <a:rPr lang="ru-RU" b="0" i="0" dirty="0" err="1">
                <a:solidFill>
                  <a:srgbClr val="002060"/>
                </a:solidFill>
                <a:effectLst/>
                <a:latin typeface="Times New Roman, serif"/>
              </a:rPr>
              <a:t>проблеманы</a:t>
            </a:r>
            <a:r>
              <a:rPr lang="ru-RU" b="0" i="0" dirty="0">
                <a:solidFill>
                  <a:srgbClr val="002060"/>
                </a:solidFill>
                <a:effectLst/>
                <a:latin typeface="Times New Roman, serif"/>
              </a:rPr>
              <a:t> </a:t>
            </a:r>
            <a:r>
              <a:rPr lang="ru-RU" b="0" i="0" dirty="0" err="1">
                <a:solidFill>
                  <a:srgbClr val="002060"/>
                </a:solidFill>
                <a:effectLst/>
                <a:latin typeface="Times New Roman, serif"/>
              </a:rPr>
              <a:t>шешудің</a:t>
            </a:r>
            <a:r>
              <a:rPr lang="ru-RU" b="0" i="0" dirty="0">
                <a:solidFill>
                  <a:srgbClr val="002060"/>
                </a:solidFill>
                <a:effectLst/>
                <a:latin typeface="Times New Roman, serif"/>
              </a:rPr>
              <a:t> </a:t>
            </a:r>
            <a:r>
              <a:rPr lang="ru-RU" b="0" i="0" dirty="0" err="1">
                <a:solidFill>
                  <a:srgbClr val="002060"/>
                </a:solidFill>
                <a:effectLst/>
                <a:latin typeface="Times New Roman, serif"/>
              </a:rPr>
              <a:t>негізгі</a:t>
            </a:r>
            <a:r>
              <a:rPr lang="ru-RU" b="0" i="0" dirty="0">
                <a:solidFill>
                  <a:srgbClr val="002060"/>
                </a:solidFill>
                <a:effectLst/>
                <a:latin typeface="Times New Roman, serif"/>
              </a:rPr>
              <a:t> </a:t>
            </a:r>
            <a:r>
              <a:rPr lang="ru-RU" b="0" i="0" dirty="0" err="1">
                <a:solidFill>
                  <a:srgbClr val="002060"/>
                </a:solidFill>
                <a:effectLst/>
                <a:latin typeface="Times New Roman, serif"/>
              </a:rPr>
              <a:t>жолы</a:t>
            </a:r>
            <a:r>
              <a:rPr lang="ru-RU" b="0" i="0" dirty="0">
                <a:solidFill>
                  <a:srgbClr val="002060"/>
                </a:solidFill>
                <a:effectLst/>
                <a:latin typeface="Times New Roman, serif"/>
              </a:rPr>
              <a:t> </a:t>
            </a:r>
            <a:r>
              <a:rPr lang="ru-RU" b="0" i="0" dirty="0" err="1">
                <a:solidFill>
                  <a:srgbClr val="002060"/>
                </a:solidFill>
                <a:effectLst/>
                <a:latin typeface="Times New Roman, serif"/>
              </a:rPr>
              <a:t>салауатты</a:t>
            </a:r>
            <a:r>
              <a:rPr lang="ru-RU" b="0" i="0" dirty="0">
                <a:solidFill>
                  <a:srgbClr val="002060"/>
                </a:solidFill>
                <a:effectLst/>
                <a:latin typeface="Times New Roman, serif"/>
              </a:rPr>
              <a:t> </a:t>
            </a:r>
            <a:r>
              <a:rPr lang="ru-RU" b="0" i="0" dirty="0" err="1">
                <a:solidFill>
                  <a:srgbClr val="002060"/>
                </a:solidFill>
                <a:effectLst/>
                <a:latin typeface="Times New Roman, serif"/>
              </a:rPr>
              <a:t>өмір</a:t>
            </a:r>
            <a:r>
              <a:rPr lang="ru-RU" b="0" i="0" dirty="0">
                <a:solidFill>
                  <a:srgbClr val="002060"/>
                </a:solidFill>
                <a:effectLst/>
                <a:latin typeface="Times New Roman, serif"/>
              </a:rPr>
              <a:t> </a:t>
            </a:r>
            <a:r>
              <a:rPr lang="ru-RU" b="0" i="0" dirty="0" err="1">
                <a:solidFill>
                  <a:srgbClr val="002060"/>
                </a:solidFill>
                <a:effectLst/>
                <a:latin typeface="Times New Roman, serif"/>
              </a:rPr>
              <a:t>салтын</a:t>
            </a:r>
            <a:r>
              <a:rPr lang="ru-RU" b="0" i="0" dirty="0">
                <a:solidFill>
                  <a:srgbClr val="002060"/>
                </a:solidFill>
                <a:effectLst/>
                <a:latin typeface="Times New Roman, serif"/>
              </a:rPr>
              <a:t> </a:t>
            </a:r>
            <a:r>
              <a:rPr lang="ru-RU" b="0" i="0" dirty="0" err="1">
                <a:solidFill>
                  <a:srgbClr val="002060"/>
                </a:solidFill>
                <a:effectLst/>
                <a:latin typeface="Times New Roman, serif"/>
              </a:rPr>
              <a:t>қалыптастыру</a:t>
            </a:r>
            <a:r>
              <a:rPr lang="ru-RU" b="0" i="0" dirty="0">
                <a:solidFill>
                  <a:srgbClr val="002060"/>
                </a:solidFill>
                <a:effectLst/>
                <a:latin typeface="Times New Roman, serif"/>
              </a:rPr>
              <a:t>, </a:t>
            </a:r>
            <a:r>
              <a:rPr lang="ru-RU" b="0" i="0" dirty="0" err="1">
                <a:solidFill>
                  <a:srgbClr val="002060"/>
                </a:solidFill>
                <a:effectLst/>
                <a:latin typeface="Times New Roman, serif"/>
              </a:rPr>
              <a:t>кеңінен</a:t>
            </a:r>
            <a:r>
              <a:rPr lang="ru-RU" b="0" i="0" dirty="0">
                <a:solidFill>
                  <a:srgbClr val="002060"/>
                </a:solidFill>
                <a:effectLst/>
                <a:latin typeface="Times New Roman, serif"/>
              </a:rPr>
              <a:t> </a:t>
            </a:r>
            <a:r>
              <a:rPr lang="ru-RU" b="0" i="0" dirty="0" err="1">
                <a:solidFill>
                  <a:srgbClr val="002060"/>
                </a:solidFill>
                <a:effectLst/>
                <a:latin typeface="Times New Roman, serif"/>
              </a:rPr>
              <a:t>насихаттау</a:t>
            </a:r>
            <a:r>
              <a:rPr lang="ru-RU" b="0" i="0" dirty="0">
                <a:solidFill>
                  <a:srgbClr val="002060"/>
                </a:solidFill>
                <a:effectLst/>
                <a:latin typeface="Times New Roman, serif"/>
              </a:rPr>
              <a:t> </a:t>
            </a:r>
            <a:r>
              <a:rPr lang="ru-RU" b="0" i="0" dirty="0" err="1">
                <a:solidFill>
                  <a:srgbClr val="002060"/>
                </a:solidFill>
                <a:effectLst/>
                <a:latin typeface="Times New Roman, serif"/>
              </a:rPr>
              <a:t>болып</a:t>
            </a:r>
            <a:r>
              <a:rPr lang="ru-RU" b="0" i="0" dirty="0">
                <a:solidFill>
                  <a:srgbClr val="002060"/>
                </a:solidFill>
                <a:effectLst/>
                <a:latin typeface="Times New Roman, serif"/>
              </a:rPr>
              <a:t> </a:t>
            </a:r>
            <a:r>
              <a:rPr lang="ru-RU" b="0" i="0" dirty="0" err="1">
                <a:solidFill>
                  <a:srgbClr val="002060"/>
                </a:solidFill>
                <a:effectLst/>
                <a:latin typeface="Times New Roman, serif"/>
              </a:rPr>
              <a:t>отыр</a:t>
            </a:r>
            <a:r>
              <a:rPr lang="ru-RU" b="0" i="0" dirty="0">
                <a:solidFill>
                  <a:srgbClr val="002060"/>
                </a:solidFill>
                <a:effectLst/>
                <a:latin typeface="Times New Roman, serif"/>
              </a:rPr>
              <a:t>. </a:t>
            </a:r>
            <a:r>
              <a:rPr lang="ru-RU" b="0" i="0" dirty="0" err="1">
                <a:solidFill>
                  <a:srgbClr val="002060"/>
                </a:solidFill>
                <a:effectLst/>
                <a:latin typeface="Times New Roman, serif"/>
              </a:rPr>
              <a:t>Бұл</a:t>
            </a:r>
            <a:r>
              <a:rPr lang="ru-RU" b="0" i="0" dirty="0">
                <a:solidFill>
                  <a:srgbClr val="002060"/>
                </a:solidFill>
                <a:effectLst/>
                <a:latin typeface="Times New Roman, serif"/>
              </a:rPr>
              <a:t> </a:t>
            </a:r>
            <a:r>
              <a:rPr lang="ru-RU" b="0" i="0" dirty="0" err="1">
                <a:solidFill>
                  <a:srgbClr val="002060"/>
                </a:solidFill>
                <a:effectLst/>
                <a:latin typeface="Times New Roman, serif"/>
              </a:rPr>
              <a:t>тұрғыда</a:t>
            </a:r>
            <a:r>
              <a:rPr lang="ru-RU" b="0" i="0" dirty="0">
                <a:solidFill>
                  <a:srgbClr val="002060"/>
                </a:solidFill>
                <a:effectLst/>
                <a:latin typeface="Times New Roman, serif"/>
              </a:rPr>
              <a:t> </a:t>
            </a:r>
            <a:r>
              <a:rPr lang="ru-RU" b="0" i="0" dirty="0" err="1">
                <a:solidFill>
                  <a:srgbClr val="002060"/>
                </a:solidFill>
                <a:effectLst/>
                <a:latin typeface="Times New Roman, serif"/>
              </a:rPr>
              <a:t>елбасы</a:t>
            </a:r>
            <a:r>
              <a:rPr lang="ru-RU" b="0" i="0" dirty="0">
                <a:solidFill>
                  <a:srgbClr val="002060"/>
                </a:solidFill>
                <a:effectLst/>
                <a:latin typeface="Times New Roman, serif"/>
              </a:rPr>
              <a:t> « </a:t>
            </a:r>
            <a:r>
              <a:rPr lang="ru-RU" b="0" i="0" dirty="0" err="1">
                <a:solidFill>
                  <a:srgbClr val="002060"/>
                </a:solidFill>
                <a:effectLst/>
                <a:latin typeface="Times New Roman, serif"/>
              </a:rPr>
              <a:t>Қазақстан</a:t>
            </a:r>
            <a:r>
              <a:rPr lang="ru-RU" b="0" i="0" dirty="0">
                <a:solidFill>
                  <a:srgbClr val="002060"/>
                </a:solidFill>
                <a:effectLst/>
                <a:latin typeface="Times New Roman, serif"/>
              </a:rPr>
              <a:t> -2030» </a:t>
            </a:r>
            <a:r>
              <a:rPr lang="ru-RU" b="0" i="0" dirty="0" err="1">
                <a:solidFill>
                  <a:srgbClr val="002060"/>
                </a:solidFill>
                <a:effectLst/>
                <a:latin typeface="Times New Roman, serif"/>
              </a:rPr>
              <a:t>стратегиялық</a:t>
            </a:r>
            <a:r>
              <a:rPr lang="ru-RU" b="0" i="0" dirty="0">
                <a:solidFill>
                  <a:srgbClr val="002060"/>
                </a:solidFill>
                <a:effectLst/>
                <a:latin typeface="Times New Roman, serif"/>
              </a:rPr>
              <a:t> </a:t>
            </a:r>
            <a:r>
              <a:rPr lang="ru-RU" b="0" i="0" dirty="0" err="1">
                <a:solidFill>
                  <a:srgbClr val="002060"/>
                </a:solidFill>
                <a:effectLst/>
                <a:latin typeface="Times New Roman, serif"/>
              </a:rPr>
              <a:t>бағдарламасында</a:t>
            </a:r>
            <a:r>
              <a:rPr lang="ru-RU" b="0" i="0" dirty="0">
                <a:solidFill>
                  <a:srgbClr val="002060"/>
                </a:solidFill>
                <a:effectLst/>
                <a:latin typeface="Times New Roman, serif"/>
              </a:rPr>
              <a:t>  «</a:t>
            </a:r>
            <a:r>
              <a:rPr lang="ru-RU" b="0" i="0" dirty="0" err="1">
                <a:solidFill>
                  <a:srgbClr val="002060"/>
                </a:solidFill>
                <a:effectLst/>
                <a:latin typeface="Times New Roman, serif"/>
              </a:rPr>
              <a:t>Жеткілікті</a:t>
            </a:r>
            <a:r>
              <a:rPr lang="ru-RU" b="0" i="0" dirty="0">
                <a:solidFill>
                  <a:srgbClr val="002060"/>
                </a:solidFill>
                <a:effectLst/>
                <a:latin typeface="Times New Roman, serif"/>
              </a:rPr>
              <a:t> </a:t>
            </a:r>
            <a:r>
              <a:rPr lang="ru-RU" b="0" i="0" dirty="0" err="1">
                <a:solidFill>
                  <a:srgbClr val="002060"/>
                </a:solidFill>
                <a:effectLst/>
                <a:latin typeface="Times New Roman, serif"/>
              </a:rPr>
              <a:t>құралдар</a:t>
            </a:r>
            <a:r>
              <a:rPr lang="ru-RU" b="0" i="0" dirty="0">
                <a:solidFill>
                  <a:srgbClr val="002060"/>
                </a:solidFill>
                <a:effectLst/>
                <a:latin typeface="Times New Roman, serif"/>
              </a:rPr>
              <a:t> </a:t>
            </a:r>
            <a:r>
              <a:rPr lang="ru-RU" b="0" i="0" dirty="0" err="1">
                <a:solidFill>
                  <a:srgbClr val="002060"/>
                </a:solidFill>
                <a:effectLst/>
                <a:latin typeface="Times New Roman, serif"/>
              </a:rPr>
              <a:t>болмай</a:t>
            </a:r>
            <a:r>
              <a:rPr lang="ru-RU" b="0" i="0" dirty="0">
                <a:solidFill>
                  <a:srgbClr val="002060"/>
                </a:solidFill>
                <a:effectLst/>
                <a:latin typeface="Times New Roman, serif"/>
              </a:rPr>
              <a:t> </a:t>
            </a:r>
            <a:r>
              <a:rPr lang="ru-RU" b="0" i="0" dirty="0" err="1">
                <a:solidFill>
                  <a:srgbClr val="002060"/>
                </a:solidFill>
                <a:effectLst/>
                <a:latin typeface="Times New Roman, serif"/>
              </a:rPr>
              <a:t>тұрған</a:t>
            </a:r>
            <a:r>
              <a:rPr lang="ru-RU" b="0" i="0" dirty="0">
                <a:solidFill>
                  <a:srgbClr val="002060"/>
                </a:solidFill>
                <a:effectLst/>
                <a:latin typeface="Times New Roman, serif"/>
              </a:rPr>
              <a:t> </a:t>
            </a:r>
            <a:r>
              <a:rPr lang="ru-RU" b="0" i="0" dirty="0" err="1">
                <a:solidFill>
                  <a:srgbClr val="002060"/>
                </a:solidFill>
                <a:effectLst/>
                <a:latin typeface="Times New Roman, serif"/>
              </a:rPr>
              <a:t>жағдайда</a:t>
            </a:r>
            <a:r>
              <a:rPr lang="ru-RU" b="0" i="0" dirty="0">
                <a:solidFill>
                  <a:srgbClr val="002060"/>
                </a:solidFill>
                <a:effectLst/>
                <a:latin typeface="Times New Roman, serif"/>
              </a:rPr>
              <a:t>, </a:t>
            </a:r>
            <a:r>
              <a:rPr lang="ru-RU" b="0" i="0" dirty="0" err="1">
                <a:solidFill>
                  <a:srgbClr val="002060"/>
                </a:solidFill>
                <a:effectLst/>
                <a:latin typeface="Times New Roman, serif"/>
              </a:rPr>
              <a:t>ауруларға</a:t>
            </a:r>
            <a:r>
              <a:rPr lang="ru-RU" b="0" i="0" dirty="0">
                <a:solidFill>
                  <a:srgbClr val="002060"/>
                </a:solidFill>
                <a:effectLst/>
                <a:latin typeface="Times New Roman, serif"/>
              </a:rPr>
              <a:t> </a:t>
            </a:r>
            <a:r>
              <a:rPr lang="ru-RU" b="0" i="0" dirty="0" err="1">
                <a:solidFill>
                  <a:srgbClr val="002060"/>
                </a:solidFill>
                <a:effectLst/>
                <a:latin typeface="Times New Roman, serif"/>
              </a:rPr>
              <a:t>қарсы</a:t>
            </a:r>
            <a:r>
              <a:rPr lang="ru-RU" b="0" i="0" dirty="0">
                <a:solidFill>
                  <a:srgbClr val="002060"/>
                </a:solidFill>
                <a:effectLst/>
                <a:latin typeface="Times New Roman, serif"/>
              </a:rPr>
              <a:t> </a:t>
            </a:r>
            <a:r>
              <a:rPr lang="ru-RU" b="0" i="0" dirty="0" err="1">
                <a:solidFill>
                  <a:srgbClr val="002060"/>
                </a:solidFill>
                <a:effectLst/>
                <a:latin typeface="Times New Roman, serif"/>
              </a:rPr>
              <a:t>күрес</a:t>
            </a:r>
            <a:r>
              <a:rPr lang="ru-RU" b="0" i="0" dirty="0">
                <a:solidFill>
                  <a:srgbClr val="002060"/>
                </a:solidFill>
                <a:effectLst/>
                <a:latin typeface="Times New Roman, serif"/>
              </a:rPr>
              <a:t>, </a:t>
            </a:r>
            <a:r>
              <a:rPr lang="ru-RU" b="0" i="0" dirty="0" err="1">
                <a:solidFill>
                  <a:srgbClr val="002060"/>
                </a:solidFill>
                <a:effectLst/>
                <a:latin typeface="Times New Roman, serif"/>
              </a:rPr>
              <a:t>денсаулықты</a:t>
            </a:r>
            <a:r>
              <a:rPr lang="ru-RU" b="0" i="0" dirty="0">
                <a:solidFill>
                  <a:srgbClr val="002060"/>
                </a:solidFill>
                <a:effectLst/>
                <a:latin typeface="Times New Roman, serif"/>
              </a:rPr>
              <a:t> </a:t>
            </a:r>
            <a:r>
              <a:rPr lang="ru-RU" b="0" i="0" dirty="0" err="1">
                <a:solidFill>
                  <a:srgbClr val="002060"/>
                </a:solidFill>
                <a:effectLst/>
                <a:latin typeface="Times New Roman, serif"/>
              </a:rPr>
              <a:t>нығайту</a:t>
            </a:r>
            <a:r>
              <a:rPr lang="ru-RU" b="0" i="0" dirty="0">
                <a:solidFill>
                  <a:srgbClr val="002060"/>
                </a:solidFill>
                <a:effectLst/>
                <a:latin typeface="Times New Roman, serif"/>
              </a:rPr>
              <a:t> </a:t>
            </a:r>
            <a:r>
              <a:rPr lang="ru-RU" b="0" i="0" dirty="0" err="1">
                <a:solidFill>
                  <a:srgbClr val="002060"/>
                </a:solidFill>
                <a:effectLst/>
                <a:latin typeface="Times New Roman, serif"/>
              </a:rPr>
              <a:t>жөніндегі</a:t>
            </a:r>
            <a:r>
              <a:rPr lang="ru-RU" b="0" i="0" dirty="0">
                <a:solidFill>
                  <a:srgbClr val="002060"/>
                </a:solidFill>
                <a:effectLst/>
                <a:latin typeface="Times New Roman, serif"/>
              </a:rPr>
              <a:t> </a:t>
            </a:r>
            <a:r>
              <a:rPr lang="ru-RU" b="0" i="0" dirty="0" err="1">
                <a:solidFill>
                  <a:srgbClr val="002060"/>
                </a:solidFill>
                <a:effectLst/>
                <a:latin typeface="Times New Roman, serif"/>
              </a:rPr>
              <a:t>біздің</a:t>
            </a:r>
            <a:r>
              <a:rPr lang="ru-RU" b="0" i="0" dirty="0">
                <a:solidFill>
                  <a:srgbClr val="002060"/>
                </a:solidFill>
                <a:effectLst/>
                <a:latin typeface="Times New Roman, serif"/>
              </a:rPr>
              <a:t> </a:t>
            </a:r>
            <a:r>
              <a:rPr lang="ru-RU" b="0" i="0" dirty="0" err="1">
                <a:solidFill>
                  <a:srgbClr val="002060"/>
                </a:solidFill>
                <a:effectLst/>
                <a:latin typeface="Times New Roman, serif"/>
              </a:rPr>
              <a:t>стратегиямыз</a:t>
            </a:r>
            <a:r>
              <a:rPr lang="ru-RU" b="0" i="0" dirty="0">
                <a:solidFill>
                  <a:srgbClr val="002060"/>
                </a:solidFill>
                <a:effectLst/>
                <a:latin typeface="Times New Roman, serif"/>
              </a:rPr>
              <a:t> –</a:t>
            </a:r>
            <a:r>
              <a:rPr lang="ru-RU" b="0" i="0" dirty="0" err="1">
                <a:solidFill>
                  <a:srgbClr val="002060"/>
                </a:solidFill>
                <a:effectLst/>
                <a:latin typeface="Times New Roman, serif"/>
              </a:rPr>
              <a:t>азаматтарымызды</a:t>
            </a:r>
            <a:r>
              <a:rPr lang="ru-RU" b="0" i="0" dirty="0">
                <a:solidFill>
                  <a:srgbClr val="002060"/>
                </a:solidFill>
                <a:effectLst/>
                <a:latin typeface="Times New Roman, serif"/>
              </a:rPr>
              <a:t> </a:t>
            </a:r>
            <a:r>
              <a:rPr lang="ru-RU" b="0" i="0" dirty="0" err="1">
                <a:solidFill>
                  <a:srgbClr val="002060"/>
                </a:solidFill>
                <a:effectLst/>
                <a:latin typeface="Times New Roman, serif"/>
              </a:rPr>
              <a:t>салауатты</a:t>
            </a:r>
            <a:r>
              <a:rPr lang="ru-RU" b="0" i="0" dirty="0">
                <a:solidFill>
                  <a:srgbClr val="002060"/>
                </a:solidFill>
                <a:effectLst/>
                <a:latin typeface="Times New Roman, serif"/>
              </a:rPr>
              <a:t> </a:t>
            </a:r>
            <a:r>
              <a:rPr lang="ru-RU" b="0" i="0" dirty="0" err="1">
                <a:solidFill>
                  <a:srgbClr val="002060"/>
                </a:solidFill>
                <a:effectLst/>
                <a:latin typeface="Times New Roman, serif"/>
              </a:rPr>
              <a:t>өмір</a:t>
            </a:r>
            <a:r>
              <a:rPr lang="ru-RU" b="0" i="0" dirty="0">
                <a:solidFill>
                  <a:srgbClr val="002060"/>
                </a:solidFill>
                <a:effectLst/>
                <a:latin typeface="Times New Roman, serif"/>
              </a:rPr>
              <a:t> </a:t>
            </a:r>
            <a:r>
              <a:rPr lang="ru-RU" b="0" i="0" dirty="0" err="1">
                <a:solidFill>
                  <a:srgbClr val="002060"/>
                </a:solidFill>
                <a:effectLst/>
                <a:latin typeface="Times New Roman, serif"/>
              </a:rPr>
              <a:t>салтын</a:t>
            </a:r>
            <a:r>
              <a:rPr lang="ru-RU" b="0" i="0" dirty="0">
                <a:solidFill>
                  <a:srgbClr val="002060"/>
                </a:solidFill>
                <a:effectLst/>
                <a:latin typeface="Times New Roman, serif"/>
              </a:rPr>
              <a:t> </a:t>
            </a:r>
            <a:r>
              <a:rPr lang="ru-RU" b="0" i="0" dirty="0" err="1">
                <a:solidFill>
                  <a:srgbClr val="002060"/>
                </a:solidFill>
                <a:effectLst/>
                <a:latin typeface="Times New Roman, serif"/>
              </a:rPr>
              <a:t>әзірлеуден</a:t>
            </a:r>
            <a:r>
              <a:rPr lang="ru-RU" b="0" i="0" dirty="0">
                <a:solidFill>
                  <a:srgbClr val="002060"/>
                </a:solidFill>
                <a:effectLst/>
                <a:latin typeface="Times New Roman, serif"/>
              </a:rPr>
              <a:t> </a:t>
            </a:r>
            <a:r>
              <a:rPr lang="ru-RU" b="0" i="0" dirty="0" err="1">
                <a:solidFill>
                  <a:srgbClr val="002060"/>
                </a:solidFill>
                <a:effectLst/>
                <a:latin typeface="Times New Roman, serif"/>
              </a:rPr>
              <a:t>басталады</a:t>
            </a:r>
            <a:r>
              <a:rPr lang="ru-RU" b="0" i="0" dirty="0">
                <a:solidFill>
                  <a:srgbClr val="002060"/>
                </a:solidFill>
                <a:effectLst/>
                <a:latin typeface="Times New Roman, serif"/>
              </a:rPr>
              <a:t>» -</a:t>
            </a:r>
            <a:r>
              <a:rPr lang="ru-RU" b="0" i="0" dirty="0" err="1">
                <a:solidFill>
                  <a:srgbClr val="002060"/>
                </a:solidFill>
                <a:effectLst/>
                <a:latin typeface="Times New Roman, serif"/>
              </a:rPr>
              <a:t>деп</a:t>
            </a:r>
            <a:r>
              <a:rPr lang="ru-RU" b="0" i="0" dirty="0">
                <a:solidFill>
                  <a:srgbClr val="002060"/>
                </a:solidFill>
                <a:effectLst/>
                <a:latin typeface="Times New Roman, serif"/>
              </a:rPr>
              <a:t> </a:t>
            </a:r>
            <a:r>
              <a:rPr lang="ru-RU" b="0" i="0" dirty="0" err="1">
                <a:solidFill>
                  <a:srgbClr val="002060"/>
                </a:solidFill>
                <a:effectLst/>
                <a:latin typeface="Times New Roman, serif"/>
              </a:rPr>
              <a:t>атап</a:t>
            </a:r>
            <a:r>
              <a:rPr lang="ru-RU" b="0" i="0" dirty="0">
                <a:solidFill>
                  <a:srgbClr val="002060"/>
                </a:solidFill>
                <a:effectLst/>
                <a:latin typeface="Times New Roman, serif"/>
              </a:rPr>
              <a:t> </a:t>
            </a:r>
            <a:r>
              <a:rPr lang="ru-RU" b="0" i="0" dirty="0" err="1">
                <a:solidFill>
                  <a:srgbClr val="002060"/>
                </a:solidFill>
                <a:effectLst/>
                <a:latin typeface="Times New Roman, serif"/>
              </a:rPr>
              <a:t>көрсетті</a:t>
            </a:r>
            <a:r>
              <a:rPr lang="ru-RU" b="0" i="0" dirty="0">
                <a:solidFill>
                  <a:srgbClr val="002060"/>
                </a:solidFill>
                <a:effectLst/>
                <a:latin typeface="Times New Roman, serif"/>
              </a:rPr>
              <a:t>. </a:t>
            </a:r>
            <a:r>
              <a:rPr lang="ru-RU" b="0" i="0" dirty="0" err="1">
                <a:solidFill>
                  <a:srgbClr val="002060"/>
                </a:solidFill>
                <a:effectLst/>
                <a:latin typeface="Times New Roman, serif"/>
              </a:rPr>
              <a:t>Сондықтан</a:t>
            </a:r>
            <a:r>
              <a:rPr lang="ru-RU" b="0" i="0" dirty="0">
                <a:solidFill>
                  <a:srgbClr val="002060"/>
                </a:solidFill>
                <a:effectLst/>
                <a:latin typeface="Times New Roman, serif"/>
              </a:rPr>
              <a:t> </a:t>
            </a:r>
            <a:r>
              <a:rPr lang="ru-RU" b="0" i="0" dirty="0" err="1">
                <a:solidFill>
                  <a:srgbClr val="002060"/>
                </a:solidFill>
                <a:effectLst/>
                <a:latin typeface="Times New Roman, serif"/>
              </a:rPr>
              <a:t>келешегімізді</a:t>
            </a:r>
            <a:r>
              <a:rPr lang="ru-RU" b="0" i="0" dirty="0">
                <a:solidFill>
                  <a:srgbClr val="002060"/>
                </a:solidFill>
                <a:effectLst/>
                <a:latin typeface="Times New Roman, serif"/>
              </a:rPr>
              <a:t> </a:t>
            </a:r>
            <a:r>
              <a:rPr lang="ru-RU" b="0" i="0" dirty="0" err="1">
                <a:solidFill>
                  <a:srgbClr val="002060"/>
                </a:solidFill>
                <a:effectLst/>
                <a:latin typeface="Times New Roman, serif"/>
              </a:rPr>
              <a:t>ойлай</a:t>
            </a:r>
            <a:r>
              <a:rPr lang="ru-RU" b="0" i="0" dirty="0">
                <a:solidFill>
                  <a:srgbClr val="002060"/>
                </a:solidFill>
                <a:effectLst/>
                <a:latin typeface="Times New Roman, serif"/>
              </a:rPr>
              <a:t> </a:t>
            </a:r>
            <a:r>
              <a:rPr lang="ru-RU" b="0" i="0" dirty="0" err="1">
                <a:solidFill>
                  <a:srgbClr val="002060"/>
                </a:solidFill>
                <a:effectLst/>
                <a:latin typeface="Times New Roman, serif"/>
              </a:rPr>
              <a:t>келе</a:t>
            </a:r>
            <a:r>
              <a:rPr lang="ru-RU" b="0" i="0" dirty="0">
                <a:solidFill>
                  <a:srgbClr val="002060"/>
                </a:solidFill>
                <a:effectLst/>
                <a:latin typeface="Times New Roman, serif"/>
              </a:rPr>
              <a:t> </a:t>
            </a:r>
            <a:r>
              <a:rPr lang="ru-RU" b="0" i="0" dirty="0" err="1">
                <a:solidFill>
                  <a:srgbClr val="002060"/>
                </a:solidFill>
                <a:effectLst/>
                <a:latin typeface="Times New Roman, serif"/>
              </a:rPr>
              <a:t>жс</a:t>
            </a:r>
            <a:r>
              <a:rPr lang="ru-RU" b="0" i="0" dirty="0">
                <a:solidFill>
                  <a:srgbClr val="002060"/>
                </a:solidFill>
                <a:effectLst/>
                <a:latin typeface="Times New Roman, serif"/>
              </a:rPr>
              <a:t> </a:t>
            </a:r>
            <a:r>
              <a:rPr lang="ru-RU" b="0" i="0" dirty="0" err="1">
                <a:solidFill>
                  <a:srgbClr val="002060"/>
                </a:solidFill>
                <a:effectLst/>
                <a:latin typeface="Times New Roman, serif"/>
              </a:rPr>
              <a:t>жеткіншектерді</a:t>
            </a:r>
            <a:r>
              <a:rPr lang="ru-RU" b="0" i="0" dirty="0">
                <a:solidFill>
                  <a:srgbClr val="002060"/>
                </a:solidFill>
                <a:effectLst/>
                <a:latin typeface="Times New Roman, serif"/>
              </a:rPr>
              <a:t> </a:t>
            </a:r>
            <a:r>
              <a:rPr lang="ru-RU" b="0" i="0" dirty="0" err="1">
                <a:solidFill>
                  <a:srgbClr val="002060"/>
                </a:solidFill>
                <a:effectLst/>
                <a:latin typeface="Times New Roman, serif"/>
              </a:rPr>
              <a:t>Салауатты</a:t>
            </a:r>
            <a:r>
              <a:rPr lang="ru-RU" b="0" i="0" dirty="0">
                <a:solidFill>
                  <a:srgbClr val="002060"/>
                </a:solidFill>
                <a:effectLst/>
                <a:latin typeface="Times New Roman, serif"/>
              </a:rPr>
              <a:t> </a:t>
            </a:r>
            <a:r>
              <a:rPr lang="ru-RU" b="0" i="0" dirty="0" err="1">
                <a:solidFill>
                  <a:srgbClr val="002060"/>
                </a:solidFill>
                <a:effectLst/>
                <a:latin typeface="Times New Roman, serif"/>
              </a:rPr>
              <a:t>өмір</a:t>
            </a:r>
            <a:r>
              <a:rPr lang="ru-RU" b="0" i="0" dirty="0">
                <a:solidFill>
                  <a:srgbClr val="002060"/>
                </a:solidFill>
                <a:effectLst/>
                <a:latin typeface="Times New Roman, serif"/>
              </a:rPr>
              <a:t> </a:t>
            </a:r>
            <a:r>
              <a:rPr lang="ru-RU" b="0" i="0" dirty="0" err="1">
                <a:solidFill>
                  <a:srgbClr val="002060"/>
                </a:solidFill>
                <a:effectLst/>
                <a:latin typeface="Times New Roman, serif"/>
              </a:rPr>
              <a:t>салтын</a:t>
            </a:r>
            <a:r>
              <a:rPr lang="ru-RU" b="0" i="0" dirty="0">
                <a:solidFill>
                  <a:srgbClr val="002060"/>
                </a:solidFill>
                <a:effectLst/>
                <a:latin typeface="Times New Roman, serif"/>
              </a:rPr>
              <a:t> </a:t>
            </a:r>
            <a:r>
              <a:rPr lang="ru-RU" b="0" i="0" dirty="0" err="1">
                <a:solidFill>
                  <a:srgbClr val="002060"/>
                </a:solidFill>
                <a:effectLst/>
                <a:latin typeface="Times New Roman, serif"/>
              </a:rPr>
              <a:t>ұстануға</a:t>
            </a:r>
            <a:r>
              <a:rPr lang="ru-RU" b="0" i="0" dirty="0">
                <a:solidFill>
                  <a:srgbClr val="002060"/>
                </a:solidFill>
                <a:effectLst/>
                <a:latin typeface="Times New Roman, serif"/>
              </a:rPr>
              <a:t> бет </a:t>
            </a:r>
            <a:r>
              <a:rPr lang="ru-RU" b="0" i="0" dirty="0" err="1">
                <a:solidFill>
                  <a:srgbClr val="002060"/>
                </a:solidFill>
                <a:effectLst/>
                <a:latin typeface="Times New Roman, serif"/>
              </a:rPr>
              <a:t>бұрғызу</a:t>
            </a:r>
            <a:r>
              <a:rPr lang="ru-RU" b="0" i="0" dirty="0">
                <a:solidFill>
                  <a:srgbClr val="002060"/>
                </a:solidFill>
                <a:effectLst/>
                <a:latin typeface="Times New Roman, serif"/>
              </a:rPr>
              <a:t> </a:t>
            </a:r>
            <a:r>
              <a:rPr lang="ru-RU" b="0" i="0" dirty="0" err="1">
                <a:solidFill>
                  <a:srgbClr val="002060"/>
                </a:solidFill>
                <a:effectLst/>
                <a:latin typeface="Times New Roman, serif"/>
              </a:rPr>
              <a:t>керек</a:t>
            </a:r>
            <a:r>
              <a:rPr lang="ru-RU" b="0" i="0" dirty="0">
                <a:solidFill>
                  <a:srgbClr val="002060"/>
                </a:solidFill>
                <a:effectLst/>
                <a:latin typeface="Times New Roman, serif"/>
              </a:rPr>
              <a:t>.</a:t>
            </a:r>
          </a:p>
        </p:txBody>
      </p:sp>
    </p:spTree>
    <p:extLst>
      <p:ext uri="{BB962C8B-B14F-4D97-AF65-F5344CB8AC3E}">
        <p14:creationId xmlns:p14="http://schemas.microsoft.com/office/powerpoint/2010/main" val="285175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4"/>
          <p:cNvSpPr>
            <a:spLocks noChangeArrowheads="1" noChangeShapeType="1" noTextEdit="1"/>
          </p:cNvSpPr>
          <p:nvPr/>
        </p:nvSpPr>
        <p:spPr bwMode="auto">
          <a:xfrm>
            <a:off x="395288" y="260350"/>
            <a:ext cx="8135937" cy="523875"/>
          </a:xfrm>
          <a:prstGeom prst="rect">
            <a:avLst/>
          </a:prstGeom>
        </p:spPr>
        <p:txBody>
          <a:bodyPr wrap="none" fromWordArt="1">
            <a:prstTxWarp prst="textPlain">
              <a:avLst>
                <a:gd name="adj" fmla="val 50000"/>
              </a:avLst>
            </a:prstTxWarp>
          </a:bodyPr>
          <a:lstStyle/>
          <a:p>
            <a:pPr algn="ctr"/>
            <a:r>
              <a:rPr lang="ru-RU" sz="3600" i="1" kern="10" dirty="0" err="1">
                <a:ln w="9525">
                  <a:solidFill>
                    <a:srgbClr val="000000"/>
                  </a:solidFill>
                  <a:round/>
                  <a:headEnd/>
                  <a:tailEnd/>
                </a:ln>
                <a:solidFill>
                  <a:srgbClr val="0000FF"/>
                </a:solidFill>
                <a:latin typeface="Times New Roman"/>
                <a:cs typeface="Times New Roman"/>
              </a:rPr>
              <a:t>Ішімдік</a:t>
            </a:r>
            <a:r>
              <a:rPr lang="ru-RU" sz="3600" i="1" kern="10" dirty="0">
                <a:ln w="9525">
                  <a:solidFill>
                    <a:srgbClr val="000000"/>
                  </a:solidFill>
                  <a:round/>
                  <a:headEnd/>
                  <a:tailEnd/>
                </a:ln>
                <a:solidFill>
                  <a:srgbClr val="0000FF"/>
                </a:solidFill>
                <a:latin typeface="Times New Roman"/>
                <a:cs typeface="Times New Roman"/>
              </a:rPr>
              <a:t> </a:t>
            </a:r>
            <a:r>
              <a:rPr lang="ru-RU" sz="3600" i="1" kern="10" dirty="0" err="1">
                <a:ln w="9525">
                  <a:solidFill>
                    <a:srgbClr val="000000"/>
                  </a:solidFill>
                  <a:round/>
                  <a:headEnd/>
                  <a:tailEnd/>
                </a:ln>
                <a:solidFill>
                  <a:srgbClr val="0000FF"/>
                </a:solidFill>
                <a:latin typeface="Times New Roman"/>
                <a:cs typeface="Times New Roman"/>
              </a:rPr>
              <a:t>тің</a:t>
            </a:r>
            <a:r>
              <a:rPr lang="ru-RU" sz="3600" i="1" kern="10" dirty="0">
                <a:ln w="9525">
                  <a:solidFill>
                    <a:srgbClr val="000000"/>
                  </a:solidFill>
                  <a:round/>
                  <a:headEnd/>
                  <a:tailEnd/>
                </a:ln>
                <a:solidFill>
                  <a:srgbClr val="0000FF"/>
                </a:solidFill>
                <a:latin typeface="Times New Roman"/>
                <a:cs typeface="Times New Roman"/>
              </a:rPr>
              <a:t> </a:t>
            </a:r>
            <a:r>
              <a:rPr lang="ru-RU" sz="3600" i="1" kern="10" dirty="0" err="1">
                <a:ln w="9525">
                  <a:solidFill>
                    <a:srgbClr val="000000"/>
                  </a:solidFill>
                  <a:round/>
                  <a:headEnd/>
                  <a:tailEnd/>
                </a:ln>
                <a:solidFill>
                  <a:srgbClr val="0000FF"/>
                </a:solidFill>
                <a:latin typeface="Times New Roman"/>
                <a:cs typeface="Times New Roman"/>
              </a:rPr>
              <a:t>алдын</a:t>
            </a:r>
            <a:r>
              <a:rPr lang="ru-RU" sz="3600" i="1" kern="10" dirty="0">
                <a:ln w="9525">
                  <a:solidFill>
                    <a:srgbClr val="000000"/>
                  </a:solidFill>
                  <a:round/>
                  <a:headEnd/>
                  <a:tailEnd/>
                </a:ln>
                <a:solidFill>
                  <a:srgbClr val="0000FF"/>
                </a:solidFill>
                <a:latin typeface="Times New Roman"/>
                <a:cs typeface="Times New Roman"/>
              </a:rPr>
              <a:t> </a:t>
            </a:r>
            <a:r>
              <a:rPr lang="ru-RU" sz="3600" i="1" kern="10" dirty="0" err="1">
                <a:ln w="9525">
                  <a:solidFill>
                    <a:srgbClr val="000000"/>
                  </a:solidFill>
                  <a:round/>
                  <a:headEnd/>
                  <a:tailEnd/>
                </a:ln>
                <a:solidFill>
                  <a:srgbClr val="0000FF"/>
                </a:solidFill>
                <a:latin typeface="Times New Roman"/>
                <a:cs typeface="Times New Roman"/>
              </a:rPr>
              <a:t>алу</a:t>
            </a:r>
            <a:r>
              <a:rPr lang="ru-RU" sz="3600" i="1" kern="10" dirty="0">
                <a:ln w="9525">
                  <a:solidFill>
                    <a:srgbClr val="000000"/>
                  </a:solidFill>
                  <a:round/>
                  <a:headEnd/>
                  <a:tailEnd/>
                </a:ln>
                <a:solidFill>
                  <a:srgbClr val="0000FF"/>
                </a:solidFill>
                <a:latin typeface="Times New Roman"/>
                <a:cs typeface="Times New Roman"/>
              </a:rPr>
              <a:t> </a:t>
            </a:r>
            <a:r>
              <a:rPr lang="ru-RU" sz="3600" i="1" kern="10" dirty="0" err="1">
                <a:ln w="9525">
                  <a:solidFill>
                    <a:srgbClr val="000000"/>
                  </a:solidFill>
                  <a:round/>
                  <a:headEnd/>
                  <a:tailEnd/>
                </a:ln>
                <a:solidFill>
                  <a:srgbClr val="0000FF"/>
                </a:solidFill>
                <a:latin typeface="Times New Roman"/>
                <a:cs typeface="Times New Roman"/>
              </a:rPr>
              <a:t>жұмыстары</a:t>
            </a:r>
            <a:r>
              <a:rPr lang="ru-RU" sz="3600" i="1" kern="10" dirty="0">
                <a:ln w="9525">
                  <a:solidFill>
                    <a:srgbClr val="000000"/>
                  </a:solidFill>
                  <a:round/>
                  <a:headEnd/>
                  <a:tailEnd/>
                </a:ln>
                <a:solidFill>
                  <a:srgbClr val="0000FF"/>
                </a:solidFill>
                <a:latin typeface="Times New Roman"/>
                <a:cs typeface="Times New Roman"/>
              </a:rPr>
              <a:t>:</a:t>
            </a:r>
          </a:p>
        </p:txBody>
      </p:sp>
      <p:sp>
        <p:nvSpPr>
          <p:cNvPr id="6" name="TextBox 3"/>
          <p:cNvSpPr txBox="1">
            <a:spLocks noChangeArrowheads="1"/>
          </p:cNvSpPr>
          <p:nvPr/>
        </p:nvSpPr>
        <p:spPr bwMode="auto">
          <a:xfrm>
            <a:off x="643272" y="1161056"/>
            <a:ext cx="8496944" cy="5696944"/>
          </a:xfrm>
          <a:prstGeom prst="rect">
            <a:avLst/>
          </a:prstGeom>
          <a:noFill/>
          <a:ln w="9525">
            <a:noFill/>
            <a:miter lim="800000"/>
            <a:headEnd/>
            <a:tailEnd/>
          </a:ln>
        </p:spPr>
        <p:txBody>
          <a:bodyPr wrap="square">
            <a:spAutoFit/>
          </a:bodyPr>
          <a:lstStyle/>
          <a:p>
            <a:pPr>
              <a:lnSpc>
                <a:spcPct val="90000"/>
              </a:lnSpc>
              <a:buFont typeface="Wingdings" pitchFamily="2" charset="2"/>
              <a:buChar char="Ø"/>
            </a:pPr>
            <a:r>
              <a:rPr lang="kk-KZ" dirty="0"/>
              <a:t> </a:t>
            </a:r>
            <a:r>
              <a:rPr lang="ru-RU" sz="1200" b="0" i="0" dirty="0">
                <a:solidFill>
                  <a:srgbClr val="212121"/>
                </a:solidFill>
                <a:effectLst/>
                <a:latin typeface="Times New Roman" panose="02020603050405020304" pitchFamily="18" charset="0"/>
                <a:cs typeface="Times New Roman" panose="02020603050405020304" pitchFamily="18" charset="0"/>
              </a:rPr>
              <a:t>ІШІМДІКТІҢ АЛДЫН АЛУ</a:t>
            </a:r>
          </a:p>
          <a:p>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Ішімдік</a:t>
            </a:r>
            <a:r>
              <a:rPr lang="ru-RU" sz="1200" b="0" i="0" dirty="0">
                <a:solidFill>
                  <a:srgbClr val="212121"/>
                </a:solidFill>
                <a:effectLst/>
                <a:latin typeface="Times New Roman" panose="02020603050405020304" pitchFamily="18" charset="0"/>
                <a:cs typeface="Times New Roman" panose="02020603050405020304" pitchFamily="18" charset="0"/>
              </a:rPr>
              <a:t> – </a:t>
            </a:r>
            <a:r>
              <a:rPr lang="ru-RU" sz="1200" b="0" i="0" dirty="0" err="1">
                <a:solidFill>
                  <a:srgbClr val="212121"/>
                </a:solidFill>
                <a:effectLst/>
                <a:latin typeface="Times New Roman" panose="02020603050405020304" pitchFamily="18" charset="0"/>
                <a:cs typeface="Times New Roman" panose="02020603050405020304" pitchFamily="18" charset="0"/>
              </a:rPr>
              <a:t>бұл</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спирттік</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сусындарды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ішуге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физикалық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психикалық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әуестігі</a:t>
            </a:r>
            <a:r>
              <a:rPr lang="ru-RU" sz="1200" b="0" i="0" dirty="0">
                <a:solidFill>
                  <a:srgbClr val="212121"/>
                </a:solidFill>
                <a:effectLst/>
                <a:latin typeface="Times New Roman" panose="02020603050405020304" pitchFamily="18" charset="0"/>
                <a:cs typeface="Times New Roman" panose="02020603050405020304" pitchFamily="18" charset="0"/>
              </a:rPr>
              <a:t> бар </a:t>
            </a:r>
            <a:r>
              <a:rPr lang="ru-RU" sz="1200" b="0" i="0" dirty="0" err="1">
                <a:solidFill>
                  <a:srgbClr val="212121"/>
                </a:solidFill>
                <a:effectLst/>
                <a:latin typeface="Times New Roman" panose="02020603050405020304" pitchFamily="18" charset="0"/>
                <a:cs typeface="Times New Roman" panose="02020603050405020304" pitchFamily="18" charset="0"/>
              </a:rPr>
              <a:t>күрделі</a:t>
            </a:r>
            <a:r>
              <a:rPr lang="ru-RU" sz="1200" b="0" i="0" dirty="0">
                <a:solidFill>
                  <a:srgbClr val="212121"/>
                </a:solidFill>
                <a:effectLst/>
                <a:latin typeface="Times New Roman" panose="02020603050405020304" pitchFamily="18" charset="0"/>
                <a:cs typeface="Times New Roman" panose="02020603050405020304" pitchFamily="18" charset="0"/>
              </a:rPr>
              <a:t> ауру. </a:t>
            </a:r>
            <a:r>
              <a:rPr lang="ru-RU" sz="1200" b="0" i="0" dirty="0" err="1">
                <a:solidFill>
                  <a:srgbClr val="212121"/>
                </a:solidFill>
                <a:effectLst/>
                <a:latin typeface="Times New Roman" panose="02020603050405020304" pitchFamily="18" charset="0"/>
                <a:cs typeface="Times New Roman" panose="02020603050405020304" pitchFamily="18" charset="0"/>
              </a:rPr>
              <a:t>Әртүрлі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жастағы</a:t>
            </a:r>
            <a:r>
              <a:rPr lang="ru-RU" sz="1200" b="0" i="0" dirty="0">
                <a:solidFill>
                  <a:srgbClr val="212121"/>
                </a:solidFill>
                <a:effectLst/>
                <a:latin typeface="Times New Roman" panose="02020603050405020304" pitchFamily="18" charset="0"/>
                <a:cs typeface="Times New Roman" panose="02020603050405020304" pitchFamily="18" charset="0"/>
              </a:rPr>
              <a:t> ер </a:t>
            </a:r>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әйел</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адамдар</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кей</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кезде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жасөспірімдер</a:t>
            </a:r>
            <a:r>
              <a:rPr lang="ru-RU" sz="1200" b="0" i="0" dirty="0">
                <a:solidFill>
                  <a:srgbClr val="212121"/>
                </a:solidFill>
                <a:effectLst/>
                <a:latin typeface="Times New Roman" panose="02020603050405020304" pitchFamily="18" charset="0"/>
                <a:cs typeface="Times New Roman" panose="02020603050405020304" pitchFamily="18" charset="0"/>
              </a:rPr>
              <a:t> мен </a:t>
            </a:r>
            <a:r>
              <a:rPr lang="ru-RU" sz="1200" b="0" i="0" dirty="0" err="1">
                <a:solidFill>
                  <a:srgbClr val="212121"/>
                </a:solidFill>
                <a:effectLst/>
                <a:latin typeface="Times New Roman" panose="02020603050405020304" pitchFamily="18" charset="0"/>
                <a:cs typeface="Times New Roman" panose="02020603050405020304" pitchFamily="18" charset="0"/>
              </a:rPr>
              <a:t>балалар</a:t>
            </a:r>
            <a:r>
              <a:rPr lang="ru-RU" sz="1200" b="0" i="0" dirty="0">
                <a:solidFill>
                  <a:srgbClr val="212121"/>
                </a:solidFill>
                <a:effectLst/>
                <a:latin typeface="Times New Roman" panose="02020603050405020304" pitchFamily="18" charset="0"/>
                <a:cs typeface="Times New Roman" panose="02020603050405020304" pitchFamily="18" charset="0"/>
              </a:rPr>
              <a:t> да </a:t>
            </a:r>
            <a:r>
              <a:rPr lang="ru-RU" sz="1200" b="0" i="0" dirty="0" err="1">
                <a:solidFill>
                  <a:srgbClr val="212121"/>
                </a:solidFill>
                <a:effectLst/>
                <a:latin typeface="Times New Roman" panose="02020603050405020304" pitchFamily="18" charset="0"/>
                <a:cs typeface="Times New Roman" panose="02020603050405020304" pitchFamily="18" charset="0"/>
              </a:rPr>
              <a:t>ішімдіктің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құрбаны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болады</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err="1">
                <a:solidFill>
                  <a:srgbClr val="212121"/>
                </a:solidFill>
                <a:effectLst/>
                <a:latin typeface="Times New Roman" panose="02020603050405020304" pitchFamily="18" charset="0"/>
                <a:cs typeface="Times New Roman" panose="02020603050405020304" pitchFamily="18" charset="0"/>
              </a:rPr>
              <a:t>Біздің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қоғамымыздың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міндеті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адамдарды</a:t>
            </a:r>
            <a:r>
              <a:rPr lang="ru-RU" sz="1200" b="0" i="0" dirty="0">
                <a:solidFill>
                  <a:srgbClr val="212121"/>
                </a:solidFill>
                <a:effectLst/>
                <a:latin typeface="Times New Roman" panose="02020603050405020304" pitchFamily="18" charset="0"/>
                <a:cs typeface="Times New Roman" panose="02020603050405020304" pitchFamily="18" charset="0"/>
              </a:rPr>
              <a:t> осы </a:t>
            </a:r>
            <a:r>
              <a:rPr lang="ru-RU" sz="1200" b="0" i="0" dirty="0" err="1">
                <a:solidFill>
                  <a:srgbClr val="212121"/>
                </a:solidFill>
                <a:effectLst/>
                <a:latin typeface="Times New Roman" panose="02020603050405020304" pitchFamily="18" charset="0"/>
                <a:cs typeface="Times New Roman" panose="02020603050405020304" pitchFamily="18" charset="0"/>
              </a:rPr>
              <a:t>қауіптен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қорғау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ішімдік</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салдары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оның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дамуы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туралы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ақпараттың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қол</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жетімдігі</a:t>
            </a:r>
            <a:r>
              <a:rPr lang="ru-RU" sz="1200" b="0" i="0" dirty="0">
                <a:solidFill>
                  <a:srgbClr val="212121"/>
                </a:solidFill>
                <a:effectLst/>
                <a:latin typeface="Times New Roman" panose="02020603050405020304" pitchFamily="18" charset="0"/>
                <a:cs typeface="Times New Roman" panose="02020603050405020304" pitchFamily="18" charset="0"/>
              </a:rPr>
              <a:t> мен </a:t>
            </a:r>
            <a:r>
              <a:rPr lang="ru-RU" sz="1200" b="0" i="0" dirty="0" err="1">
                <a:solidFill>
                  <a:srgbClr val="212121"/>
                </a:solidFill>
                <a:effectLst/>
                <a:latin typeface="Times New Roman" panose="02020603050405020304" pitchFamily="18" charset="0"/>
                <a:cs typeface="Times New Roman" panose="02020603050405020304" pitchFamily="18" charset="0"/>
              </a:rPr>
              <a:t>таралуына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ықпал</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ету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дені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сау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адамдарға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спирттік</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суысын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ішудің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қатерін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түсіндіру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жаңадан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ішуді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бастап</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келе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жатқан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ішкіштерді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тоқтату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науқастарға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көмектесу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Бұл</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үшін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қорғаныс</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факторларын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нығайту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ішімдікті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ішу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жағдайлары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қауіп</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факторларын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төмендету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бойынша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профилактикалық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іс-шараларды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өткізу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керек</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1" i="1" dirty="0" err="1">
                <a:solidFill>
                  <a:srgbClr val="212121"/>
                </a:solidFill>
                <a:effectLst/>
                <a:latin typeface="Times New Roman" panose="02020603050405020304" pitchFamily="18" charset="0"/>
                <a:cs typeface="Times New Roman" panose="02020603050405020304" pitchFamily="18" charset="0"/>
              </a:rPr>
              <a:t>Қорғаныс</a:t>
            </a:r>
            <a:r>
              <a:rPr lang="ru-RU" sz="1200" b="1" i="1" dirty="0">
                <a:solidFill>
                  <a:srgbClr val="212121"/>
                </a:solidFill>
                <a:effectLst/>
                <a:latin typeface="Times New Roman" panose="02020603050405020304" pitchFamily="18" charset="0"/>
                <a:cs typeface="Times New Roman" panose="02020603050405020304" pitchFamily="18" charset="0"/>
              </a:rPr>
              <a:t> </a:t>
            </a:r>
            <a:r>
              <a:rPr lang="ru-RU" sz="1200" b="1" i="1" dirty="0" err="1">
                <a:solidFill>
                  <a:srgbClr val="212121"/>
                </a:solidFill>
                <a:effectLst/>
                <a:latin typeface="Times New Roman" panose="02020603050405020304" pitchFamily="18" charset="0"/>
                <a:cs typeface="Times New Roman" panose="02020603050405020304" pitchFamily="18" charset="0"/>
              </a:rPr>
              <a:t>факторлары</a:t>
            </a:r>
            <a:r>
              <a:rPr lang="ru-RU" sz="1200" b="1" i="1" dirty="0">
                <a:solidFill>
                  <a:srgbClr val="212121"/>
                </a:solidFill>
                <a:effectLst/>
                <a:latin typeface="Times New Roman" panose="02020603050405020304" pitchFamily="18" charset="0"/>
                <a:cs typeface="Times New Roman" panose="02020603050405020304" pitchFamily="18" charset="0"/>
              </a:rPr>
              <a:t>:</a:t>
            </a:r>
            <a:br>
              <a:rPr lang="ru-RU" sz="1200" b="1" i="1" dirty="0">
                <a:solidFill>
                  <a:srgbClr val="212121"/>
                </a:solidFill>
                <a:effectLst/>
                <a:latin typeface="Times New Roman" panose="02020603050405020304" pitchFamily="18" charset="0"/>
                <a:cs typeface="Times New Roman" panose="02020603050405020304" pitchFamily="18" charset="0"/>
              </a:rPr>
            </a:br>
            <a:r>
              <a:rPr lang="ru-RU" sz="1200" b="1" i="1"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Отбасындағы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амандық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отбасы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мүшелерінің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берекелігі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өнегелі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тәрбие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отбасындағы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конфликттердің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болмауы</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Жоғары</a:t>
            </a:r>
            <a:r>
              <a:rPr lang="ru-RU" sz="1200" b="0" i="0" dirty="0">
                <a:solidFill>
                  <a:srgbClr val="212121"/>
                </a:solidFill>
                <a:effectLst/>
                <a:latin typeface="Times New Roman" panose="02020603050405020304" pitchFamily="18" charset="0"/>
                <a:cs typeface="Times New Roman" panose="02020603050405020304" pitchFamily="18" charset="0"/>
              </a:rPr>
              <a:t> интеллект </a:t>
            </a:r>
            <a:r>
              <a:rPr lang="ru-RU" sz="1200" b="0" i="0" dirty="0" err="1">
                <a:solidFill>
                  <a:srgbClr val="212121"/>
                </a:solidFill>
                <a:effectLst/>
                <a:latin typeface="Times New Roman" panose="02020603050405020304" pitchFamily="18" charset="0"/>
                <a:cs typeface="Times New Roman" panose="02020603050405020304" pitchFamily="18" charset="0"/>
              </a:rPr>
              <a:t>деңгейі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физикалық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психикалық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денсаулық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күйзелістерге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деген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төзімділік</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Молшылық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баспанамен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қамтамасыздануы</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Үнемі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медициналық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бақылау</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Тұратын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мекендегі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қылмыстықтың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төмен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деңгейі</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Өзін-өзі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жоғары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бағалау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туындаған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проблемаларды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тиімді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шешу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қабілеті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қыспаққа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шыдамдылығы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эмоциясын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өзінің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жүріс-тұрысын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бақылауда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ұстай</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білу</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Қоғамдық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нормаларды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сақтау</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1" i="0" dirty="0" err="1">
                <a:solidFill>
                  <a:srgbClr val="212121"/>
                </a:solidFill>
                <a:effectLst/>
                <a:latin typeface="Times New Roman" panose="02020603050405020304" pitchFamily="18" charset="0"/>
                <a:cs typeface="Times New Roman" panose="02020603050405020304" pitchFamily="18" charset="0"/>
              </a:rPr>
              <a:t>Қауіп</a:t>
            </a:r>
            <a:r>
              <a:rPr lang="ru-RU" sz="1200" b="1" i="0" dirty="0">
                <a:solidFill>
                  <a:srgbClr val="212121"/>
                </a:solidFill>
                <a:effectLst/>
                <a:latin typeface="Times New Roman" panose="02020603050405020304" pitchFamily="18" charset="0"/>
                <a:cs typeface="Times New Roman" panose="02020603050405020304" pitchFamily="18" charset="0"/>
              </a:rPr>
              <a:t> </a:t>
            </a:r>
            <a:r>
              <a:rPr lang="ru-RU" sz="1200" b="1" i="0" dirty="0" err="1">
                <a:solidFill>
                  <a:srgbClr val="212121"/>
                </a:solidFill>
                <a:effectLst/>
                <a:latin typeface="Times New Roman" panose="02020603050405020304" pitchFamily="18" charset="0"/>
                <a:cs typeface="Times New Roman" panose="02020603050405020304" pitchFamily="18" charset="0"/>
              </a:rPr>
              <a:t>факторлары</a:t>
            </a:r>
            <a:r>
              <a:rPr lang="ru-RU" sz="1200" b="1" i="0" dirty="0">
                <a:solidFill>
                  <a:srgbClr val="212121"/>
                </a:solidFill>
                <a:effectLst/>
                <a:latin typeface="Times New Roman" panose="02020603050405020304" pitchFamily="18" charset="0"/>
                <a:cs typeface="Times New Roman" panose="02020603050405020304" pitchFamily="18" charset="0"/>
              </a:rPr>
              <a:t>:</a:t>
            </a:r>
            <a:br>
              <a:rPr lang="ru-RU" sz="1200" b="1" i="0" dirty="0">
                <a:solidFill>
                  <a:srgbClr val="212121"/>
                </a:solidFill>
                <a:effectLst/>
                <a:latin typeface="Times New Roman" panose="02020603050405020304" pitchFamily="18" charset="0"/>
                <a:cs typeface="Times New Roman" panose="02020603050405020304" pitchFamily="18" charset="0"/>
              </a:rPr>
            </a:br>
            <a:r>
              <a:rPr lang="ru-RU" sz="1200" b="1"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Индивидтің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психикалық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физикалық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денсаулық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проблемалары</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Ішкіш</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ата-анадан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туылған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олардан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тәрбие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алған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балалар</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Ішімдікті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үнемі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пайдаланатындармен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сөйлесуі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құрдастарының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қыспағына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қарсы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тұра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алмауы</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*Жеке бас </a:t>
            </a:r>
            <a:r>
              <a:rPr lang="ru-RU" sz="1200" b="0" i="0" dirty="0" err="1">
                <a:solidFill>
                  <a:srgbClr val="212121"/>
                </a:solidFill>
                <a:effectLst/>
                <a:latin typeface="Times New Roman" panose="02020603050405020304" pitchFamily="18" charset="0"/>
                <a:cs typeface="Times New Roman" panose="02020603050405020304" pitchFamily="18" charset="0"/>
              </a:rPr>
              <a:t>қасиеттері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төмен</a:t>
            </a:r>
            <a:r>
              <a:rPr lang="ru-RU" sz="1200" b="0" i="0" dirty="0">
                <a:solidFill>
                  <a:srgbClr val="212121"/>
                </a:solidFill>
                <a:effectLst/>
                <a:latin typeface="Times New Roman" panose="02020603050405020304" pitchFamily="18" charset="0"/>
                <a:cs typeface="Times New Roman" panose="02020603050405020304" pitchFamily="18" charset="0"/>
              </a:rPr>
              <a:t> интеллект, </a:t>
            </a:r>
            <a:r>
              <a:rPr lang="ru-RU" sz="1200" b="0" i="0" dirty="0" err="1">
                <a:solidFill>
                  <a:srgbClr val="212121"/>
                </a:solidFill>
                <a:effectLst/>
                <a:latin typeface="Times New Roman" panose="02020603050405020304" pitchFamily="18" charset="0"/>
                <a:cs typeface="Times New Roman" panose="02020603050405020304" pitchFamily="18" charset="0"/>
              </a:rPr>
              <a:t>өзін-өзі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төмен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бағалауы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көңіл-күйінің</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ауыспалылығы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өз-өзіне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сенімсіздігі</a:t>
            </a:r>
            <a:r>
              <a:rPr lang="ru-RU" sz="1200" b="0" i="0" dirty="0">
                <a:solidFill>
                  <a:srgbClr val="212121"/>
                </a:solidFill>
                <a:effectLst/>
                <a:latin typeface="Times New Roman" panose="02020603050405020304" pitchFamily="18" charset="0"/>
                <a:cs typeface="Times New Roman" panose="02020603050405020304" pitchFamily="18" charset="0"/>
              </a:rPr>
              <a:t>,</a:t>
            </a:r>
          </a:p>
          <a:p>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әлеуметтік</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нормаларды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құндылықтар</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жүріс-тұрыс</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т.б</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ұстануды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қаламауы</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Жыныстық</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қатынасқа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ерте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түсу</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Отбасында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жиі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болатын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конфликттер</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отбасындағы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төмен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табыс</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Мектептегі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төмен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үлгерімі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оқығысы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келмеуі</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a:t>
            </a:r>
            <a:r>
              <a:rPr lang="ru-RU" sz="1200" b="0" i="0" dirty="0" err="1">
                <a:solidFill>
                  <a:srgbClr val="212121"/>
                </a:solidFill>
                <a:effectLst/>
                <a:latin typeface="Times New Roman" panose="02020603050405020304" pitchFamily="18" charset="0"/>
                <a:cs typeface="Times New Roman" panose="02020603050405020304" pitchFamily="18" charset="0"/>
              </a:rPr>
              <a:t>Туыстармен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құрдастармен</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сөйлесу</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кездегі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проблемалары</a:t>
            </a:r>
            <a:r>
              <a:rPr lang="ru-RU" sz="1200" b="0" i="0" dirty="0">
                <a:solidFill>
                  <a:srgbClr val="212121"/>
                </a:solidFill>
                <a:effectLst/>
                <a:latin typeface="Times New Roman" panose="02020603050405020304" pitchFamily="18" charset="0"/>
                <a:cs typeface="Times New Roman" panose="02020603050405020304" pitchFamily="18" charset="0"/>
              </a:rPr>
              <a:t>.</a:t>
            </a:r>
            <a:br>
              <a:rPr lang="ru-RU" sz="1200" b="0" i="0" dirty="0">
                <a:solidFill>
                  <a:srgbClr val="212121"/>
                </a:solidFill>
                <a:effectLst/>
                <a:latin typeface="Times New Roman" panose="02020603050405020304" pitchFamily="18" charset="0"/>
                <a:cs typeface="Times New Roman" panose="02020603050405020304" pitchFamily="18" charset="0"/>
              </a:rPr>
            </a:br>
            <a:r>
              <a:rPr lang="ru-RU" sz="1200" b="0" i="0" dirty="0">
                <a:solidFill>
                  <a:srgbClr val="212121"/>
                </a:solidFill>
                <a:effectLst/>
                <a:latin typeface="Times New Roman" panose="02020603050405020304" pitchFamily="18" charset="0"/>
                <a:cs typeface="Times New Roman" panose="02020603050405020304" pitchFamily="18" charset="0"/>
              </a:rPr>
              <a:t>*Адам </a:t>
            </a:r>
            <a:r>
              <a:rPr lang="ru-RU" sz="1200" b="0" i="0" dirty="0" err="1">
                <a:solidFill>
                  <a:srgbClr val="212121"/>
                </a:solidFill>
                <a:effectLst/>
                <a:latin typeface="Times New Roman" panose="02020603050405020304" pitchFamily="18" charset="0"/>
                <a:cs typeface="Times New Roman" panose="02020603050405020304" pitchFamily="18" charset="0"/>
              </a:rPr>
              <a:t>өмірінде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әртүрлі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оқиғалар</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жағдайлар</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болады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оларға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әртүрлі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уақытта</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қорғаныс</a:t>
            </a:r>
            <a:r>
              <a:rPr lang="ru-RU" sz="1200" b="0" i="0" dirty="0">
                <a:solidFill>
                  <a:srgbClr val="212121"/>
                </a:solidFill>
                <a:effectLst/>
                <a:latin typeface="Times New Roman" panose="02020603050405020304" pitchFamily="18" charset="0"/>
                <a:cs typeface="Times New Roman" panose="02020603050405020304" pitchFamily="18" charset="0"/>
              </a:rPr>
              <a:t> </a:t>
            </a:r>
          </a:p>
          <a:p>
            <a:r>
              <a:rPr lang="ru-RU" sz="1200" b="0" i="0" dirty="0" err="1">
                <a:solidFill>
                  <a:srgbClr val="212121"/>
                </a:solidFill>
                <a:effectLst/>
                <a:latin typeface="Times New Roman" panose="02020603050405020304" pitchFamily="18" charset="0"/>
                <a:cs typeface="Times New Roman" panose="02020603050405020304" pitchFamily="18" charset="0"/>
              </a:rPr>
              <a:t>және</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қауіп</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факторлары</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ықпал</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етуі</a:t>
            </a:r>
            <a:r>
              <a:rPr lang="ru-RU" sz="1200" b="0" i="0" dirty="0">
                <a:solidFill>
                  <a:srgbClr val="212121"/>
                </a:solidFill>
                <a:effectLst/>
                <a:latin typeface="Times New Roman" panose="02020603050405020304" pitchFamily="18" charset="0"/>
                <a:cs typeface="Times New Roman" panose="02020603050405020304" pitchFamily="18" charset="0"/>
              </a:rPr>
              <a:t> </a:t>
            </a:r>
            <a:r>
              <a:rPr lang="ru-RU" sz="1200" b="0" i="0" dirty="0" err="1">
                <a:solidFill>
                  <a:srgbClr val="212121"/>
                </a:solidFill>
                <a:effectLst/>
                <a:latin typeface="Times New Roman" panose="02020603050405020304" pitchFamily="18" charset="0"/>
                <a:cs typeface="Times New Roman" panose="02020603050405020304" pitchFamily="18" charset="0"/>
              </a:rPr>
              <a:t>мүмкін</a:t>
            </a:r>
            <a:r>
              <a:rPr lang="ru-RU" sz="1200" b="0" i="0" dirty="0">
                <a:solidFill>
                  <a:srgbClr val="212121"/>
                </a:solidFill>
                <a:effectLst/>
                <a:latin typeface="Times New Roman" panose="02020603050405020304" pitchFamily="18" charset="0"/>
                <a:cs typeface="Times New Roman" panose="02020603050405020304" pitchFamily="18" charset="0"/>
              </a:rPr>
              <a:t>.</a:t>
            </a:r>
          </a:p>
          <a:p>
            <a:endParaRPr lang="ru-RU" sz="2400" dirty="0"/>
          </a:p>
        </p:txBody>
      </p:sp>
      <p:pic>
        <p:nvPicPr>
          <p:cNvPr id="11" name="Рисунок 10">
            <a:extLst>
              <a:ext uri="{FF2B5EF4-FFF2-40B4-BE49-F238E27FC236}">
                <a16:creationId xmlns:a16="http://schemas.microsoft.com/office/drawing/2014/main" id="{9CD22905-ECB7-48B3-BA08-1DBEBCF1FA09}"/>
              </a:ext>
            </a:extLst>
          </p:cNvPr>
          <p:cNvPicPr>
            <a:picLocks noChangeAspect="1"/>
          </p:cNvPicPr>
          <p:nvPr/>
        </p:nvPicPr>
        <p:blipFill>
          <a:blip r:embed="rId2"/>
          <a:stretch>
            <a:fillRect/>
          </a:stretch>
        </p:blipFill>
        <p:spPr>
          <a:xfrm>
            <a:off x="7038483" y="4969972"/>
            <a:ext cx="1621677" cy="16216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85754B-DED9-496F-8F04-85D9FC186D2A}"/>
              </a:ext>
            </a:extLst>
          </p:cNvPr>
          <p:cNvPicPr>
            <a:picLocks noChangeAspect="1"/>
          </p:cNvPicPr>
          <p:nvPr/>
        </p:nvPicPr>
        <p:blipFill>
          <a:blip r:embed="rId2"/>
          <a:stretch>
            <a:fillRect/>
          </a:stretch>
        </p:blipFill>
        <p:spPr>
          <a:xfrm>
            <a:off x="1764548" y="116632"/>
            <a:ext cx="5614903" cy="1042506"/>
          </a:xfrm>
          <a:prstGeom prst="rect">
            <a:avLst/>
          </a:prstGeom>
        </p:spPr>
      </p:pic>
      <p:pic>
        <p:nvPicPr>
          <p:cNvPr id="7" name="Рисунок 6">
            <a:extLst>
              <a:ext uri="{FF2B5EF4-FFF2-40B4-BE49-F238E27FC236}">
                <a16:creationId xmlns:a16="http://schemas.microsoft.com/office/drawing/2014/main" id="{63D9A17C-7BCF-41D5-8E36-96BC722EB3C8}"/>
              </a:ext>
            </a:extLst>
          </p:cNvPr>
          <p:cNvPicPr>
            <a:picLocks noChangeAspect="1"/>
          </p:cNvPicPr>
          <p:nvPr/>
        </p:nvPicPr>
        <p:blipFill>
          <a:blip r:embed="rId3"/>
          <a:stretch>
            <a:fillRect/>
          </a:stretch>
        </p:blipFill>
        <p:spPr>
          <a:xfrm>
            <a:off x="-8645" y="1045459"/>
            <a:ext cx="9144000" cy="5709801"/>
          </a:xfrm>
          <a:prstGeom prst="rect">
            <a:avLst/>
          </a:prstGeom>
        </p:spPr>
      </p:pic>
    </p:spTree>
    <p:extLst>
      <p:ext uri="{BB962C8B-B14F-4D97-AF65-F5344CB8AC3E}">
        <p14:creationId xmlns:p14="http://schemas.microsoft.com/office/powerpoint/2010/main" val="107019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66AA24-5D94-4E35-A0F7-3B981E33AE31}"/>
              </a:ext>
            </a:extLst>
          </p:cNvPr>
          <p:cNvSpPr txBox="1"/>
          <p:nvPr/>
        </p:nvSpPr>
        <p:spPr>
          <a:xfrm>
            <a:off x="395536" y="1124744"/>
            <a:ext cx="8853064" cy="5293757"/>
          </a:xfrm>
          <a:prstGeom prst="rect">
            <a:avLst/>
          </a:prstGeom>
          <a:noFill/>
        </p:spPr>
        <p:txBody>
          <a:bodyPr wrap="square">
            <a:spAutoFit/>
          </a:bodyPr>
          <a:lstStyle/>
          <a:p>
            <a:pPr algn="just"/>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Бүгінде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жылдам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өседі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өте</a:t>
            </a:r>
            <a:r>
              <a:rPr lang="ru-RU" sz="1600" dirty="0">
                <a:latin typeface="Times New Roman" panose="02020603050405020304" pitchFamily="18" charset="0"/>
                <a:cs typeface="Times New Roman" panose="02020603050405020304" pitchFamily="18" charset="0"/>
              </a:rPr>
              <a:t> тез </a:t>
            </a:r>
            <a:r>
              <a:rPr lang="ru-RU" sz="1600" dirty="0" err="1">
                <a:latin typeface="Times New Roman" panose="02020603050405020304" pitchFamily="18" charset="0"/>
                <a:cs typeface="Times New Roman" panose="02020603050405020304" pitchFamily="18" charset="0"/>
              </a:rPr>
              <a:t>өседі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жақсы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Сондықтан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ересек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бәрінде</a:t>
            </a:r>
            <a:r>
              <a:rPr lang="kk-KZ"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бәрі</a:t>
            </a:r>
            <a:r>
              <a:rPr lang="ru-RU" sz="1600" dirty="0">
                <a:latin typeface="Times New Roman" panose="02020603050405020304" pitchFamily="18" charset="0"/>
                <a:cs typeface="Times New Roman" panose="02020603050405020304" pitchFamily="18" charset="0"/>
              </a:rPr>
              <a:t> де </a:t>
            </a:r>
            <a:r>
              <a:rPr lang="ru-RU" sz="1600" dirty="0" err="1">
                <a:latin typeface="Times New Roman" panose="02020603050405020304" pitchFamily="18" charset="0"/>
                <a:cs typeface="Times New Roman" panose="02020603050405020304" pitchFamily="18" charset="0"/>
              </a:rPr>
              <a:t>ересек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ретінде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көрінгісі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ересектердің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белгілерінің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арасында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өкінішке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темекі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шегу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ерекше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рөл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атқарады</a:t>
            </a:r>
            <a:r>
              <a:rPr lang="ru-RU" sz="1600" dirty="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	Әрбір бала, </a:t>
            </a:r>
            <a:r>
              <a:rPr lang="ru-RU" sz="1600" dirty="0" err="1">
                <a:latin typeface="Times New Roman" panose="02020603050405020304" pitchFamily="18" charset="0"/>
                <a:cs typeface="Times New Roman" panose="02020603050405020304" pitchFamily="18" charset="0"/>
              </a:rPr>
              <a:t>жасөспірім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ересек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темекіге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сүйіспеншілігін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ашкөздігімен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қаншалықты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аулақ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болатынын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көреді</a:t>
            </a:r>
            <a:r>
              <a:rPr lang="ru-RU" sz="1600" dirty="0">
                <a:latin typeface="Times New Roman" panose="02020603050405020304" pitchFamily="18" charset="0"/>
                <a:cs typeface="Times New Roman" panose="02020603050405020304" pitchFamily="18" charset="0"/>
              </a:rPr>
              <a:t>, ал </a:t>
            </a:r>
            <a:r>
              <a:rPr lang="ru-RU" sz="1600" dirty="0" err="1">
                <a:latin typeface="Times New Roman" panose="02020603050405020304" pitchFamily="18" charset="0"/>
                <a:cs typeface="Times New Roman" panose="02020603050405020304" pitchFamily="18" charset="0"/>
              </a:rPr>
              <a:t>баланы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мұны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істеуге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рұқсат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етпейді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Сондықтан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көптеген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адамдар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өздерінің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жақсы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нәрселерінен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айырылған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ойлай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бастайды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басқа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темекі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шегу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ересек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сияқты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қарапайым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тәсілі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табылады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өйткені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қасақана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маңызды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іс-әрекеттер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жасаудың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қажеті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жоқ</a:t>
            </a:r>
            <a:r>
              <a:rPr lang="ru-RU" sz="1600" dirty="0">
                <a:latin typeface="Times New Roman" panose="02020603050405020304" pitchFamily="18" charset="0"/>
                <a:cs typeface="Times New Roman" panose="02020603050405020304" pitchFamily="18" charset="0"/>
              </a:rPr>
              <a:t>.</a:t>
            </a:r>
          </a:p>
          <a:p>
            <a:pPr algn="just"/>
            <a:r>
              <a:rPr lang="en-US" sz="1600" b="0" i="0" dirty="0">
                <a:effectLst/>
                <a:latin typeface="georgia" panose="02040502050405020303" pitchFamily="18" charset="0"/>
              </a:rPr>
              <a:t>	</a:t>
            </a:r>
            <a:r>
              <a:rPr lang="ru-RU" sz="1600" b="0" i="0" dirty="0" err="1">
                <a:effectLst/>
                <a:latin typeface="Times New Roman" panose="02020603050405020304" pitchFamily="18" charset="0"/>
                <a:cs typeface="Times New Roman" panose="02020603050405020304" pitchFamily="18" charset="0"/>
              </a:rPr>
              <a:t>Темекіні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тартуды</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көптен</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бері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әдетке</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айналдырған</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адамдарда</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никотинді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қажетсіну</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сезімі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туады</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яғни</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олар</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темекі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тартуын</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қойса</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немесе</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кемітсе</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көңіл</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қошы</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болмай</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өздерін</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ауыр</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сезінеді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Қалай</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болғанда</a:t>
            </a:r>
            <a:r>
              <a:rPr lang="ru-RU" sz="1600" b="0" i="0" dirty="0">
                <a:effectLst/>
                <a:latin typeface="Times New Roman" panose="02020603050405020304" pitchFamily="18" charset="0"/>
                <a:cs typeface="Times New Roman" panose="02020603050405020304" pitchFamily="18" charset="0"/>
              </a:rPr>
              <a:t> да никотин </a:t>
            </a:r>
            <a:r>
              <a:rPr lang="ru-RU" sz="1600" b="0" i="0" dirty="0" err="1">
                <a:effectLst/>
                <a:latin typeface="Times New Roman" panose="02020603050405020304" pitchFamily="18" charset="0"/>
                <a:cs typeface="Times New Roman" panose="02020603050405020304" pitchFamily="18" charset="0"/>
              </a:rPr>
              <a:t>және</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темекінің</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жану</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барысында</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шығатын</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басқа</a:t>
            </a:r>
            <a:r>
              <a:rPr lang="ru-RU" sz="1600" b="0" i="0" dirty="0">
                <a:effectLst/>
                <a:latin typeface="Times New Roman" panose="02020603050405020304" pitchFamily="18" charset="0"/>
                <a:cs typeface="Times New Roman" panose="02020603050405020304" pitchFamily="18" charset="0"/>
              </a:rPr>
              <a:t> да </a:t>
            </a:r>
            <a:r>
              <a:rPr lang="ru-RU" sz="1600" b="0" i="0" dirty="0" err="1">
                <a:effectLst/>
                <a:latin typeface="Times New Roman" panose="02020603050405020304" pitchFamily="18" charset="0"/>
                <a:cs typeface="Times New Roman" panose="02020603050405020304" pitchFamily="18" charset="0"/>
              </a:rPr>
              <a:t>заттар</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денсаулыққа</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зиянды</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әсер</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ететіндіктен</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темекі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шегуден</a:t>
            </a:r>
            <a:r>
              <a:rPr lang="ru-RU" sz="1600" b="0" i="0" dirty="0">
                <a:effectLst/>
                <a:latin typeface="Times New Roman" panose="02020603050405020304" pitchFamily="18" charset="0"/>
                <a:cs typeface="Times New Roman" panose="02020603050405020304" pitchFamily="18" charset="0"/>
              </a:rPr>
              <a:t> бас </a:t>
            </a:r>
            <a:r>
              <a:rPr lang="ru-RU" sz="1600" b="0" i="0" dirty="0" err="1">
                <a:effectLst/>
                <a:latin typeface="Times New Roman" panose="02020603050405020304" pitchFamily="18" charset="0"/>
                <a:cs typeface="Times New Roman" panose="02020603050405020304" pitchFamily="18" charset="0"/>
              </a:rPr>
              <a:t>тарту</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қажет</a:t>
            </a:r>
            <a:r>
              <a:rPr lang="ru-RU" sz="1600" b="0" i="0" dirty="0">
                <a:effectLst/>
                <a:latin typeface="Times New Roman" panose="02020603050405020304" pitchFamily="18" charset="0"/>
                <a:cs typeface="Times New Roman" panose="02020603050405020304" pitchFamily="18" charset="0"/>
              </a:rPr>
              <a:t>.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r>
              <a:rPr lang="ru-RU" sz="1600" b="0" i="0" dirty="0">
                <a:effectLst/>
                <a:latin typeface="Times New Roman" panose="02020603050405020304" pitchFamily="18" charset="0"/>
                <a:cs typeface="Times New Roman" panose="02020603050405020304" pitchFamily="18" charset="0"/>
              </a:rPr>
              <a:t>Темекі </a:t>
            </a:r>
            <a:r>
              <a:rPr lang="ru-RU" sz="1600" b="0" i="0" dirty="0" err="1">
                <a:effectLst/>
                <a:latin typeface="Times New Roman" panose="02020603050405020304" pitchFamily="18" charset="0"/>
                <a:cs typeface="Times New Roman" panose="02020603050405020304" pitchFamily="18" charset="0"/>
              </a:rPr>
              <a:t>тартудың</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бастапқы</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кезінде</a:t>
            </a:r>
            <a:r>
              <a:rPr lang="ru-RU" sz="1600" b="0" i="0" dirty="0">
                <a:effectLst/>
                <a:latin typeface="Times New Roman" panose="02020603050405020304" pitchFamily="18" charset="0"/>
                <a:cs typeface="Times New Roman" panose="02020603050405020304" pitchFamily="18" charset="0"/>
              </a:rPr>
              <a:t> – </a:t>
            </a:r>
            <a:r>
              <a:rPr lang="ru-RU" sz="1600" b="0" i="0" dirty="0" err="1">
                <a:effectLst/>
                <a:latin typeface="Times New Roman" panose="02020603050405020304" pitchFamily="18" charset="0"/>
                <a:cs typeface="Times New Roman" panose="02020603050405020304" pitchFamily="18" charset="0"/>
              </a:rPr>
              <a:t>ақ</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тыныс</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алу</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және</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жүрек</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тамыр</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жүйелері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қызметінің</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бұзылып</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дене</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мүшелері</a:t>
            </a:r>
            <a:r>
              <a:rPr lang="ru-RU" sz="1600" b="0" i="0" dirty="0">
                <a:effectLst/>
                <a:latin typeface="Times New Roman" panose="02020603050405020304" pitchFamily="18" charset="0"/>
                <a:cs typeface="Times New Roman" panose="02020603050405020304" pitchFamily="18" charset="0"/>
              </a:rPr>
              <a:t> мен </a:t>
            </a:r>
            <a:r>
              <a:rPr lang="ru-RU" sz="1600" b="0" i="0" dirty="0" err="1">
                <a:effectLst/>
                <a:latin typeface="Times New Roman" panose="02020603050405020304" pitchFamily="18" charset="0"/>
                <a:cs typeface="Times New Roman" panose="02020603050405020304" pitchFamily="18" charset="0"/>
              </a:rPr>
              <a:t>ткандердің</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оттегімен</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қамтамасыз</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етілуінің</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нашарлай</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бастағаны</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темекі</a:t>
            </a:r>
            <a:r>
              <a:rPr lang="ru-RU" sz="1600" b="0" i="0" dirty="0">
                <a:effectLst/>
                <a:latin typeface="Times New Roman" panose="02020603050405020304" pitchFamily="18" charset="0"/>
                <a:cs typeface="Times New Roman" panose="02020603050405020304" pitchFamily="18" charset="0"/>
              </a:rPr>
              <a:t> артерия </a:t>
            </a:r>
            <a:r>
              <a:rPr lang="ru-RU" sz="1600" b="0" i="0" dirty="0" err="1">
                <a:effectLst/>
                <a:latin typeface="Times New Roman" panose="02020603050405020304" pitchFamily="18" charset="0"/>
                <a:cs typeface="Times New Roman" panose="02020603050405020304" pitchFamily="18" charset="0"/>
              </a:rPr>
              <a:t>қанында</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оттегін</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тасымалдайтын</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гемоглобинге</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кері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әсер</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етеді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байқалады</a:t>
            </a:r>
            <a:r>
              <a:rPr lang="ru-RU" sz="1600" b="0" i="0" dirty="0">
                <a:effectLst/>
                <a:latin typeface="Times New Roman" panose="02020603050405020304" pitchFamily="18" charset="0"/>
                <a:cs typeface="Times New Roman" panose="02020603050405020304" pitchFamily="18" charset="0"/>
              </a:rPr>
              <a:t>. Темекі </a:t>
            </a:r>
            <a:r>
              <a:rPr lang="ru-RU" sz="1600" b="0" i="0" dirty="0" err="1">
                <a:effectLst/>
                <a:latin typeface="Times New Roman" panose="02020603050405020304" pitchFamily="18" charset="0"/>
                <a:cs typeface="Times New Roman" panose="02020603050405020304" pitchFamily="18" charset="0"/>
              </a:rPr>
              <a:t>тартатындар</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жұқпалы</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ауруларға</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шалдыққыш</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мысалы</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олардың</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араларында</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тыныс</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жолы</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ауруларымен</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ауратындар</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темекі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тартпайтындарға</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қарағанда</a:t>
            </a:r>
            <a:r>
              <a:rPr lang="ru-RU" sz="1600" b="0" i="0" dirty="0">
                <a:effectLst/>
                <a:latin typeface="Times New Roman" panose="02020603050405020304" pitchFamily="18" charset="0"/>
                <a:cs typeface="Times New Roman" panose="02020603050405020304" pitchFamily="18" charset="0"/>
              </a:rPr>
              <a:t> 4 </a:t>
            </a:r>
            <a:r>
              <a:rPr lang="ru-RU" sz="1600" b="0" i="0" dirty="0" err="1">
                <a:effectLst/>
                <a:latin typeface="Times New Roman" panose="02020603050405020304" pitchFamily="18" charset="0"/>
                <a:cs typeface="Times New Roman" panose="02020603050405020304" pitchFamily="18" charset="0"/>
              </a:rPr>
              <a:t>есе</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жиі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ұшырасады</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Табиғи</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және</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өндірістік</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факторлардың</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қолайсыз</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әсеріне</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төзімсіз</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келеді</a:t>
            </a:r>
            <a:r>
              <a:rPr lang="ru-RU" sz="1600" b="0" i="0" dirty="0">
                <a:effectLst/>
                <a:latin typeface="Times New Roman" panose="02020603050405020304" pitchFamily="18" charset="0"/>
                <a:cs typeface="Times New Roman" panose="02020603050405020304" pitchFamily="18" charset="0"/>
              </a:rPr>
              <a:t>. Темекі </a:t>
            </a:r>
            <a:r>
              <a:rPr lang="ru-RU" sz="1600" b="0" i="0" dirty="0" err="1">
                <a:effectLst/>
                <a:latin typeface="Times New Roman" panose="02020603050405020304" pitchFamily="18" charset="0"/>
                <a:cs typeface="Times New Roman" panose="02020603050405020304" pitchFamily="18" charset="0"/>
              </a:rPr>
              <a:t>тарту</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жүрек</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тамыр</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жүйесінің</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тыныс</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алу</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және</a:t>
            </a:r>
            <a:r>
              <a:rPr lang="ru-RU" sz="1600" b="0" i="0" dirty="0">
                <a:effectLst/>
                <a:latin typeface="Times New Roman" panose="02020603050405020304" pitchFamily="18" charset="0"/>
                <a:cs typeface="Times New Roman" panose="02020603050405020304" pitchFamily="18" charset="0"/>
              </a:rPr>
              <a:t> ас </a:t>
            </a:r>
            <a:r>
              <a:rPr lang="ru-RU" sz="1600" b="0" i="0" dirty="0" err="1">
                <a:effectLst/>
                <a:latin typeface="Times New Roman" panose="02020603050405020304" pitchFamily="18" charset="0"/>
                <a:cs typeface="Times New Roman" panose="02020603050405020304" pitchFamily="18" charset="0"/>
              </a:rPr>
              <a:t>қорыту</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мүшелерінің</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ауруға</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шалдығу</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қатерлі</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ісіктің</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пайда</a:t>
            </a:r>
            <a:r>
              <a:rPr lang="ru-RU" sz="1600" b="0" i="0" dirty="0">
                <a:effectLst/>
                <a:latin typeface="Times New Roman" panose="02020603050405020304" pitchFamily="18" charset="0"/>
                <a:cs typeface="Times New Roman" panose="02020603050405020304" pitchFamily="18" charset="0"/>
              </a:rPr>
              <a:t> болу </a:t>
            </a:r>
            <a:r>
              <a:rPr lang="ru-RU" sz="1600" b="0" i="0" dirty="0" err="1">
                <a:effectLst/>
                <a:latin typeface="Times New Roman" panose="02020603050405020304" pitchFamily="18" charset="0"/>
                <a:cs typeface="Times New Roman" panose="02020603050405020304" pitchFamily="18" charset="0"/>
              </a:rPr>
              <a:t>қауіпін</a:t>
            </a:r>
            <a:r>
              <a:rPr lang="ru-RU" sz="1600" b="0" i="0" dirty="0">
                <a:effectLst/>
                <a:latin typeface="Times New Roman" panose="02020603050405020304" pitchFamily="18" charset="0"/>
                <a:cs typeface="Times New Roman" panose="02020603050405020304" pitchFamily="18" charset="0"/>
              </a:rPr>
              <a:t> </a:t>
            </a:r>
            <a:r>
              <a:rPr lang="ru-RU" sz="1600" b="0" i="0" dirty="0" err="1">
                <a:effectLst/>
                <a:latin typeface="Times New Roman" panose="02020603050405020304" pitchFamily="18" charset="0"/>
                <a:cs typeface="Times New Roman" panose="02020603050405020304" pitchFamily="18" charset="0"/>
              </a:rPr>
              <a:t>тудырады</a:t>
            </a:r>
            <a:endParaRPr lang="ru-RU" sz="1600" dirty="0">
              <a:latin typeface="Times New Roman" panose="02020603050405020304" pitchFamily="18" charset="0"/>
              <a:cs typeface="Times New Roman" panose="02020603050405020304" pitchFamily="18" charset="0"/>
            </a:endParaRPr>
          </a:p>
          <a:p>
            <a:endParaRPr lang="ru-RU" dirty="0"/>
          </a:p>
        </p:txBody>
      </p:sp>
      <p:sp>
        <p:nvSpPr>
          <p:cNvPr id="10" name="Прямоугольник 9">
            <a:extLst>
              <a:ext uri="{FF2B5EF4-FFF2-40B4-BE49-F238E27FC236}">
                <a16:creationId xmlns:a16="http://schemas.microsoft.com/office/drawing/2014/main" id="{A4F9ED8E-4D8A-402A-8D1B-3A86D967CC76}"/>
              </a:ext>
            </a:extLst>
          </p:cNvPr>
          <p:cNvSpPr/>
          <p:nvPr/>
        </p:nvSpPr>
        <p:spPr>
          <a:xfrm>
            <a:off x="395536" y="10768"/>
            <a:ext cx="8296078" cy="769441"/>
          </a:xfrm>
          <a:prstGeom prst="rect">
            <a:avLst/>
          </a:prstGeom>
          <a:noFill/>
        </p:spPr>
        <p:txBody>
          <a:bodyPr wrap="square" lIns="91440" tIns="45720" rIns="91440" bIns="45720">
            <a:spAutoFit/>
          </a:bodyPr>
          <a:lstStyle/>
          <a:p>
            <a:pPr algn="ctr"/>
            <a:r>
              <a:rPr lang="ru-RU"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Темекі </a:t>
            </a:r>
            <a:r>
              <a:rPr lang="ru-RU" sz="4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туралы</a:t>
            </a:r>
            <a:r>
              <a:rPr lang="ru-RU"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ru-RU" sz="4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жалпы</a:t>
            </a:r>
            <a:r>
              <a:rPr lang="ru-RU"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ru-RU" sz="4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мәлімет</a:t>
            </a:r>
            <a:endParaRPr lang="ru-KZ"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1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5A29791A-461B-4278-8F7D-D2605EDB598A}"/>
              </a:ext>
            </a:extLst>
          </p:cNvPr>
          <p:cNvSpPr/>
          <p:nvPr/>
        </p:nvSpPr>
        <p:spPr>
          <a:xfrm>
            <a:off x="1691680" y="48361"/>
            <a:ext cx="5568384" cy="1200329"/>
          </a:xfrm>
          <a:prstGeom prst="rect">
            <a:avLst/>
          </a:prstGeom>
          <a:noFill/>
        </p:spPr>
        <p:txBody>
          <a:bodyPr wrap="none" lIns="91440" tIns="45720" rIns="91440" bIns="45720">
            <a:spAutoFit/>
          </a:bodyPr>
          <a:lstStyle/>
          <a:p>
            <a:pPr algn="ctr"/>
            <a:r>
              <a:rPr lang="ru-RU"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Баланың </a:t>
            </a:r>
            <a:r>
              <a:rPr lang="ru-RU"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шылым</a:t>
            </a:r>
            <a:r>
              <a:rPr lang="ru-RU"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ru-RU"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шегуің</a:t>
            </a:r>
            <a:r>
              <a:rPr lang="ru-RU"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p>
          <a:p>
            <a:pPr algn="ctr"/>
            <a:r>
              <a:rPr lang="ru-RU"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қалай</a:t>
            </a:r>
            <a:r>
              <a:rPr lang="ru-RU"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ru-RU"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анықтауға</a:t>
            </a:r>
            <a:r>
              <a:rPr lang="ru-RU"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ru-RU"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болады</a:t>
            </a:r>
            <a:endParaRPr lang="ru-RU"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998C870-355A-4286-8E3A-3C0C651C66AB}"/>
              </a:ext>
            </a:extLst>
          </p:cNvPr>
          <p:cNvSpPr txBox="1"/>
          <p:nvPr/>
        </p:nvSpPr>
        <p:spPr>
          <a:xfrm>
            <a:off x="431032" y="1412776"/>
            <a:ext cx="8712968" cy="4247317"/>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Балаға </a:t>
            </a:r>
            <a:r>
              <a:rPr lang="ru-RU" dirty="0" err="1">
                <a:latin typeface="Times New Roman" panose="02020603050405020304" pitchFamily="18" charset="0"/>
                <a:cs typeface="Times New Roman" panose="02020603050405020304" pitchFamily="18" charset="0"/>
              </a:rPr>
              <a:t>шылым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шегуді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анықтау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себебі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жасөспірімдер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әдетте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өздерінің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хоббидерін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жасыруды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білмейді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Демек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темекі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шегудің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көзге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көрінбейді</a:t>
            </a:r>
            <a:r>
              <a:rPr lang="ru-R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темекі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түтінінің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айқын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иісі</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құрғақ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жөтел</a:t>
            </a:r>
            <a:r>
              <a:rPr lang="ru-R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бет пен </a:t>
            </a:r>
            <a:r>
              <a:rPr lang="ru-RU" dirty="0" err="1">
                <a:latin typeface="Times New Roman" panose="02020603050405020304" pitchFamily="18" charset="0"/>
                <a:cs typeface="Times New Roman" panose="02020603050405020304" pitchFamily="18" charset="0"/>
              </a:rPr>
              <a:t>қол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терісінің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сарғайуы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тырнақтардың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тістердің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сарғыш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түстері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әсіресе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арзан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темекі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шегетін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жасөспірімдерде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байқалады</a:t>
            </a:r>
            <a:r>
              <a:rPr lang="ru-R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қоздырғышты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ауыспалы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көңіл-күйді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агрессивті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мінез-құлықты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баланың</a:t>
            </a:r>
            <a:r>
              <a:rPr lang="ru-RU" dirty="0">
                <a:latin typeface="Times New Roman" panose="02020603050405020304" pitchFamily="18" charset="0"/>
                <a:cs typeface="Times New Roman" panose="02020603050405020304" pitchFamily="18" charset="0"/>
              </a:rPr>
              <a:t> тек </a:t>
            </a:r>
            <a:r>
              <a:rPr lang="ru-RU" dirty="0" err="1">
                <a:latin typeface="Times New Roman" panose="02020603050405020304" pitchFamily="18" charset="0"/>
                <a:cs typeface="Times New Roman" panose="02020603050405020304" pitchFamily="18" charset="0"/>
              </a:rPr>
              <a:t>темекіге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тәуелді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сондай-ақ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шылым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қоспаларына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тәуелді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екенін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көрсетеді</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сағызды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үнемі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шайнау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жағымсыз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иісті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тырысып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жасөспірім</a:t>
            </a:r>
            <a:r>
              <a:rPr lang="ru-R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темекі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шегуіне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ұшыраған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 Осы </a:t>
            </a:r>
            <a:r>
              <a:rPr lang="ru-RU" dirty="0" err="1">
                <a:latin typeface="Times New Roman" panose="02020603050405020304" pitchFamily="18" charset="0"/>
                <a:cs typeface="Times New Roman" panose="02020603050405020304" pitchFamily="18" charset="0"/>
              </a:rPr>
              <a:t>сәтте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айтқандай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сіз</a:t>
            </a:r>
            <a:r>
              <a:rPr lang="ru-RU" dirty="0">
                <a:latin typeface="Times New Roman" panose="02020603050405020304" pitchFamily="18" charset="0"/>
                <a:cs typeface="Times New Roman" panose="02020603050405020304" pitchFamily="18" charset="0"/>
              </a:rPr>
              <a:t> бас </a:t>
            </a:r>
            <a:r>
              <a:rPr lang="ru-RU" dirty="0" err="1">
                <a:latin typeface="Times New Roman" panose="02020603050405020304" pitchFamily="18" charset="0"/>
                <a:cs typeface="Times New Roman" panose="02020603050405020304" pitchFamily="18" charset="0"/>
              </a:rPr>
              <a:t>тарта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алмайсыз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сіздің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ұлыңыздың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шылым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шегуін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жақсы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көретіндер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әңгімелеріне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әбден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күмәншілдікпен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керек</a:t>
            </a:r>
            <a:r>
              <a:rPr lang="ru-RU" dirty="0">
                <a:latin typeface="Times New Roman" panose="02020603050405020304" pitchFamily="18" charset="0"/>
                <a:cs typeface="Times New Roman" panose="02020603050405020304" pitchFamily="18" charset="0"/>
              </a:rPr>
              <a:t>.</a:t>
            </a:r>
            <a:endParaRPr lang="ru-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41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E63A82-018E-40B9-BBA4-D09DA73951B4}"/>
              </a:ext>
            </a:extLst>
          </p:cNvPr>
          <p:cNvSpPr txBox="1"/>
          <p:nvPr/>
        </p:nvSpPr>
        <p:spPr>
          <a:xfrm>
            <a:off x="539552" y="1268760"/>
            <a:ext cx="8712968" cy="513986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ru-RU" altLang="ru-KZ" sz="2000" b="0" i="0" u="none" strike="noStrike" kern="0" cap="none" spc="0" normalizeH="0" baseline="0" noProof="0" dirty="0">
                <a:ln>
                  <a:noFill/>
                </a:ln>
                <a:effectLst/>
                <a:uLnTx/>
                <a:uFillTx/>
                <a:latin typeface="Arial"/>
                <a:ea typeface="+mn-ea"/>
                <a:cs typeface="+mn-cs"/>
              </a:rPr>
              <a:t>Темек</a:t>
            </a:r>
            <a:r>
              <a:rPr kumimoji="0" lang="en-US" altLang="ru-KZ" sz="2000" b="0" i="0" u="none" strike="noStrike" kern="0" cap="none" spc="0" normalizeH="0" baseline="0" noProof="0" dirty="0" err="1">
                <a:ln>
                  <a:noFill/>
                </a:ln>
                <a:effectLst/>
                <a:uLnTx/>
                <a:uFillTx/>
                <a:latin typeface="Arial"/>
                <a:ea typeface="+mn-ea"/>
                <a:cs typeface="+mn-cs"/>
              </a:rPr>
              <a:t>i</a:t>
            </a:r>
            <a:r>
              <a:rPr kumimoji="0" lang="en-US"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бұйымдарын</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сатып</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алуға</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құқығы</a:t>
            </a:r>
            <a:r>
              <a:rPr kumimoji="0" lang="ru-RU" altLang="ru-KZ" sz="2000" b="0" i="0" u="none" strike="noStrike" kern="0" cap="none" spc="0" normalizeH="0" baseline="0" noProof="0" dirty="0">
                <a:ln>
                  <a:noFill/>
                </a:ln>
                <a:effectLst/>
                <a:uLnTx/>
                <a:uFillTx/>
                <a:latin typeface="Arial"/>
                <a:ea typeface="+mn-ea"/>
                <a:cs typeface="+mn-cs"/>
              </a:rPr>
              <a:t> бар </a:t>
            </a:r>
            <a:r>
              <a:rPr kumimoji="0" lang="ru-RU" altLang="ru-KZ" sz="2000" b="0" i="0" u="none" strike="noStrike" kern="0" cap="none" spc="0" normalizeH="0" baseline="0" noProof="0" dirty="0" err="1">
                <a:ln>
                  <a:noFill/>
                </a:ln>
                <a:effectLst/>
                <a:uLnTx/>
                <a:uFillTx/>
                <a:latin typeface="Arial"/>
                <a:ea typeface="+mn-ea"/>
                <a:cs typeface="+mn-cs"/>
              </a:rPr>
              <a:t>адамдар</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үш</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н </a:t>
            </a:r>
            <a:r>
              <a:rPr kumimoji="0" lang="ru-RU" altLang="ru-KZ" sz="2000" b="0" i="0" u="none" strike="noStrike" kern="0" cap="none" spc="0" normalizeH="0" baseline="0" noProof="0" dirty="0" err="1">
                <a:ln>
                  <a:noFill/>
                </a:ln>
                <a:effectLst/>
                <a:uLnTx/>
                <a:uFillTx/>
                <a:latin typeface="Arial"/>
                <a:ea typeface="+mn-ea"/>
                <a:cs typeface="+mn-cs"/>
              </a:rPr>
              <a:t>жас</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шег</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н </a:t>
            </a:r>
            <a:r>
              <a:rPr kumimoji="0" lang="ru-RU" altLang="ru-KZ" sz="2000" b="0" i="0" u="none" strike="noStrike" kern="0" cap="none" spc="0" normalizeH="0" baseline="0" noProof="0" dirty="0" err="1">
                <a:ln>
                  <a:noFill/>
                </a:ln>
                <a:effectLst/>
                <a:uLnTx/>
                <a:uFillTx/>
                <a:latin typeface="Arial"/>
                <a:ea typeface="+mn-ea"/>
                <a:cs typeface="+mn-cs"/>
              </a:rPr>
              <a:t>енг</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err="1">
                <a:ln>
                  <a:noFill/>
                </a:ln>
                <a:effectLst/>
                <a:uLnTx/>
                <a:uFillTx/>
                <a:latin typeface="Arial"/>
                <a:ea typeface="+mn-ea"/>
                <a:cs typeface="+mn-cs"/>
              </a:rPr>
              <a:t>зу</a:t>
            </a:r>
            <a:r>
              <a:rPr kumimoji="0" lang="ru-RU" altLang="ru-KZ" sz="2000" b="0" i="0" u="none" strike="noStrike" kern="0" cap="none" spc="0" normalizeH="0" baseline="0" noProof="0" dirty="0">
                <a:ln>
                  <a:noFill/>
                </a:ln>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кәмелетке</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толмағандар</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арасында</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темек</a:t>
            </a:r>
            <a:r>
              <a:rPr kumimoji="0" lang="en-US" altLang="ru-KZ" sz="2000" b="0" i="0" u="none" strike="noStrike" kern="0" cap="none" spc="0" normalizeH="0" baseline="0" noProof="0" dirty="0" err="1">
                <a:ln>
                  <a:noFill/>
                </a:ln>
                <a:effectLst/>
                <a:uLnTx/>
                <a:uFillTx/>
                <a:latin typeface="Arial"/>
                <a:ea typeface="+mn-ea"/>
                <a:cs typeface="+mn-cs"/>
              </a:rPr>
              <a:t>i</a:t>
            </a:r>
            <a:r>
              <a:rPr kumimoji="0" lang="en-US"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шегуш</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л</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err="1">
                <a:ln>
                  <a:noFill/>
                </a:ln>
                <a:effectLst/>
                <a:uLnTx/>
                <a:uFillTx/>
                <a:latin typeface="Arial"/>
                <a:ea typeface="+mn-ea"/>
                <a:cs typeface="+mn-cs"/>
              </a:rPr>
              <a:t>кт</a:t>
            </a:r>
            <a:r>
              <a:rPr kumimoji="0" lang="en-US" altLang="ru-KZ" sz="2000" b="0" i="0" u="none" strike="noStrike" kern="0" cap="none" spc="0" normalizeH="0" baseline="0" noProof="0" dirty="0" err="1">
                <a:ln>
                  <a:noFill/>
                </a:ln>
                <a:effectLst/>
                <a:uLnTx/>
                <a:uFillTx/>
                <a:latin typeface="Arial"/>
                <a:ea typeface="+mn-ea"/>
                <a:cs typeface="+mn-cs"/>
              </a:rPr>
              <a:t>i</a:t>
            </a:r>
            <a:r>
              <a:rPr kumimoji="0" lang="en-US"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болдырмау</a:t>
            </a:r>
            <a:r>
              <a:rPr kumimoji="0" lang="ru-RU" altLang="ru-KZ" sz="2000" b="0" i="0" u="none" strike="noStrike" kern="0" cap="none" spc="0" normalizeH="0" baseline="0" noProof="0" dirty="0">
                <a:ln>
                  <a:noFill/>
                </a:ln>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темек</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н</a:t>
            </a:r>
            <a:r>
              <a:rPr kumimoji="0" lang="en-US" altLang="ru-KZ" sz="2000" b="0" i="0" u="none" strike="noStrike" kern="0" cap="none" spc="0" normalizeH="0" baseline="0" noProof="0" dirty="0" err="1">
                <a:ln>
                  <a:noFill/>
                </a:ln>
                <a:effectLst/>
                <a:uLnTx/>
                <a:uFillTx/>
                <a:latin typeface="Arial"/>
                <a:ea typeface="+mn-ea"/>
                <a:cs typeface="+mn-cs"/>
              </a:rPr>
              <a:t>i</a:t>
            </a:r>
            <a:r>
              <a:rPr kumimoji="0" lang="en-US"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тұтынуға</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әуест</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err="1">
                <a:ln>
                  <a:noFill/>
                </a:ln>
                <a:effectLst/>
                <a:uLnTx/>
                <a:uFillTx/>
                <a:latin typeface="Arial"/>
                <a:ea typeface="+mn-ea"/>
                <a:cs typeface="+mn-cs"/>
              </a:rPr>
              <a:t>кт</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ң </a:t>
            </a:r>
            <a:r>
              <a:rPr kumimoji="0" lang="ru-RU" altLang="ru-KZ" sz="2000" b="0" i="0" u="none" strike="noStrike" kern="0" cap="none" spc="0" normalizeH="0" baseline="0" noProof="0" dirty="0" err="1">
                <a:ln>
                  <a:noFill/>
                </a:ln>
                <a:effectLst/>
                <a:uLnTx/>
                <a:uFillTx/>
                <a:latin typeface="Arial"/>
                <a:ea typeface="+mn-ea"/>
                <a:cs typeface="+mn-cs"/>
              </a:rPr>
              <a:t>зиянды</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салдарлары</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темек</a:t>
            </a:r>
            <a:r>
              <a:rPr kumimoji="0" lang="en-US" altLang="ru-KZ" sz="2000" b="0" i="0" u="none" strike="noStrike" kern="0" cap="none" spc="0" normalizeH="0" baseline="0" noProof="0" dirty="0" err="1">
                <a:ln>
                  <a:noFill/>
                </a:ln>
                <a:effectLst/>
                <a:uLnTx/>
                <a:uFillTx/>
                <a:latin typeface="Arial"/>
                <a:ea typeface="+mn-ea"/>
                <a:cs typeface="+mn-cs"/>
              </a:rPr>
              <a:t>i</a:t>
            </a:r>
            <a:r>
              <a:rPr kumimoji="0" lang="en-US"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шегуш</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л</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err="1">
                <a:ln>
                  <a:noFill/>
                </a:ln>
                <a:effectLst/>
                <a:uLnTx/>
                <a:uFillTx/>
                <a:latin typeface="Arial"/>
                <a:ea typeface="+mn-ea"/>
                <a:cs typeface="+mn-cs"/>
              </a:rPr>
              <a:t>ктен</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туындаған</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аурулар</a:t>
            </a:r>
            <a:r>
              <a:rPr kumimoji="0" lang="ru-RU" altLang="ru-KZ" sz="2000" b="0" i="0" u="none" strike="noStrike" kern="0" cap="none" spc="0" normalizeH="0" baseline="0" noProof="0" dirty="0">
                <a:ln>
                  <a:noFill/>
                </a:ln>
                <a:effectLst/>
                <a:uLnTx/>
                <a:uFillTx/>
                <a:latin typeface="Arial"/>
                <a:ea typeface="+mn-ea"/>
                <a:cs typeface="+mn-cs"/>
              </a:rPr>
              <a:t> мен </a:t>
            </a:r>
            <a:r>
              <a:rPr kumimoji="0" lang="ru-RU" altLang="ru-KZ" sz="2000" b="0" i="0" u="none" strike="noStrike" kern="0" cap="none" spc="0" normalizeH="0" baseline="0" noProof="0" dirty="0" err="1">
                <a:ln>
                  <a:noFill/>
                </a:ln>
                <a:effectLst/>
                <a:uLnTx/>
                <a:uFillTx/>
                <a:latin typeface="Arial"/>
                <a:ea typeface="+mn-ea"/>
                <a:cs typeface="+mn-cs"/>
              </a:rPr>
              <a:t>өл</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м-ж</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т</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м </a:t>
            </a:r>
            <a:r>
              <a:rPr kumimoji="0" lang="ru-RU" altLang="ru-KZ" sz="2000" b="0" i="0" u="none" strike="noStrike" kern="0" cap="none" spc="0" normalizeH="0" baseline="0" noProof="0" dirty="0" err="1">
                <a:ln>
                  <a:noFill/>
                </a:ln>
                <a:effectLst/>
                <a:uLnTx/>
                <a:uFillTx/>
                <a:latin typeface="Arial"/>
                <a:ea typeface="+mn-ea"/>
                <a:cs typeface="+mn-cs"/>
              </a:rPr>
              <a:t>туралы</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ақпарат</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тарату</a:t>
            </a:r>
            <a:r>
              <a:rPr kumimoji="0" lang="ru-RU" altLang="ru-KZ" sz="2000" b="0" i="0" u="none" strike="noStrike" kern="0" cap="none" spc="0" normalizeH="0" baseline="0" noProof="0" dirty="0">
                <a:ln>
                  <a:noFill/>
                </a:ln>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ru-RU" altLang="ru-KZ" sz="2000" b="0" i="0" u="none" strike="noStrike" kern="0" cap="none" spc="0" normalizeH="0" baseline="0" noProof="0" dirty="0" err="1">
                <a:ln>
                  <a:noFill/>
                </a:ln>
                <a:effectLst/>
                <a:uLnTx/>
                <a:uFillTx/>
                <a:latin typeface="Arial"/>
                <a:ea typeface="+mn-ea"/>
                <a:cs typeface="+mn-cs"/>
              </a:rPr>
              <a:t>темек</a:t>
            </a:r>
            <a:r>
              <a:rPr kumimoji="0" lang="en-US" altLang="ru-KZ" sz="2000" b="0" i="0" u="none" strike="noStrike" kern="0" cap="none" spc="0" normalizeH="0" baseline="0" noProof="0" dirty="0" err="1">
                <a:ln>
                  <a:noFill/>
                </a:ln>
                <a:effectLst/>
                <a:uLnTx/>
                <a:uFillTx/>
                <a:latin typeface="Arial"/>
                <a:ea typeface="+mn-ea"/>
                <a:cs typeface="+mn-cs"/>
              </a:rPr>
              <a:t>i</a:t>
            </a:r>
            <a:r>
              <a:rPr kumimoji="0" lang="en-US"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шегуш</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л</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err="1">
                <a:ln>
                  <a:noFill/>
                </a:ln>
                <a:effectLst/>
                <a:uLnTx/>
                <a:uFillTx/>
                <a:latin typeface="Arial"/>
                <a:ea typeface="+mn-ea"/>
                <a:cs typeface="+mn-cs"/>
              </a:rPr>
              <a:t>кке</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халықтың</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өм</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р мен </a:t>
            </a:r>
            <a:r>
              <a:rPr kumimoji="0" lang="ru-RU" altLang="ru-KZ" sz="2000" b="0" i="0" u="none" strike="noStrike" kern="0" cap="none" spc="0" normalizeH="0" baseline="0" noProof="0" dirty="0" err="1">
                <a:ln>
                  <a:noFill/>
                </a:ln>
                <a:effectLst/>
                <a:uLnTx/>
                <a:uFillTx/>
                <a:latin typeface="Arial"/>
                <a:ea typeface="+mn-ea"/>
                <a:cs typeface="+mn-cs"/>
              </a:rPr>
              <a:t>денсаулық</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үш</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н аса </a:t>
            </a:r>
            <a:r>
              <a:rPr kumimoji="0" lang="ru-RU" altLang="ru-KZ" sz="2000" b="0" i="0" u="none" strike="noStrike" kern="0" cap="none" spc="0" normalizeH="0" baseline="0" noProof="0" dirty="0" err="1">
                <a:ln>
                  <a:noFill/>
                </a:ln>
                <a:effectLst/>
                <a:uLnTx/>
                <a:uFillTx/>
                <a:latin typeface="Arial"/>
                <a:ea typeface="+mn-ea"/>
                <a:cs typeface="+mn-cs"/>
              </a:rPr>
              <a:t>қау</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err="1">
                <a:ln>
                  <a:noFill/>
                </a:ln>
                <a:effectLst/>
                <a:uLnTx/>
                <a:uFillTx/>
                <a:latin typeface="Arial"/>
                <a:ea typeface="+mn-ea"/>
                <a:cs typeface="+mn-cs"/>
              </a:rPr>
              <a:t>пт</a:t>
            </a:r>
            <a:r>
              <a:rPr kumimoji="0" lang="en-US" altLang="ru-KZ" sz="2000" b="0" i="0" u="none" strike="noStrike" kern="0" cap="none" spc="0" normalizeH="0" baseline="0" noProof="0" dirty="0" err="1">
                <a:ln>
                  <a:noFill/>
                </a:ln>
                <a:effectLst/>
                <a:uLnTx/>
                <a:uFillTx/>
                <a:latin typeface="Arial"/>
                <a:ea typeface="+mn-ea"/>
                <a:cs typeface="+mn-cs"/>
              </a:rPr>
              <a:t>i</a:t>
            </a:r>
            <a:r>
              <a:rPr kumimoji="0" lang="en-US"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a:ln>
                  <a:noFill/>
                </a:ln>
                <a:effectLst/>
                <a:uLnTx/>
                <a:uFillTx/>
                <a:latin typeface="Arial"/>
                <a:ea typeface="+mn-ea"/>
                <a:cs typeface="+mn-cs"/>
              </a:rPr>
              <a:t>фактор </a:t>
            </a:r>
            <a:r>
              <a:rPr kumimoji="0" lang="ru-RU" altLang="ru-KZ" sz="2000" b="0" i="0" u="none" strike="noStrike" kern="0" cap="none" spc="0" normalizeH="0" baseline="0" noProof="0" dirty="0" err="1">
                <a:ln>
                  <a:noFill/>
                </a:ln>
                <a:effectLst/>
                <a:uLnTx/>
                <a:uFillTx/>
                <a:latin typeface="Arial"/>
                <a:ea typeface="+mn-ea"/>
                <a:cs typeface="+mn-cs"/>
              </a:rPr>
              <a:t>рет</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err="1">
                <a:ln>
                  <a:noFill/>
                </a:ln>
                <a:effectLst/>
                <a:uLnTx/>
                <a:uFillTx/>
                <a:latin typeface="Arial"/>
                <a:ea typeface="+mn-ea"/>
                <a:cs typeface="+mn-cs"/>
              </a:rPr>
              <a:t>ндег</a:t>
            </a:r>
            <a:r>
              <a:rPr kumimoji="0" lang="en-US" altLang="ru-KZ" sz="2000" b="0" i="0" u="none" strike="noStrike" kern="0" cap="none" spc="0" normalizeH="0" baseline="0" noProof="0" dirty="0" err="1">
                <a:ln>
                  <a:noFill/>
                </a:ln>
                <a:effectLst/>
                <a:uLnTx/>
                <a:uFillTx/>
                <a:latin typeface="Arial"/>
                <a:ea typeface="+mn-ea"/>
                <a:cs typeface="+mn-cs"/>
              </a:rPr>
              <a:t>i</a:t>
            </a:r>
            <a:r>
              <a:rPr kumimoji="0" lang="en-US"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көзқарасын</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қалыптастыру</a:t>
            </a:r>
            <a:r>
              <a:rPr kumimoji="0" lang="ru-RU" altLang="ru-KZ" sz="2000" b="0" i="0" u="none" strike="noStrike" kern="0" cap="none" spc="0" normalizeH="0" baseline="0" noProof="0" dirty="0">
                <a:ln>
                  <a:noFill/>
                </a:ln>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ru-RU" altLang="ru-KZ" sz="2000" b="0" i="0" u="none" strike="noStrike" kern="0" cap="none" spc="0" normalizeH="0" baseline="0" noProof="0" dirty="0" err="1">
                <a:ln>
                  <a:noFill/>
                </a:ln>
                <a:effectLst/>
                <a:uLnTx/>
                <a:uFillTx/>
                <a:latin typeface="Arial"/>
                <a:ea typeface="+mn-ea"/>
                <a:cs typeface="+mn-cs"/>
              </a:rPr>
              <a:t>темек</a:t>
            </a:r>
            <a:r>
              <a:rPr kumimoji="0" lang="en-US" altLang="ru-KZ" sz="2000" b="0" i="0" u="none" strike="noStrike" kern="0" cap="none" spc="0" normalizeH="0" baseline="0" noProof="0" dirty="0" err="1">
                <a:ln>
                  <a:noFill/>
                </a:ln>
                <a:effectLst/>
                <a:uLnTx/>
                <a:uFillTx/>
                <a:latin typeface="Arial"/>
                <a:ea typeface="+mn-ea"/>
                <a:cs typeface="+mn-cs"/>
              </a:rPr>
              <a:t>i</a:t>
            </a:r>
            <a:r>
              <a:rPr kumimoji="0" lang="en-US"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шегуш</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л</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err="1">
                <a:ln>
                  <a:noFill/>
                </a:ln>
                <a:effectLst/>
                <a:uLnTx/>
                <a:uFillTx/>
                <a:latin typeface="Arial"/>
                <a:ea typeface="+mn-ea"/>
                <a:cs typeface="+mn-cs"/>
              </a:rPr>
              <a:t>кт</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ң </a:t>
            </a:r>
            <a:r>
              <a:rPr kumimoji="0" lang="ru-RU" altLang="ru-KZ" sz="2000" b="0" i="0" u="none" strike="noStrike" kern="0" cap="none" spc="0" normalizeH="0" baseline="0" noProof="0" dirty="0" err="1">
                <a:ln>
                  <a:noFill/>
                </a:ln>
                <a:effectLst/>
                <a:uLnTx/>
                <a:uFillTx/>
                <a:latin typeface="Arial"/>
                <a:ea typeface="+mn-ea"/>
                <a:cs typeface="+mn-cs"/>
              </a:rPr>
              <a:t>таралуының</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алдын</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алу</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жөн</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err="1">
                <a:ln>
                  <a:noFill/>
                </a:ln>
                <a:effectLst/>
                <a:uLnTx/>
                <a:uFillTx/>
                <a:latin typeface="Arial"/>
                <a:ea typeface="+mn-ea"/>
                <a:cs typeface="+mn-cs"/>
              </a:rPr>
              <a:t>нде</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кел</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с</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err="1">
                <a:ln>
                  <a:noFill/>
                </a:ln>
                <a:effectLst/>
                <a:uLnTx/>
                <a:uFillTx/>
                <a:latin typeface="Arial"/>
                <a:ea typeface="+mn-ea"/>
                <a:cs typeface="+mn-cs"/>
              </a:rPr>
              <a:t>лген</a:t>
            </a:r>
            <a:r>
              <a:rPr kumimoji="0" lang="ru-RU" altLang="ru-KZ" sz="2000" b="0" i="0" u="none" strike="noStrike" kern="0" cap="none" spc="0" normalizeH="0" baseline="0" noProof="0" dirty="0">
                <a:ln>
                  <a:noFill/>
                </a:ln>
                <a:effectLst/>
                <a:uLnTx/>
                <a:uFillTx/>
                <a:latin typeface="Arial"/>
                <a:ea typeface="+mn-ea"/>
                <a:cs typeface="+mn-cs"/>
              </a:rPr>
              <a:t> </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a:ln>
                  <a:noFill/>
                </a:ln>
                <a:effectLst/>
                <a:uLnTx/>
                <a:uFillTx/>
                <a:latin typeface="Arial"/>
                <a:ea typeface="+mn-ea"/>
                <a:cs typeface="+mn-cs"/>
              </a:rPr>
              <a:t>с-</a:t>
            </a:r>
            <a:r>
              <a:rPr kumimoji="0" lang="ru-RU" altLang="ru-KZ" sz="2000" b="0" i="0" u="none" strike="noStrike" kern="0" cap="none" spc="0" normalizeH="0" baseline="0" noProof="0" dirty="0" err="1">
                <a:ln>
                  <a:noFill/>
                </a:ln>
                <a:effectLst/>
                <a:uLnTx/>
                <a:uFillTx/>
                <a:latin typeface="Arial"/>
                <a:ea typeface="+mn-ea"/>
                <a:cs typeface="+mn-cs"/>
              </a:rPr>
              <a:t>шаралар</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жүрг</a:t>
            </a:r>
            <a:r>
              <a:rPr kumimoji="0" lang="en-US" altLang="ru-KZ" sz="2000" b="0" i="0" u="none" strike="noStrike" kern="0" cap="none" spc="0" normalizeH="0" baseline="0" noProof="0" dirty="0" err="1">
                <a:ln>
                  <a:noFill/>
                </a:ln>
                <a:effectLst/>
                <a:uLnTx/>
                <a:uFillTx/>
                <a:latin typeface="Arial"/>
                <a:ea typeface="+mn-ea"/>
                <a:cs typeface="+mn-cs"/>
              </a:rPr>
              <a:t>i</a:t>
            </a:r>
            <a:r>
              <a:rPr kumimoji="0" lang="ru-RU" altLang="ru-KZ" sz="2000" b="0" i="0" u="none" strike="noStrike" kern="0" cap="none" spc="0" normalizeH="0" baseline="0" noProof="0" dirty="0" err="1">
                <a:ln>
                  <a:noFill/>
                </a:ln>
                <a:effectLst/>
                <a:uLnTx/>
                <a:uFillTx/>
                <a:latin typeface="Arial"/>
                <a:ea typeface="+mn-ea"/>
                <a:cs typeface="+mn-cs"/>
              </a:rPr>
              <a:t>зу</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болып</a:t>
            </a:r>
            <a:r>
              <a:rPr kumimoji="0" lang="ru-RU" altLang="ru-KZ" sz="2000" b="0" i="0" u="none" strike="noStrike" kern="0" cap="none" spc="0" normalizeH="0" baseline="0" noProof="0" dirty="0">
                <a:ln>
                  <a:noFill/>
                </a:ln>
                <a:effectLst/>
                <a:uLnTx/>
                <a:uFillTx/>
                <a:latin typeface="Arial"/>
                <a:ea typeface="+mn-ea"/>
                <a:cs typeface="+mn-cs"/>
              </a:rPr>
              <a:t> </a:t>
            </a:r>
            <a:r>
              <a:rPr kumimoji="0" lang="ru-RU" altLang="ru-KZ" sz="2000" b="0" i="0" u="none" strike="noStrike" kern="0" cap="none" spc="0" normalizeH="0" baseline="0" noProof="0" dirty="0" err="1">
                <a:ln>
                  <a:noFill/>
                </a:ln>
                <a:effectLst/>
                <a:uLnTx/>
                <a:uFillTx/>
                <a:latin typeface="Arial"/>
                <a:ea typeface="+mn-ea"/>
                <a:cs typeface="+mn-cs"/>
              </a:rPr>
              <a:t>табылады</a:t>
            </a:r>
            <a:r>
              <a:rPr kumimoji="0" lang="ru-RU" altLang="ru-KZ" sz="2000" b="0" i="0" u="none" strike="noStrike" kern="0" cap="none" spc="0" normalizeH="0" baseline="0" noProof="0" dirty="0">
                <a:ln>
                  <a:noFill/>
                </a:ln>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lang="ru-RU" altLang="ru-KZ" sz="2000" kern="0" dirty="0" err="1">
                <a:latin typeface="Arial"/>
              </a:rPr>
              <a:t>Жасөспірімдер</a:t>
            </a:r>
            <a:r>
              <a:rPr lang="ru-RU" altLang="ru-KZ" sz="2000" kern="0" dirty="0">
                <a:latin typeface="Arial"/>
              </a:rPr>
              <a:t> </a:t>
            </a:r>
            <a:r>
              <a:rPr lang="ru-RU" altLang="ru-KZ" sz="2000" kern="0" dirty="0" err="1">
                <a:latin typeface="Arial"/>
              </a:rPr>
              <a:t>арасында</a:t>
            </a:r>
            <a:r>
              <a:rPr lang="ru-RU" altLang="ru-KZ" sz="2000" kern="0" dirty="0">
                <a:latin typeface="Arial"/>
              </a:rPr>
              <a:t> </a:t>
            </a:r>
            <a:r>
              <a:rPr lang="ru-RU" altLang="ru-KZ" sz="2000" kern="0" dirty="0" err="1">
                <a:latin typeface="Arial"/>
              </a:rPr>
              <a:t>темекінің</a:t>
            </a:r>
            <a:r>
              <a:rPr lang="ru-RU" altLang="ru-KZ" sz="2000" kern="0" dirty="0">
                <a:latin typeface="Arial"/>
              </a:rPr>
              <a:t> </a:t>
            </a:r>
            <a:r>
              <a:rPr lang="ru-RU" altLang="ru-KZ" sz="2000" kern="0" dirty="0" err="1">
                <a:latin typeface="Arial"/>
              </a:rPr>
              <a:t>зияның</a:t>
            </a:r>
            <a:r>
              <a:rPr lang="ru-RU" altLang="ru-KZ" sz="2000" kern="0" dirty="0">
                <a:latin typeface="Arial"/>
              </a:rPr>
              <a:t> </a:t>
            </a:r>
            <a:r>
              <a:rPr lang="ru-RU" altLang="ru-KZ" sz="2000" kern="0" dirty="0" err="1">
                <a:latin typeface="Arial"/>
              </a:rPr>
              <a:t>насихаттау</a:t>
            </a:r>
            <a:r>
              <a:rPr lang="ru-RU" altLang="ru-KZ" sz="2000" kern="0" dirty="0">
                <a:latin typeface="Arial"/>
              </a:rPr>
              <a:t> </a:t>
            </a:r>
            <a:r>
              <a:rPr lang="ru-RU" altLang="ru-KZ" sz="2000" kern="0" dirty="0" err="1">
                <a:latin typeface="Arial"/>
              </a:rPr>
              <a:t>барысында</a:t>
            </a:r>
            <a:r>
              <a:rPr lang="ru-RU" altLang="ru-KZ" sz="2000" kern="0" dirty="0">
                <a:latin typeface="Arial"/>
              </a:rPr>
              <a:t> </a:t>
            </a:r>
            <a:r>
              <a:rPr lang="ru-RU" altLang="ru-KZ" sz="2000" kern="0" dirty="0" err="1">
                <a:latin typeface="Arial"/>
              </a:rPr>
              <a:t>тренингтер</a:t>
            </a:r>
            <a:r>
              <a:rPr lang="ru-RU" altLang="ru-KZ" sz="2000" kern="0" dirty="0">
                <a:latin typeface="Arial"/>
              </a:rPr>
              <a:t>, </a:t>
            </a:r>
            <a:r>
              <a:rPr lang="ru-RU" altLang="ru-KZ" sz="2000" kern="0" dirty="0" err="1">
                <a:latin typeface="Arial"/>
              </a:rPr>
              <a:t>сауалнамалар</a:t>
            </a:r>
            <a:r>
              <a:rPr lang="ru-RU" altLang="ru-KZ" sz="2000" kern="0" dirty="0">
                <a:latin typeface="Arial"/>
              </a:rPr>
              <a:t> </a:t>
            </a:r>
            <a:r>
              <a:rPr lang="ru-RU" altLang="ru-KZ" sz="2000" kern="0" dirty="0" err="1">
                <a:latin typeface="Arial"/>
              </a:rPr>
              <a:t>және</a:t>
            </a:r>
            <a:r>
              <a:rPr lang="ru-RU" altLang="ru-KZ" sz="2000" kern="0" dirty="0">
                <a:latin typeface="Arial"/>
              </a:rPr>
              <a:t> </a:t>
            </a:r>
            <a:r>
              <a:rPr lang="ru-RU" altLang="ru-KZ" sz="2000" kern="0" dirty="0" err="1">
                <a:latin typeface="Arial"/>
              </a:rPr>
              <a:t>дебат</a:t>
            </a:r>
            <a:r>
              <a:rPr lang="ru-RU" altLang="ru-KZ" sz="2000" kern="0" dirty="0">
                <a:latin typeface="Arial"/>
              </a:rPr>
              <a:t> </a:t>
            </a:r>
            <a:r>
              <a:rPr lang="ru-RU" altLang="ru-KZ" sz="2000" kern="0" dirty="0" err="1">
                <a:latin typeface="Arial"/>
              </a:rPr>
              <a:t>өткізу</a:t>
            </a:r>
            <a:r>
              <a:rPr lang="ru-RU" altLang="ru-KZ" sz="2000" kern="0" dirty="0">
                <a:latin typeface="Arial"/>
              </a:rPr>
              <a:t>.</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ru-RU" altLang="ru-KZ" sz="2000" b="0" i="0" u="none" strike="noStrike" kern="0" cap="none" spc="0" normalizeH="0" baseline="0" noProof="0" dirty="0" err="1">
                <a:ln>
                  <a:noFill/>
                </a:ln>
                <a:effectLst/>
                <a:uLnTx/>
                <a:uFillTx/>
                <a:latin typeface="Arial"/>
                <a:ea typeface="+mn-ea"/>
                <a:cs typeface="+mn-cs"/>
              </a:rPr>
              <a:t>Ақпаратты</a:t>
            </a:r>
            <a:r>
              <a:rPr lang="ru-RU" altLang="ru-KZ" sz="2000" kern="0" dirty="0">
                <a:latin typeface="Arial"/>
              </a:rPr>
              <a:t>қ </a:t>
            </a:r>
            <a:r>
              <a:rPr lang="ru-RU" altLang="ru-KZ" sz="2000" kern="0" dirty="0" err="1">
                <a:latin typeface="Arial"/>
              </a:rPr>
              <a:t>құралдарға</a:t>
            </a:r>
            <a:r>
              <a:rPr lang="ru-RU" altLang="ru-KZ" sz="2000" kern="0" dirty="0">
                <a:latin typeface="Arial"/>
              </a:rPr>
              <a:t> </a:t>
            </a:r>
            <a:r>
              <a:rPr lang="ru-RU" altLang="ru-KZ" sz="2000" kern="0" dirty="0" err="1">
                <a:latin typeface="Arial"/>
              </a:rPr>
              <a:t>темекінің</a:t>
            </a:r>
            <a:r>
              <a:rPr lang="ru-RU" altLang="ru-KZ" sz="2000" kern="0" dirty="0">
                <a:latin typeface="Arial"/>
              </a:rPr>
              <a:t> </a:t>
            </a:r>
            <a:r>
              <a:rPr lang="ru-RU" altLang="ru-KZ" sz="2000" kern="0" dirty="0" err="1">
                <a:latin typeface="Arial"/>
              </a:rPr>
              <a:t>зияны</a:t>
            </a:r>
            <a:r>
              <a:rPr lang="ru-RU" altLang="ru-KZ" sz="2000" kern="0" dirty="0">
                <a:latin typeface="Arial"/>
              </a:rPr>
              <a:t> </a:t>
            </a:r>
            <a:r>
              <a:rPr lang="ru-RU" altLang="ru-KZ" sz="2000" kern="0" dirty="0" err="1">
                <a:latin typeface="Arial"/>
              </a:rPr>
              <a:t>туралы</a:t>
            </a:r>
            <a:r>
              <a:rPr lang="ru-RU" altLang="ru-KZ" sz="2000" kern="0" dirty="0">
                <a:latin typeface="Arial"/>
              </a:rPr>
              <a:t> </a:t>
            </a:r>
            <a:r>
              <a:rPr lang="ru-RU" altLang="ru-KZ" sz="2000" kern="0" dirty="0" err="1">
                <a:latin typeface="Arial"/>
              </a:rPr>
              <a:t>жарнамалар</a:t>
            </a:r>
            <a:r>
              <a:rPr lang="ru-RU" altLang="ru-KZ" sz="2000" kern="0" dirty="0">
                <a:latin typeface="Arial"/>
              </a:rPr>
              <a:t> </a:t>
            </a:r>
            <a:r>
              <a:rPr lang="ru-RU" altLang="ru-KZ" sz="2000" kern="0" dirty="0" err="1">
                <a:latin typeface="Arial"/>
              </a:rPr>
              <a:t>енгізу</a:t>
            </a:r>
            <a:r>
              <a:rPr lang="ru-RU" altLang="ru-KZ" sz="2000" kern="0" dirty="0">
                <a:latin typeface="Arial"/>
              </a:rPr>
              <a:t>.</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lang="ru-RU" altLang="ru-KZ" sz="2000" kern="0" dirty="0">
                <a:latin typeface="Arial"/>
              </a:rPr>
              <a:t>Темекі </a:t>
            </a:r>
            <a:r>
              <a:rPr lang="ru-RU" altLang="ru-KZ" sz="2000" kern="0" dirty="0" err="1">
                <a:latin typeface="Arial"/>
              </a:rPr>
              <a:t>шегуші</a:t>
            </a:r>
            <a:r>
              <a:rPr lang="ru-RU" altLang="ru-KZ" sz="2000" kern="0" dirty="0">
                <a:latin typeface="Arial"/>
              </a:rPr>
              <a:t> </a:t>
            </a:r>
            <a:r>
              <a:rPr lang="ru-RU" altLang="ru-KZ" sz="2000" kern="0" dirty="0" err="1">
                <a:latin typeface="Arial"/>
              </a:rPr>
              <a:t>жасөспіріммен</a:t>
            </a:r>
            <a:r>
              <a:rPr lang="ru-RU" altLang="ru-KZ" sz="2000" kern="0" dirty="0">
                <a:latin typeface="Arial"/>
              </a:rPr>
              <a:t> </a:t>
            </a:r>
            <a:r>
              <a:rPr lang="ru-RU" altLang="ru-KZ" sz="2000" kern="0" dirty="0" err="1">
                <a:latin typeface="Arial"/>
              </a:rPr>
              <a:t>ата-анасымен</a:t>
            </a:r>
            <a:r>
              <a:rPr lang="ru-RU" altLang="ru-KZ" sz="2000" kern="0" dirty="0">
                <a:latin typeface="Arial"/>
              </a:rPr>
              <a:t> </a:t>
            </a:r>
            <a:r>
              <a:rPr lang="ru-RU" altLang="ru-KZ" sz="2000" kern="0" dirty="0" err="1">
                <a:latin typeface="Arial"/>
              </a:rPr>
              <a:t>біріге</a:t>
            </a:r>
            <a:r>
              <a:rPr lang="ru-RU" altLang="ru-KZ" sz="2000" kern="0" dirty="0">
                <a:latin typeface="Arial"/>
              </a:rPr>
              <a:t> </a:t>
            </a:r>
            <a:r>
              <a:rPr lang="ru-RU" altLang="ru-KZ" sz="2000" kern="0" dirty="0" err="1">
                <a:latin typeface="Arial"/>
              </a:rPr>
              <a:t>отырып</a:t>
            </a:r>
            <a:r>
              <a:rPr lang="ru-RU" altLang="ru-KZ" sz="2000" kern="0" dirty="0">
                <a:latin typeface="Arial"/>
              </a:rPr>
              <a:t> </a:t>
            </a:r>
            <a:r>
              <a:rPr lang="ru-RU" altLang="ru-KZ" sz="2000" kern="0" dirty="0" err="1">
                <a:latin typeface="Arial"/>
              </a:rPr>
              <a:t>алдын</a:t>
            </a:r>
            <a:r>
              <a:rPr lang="ru-RU" altLang="ru-KZ" sz="2000" kern="0" dirty="0">
                <a:latin typeface="Arial"/>
              </a:rPr>
              <a:t> </a:t>
            </a:r>
            <a:r>
              <a:rPr lang="ru-RU" altLang="ru-KZ" sz="2000" kern="0" dirty="0" err="1">
                <a:latin typeface="Arial"/>
              </a:rPr>
              <a:t>алу</a:t>
            </a:r>
            <a:r>
              <a:rPr lang="ru-RU" altLang="ru-KZ" sz="2000" kern="0" dirty="0">
                <a:latin typeface="Arial"/>
              </a:rPr>
              <a:t> </a:t>
            </a:r>
            <a:r>
              <a:rPr lang="ru-RU" altLang="ru-KZ" sz="2000" kern="0" dirty="0" err="1">
                <a:latin typeface="Arial"/>
              </a:rPr>
              <a:t>жұмыстарын</a:t>
            </a:r>
            <a:r>
              <a:rPr lang="ru-RU" altLang="ru-KZ" sz="2000" kern="0" dirty="0">
                <a:latin typeface="Arial"/>
              </a:rPr>
              <a:t> </a:t>
            </a:r>
            <a:r>
              <a:rPr lang="ru-RU" altLang="ru-KZ" sz="2000" kern="0" dirty="0" err="1">
                <a:latin typeface="Arial"/>
              </a:rPr>
              <a:t>жүргізу</a:t>
            </a:r>
            <a:endParaRPr kumimoji="0" lang="ru-RU" altLang="ru-KZ" sz="2000" b="0" i="0" u="none" strike="noStrike" kern="0" cap="none" spc="0" normalizeH="0" baseline="0" noProof="0" dirty="0">
              <a:ln>
                <a:noFill/>
              </a:ln>
              <a:effectLst/>
              <a:uLnTx/>
              <a:uFillTx/>
              <a:latin typeface="Arial"/>
            </a:endParaRPr>
          </a:p>
        </p:txBody>
      </p:sp>
      <p:sp>
        <p:nvSpPr>
          <p:cNvPr id="8" name="Прямоугольник 7">
            <a:extLst>
              <a:ext uri="{FF2B5EF4-FFF2-40B4-BE49-F238E27FC236}">
                <a16:creationId xmlns:a16="http://schemas.microsoft.com/office/drawing/2014/main" id="{1AA9D5AF-88B4-4DFC-B0E4-279900C19BE7}"/>
              </a:ext>
            </a:extLst>
          </p:cNvPr>
          <p:cNvSpPr/>
          <p:nvPr/>
        </p:nvSpPr>
        <p:spPr>
          <a:xfrm>
            <a:off x="539552" y="126205"/>
            <a:ext cx="8296567" cy="646331"/>
          </a:xfrm>
          <a:prstGeom prst="rect">
            <a:avLst/>
          </a:prstGeom>
          <a:noFill/>
        </p:spPr>
        <p:txBody>
          <a:bodyPr wrap="none" lIns="91440" tIns="45720" rIns="91440" bIns="45720">
            <a:spAutoFit/>
          </a:bodyPr>
          <a:lstStyle/>
          <a:p>
            <a:pPr algn="ctr"/>
            <a:r>
              <a:rPr kumimoji="0" lang="ru-RU" sz="3600" b="1" i="0" u="none" strike="noStrike" kern="120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Темекі </a:t>
            </a:r>
            <a:r>
              <a:rPr kumimoji="0" lang="ru-RU" sz="3600" b="1" i="0" u="none" strike="noStrike" kern="1200" cap="none" spc="0" normalizeH="0" baseline="0" noProof="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шегудің</a:t>
            </a:r>
            <a:r>
              <a:rPr kumimoji="0" lang="ru-RU" sz="3600" b="1" i="0" u="none" strike="noStrike" kern="120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 </a:t>
            </a:r>
            <a:r>
              <a:rPr kumimoji="0" lang="ru-RU" sz="3600" b="1" i="0" u="none" strike="noStrike" kern="1200" cap="none" spc="0" normalizeH="0" baseline="0" noProof="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алдын</a:t>
            </a:r>
            <a:r>
              <a:rPr kumimoji="0" lang="ru-RU" sz="3600" b="1" i="0" u="none" strike="noStrike" kern="120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 </a:t>
            </a:r>
            <a:r>
              <a:rPr kumimoji="0" lang="ru-RU" sz="3600" b="1" i="0" u="none" strike="noStrike" kern="1200" cap="none" spc="0" normalizeH="0" baseline="0" noProof="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алу</a:t>
            </a:r>
            <a:r>
              <a:rPr kumimoji="0" lang="ru-RU" sz="3600" b="1" i="0" u="none" strike="noStrike" kern="120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 </a:t>
            </a:r>
            <a:r>
              <a:rPr kumimoji="0" lang="ru-RU" sz="3600" b="1" i="0" u="none" strike="noStrike" kern="1200" cap="none" spc="0" normalizeH="0" baseline="0" noProof="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жұмыстары</a:t>
            </a:r>
            <a:endParaRPr lang="ru-KZ"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82924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DEAC9B07-5775-4A62-AB73-A060A9AF52D9}"/>
              </a:ext>
            </a:extLst>
          </p:cNvPr>
          <p:cNvSpPr>
            <a:spLocks noGrp="1"/>
          </p:cNvSpPr>
          <p:nvPr>
            <p:ph type="title"/>
          </p:nvPr>
        </p:nvSpPr>
        <p:spPr>
          <a:xfrm>
            <a:off x="609266" y="149297"/>
            <a:ext cx="8534400" cy="760413"/>
          </a:xfrm>
        </p:spPr>
        <p:txBody>
          <a:bodyPr>
            <a:normAutofit fontScale="90000"/>
          </a:bodyPr>
          <a:lstStyle/>
          <a:p>
            <a:pPr eaLnBrk="1" fontAlgn="auto" hangingPunct="1">
              <a:spcAft>
                <a:spcPts val="0"/>
              </a:spcAft>
              <a:defRPr/>
            </a:pPr>
            <a:r>
              <a:rPr lang="ru-RU" b="1" dirty="0" err="1">
                <a:solidFill>
                  <a:srgbClr val="7B9899"/>
                </a:solidFill>
              </a:rPr>
              <a:t>Темекінің зияны</a:t>
            </a:r>
            <a:br>
              <a:rPr lang="ru-RU" dirty="0">
                <a:solidFill>
                  <a:srgbClr val="7B9899"/>
                </a:solidFill>
              </a:rPr>
            </a:br>
            <a:endParaRPr lang="ru-RU" dirty="0">
              <a:solidFill>
                <a:srgbClr val="7B9899"/>
              </a:solidFill>
            </a:endParaRPr>
          </a:p>
        </p:txBody>
      </p:sp>
      <p:sp>
        <p:nvSpPr>
          <p:cNvPr id="16387" name="Объект 2">
            <a:extLst>
              <a:ext uri="{FF2B5EF4-FFF2-40B4-BE49-F238E27FC236}">
                <a16:creationId xmlns:a16="http://schemas.microsoft.com/office/drawing/2014/main" id="{7EB82E41-EA88-4230-A259-9E4A657C8871}"/>
              </a:ext>
            </a:extLst>
          </p:cNvPr>
          <p:cNvSpPr>
            <a:spLocks noGrp="1"/>
          </p:cNvSpPr>
          <p:nvPr>
            <p:ph idx="1"/>
          </p:nvPr>
        </p:nvSpPr>
        <p:spPr>
          <a:xfrm>
            <a:off x="179388" y="1412875"/>
            <a:ext cx="4032250" cy="5040313"/>
          </a:xfrm>
        </p:spPr>
        <p:txBody>
          <a:bodyPr/>
          <a:lstStyle/>
          <a:p>
            <a:pPr eaLnBrk="1" hangingPunct="1">
              <a:spcBef>
                <a:spcPct val="0"/>
              </a:spcBef>
            </a:pPr>
            <a:r>
              <a:rPr lang="ru-RU" altLang="ru-KZ" sz="2400" dirty="0"/>
              <a:t>Ас </a:t>
            </a:r>
            <a:r>
              <a:rPr lang="ru-RU" altLang="ru-KZ" sz="2400" dirty="0" err="1"/>
              <a:t>қорытуға</a:t>
            </a:r>
            <a:endParaRPr lang="ru-RU" altLang="ru-KZ" sz="2400" dirty="0"/>
          </a:p>
          <a:p>
            <a:pPr eaLnBrk="1" hangingPunct="1">
              <a:spcBef>
                <a:spcPct val="0"/>
              </a:spcBef>
            </a:pPr>
            <a:r>
              <a:rPr lang="ru-RU" altLang="ru-KZ" sz="2400" dirty="0" err="1"/>
              <a:t>Асқа</a:t>
            </a:r>
            <a:r>
              <a:rPr lang="ru-RU" altLang="ru-KZ" sz="2400" dirty="0"/>
              <a:t> </a:t>
            </a:r>
            <a:r>
              <a:rPr lang="ru-RU" altLang="ru-KZ" sz="2400" dirty="0" err="1"/>
              <a:t>деген</a:t>
            </a:r>
            <a:r>
              <a:rPr lang="ru-RU" altLang="ru-KZ" sz="2400" dirty="0"/>
              <a:t> </a:t>
            </a:r>
            <a:r>
              <a:rPr lang="ru-RU" altLang="ru-KZ" sz="2400" dirty="0" err="1"/>
              <a:t>тәбетті</a:t>
            </a:r>
            <a:r>
              <a:rPr lang="ru-RU" altLang="ru-KZ" sz="2400" dirty="0"/>
              <a:t> </a:t>
            </a:r>
            <a:r>
              <a:rPr lang="ru-RU" altLang="ru-KZ" sz="2400" dirty="0" err="1"/>
              <a:t>қайтарады</a:t>
            </a:r>
            <a:r>
              <a:rPr lang="ru-RU" altLang="ru-KZ" sz="2400" dirty="0"/>
              <a:t>.</a:t>
            </a:r>
          </a:p>
          <a:p>
            <a:pPr eaLnBrk="1" hangingPunct="1">
              <a:spcBef>
                <a:spcPct val="0"/>
              </a:spcBef>
            </a:pPr>
            <a:r>
              <a:rPr lang="ru-RU" altLang="ru-KZ" sz="2400" dirty="0"/>
              <a:t>Ас </a:t>
            </a:r>
            <a:r>
              <a:rPr lang="ru-RU" altLang="ru-KZ" sz="2400" dirty="0" err="1"/>
              <a:t>қорытуды</a:t>
            </a:r>
            <a:r>
              <a:rPr lang="ru-RU" altLang="ru-KZ" sz="2400" dirty="0"/>
              <a:t> </a:t>
            </a:r>
            <a:r>
              <a:rPr lang="ru-RU" altLang="ru-KZ" sz="2400" dirty="0" err="1"/>
              <a:t>қиындатады</a:t>
            </a:r>
            <a:r>
              <a:rPr lang="ru-RU" altLang="ru-KZ" sz="2400" dirty="0"/>
              <a:t>.</a:t>
            </a:r>
          </a:p>
          <a:p>
            <a:pPr eaLnBrk="1" hangingPunct="1">
              <a:spcBef>
                <a:spcPct val="0"/>
              </a:spcBef>
            </a:pPr>
            <a:r>
              <a:rPr lang="ru-RU" altLang="ru-KZ" sz="2400" dirty="0" err="1"/>
              <a:t>Тісті</a:t>
            </a:r>
            <a:r>
              <a:rPr lang="ru-RU" altLang="ru-KZ" sz="2400" dirty="0"/>
              <a:t> </a:t>
            </a:r>
            <a:r>
              <a:rPr lang="ru-RU" altLang="ru-KZ" sz="2400" dirty="0" err="1"/>
              <a:t>сарғайтып</a:t>
            </a:r>
            <a:r>
              <a:rPr lang="ru-RU" altLang="ru-KZ" sz="2400" dirty="0"/>
              <a:t>, </a:t>
            </a:r>
            <a:r>
              <a:rPr lang="ru-RU" altLang="ru-KZ" sz="2400" dirty="0" err="1"/>
              <a:t>ауызды</a:t>
            </a:r>
            <a:r>
              <a:rPr lang="ru-RU" altLang="ru-KZ" sz="2400" dirty="0"/>
              <a:t> </a:t>
            </a:r>
            <a:r>
              <a:rPr lang="ru-RU" altLang="ru-KZ" sz="2400" dirty="0" err="1"/>
              <a:t>сасытады</a:t>
            </a:r>
            <a:r>
              <a:rPr lang="ru-RU" altLang="ru-KZ" sz="2400" dirty="0"/>
              <a:t>.</a:t>
            </a:r>
          </a:p>
          <a:p>
            <a:pPr eaLnBrk="1" hangingPunct="1">
              <a:spcBef>
                <a:spcPct val="0"/>
              </a:spcBef>
            </a:pPr>
            <a:r>
              <a:rPr lang="ru-RU" altLang="ru-KZ" sz="2400" dirty="0" err="1"/>
              <a:t>Асқазанда</a:t>
            </a:r>
            <a:r>
              <a:rPr lang="ru-RU" altLang="ru-KZ" sz="2400" dirty="0"/>
              <a:t> жара </a:t>
            </a:r>
            <a:r>
              <a:rPr lang="ru-RU" altLang="ru-KZ" sz="2400" dirty="0" err="1"/>
              <a:t>пайда</a:t>
            </a:r>
            <a:r>
              <a:rPr lang="ru-RU" altLang="ru-KZ" sz="2400" dirty="0"/>
              <a:t> </a:t>
            </a:r>
            <a:r>
              <a:rPr lang="ru-RU" altLang="ru-KZ" sz="2400" dirty="0" err="1"/>
              <a:t>болады</a:t>
            </a:r>
            <a:r>
              <a:rPr lang="ru-RU" altLang="ru-KZ" sz="2400" dirty="0"/>
              <a:t>.</a:t>
            </a:r>
          </a:p>
          <a:p>
            <a:pPr eaLnBrk="1" hangingPunct="1">
              <a:spcBef>
                <a:spcPct val="0"/>
              </a:spcBef>
            </a:pPr>
            <a:r>
              <a:rPr lang="ru-RU" altLang="ru-KZ" sz="2400" dirty="0" err="1"/>
              <a:t>Ерін</a:t>
            </a:r>
            <a:r>
              <a:rPr lang="ru-RU" altLang="ru-KZ" sz="2400" dirty="0"/>
              <a:t>, </a:t>
            </a:r>
            <a:r>
              <a:rPr lang="ru-RU" altLang="ru-KZ" sz="2400" dirty="0" err="1"/>
              <a:t>тіл</a:t>
            </a:r>
            <a:r>
              <a:rPr lang="ru-RU" altLang="ru-KZ" sz="2400" dirty="0"/>
              <a:t> </a:t>
            </a:r>
            <a:r>
              <a:rPr lang="ru-RU" altLang="ru-KZ" sz="2400" dirty="0" err="1"/>
              <a:t>және</a:t>
            </a:r>
            <a:r>
              <a:rPr lang="ru-RU" altLang="ru-KZ" sz="2400" dirty="0"/>
              <a:t> </a:t>
            </a:r>
            <a:r>
              <a:rPr lang="ru-RU" altLang="ru-KZ" sz="2400" dirty="0" err="1"/>
              <a:t>өңеш</a:t>
            </a:r>
            <a:r>
              <a:rPr lang="ru-RU" altLang="ru-KZ" sz="2400" dirty="0"/>
              <a:t> </a:t>
            </a:r>
            <a:r>
              <a:rPr lang="ru-RU" altLang="ru-KZ" sz="2400" dirty="0" err="1"/>
              <a:t>рағына</a:t>
            </a:r>
            <a:r>
              <a:rPr lang="ru-RU" altLang="ru-KZ" sz="2400" dirty="0"/>
              <a:t> </a:t>
            </a:r>
            <a:r>
              <a:rPr lang="ru-RU" altLang="ru-KZ" sz="2400" dirty="0" err="1"/>
              <a:t>жол</a:t>
            </a:r>
            <a:r>
              <a:rPr lang="ru-RU" altLang="ru-KZ" sz="2400" dirty="0"/>
              <a:t> </a:t>
            </a:r>
            <a:r>
              <a:rPr lang="ru-RU" altLang="ru-KZ" sz="2400" dirty="0" err="1"/>
              <a:t>ашады</a:t>
            </a:r>
            <a:r>
              <a:rPr lang="ru-RU" altLang="ru-KZ" sz="2400" dirty="0"/>
              <a:t>.</a:t>
            </a:r>
          </a:p>
          <a:p>
            <a:pPr eaLnBrk="1" hangingPunct="1">
              <a:spcBef>
                <a:spcPct val="0"/>
              </a:spcBef>
              <a:buFont typeface="Wingdings 2" panose="05020102010507070707" pitchFamily="18" charset="2"/>
              <a:buNone/>
            </a:pPr>
            <a:endParaRPr lang="ru-RU" altLang="ru-KZ" sz="2400" dirty="0"/>
          </a:p>
        </p:txBody>
      </p:sp>
      <p:pic>
        <p:nvPicPr>
          <p:cNvPr id="10247" name="Picture 7" descr="http://zhkt.guru/i/images/patogenez-yazvy1.jpg">
            <a:extLst>
              <a:ext uri="{FF2B5EF4-FFF2-40B4-BE49-F238E27FC236}">
                <a16:creationId xmlns:a16="http://schemas.microsoft.com/office/drawing/2014/main" id="{3815C4DF-EA7A-4DBB-924C-FBBEEFE5D573}"/>
              </a:ext>
            </a:extLst>
          </p:cNvPr>
          <p:cNvPicPr>
            <a:picLocks noChangeAspect="1" noChangeArrowheads="1"/>
          </p:cNvPicPr>
          <p:nvPr/>
        </p:nvPicPr>
        <p:blipFill>
          <a:blip r:embed="rId2"/>
          <a:srcRect/>
          <a:stretch>
            <a:fillRect/>
          </a:stretch>
        </p:blipFill>
        <p:spPr bwMode="auto">
          <a:xfrm rot="21046361">
            <a:off x="4675188" y="3244850"/>
            <a:ext cx="4248150" cy="3090863"/>
          </a:xfrm>
          <a:prstGeom prst="rect">
            <a:avLst/>
          </a:prstGeom>
          <a:ln>
            <a:noFill/>
          </a:ln>
          <a:effectLst>
            <a:outerShdw blurRad="292100" dist="139700" dir="2700000" algn="tl" rotWithShape="0">
              <a:srgbClr val="333333">
                <a:alpha val="65000"/>
              </a:srgbClr>
            </a:outerShdw>
          </a:effectLst>
        </p:spPr>
      </p:pic>
      <p:pic>
        <p:nvPicPr>
          <p:cNvPr id="16389" name="Picture 4" descr="http://lamcdn.net/lookatme.ru/post_image-image/PfSVsWON8-x_ROIuCdhPtg-article.jpg">
            <a:extLst>
              <a:ext uri="{FF2B5EF4-FFF2-40B4-BE49-F238E27FC236}">
                <a16:creationId xmlns:a16="http://schemas.microsoft.com/office/drawing/2014/main" id="{2FD26AF0-BA9E-46D7-9CA8-6AA8398E6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8087"/>
          <a:stretch>
            <a:fillRect/>
          </a:stretch>
        </p:blipFill>
        <p:spPr bwMode="auto">
          <a:xfrm rot="-507708">
            <a:off x="4241800" y="885825"/>
            <a:ext cx="475932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23528" y="692696"/>
            <a:ext cx="8730716" cy="2862322"/>
          </a:xfrm>
          <a:prstGeom prst="rect">
            <a:avLst/>
          </a:prstGeom>
          <a:noFill/>
        </p:spPr>
        <p:txBody>
          <a:bodyPr wrap="square">
            <a:spAutoFit/>
          </a:bodyPr>
          <a:lstStyle/>
          <a:p>
            <a:pPr>
              <a:defRPr/>
            </a:pPr>
            <a:r>
              <a:rPr lang="ru-RU" sz="3600" i="1" dirty="0">
                <a:ln w="18000">
                  <a:solidFill>
                    <a:schemeClr val="tx1"/>
                  </a:solidFill>
                  <a:prstDash val="solid"/>
                  <a:miter lim="800000"/>
                </a:ln>
                <a:solidFill>
                  <a:srgbClr val="00FF00"/>
                </a:solidFill>
                <a:effectLst>
                  <a:outerShdw blurRad="38100" dist="38100" dir="2700000" algn="tl">
                    <a:srgbClr val="000000">
                      <a:alpha val="43137"/>
                    </a:srgbClr>
                  </a:outerShdw>
                </a:effectLst>
                <a:latin typeface="Georgia" pitchFamily="18" charset="0"/>
              </a:rPr>
              <a:t>  </a:t>
            </a:r>
            <a:r>
              <a:rPr lang="ru-RU" sz="3600" b="1" i="1" dirty="0" err="1">
                <a:ln w="18000">
                  <a:solidFill>
                    <a:schemeClr val="tx1"/>
                  </a:solidFill>
                  <a:prstDash val="solid"/>
                  <a:miter lim="800000"/>
                </a:ln>
                <a:latin typeface="Times New Roman" pitchFamily="18" charset="0"/>
                <a:cs typeface="Times New Roman" pitchFamily="18" charset="0"/>
              </a:rPr>
              <a:t>Тақырыбы</a:t>
            </a:r>
            <a:r>
              <a:rPr lang="ru-RU" sz="3600" b="1" i="1" dirty="0">
                <a:ln w="18000">
                  <a:solidFill>
                    <a:schemeClr val="tx1"/>
                  </a:solidFill>
                  <a:prstDash val="solid"/>
                  <a:miter lim="800000"/>
                </a:ln>
                <a:latin typeface="Times New Roman" pitchFamily="18" charset="0"/>
                <a:cs typeface="Times New Roman" pitchFamily="18" charset="0"/>
              </a:rPr>
              <a:t>:</a:t>
            </a:r>
            <a:r>
              <a:rPr lang="en-US" sz="3600" b="1"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СӨС,темекі</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шегудің</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және</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спирттік</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ішімдіктерді</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тұтынудың</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алдын</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алу</a:t>
            </a:r>
            <a:r>
              <a:rPr lang="kk-KZ" sz="3600" i="1" dirty="0">
                <a:ln w="18000">
                  <a:solidFill>
                    <a:schemeClr val="tx1"/>
                  </a:solidFill>
                  <a:prstDash val="solid"/>
                  <a:miter lim="800000"/>
                </a:ln>
                <a:latin typeface="Times New Roman" pitchFamily="18" charset="0"/>
                <a:cs typeface="Times New Roman" pitchFamily="18" charset="0"/>
              </a:rPr>
              <a:t>,</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ерте</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жүктіліктің</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алдын</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алу</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отбасылармен</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жұмыс</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ата-аналар</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мектебімен</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алдын</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алу</a:t>
            </a:r>
            <a:r>
              <a:rPr lang="ru-RU" sz="3600" i="1" dirty="0">
                <a:ln w="18000">
                  <a:solidFill>
                    <a:schemeClr val="tx1"/>
                  </a:solidFill>
                  <a:prstDash val="solid"/>
                  <a:miter lim="800000"/>
                </a:ln>
                <a:latin typeface="Times New Roman" pitchFamily="18" charset="0"/>
                <a:cs typeface="Times New Roman" pitchFamily="18" charset="0"/>
              </a:rPr>
              <a:t> </a:t>
            </a:r>
            <a:r>
              <a:rPr lang="ru-RU" sz="3600" i="1" dirty="0" err="1">
                <a:ln w="18000">
                  <a:solidFill>
                    <a:schemeClr val="tx1"/>
                  </a:solidFill>
                  <a:prstDash val="solid"/>
                  <a:miter lim="800000"/>
                </a:ln>
                <a:latin typeface="Times New Roman" pitchFamily="18" charset="0"/>
                <a:cs typeface="Times New Roman" pitchFamily="18" charset="0"/>
              </a:rPr>
              <a:t>жұмыстары</a:t>
            </a:r>
            <a:r>
              <a:rPr lang="ru-RU" sz="3600" b="1" i="1" dirty="0">
                <a:ln w="18000">
                  <a:solidFill>
                    <a:schemeClr val="tx1"/>
                  </a:solidFill>
                  <a:prstDash val="solid"/>
                  <a:miter lim="800000"/>
                </a:ln>
                <a:solidFill>
                  <a:srgbClr val="C00000"/>
                </a:solidFill>
                <a:latin typeface="Times New Roman" pitchFamily="18" charset="0"/>
                <a:cs typeface="Times New Roman" pitchFamily="18" charset="0"/>
              </a:rPr>
              <a:t>.</a:t>
            </a:r>
            <a:r>
              <a:rPr lang="ru-RU" sz="3600" i="1" dirty="0">
                <a:ln w="18000">
                  <a:solidFill>
                    <a:schemeClr val="tx1"/>
                  </a:solidFill>
                  <a:prstDash val="solid"/>
                  <a:miter lim="800000"/>
                </a:ln>
                <a:solidFill>
                  <a:srgbClr val="00FF00"/>
                </a:solidFill>
                <a:effectLst>
                  <a:outerShdw blurRad="38100" dist="38100" dir="2700000" algn="tl">
                    <a:srgbClr val="000000">
                      <a:alpha val="43137"/>
                    </a:srgbClr>
                  </a:outerShdw>
                </a:effectLst>
                <a:latin typeface="Georgia" pitchFamily="18" charset="0"/>
              </a:rPr>
              <a:t>                    </a:t>
            </a:r>
          </a:p>
        </p:txBody>
      </p:sp>
      <p:pic>
        <p:nvPicPr>
          <p:cNvPr id="18434" name="Picture 2" descr="http://justclickit.ru/flash/drink/drink%20(321).gif"/>
          <p:cNvPicPr>
            <a:picLocks noChangeAspect="1" noChangeArrowheads="1" noCrop="1"/>
          </p:cNvPicPr>
          <p:nvPr/>
        </p:nvPicPr>
        <p:blipFill>
          <a:blip r:embed="rId2" cstate="print"/>
          <a:srcRect/>
          <a:stretch>
            <a:fillRect/>
          </a:stretch>
        </p:blipFill>
        <p:spPr bwMode="auto">
          <a:xfrm>
            <a:off x="-3285" y="4864448"/>
            <a:ext cx="1762125" cy="1866901"/>
          </a:xfrm>
          <a:prstGeom prst="rect">
            <a:avLst/>
          </a:prstGeom>
          <a:noFill/>
        </p:spPr>
      </p:pic>
      <p:pic>
        <p:nvPicPr>
          <p:cNvPr id="12" name="Рисунок 11">
            <a:extLst>
              <a:ext uri="{FF2B5EF4-FFF2-40B4-BE49-F238E27FC236}">
                <a16:creationId xmlns:a16="http://schemas.microsoft.com/office/drawing/2014/main" id="{55E84FDD-5F89-4BC5-80A2-9DC13872DAEB}"/>
              </a:ext>
            </a:extLst>
          </p:cNvPr>
          <p:cNvPicPr>
            <a:picLocks noChangeAspect="1"/>
          </p:cNvPicPr>
          <p:nvPr/>
        </p:nvPicPr>
        <p:blipFill>
          <a:blip r:embed="rId3"/>
          <a:stretch>
            <a:fillRect/>
          </a:stretch>
        </p:blipFill>
        <p:spPr>
          <a:xfrm>
            <a:off x="1758840" y="4045102"/>
            <a:ext cx="2366737" cy="2120202"/>
          </a:xfrm>
          <a:prstGeom prst="rect">
            <a:avLst/>
          </a:prstGeom>
        </p:spPr>
      </p:pic>
      <p:pic>
        <p:nvPicPr>
          <p:cNvPr id="13" name="Рисунок 12">
            <a:extLst>
              <a:ext uri="{FF2B5EF4-FFF2-40B4-BE49-F238E27FC236}">
                <a16:creationId xmlns:a16="http://schemas.microsoft.com/office/drawing/2014/main" id="{F5353205-D0F4-4CA4-88F6-8503E3A30A2E}"/>
              </a:ext>
            </a:extLst>
          </p:cNvPr>
          <p:cNvPicPr>
            <a:picLocks noChangeAspect="1"/>
          </p:cNvPicPr>
          <p:nvPr/>
        </p:nvPicPr>
        <p:blipFill>
          <a:blip r:embed="rId4"/>
          <a:stretch>
            <a:fillRect/>
          </a:stretch>
        </p:blipFill>
        <p:spPr>
          <a:xfrm>
            <a:off x="3779912" y="4733382"/>
            <a:ext cx="2663956" cy="1997967"/>
          </a:xfrm>
          <a:prstGeom prst="rect">
            <a:avLst/>
          </a:prstGeom>
        </p:spPr>
      </p:pic>
      <p:pic>
        <p:nvPicPr>
          <p:cNvPr id="14" name="Рисунок 13">
            <a:extLst>
              <a:ext uri="{FF2B5EF4-FFF2-40B4-BE49-F238E27FC236}">
                <a16:creationId xmlns:a16="http://schemas.microsoft.com/office/drawing/2014/main" id="{6AA95E7E-C8A2-427B-8030-495D8E6BE047}"/>
              </a:ext>
            </a:extLst>
          </p:cNvPr>
          <p:cNvPicPr>
            <a:picLocks noChangeAspect="1"/>
          </p:cNvPicPr>
          <p:nvPr/>
        </p:nvPicPr>
        <p:blipFill>
          <a:blip r:embed="rId5"/>
          <a:stretch>
            <a:fillRect/>
          </a:stretch>
        </p:blipFill>
        <p:spPr>
          <a:xfrm>
            <a:off x="6452282" y="4070925"/>
            <a:ext cx="2475535" cy="1856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wipe(down)">
                                      <p:cBhvr>
                                        <p:cTn id="14" dur="500"/>
                                        <p:tgtEl>
                                          <p:spTgt spid="1843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ъект 2">
            <a:extLst>
              <a:ext uri="{FF2B5EF4-FFF2-40B4-BE49-F238E27FC236}">
                <a16:creationId xmlns:a16="http://schemas.microsoft.com/office/drawing/2014/main" id="{93AF3002-341D-46D3-B377-1AE5317C4324}"/>
              </a:ext>
            </a:extLst>
          </p:cNvPr>
          <p:cNvSpPr>
            <a:spLocks noGrp="1"/>
          </p:cNvSpPr>
          <p:nvPr>
            <p:ph idx="1"/>
          </p:nvPr>
        </p:nvSpPr>
        <p:spPr>
          <a:xfrm>
            <a:off x="4453005" y="395492"/>
            <a:ext cx="4630738" cy="6192838"/>
          </a:xfrm>
        </p:spPr>
        <p:txBody>
          <a:bodyPr/>
          <a:lstStyle/>
          <a:p>
            <a:pPr marL="0" indent="0" eaLnBrk="1" hangingPunct="1">
              <a:buFont typeface="Wingdings 2" panose="05020102010507070707" pitchFamily="18" charset="2"/>
              <a:buNone/>
            </a:pPr>
            <a:r>
              <a:rPr lang="ru-RU" altLang="ru-KZ" b="1" i="1" dirty="0"/>
              <a:t>-</a:t>
            </a:r>
            <a:r>
              <a:rPr lang="ru-RU" altLang="ru-KZ" b="1" i="1" dirty="0" err="1"/>
              <a:t>Жүрек</a:t>
            </a:r>
            <a:r>
              <a:rPr lang="ru-RU" altLang="ru-KZ" b="1" i="1" dirty="0"/>
              <a:t> </a:t>
            </a:r>
            <a:r>
              <a:rPr lang="ru-RU" altLang="ru-KZ" b="1" i="1" dirty="0" err="1"/>
              <a:t>аурулары</a:t>
            </a:r>
            <a:r>
              <a:rPr lang="ru-RU" altLang="ru-KZ" b="1" i="1" dirty="0"/>
              <a:t>. </a:t>
            </a:r>
            <a:r>
              <a:rPr lang="ru-RU" altLang="ru-KZ" dirty="0" err="1"/>
              <a:t>Шылым</a:t>
            </a:r>
            <a:r>
              <a:rPr lang="ru-RU" altLang="ru-KZ" dirty="0"/>
              <a:t> </a:t>
            </a:r>
            <a:r>
              <a:rPr lang="ru-RU" altLang="ru-KZ" dirty="0" err="1"/>
              <a:t>шегетіндер</a:t>
            </a:r>
            <a:r>
              <a:rPr lang="ru-RU" altLang="ru-KZ" dirty="0"/>
              <a:t> </a:t>
            </a:r>
            <a:r>
              <a:rPr lang="ru-RU" altLang="ru-KZ" dirty="0" err="1"/>
              <a:t>басқаларға</a:t>
            </a:r>
            <a:r>
              <a:rPr lang="ru-RU" altLang="ru-KZ" dirty="0"/>
              <a:t> </a:t>
            </a:r>
            <a:r>
              <a:rPr lang="ru-RU" altLang="ru-KZ" dirty="0" err="1"/>
              <a:t>қарағанда</a:t>
            </a:r>
            <a:r>
              <a:rPr lang="ru-RU" altLang="ru-KZ" dirty="0"/>
              <a:t> 4 </a:t>
            </a:r>
            <a:r>
              <a:rPr lang="ru-RU" altLang="ru-KZ" dirty="0" err="1"/>
              <a:t>есе</a:t>
            </a:r>
            <a:r>
              <a:rPr lang="ru-RU" altLang="ru-KZ" dirty="0"/>
              <a:t> </a:t>
            </a:r>
            <a:r>
              <a:rPr lang="ru-RU" altLang="ru-KZ" dirty="0" err="1"/>
              <a:t>жүрек</a:t>
            </a:r>
            <a:r>
              <a:rPr lang="ru-RU" altLang="ru-KZ" dirty="0"/>
              <a:t> </a:t>
            </a:r>
            <a:r>
              <a:rPr lang="ru-RU" altLang="ru-KZ" dirty="0" err="1"/>
              <a:t>ауруына</a:t>
            </a:r>
            <a:r>
              <a:rPr lang="ru-RU" altLang="ru-KZ" dirty="0"/>
              <a:t> </a:t>
            </a:r>
            <a:r>
              <a:rPr lang="ru-RU" altLang="ru-KZ" dirty="0" err="1"/>
              <a:t>көп</a:t>
            </a:r>
            <a:r>
              <a:rPr lang="ru-RU" altLang="ru-KZ" dirty="0"/>
              <a:t> </a:t>
            </a:r>
            <a:r>
              <a:rPr lang="ru-RU" altLang="ru-KZ" dirty="0" err="1"/>
              <a:t>ұшырайды</a:t>
            </a:r>
            <a:br>
              <a:rPr lang="ru-RU" altLang="ru-KZ" dirty="0"/>
            </a:br>
            <a:endParaRPr lang="ru-RU" altLang="ru-KZ" dirty="0"/>
          </a:p>
          <a:p>
            <a:pPr marL="0" indent="0" eaLnBrk="1" hangingPunct="1">
              <a:buFont typeface="Wingdings 2" panose="05020102010507070707" pitchFamily="18" charset="2"/>
              <a:buNone/>
            </a:pPr>
            <a:r>
              <a:rPr lang="ru-RU" altLang="ru-KZ" b="1" i="1" dirty="0"/>
              <a:t>-</a:t>
            </a:r>
            <a:r>
              <a:rPr lang="ru-RU" altLang="ru-KZ" b="1" i="1" dirty="0" err="1"/>
              <a:t>Бедеулік</a:t>
            </a:r>
            <a:r>
              <a:rPr lang="ru-RU" altLang="ru-KZ" b="1" i="1" dirty="0"/>
              <a:t>. </a:t>
            </a:r>
            <a:r>
              <a:rPr lang="ru-RU" altLang="ru-KZ" dirty="0" err="1"/>
              <a:t>Жұбайлардың</a:t>
            </a:r>
            <a:r>
              <a:rPr lang="ru-RU" altLang="ru-KZ" dirty="0"/>
              <a:t> </a:t>
            </a:r>
            <a:r>
              <a:rPr lang="ru-RU" altLang="ru-KZ" dirty="0" err="1"/>
              <a:t>біреуінің</a:t>
            </a:r>
            <a:r>
              <a:rPr lang="ru-RU" altLang="ru-KZ" dirty="0"/>
              <a:t> </a:t>
            </a:r>
            <a:r>
              <a:rPr lang="ru-RU" altLang="ru-KZ" dirty="0" err="1"/>
              <a:t>ғана</a:t>
            </a:r>
            <a:r>
              <a:rPr lang="ru-RU" altLang="ru-KZ" dirty="0"/>
              <a:t> </a:t>
            </a:r>
            <a:r>
              <a:rPr lang="ru-RU" altLang="ru-KZ" dirty="0" err="1"/>
              <a:t>темекі</a:t>
            </a:r>
            <a:r>
              <a:rPr lang="ru-RU" altLang="ru-KZ" dirty="0"/>
              <a:t> </a:t>
            </a:r>
            <a:r>
              <a:rPr lang="ru-RU" altLang="ru-KZ" dirty="0" err="1"/>
              <a:t>тартуы</a:t>
            </a:r>
            <a:r>
              <a:rPr lang="ru-RU" altLang="ru-KZ" dirty="0"/>
              <a:t> </a:t>
            </a:r>
            <a:r>
              <a:rPr lang="ru-RU" altLang="ru-KZ" dirty="0" err="1"/>
              <a:t>бедеулік</a:t>
            </a:r>
            <a:r>
              <a:rPr lang="ru-RU" altLang="ru-KZ" dirty="0"/>
              <a:t> </a:t>
            </a:r>
            <a:r>
              <a:rPr lang="ru-RU" altLang="ru-KZ" dirty="0" err="1"/>
              <a:t>қаупін</a:t>
            </a:r>
            <a:r>
              <a:rPr lang="ru-RU" altLang="ru-KZ" dirty="0"/>
              <a:t> 3 </a:t>
            </a:r>
            <a:r>
              <a:rPr lang="ru-RU" altLang="ru-KZ" dirty="0" err="1"/>
              <a:t>есе</a:t>
            </a:r>
            <a:r>
              <a:rPr lang="ru-RU" altLang="ru-KZ" dirty="0"/>
              <a:t> </a:t>
            </a:r>
            <a:r>
              <a:rPr lang="ru-RU" altLang="ru-KZ" dirty="0" err="1"/>
              <a:t>арттырады</a:t>
            </a:r>
            <a:r>
              <a:rPr lang="ru-RU" altLang="ru-KZ" dirty="0"/>
              <a:t>.</a:t>
            </a:r>
          </a:p>
        </p:txBody>
      </p:sp>
      <p:pic>
        <p:nvPicPr>
          <p:cNvPr id="9222" name="Picture 6" descr="http://ortcom.kz/media/upload/112/2013/09/24/44d4283035e4e9ba405842c1b315d7ca.jpg">
            <a:extLst>
              <a:ext uri="{FF2B5EF4-FFF2-40B4-BE49-F238E27FC236}">
                <a16:creationId xmlns:a16="http://schemas.microsoft.com/office/drawing/2014/main" id="{34E55FAC-3330-42AB-80AB-A4B509B09D12}"/>
              </a:ext>
            </a:extLst>
          </p:cNvPr>
          <p:cNvPicPr>
            <a:picLocks noChangeAspect="1" noChangeArrowheads="1"/>
          </p:cNvPicPr>
          <p:nvPr/>
        </p:nvPicPr>
        <p:blipFill>
          <a:blip r:embed="rId2" cstate="print"/>
          <a:srcRect/>
          <a:stretch>
            <a:fillRect/>
          </a:stretch>
        </p:blipFill>
        <p:spPr bwMode="auto">
          <a:xfrm>
            <a:off x="179512" y="620688"/>
            <a:ext cx="3851920" cy="2613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4" name="Picture 8" descr="http://img.anews.com/media/posts/images/20150817/28920762.jpg">
            <a:extLst>
              <a:ext uri="{FF2B5EF4-FFF2-40B4-BE49-F238E27FC236}">
                <a16:creationId xmlns:a16="http://schemas.microsoft.com/office/drawing/2014/main" id="{B94DA8E2-9EFF-4B3B-947F-D4310F9FF91D}"/>
              </a:ext>
            </a:extLst>
          </p:cNvPr>
          <p:cNvPicPr>
            <a:picLocks noChangeAspect="1" noChangeArrowheads="1"/>
          </p:cNvPicPr>
          <p:nvPr/>
        </p:nvPicPr>
        <p:blipFill>
          <a:blip r:embed="rId3"/>
          <a:srcRect/>
          <a:stretch>
            <a:fillRect/>
          </a:stretch>
        </p:blipFill>
        <p:spPr bwMode="auto">
          <a:xfrm>
            <a:off x="250825" y="4149725"/>
            <a:ext cx="3673475" cy="240347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ъект 2">
            <a:extLst>
              <a:ext uri="{FF2B5EF4-FFF2-40B4-BE49-F238E27FC236}">
                <a16:creationId xmlns:a16="http://schemas.microsoft.com/office/drawing/2014/main" id="{F9B95DD2-0822-4C5D-BB7C-D1382ADD61F3}"/>
              </a:ext>
            </a:extLst>
          </p:cNvPr>
          <p:cNvSpPr>
            <a:spLocks noGrp="1"/>
          </p:cNvSpPr>
          <p:nvPr>
            <p:ph idx="1"/>
          </p:nvPr>
        </p:nvSpPr>
        <p:spPr>
          <a:xfrm>
            <a:off x="0" y="0"/>
            <a:ext cx="4786313" cy="6192838"/>
          </a:xfrm>
        </p:spPr>
        <p:txBody>
          <a:bodyPr>
            <a:normAutofit lnSpcReduction="10000"/>
          </a:bodyPr>
          <a:lstStyle/>
          <a:p>
            <a:pPr eaLnBrk="1" hangingPunct="1"/>
            <a:r>
              <a:rPr lang="ru-RU" altLang="ru-KZ" sz="3000" b="1" i="1" dirty="0"/>
              <a:t>Диабет.</a:t>
            </a:r>
            <a:r>
              <a:rPr lang="ru-RU" altLang="ru-KZ" sz="3000" dirty="0"/>
              <a:t> Темекі </a:t>
            </a:r>
            <a:r>
              <a:rPr lang="ru-RU" altLang="ru-KZ" sz="3000" dirty="0" err="1"/>
              <a:t>дененің</a:t>
            </a:r>
            <a:r>
              <a:rPr lang="ru-RU" altLang="ru-KZ" sz="3000" dirty="0"/>
              <a:t> инсулин </a:t>
            </a:r>
            <a:r>
              <a:rPr lang="ru-RU" altLang="ru-KZ" sz="3000" dirty="0" err="1"/>
              <a:t>бөліп</a:t>
            </a:r>
            <a:r>
              <a:rPr lang="ru-RU" altLang="ru-KZ" sz="3000" dirty="0"/>
              <a:t> </a:t>
            </a:r>
            <a:r>
              <a:rPr lang="ru-RU" altLang="ru-KZ" sz="3000" dirty="0" err="1"/>
              <a:t>шығару</a:t>
            </a:r>
            <a:r>
              <a:rPr lang="ru-RU" altLang="ru-KZ" sz="3000" dirty="0"/>
              <a:t> </a:t>
            </a:r>
            <a:r>
              <a:rPr lang="ru-RU" altLang="ru-KZ" sz="3000" dirty="0" err="1"/>
              <a:t>қабілетін</a:t>
            </a:r>
            <a:r>
              <a:rPr lang="ru-RU" altLang="ru-KZ" sz="3000" dirty="0"/>
              <a:t> </a:t>
            </a:r>
            <a:r>
              <a:rPr lang="ru-RU" altLang="ru-KZ" sz="3000" dirty="0" err="1"/>
              <a:t>уақыт</a:t>
            </a:r>
            <a:r>
              <a:rPr lang="ru-RU" altLang="ru-KZ" sz="3000" dirty="0"/>
              <a:t> </a:t>
            </a:r>
            <a:r>
              <a:rPr lang="ru-RU" altLang="ru-KZ" sz="3000" dirty="0" err="1"/>
              <a:t>өте</a:t>
            </a:r>
            <a:r>
              <a:rPr lang="ru-RU" altLang="ru-KZ" sz="3000" dirty="0"/>
              <a:t> </a:t>
            </a:r>
            <a:r>
              <a:rPr lang="ru-RU" altLang="ru-KZ" sz="3000" dirty="0" err="1"/>
              <a:t>келе</a:t>
            </a:r>
            <a:r>
              <a:rPr lang="ru-RU" altLang="ru-KZ" sz="3000" dirty="0"/>
              <a:t> </a:t>
            </a:r>
            <a:r>
              <a:rPr lang="ru-RU" altLang="ru-KZ" sz="3000" dirty="0" err="1"/>
              <a:t>жояды</a:t>
            </a:r>
            <a:r>
              <a:rPr lang="ru-RU" altLang="ru-KZ" sz="3000" dirty="0"/>
              <a:t>. </a:t>
            </a:r>
            <a:r>
              <a:rPr lang="ru-RU" altLang="ru-KZ" sz="3000" dirty="0" err="1"/>
              <a:t>Бұл</a:t>
            </a:r>
            <a:r>
              <a:rPr lang="ru-RU" altLang="ru-KZ" sz="3000" dirty="0"/>
              <a:t> диабет </a:t>
            </a:r>
            <a:r>
              <a:rPr lang="ru-RU" altLang="ru-KZ" sz="3000" dirty="0" err="1"/>
              <a:t>ауруына</a:t>
            </a:r>
            <a:r>
              <a:rPr lang="ru-RU" altLang="ru-KZ" sz="3000" dirty="0"/>
              <a:t> </a:t>
            </a:r>
            <a:r>
              <a:rPr lang="ru-RU" altLang="ru-KZ" sz="3000" dirty="0" err="1"/>
              <a:t>жол</a:t>
            </a:r>
            <a:r>
              <a:rPr lang="ru-RU" altLang="ru-KZ" sz="3000" dirty="0"/>
              <a:t> </a:t>
            </a:r>
            <a:r>
              <a:rPr lang="ru-RU" altLang="ru-KZ" sz="3000" dirty="0" err="1"/>
              <a:t>ашады</a:t>
            </a:r>
            <a:r>
              <a:rPr lang="ru-RU" altLang="ru-KZ" sz="3000" dirty="0"/>
              <a:t>. </a:t>
            </a:r>
          </a:p>
          <a:p>
            <a:pPr eaLnBrk="1" hangingPunct="1"/>
            <a:r>
              <a:rPr lang="ru-RU" altLang="ru-KZ" sz="3000" b="1" i="1" dirty="0" err="1"/>
              <a:t>Асқазандағы</a:t>
            </a:r>
            <a:r>
              <a:rPr lang="ru-RU" altLang="ru-KZ" sz="3000" b="1" i="1" dirty="0"/>
              <a:t> </a:t>
            </a:r>
            <a:r>
              <a:rPr lang="ru-RU" altLang="ru-KZ" sz="3000" b="1" i="1" dirty="0" err="1"/>
              <a:t>қатерлі</a:t>
            </a:r>
            <a:r>
              <a:rPr lang="ru-RU" altLang="ru-KZ" sz="3000" b="1" i="1" dirty="0"/>
              <a:t> </a:t>
            </a:r>
            <a:r>
              <a:rPr lang="ru-RU" altLang="ru-KZ" sz="3000" b="1" i="1" dirty="0" err="1"/>
              <a:t>ісік</a:t>
            </a:r>
            <a:r>
              <a:rPr lang="ru-RU" altLang="ru-KZ" sz="3000" b="1" i="1" dirty="0"/>
              <a:t>. </a:t>
            </a:r>
            <a:r>
              <a:rPr lang="ru-RU" altLang="ru-KZ" sz="3000" dirty="0"/>
              <a:t>Темекі </a:t>
            </a:r>
            <a:r>
              <a:rPr lang="ru-RU" altLang="ru-KZ" sz="3000" dirty="0" err="1"/>
              <a:t>тартатын</a:t>
            </a:r>
            <a:r>
              <a:rPr lang="ru-RU" altLang="ru-KZ" sz="3000" dirty="0"/>
              <a:t> </a:t>
            </a:r>
            <a:r>
              <a:rPr lang="ru-RU" altLang="ru-KZ" sz="3000" dirty="0" err="1"/>
              <a:t>адамдардың</a:t>
            </a:r>
            <a:r>
              <a:rPr lang="ru-RU" altLang="ru-KZ" sz="3000" dirty="0"/>
              <a:t> </a:t>
            </a:r>
            <a:r>
              <a:rPr lang="ru-RU" altLang="ru-KZ" sz="3000" dirty="0" err="1"/>
              <a:t>асқазан</a:t>
            </a:r>
            <a:r>
              <a:rPr lang="ru-RU" altLang="ru-KZ" sz="3000" dirty="0"/>
              <a:t> </a:t>
            </a:r>
            <a:r>
              <a:rPr lang="ru-RU" altLang="ru-KZ" sz="3000" dirty="0" err="1"/>
              <a:t>және</a:t>
            </a:r>
            <a:r>
              <a:rPr lang="ru-RU" altLang="ru-KZ" sz="3000" dirty="0"/>
              <a:t> </a:t>
            </a:r>
            <a:r>
              <a:rPr lang="ru-RU" altLang="ru-KZ" sz="3000" dirty="0" err="1"/>
              <a:t>ішектегі</a:t>
            </a:r>
            <a:r>
              <a:rPr lang="ru-RU" altLang="ru-KZ" sz="3000" dirty="0"/>
              <a:t> </a:t>
            </a:r>
            <a:r>
              <a:rPr lang="ru-RU" altLang="ru-KZ" sz="3000" dirty="0" err="1"/>
              <a:t>қатерлі</a:t>
            </a:r>
            <a:r>
              <a:rPr lang="ru-RU" altLang="ru-KZ" sz="3000" dirty="0"/>
              <a:t> </a:t>
            </a:r>
            <a:r>
              <a:rPr lang="ru-RU" altLang="ru-KZ" sz="3000" dirty="0" err="1"/>
              <a:t>ісік</a:t>
            </a:r>
            <a:r>
              <a:rPr lang="ru-RU" altLang="ru-KZ" sz="3000" dirty="0"/>
              <a:t> </a:t>
            </a:r>
            <a:r>
              <a:rPr lang="ru-RU" altLang="ru-KZ" sz="3000" dirty="0" err="1"/>
              <a:t>ауруына</a:t>
            </a:r>
            <a:r>
              <a:rPr lang="ru-RU" altLang="ru-KZ" sz="3000" dirty="0"/>
              <a:t> </a:t>
            </a:r>
            <a:r>
              <a:rPr lang="ru-RU" altLang="ru-KZ" sz="3000" dirty="0" err="1"/>
              <a:t>шалдығу</a:t>
            </a:r>
            <a:r>
              <a:rPr lang="ru-RU" altLang="ru-KZ" sz="3000" dirty="0"/>
              <a:t> </a:t>
            </a:r>
            <a:r>
              <a:rPr lang="ru-RU" altLang="ru-KZ" sz="3000" dirty="0" err="1"/>
              <a:t>қаупі</a:t>
            </a:r>
            <a:r>
              <a:rPr lang="ru-RU" altLang="ru-KZ" sz="3000" dirty="0"/>
              <a:t> </a:t>
            </a:r>
            <a:r>
              <a:rPr lang="ru-RU" altLang="ru-KZ" sz="3000" dirty="0" err="1"/>
              <a:t>темекі</a:t>
            </a:r>
            <a:r>
              <a:rPr lang="ru-RU" altLang="ru-KZ" sz="3000" dirty="0"/>
              <a:t> </a:t>
            </a:r>
            <a:r>
              <a:rPr lang="ru-RU" altLang="ru-KZ" sz="3000" dirty="0" err="1"/>
              <a:t>тартпайтынға</a:t>
            </a:r>
            <a:r>
              <a:rPr lang="ru-RU" altLang="ru-KZ" sz="3000" dirty="0"/>
              <a:t> </a:t>
            </a:r>
            <a:r>
              <a:rPr lang="ru-RU" altLang="ru-KZ" sz="3000" dirty="0" err="1"/>
              <a:t>қарағанда</a:t>
            </a:r>
            <a:r>
              <a:rPr lang="ru-RU" altLang="ru-KZ" sz="3000" dirty="0"/>
              <a:t> 2 </a:t>
            </a:r>
            <a:r>
              <a:rPr lang="ru-RU" altLang="ru-KZ" sz="3000" dirty="0" err="1"/>
              <a:t>есе</a:t>
            </a:r>
            <a:r>
              <a:rPr lang="ru-RU" altLang="ru-KZ" sz="3000" dirty="0"/>
              <a:t> </a:t>
            </a:r>
            <a:r>
              <a:rPr lang="ru-RU" altLang="ru-KZ" sz="3000" dirty="0" err="1"/>
              <a:t>көп</a:t>
            </a:r>
            <a:r>
              <a:rPr lang="ru-RU" altLang="ru-KZ" sz="3000" dirty="0"/>
              <a:t>.</a:t>
            </a:r>
          </a:p>
        </p:txBody>
      </p:sp>
      <p:pic>
        <p:nvPicPr>
          <p:cNvPr id="14339" name="Picture 4" descr="http://zdorovaya-strana.ru/wp-content/uploads/2015/01/128.jpg">
            <a:extLst>
              <a:ext uri="{FF2B5EF4-FFF2-40B4-BE49-F238E27FC236}">
                <a16:creationId xmlns:a16="http://schemas.microsoft.com/office/drawing/2014/main" id="{103B5E54-BF56-424B-A2B2-BF54D5407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17850">
            <a:off x="4833938" y="271463"/>
            <a:ext cx="3906837"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https://irisgul.files.wordpress.com/2011/04/stomach_cancer550_ab.jpg">
            <a:extLst>
              <a:ext uri="{FF2B5EF4-FFF2-40B4-BE49-F238E27FC236}">
                <a16:creationId xmlns:a16="http://schemas.microsoft.com/office/drawing/2014/main" id="{FB542F81-D3F1-4A90-BD51-360BEBE31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8042">
            <a:off x="4721225" y="3622675"/>
            <a:ext cx="37449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EEA8F15-9DE2-4210-B4E8-29201B553067}"/>
              </a:ext>
            </a:extLst>
          </p:cNvPr>
          <p:cNvSpPr>
            <a:spLocks noGrp="1" noChangeArrowheads="1"/>
          </p:cNvSpPr>
          <p:nvPr>
            <p:ph type="title"/>
          </p:nvPr>
        </p:nvSpPr>
        <p:spPr/>
        <p:txBody>
          <a:bodyPr/>
          <a:lstStyle/>
          <a:p>
            <a:pPr eaLnBrk="1" hangingPunct="1"/>
            <a:r>
              <a:rPr lang="ru-RU" altLang="ru-KZ" sz="5400" b="1">
                <a:solidFill>
                  <a:srgbClr val="009999"/>
                </a:solidFill>
                <a:latin typeface="Times New Roman" panose="02020603050405020304" pitchFamily="18" charset="0"/>
              </a:rPr>
              <a:t>Адамның өкпесі</a:t>
            </a:r>
          </a:p>
        </p:txBody>
      </p:sp>
      <p:sp>
        <p:nvSpPr>
          <p:cNvPr id="22532" name="Rectangle 4">
            <a:extLst>
              <a:ext uri="{FF2B5EF4-FFF2-40B4-BE49-F238E27FC236}">
                <a16:creationId xmlns:a16="http://schemas.microsoft.com/office/drawing/2014/main" id="{59DF2540-9F91-4E7D-AAF6-EFEBBDD590B3}"/>
              </a:ext>
            </a:extLst>
          </p:cNvPr>
          <p:cNvSpPr>
            <a:spLocks noGrp="1" noChangeArrowheads="1"/>
          </p:cNvSpPr>
          <p:nvPr>
            <p:ph type="body" sz="half" idx="1"/>
          </p:nvPr>
        </p:nvSpPr>
        <p:spPr/>
        <p:txBody>
          <a:bodyPr/>
          <a:lstStyle/>
          <a:p>
            <a:pPr eaLnBrk="1" hangingPunct="1">
              <a:buFontTx/>
              <a:buNone/>
            </a:pPr>
            <a:r>
              <a:rPr lang="ru-RU" altLang="ru-KZ" sz="2800" b="1">
                <a:solidFill>
                  <a:srgbClr val="0066FF"/>
                </a:solidFill>
                <a:latin typeface="Times New Roman" panose="02020603050405020304" pitchFamily="18" charset="0"/>
              </a:rPr>
              <a:t>Сау адамның өкпесі:</a:t>
            </a:r>
            <a:endParaRPr lang="ru-RU" altLang="ru-KZ" sz="2800">
              <a:solidFill>
                <a:srgbClr val="0066FF"/>
              </a:solidFill>
              <a:latin typeface="Times New Roman" panose="02020603050405020304" pitchFamily="18" charset="0"/>
            </a:endParaRPr>
          </a:p>
          <a:p>
            <a:pPr eaLnBrk="1" hangingPunct="1">
              <a:buFontTx/>
              <a:buNone/>
            </a:pPr>
            <a:endParaRPr lang="ru-RU" altLang="ru-KZ" sz="2800">
              <a:solidFill>
                <a:srgbClr val="0066FF"/>
              </a:solidFill>
              <a:latin typeface="Times New Roman" panose="02020603050405020304" pitchFamily="18" charset="0"/>
            </a:endParaRPr>
          </a:p>
          <a:p>
            <a:pPr eaLnBrk="1" hangingPunct="1">
              <a:buFontTx/>
              <a:buNone/>
            </a:pPr>
            <a:endParaRPr lang="ru-RU" altLang="ru-KZ" sz="2800">
              <a:solidFill>
                <a:srgbClr val="0066FF"/>
              </a:solidFill>
              <a:latin typeface="Times New Roman" panose="02020603050405020304" pitchFamily="18" charset="0"/>
            </a:endParaRPr>
          </a:p>
          <a:p>
            <a:pPr eaLnBrk="1" hangingPunct="1">
              <a:buFontTx/>
              <a:buNone/>
            </a:pPr>
            <a:endParaRPr lang="ru-RU" altLang="ru-KZ" sz="2800">
              <a:solidFill>
                <a:srgbClr val="0066FF"/>
              </a:solidFill>
              <a:latin typeface="Times New Roman" panose="02020603050405020304" pitchFamily="18" charset="0"/>
            </a:endParaRPr>
          </a:p>
          <a:p>
            <a:pPr eaLnBrk="1" hangingPunct="1">
              <a:buFontTx/>
              <a:buNone/>
            </a:pPr>
            <a:endParaRPr lang="ru-RU" altLang="ru-KZ" sz="2800">
              <a:solidFill>
                <a:srgbClr val="0066FF"/>
              </a:solidFill>
              <a:latin typeface="Times New Roman" panose="02020603050405020304" pitchFamily="18" charset="0"/>
            </a:endParaRPr>
          </a:p>
          <a:p>
            <a:pPr eaLnBrk="1" hangingPunct="1">
              <a:buFontTx/>
              <a:buNone/>
            </a:pPr>
            <a:endParaRPr lang="ru-RU" altLang="ru-KZ" sz="2800">
              <a:solidFill>
                <a:srgbClr val="0066FF"/>
              </a:solidFill>
              <a:latin typeface="Times New Roman" panose="02020603050405020304" pitchFamily="18" charset="0"/>
            </a:endParaRPr>
          </a:p>
          <a:p>
            <a:pPr eaLnBrk="1" hangingPunct="1">
              <a:buFontTx/>
              <a:buNone/>
            </a:pPr>
            <a:r>
              <a:rPr lang="kk-KZ" altLang="ru-KZ" sz="2800" b="1">
                <a:solidFill>
                  <a:srgbClr val="0066FF"/>
                </a:solidFill>
                <a:latin typeface="Times New Roman" panose="02020603050405020304" pitchFamily="18" charset="0"/>
              </a:rPr>
              <a:t>Темекі шегетін адамның өкпесі</a:t>
            </a:r>
            <a:endParaRPr lang="ru-RU" altLang="ru-KZ" sz="2800" b="1">
              <a:solidFill>
                <a:srgbClr val="0066FF"/>
              </a:solidFill>
              <a:latin typeface="Times New Roman" panose="02020603050405020304" pitchFamily="18" charset="0"/>
            </a:endParaRPr>
          </a:p>
        </p:txBody>
      </p:sp>
      <p:pic>
        <p:nvPicPr>
          <p:cNvPr id="22534" name="Picture 6" descr="File1032">
            <a:extLst>
              <a:ext uri="{FF2B5EF4-FFF2-40B4-BE49-F238E27FC236}">
                <a16:creationId xmlns:a16="http://schemas.microsoft.com/office/drawing/2014/main" id="{3ED3C051-735C-426A-9000-E0F4E7E8E02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3003572"/>
            <a:ext cx="4038600" cy="1719218"/>
          </a:xfrm>
          <a:noFill/>
          <a:ln w="76200">
            <a:solidFill>
              <a:srgbClr val="FF9966"/>
            </a:solidFill>
            <a:miter lim="800000"/>
            <a:headEnd/>
            <a:tailEnd/>
          </a:ln>
        </p:spPr>
      </p:pic>
      <p:sp>
        <p:nvSpPr>
          <p:cNvPr id="22536" name="Line 8">
            <a:extLst>
              <a:ext uri="{FF2B5EF4-FFF2-40B4-BE49-F238E27FC236}">
                <a16:creationId xmlns:a16="http://schemas.microsoft.com/office/drawing/2014/main" id="{87F2F26B-2961-4814-AD66-95AC3ECABDDC}"/>
              </a:ext>
            </a:extLst>
          </p:cNvPr>
          <p:cNvSpPr>
            <a:spLocks noChangeShapeType="1"/>
          </p:cNvSpPr>
          <p:nvPr/>
        </p:nvSpPr>
        <p:spPr bwMode="auto">
          <a:xfrm>
            <a:off x="3924300" y="2060575"/>
            <a:ext cx="1511300" cy="863600"/>
          </a:xfrm>
          <a:prstGeom prst="line">
            <a:avLst/>
          </a:prstGeom>
          <a:noFill/>
          <a:ln w="9525">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K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7" name="Line 9">
            <a:extLst>
              <a:ext uri="{FF2B5EF4-FFF2-40B4-BE49-F238E27FC236}">
                <a16:creationId xmlns:a16="http://schemas.microsoft.com/office/drawing/2014/main" id="{E310F267-8EEF-4736-9C87-E6CA5DAB8889}"/>
              </a:ext>
            </a:extLst>
          </p:cNvPr>
          <p:cNvSpPr>
            <a:spLocks noChangeShapeType="1"/>
          </p:cNvSpPr>
          <p:nvPr/>
        </p:nvSpPr>
        <p:spPr bwMode="auto">
          <a:xfrm flipV="1">
            <a:off x="2843213" y="4797425"/>
            <a:ext cx="4608512" cy="863600"/>
          </a:xfrm>
          <a:prstGeom prst="line">
            <a:avLst/>
          </a:prstGeom>
          <a:noFill/>
          <a:ln w="9525">
            <a:solidFill>
              <a:srgbClr val="0066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K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strVal val="#ppt_w*0.05"/>
                                          </p:val>
                                        </p:tav>
                                        <p:tav tm="100000">
                                          <p:val>
                                            <p:strVal val="#ppt_w"/>
                                          </p:val>
                                        </p:tav>
                                      </p:tavLst>
                                    </p:anim>
                                    <p:anim calcmode="lin" valueType="num">
                                      <p:cBhvr>
                                        <p:cTn id="8" dur="500" fill="hold"/>
                                        <p:tgtEl>
                                          <p:spTgt spid="22530"/>
                                        </p:tgtEl>
                                        <p:attrNameLst>
                                          <p:attrName>ppt_h</p:attrName>
                                        </p:attrNameLst>
                                      </p:cBhvr>
                                      <p:tavLst>
                                        <p:tav tm="0">
                                          <p:val>
                                            <p:strVal val="#ppt_h"/>
                                          </p:val>
                                        </p:tav>
                                        <p:tav tm="100000">
                                          <p:val>
                                            <p:strVal val="#ppt_h"/>
                                          </p:val>
                                        </p:tav>
                                      </p:tavLst>
                                    </p:anim>
                                    <p:anim calcmode="lin" valueType="num">
                                      <p:cBhvr>
                                        <p:cTn id="9" dur="500" fill="hold"/>
                                        <p:tgtEl>
                                          <p:spTgt spid="22530"/>
                                        </p:tgtEl>
                                        <p:attrNameLst>
                                          <p:attrName>ppt_x</p:attrName>
                                        </p:attrNameLst>
                                      </p:cBhvr>
                                      <p:tavLst>
                                        <p:tav tm="0">
                                          <p:val>
                                            <p:strVal val="#ppt_x-.2"/>
                                          </p:val>
                                        </p:tav>
                                        <p:tav tm="100000">
                                          <p:val>
                                            <p:strVal val="#ppt_x"/>
                                          </p:val>
                                        </p:tav>
                                      </p:tavLst>
                                    </p:anim>
                                    <p:anim calcmode="lin" valueType="num">
                                      <p:cBhvr>
                                        <p:cTn id="10" dur="500" fill="hold"/>
                                        <p:tgtEl>
                                          <p:spTgt spid="22530"/>
                                        </p:tgtEl>
                                        <p:attrNameLst>
                                          <p:attrName>ppt_y</p:attrName>
                                        </p:attrNameLst>
                                      </p:cBhvr>
                                      <p:tavLst>
                                        <p:tav tm="0">
                                          <p:val>
                                            <p:strVal val="#ppt_y"/>
                                          </p:val>
                                        </p:tav>
                                        <p:tav tm="100000">
                                          <p:val>
                                            <p:strVal val="#ppt_y"/>
                                          </p:val>
                                        </p:tav>
                                      </p:tavLst>
                                    </p:anim>
                                    <p:animEffect transition="in" filter="fade">
                                      <p:cBhvr>
                                        <p:cTn id="11" dur="500"/>
                                        <p:tgtEl>
                                          <p:spTgt spid="22530"/>
                                        </p:tgtEl>
                                      </p:cBhvr>
                                    </p:animEffect>
                                  </p:childTnLst>
                                </p:cTn>
                              </p:par>
                            </p:childTnLst>
                          </p:cTn>
                        </p:par>
                        <p:par>
                          <p:cTn id="12" fill="hold" nodeType="afterGroup">
                            <p:stCondLst>
                              <p:cond delay="500"/>
                            </p:stCondLst>
                            <p:childTnLst>
                              <p:par>
                                <p:cTn id="13" presetID="49" presetClass="entr" presetSubtype="0" decel="100000" fill="hold" nodeType="afterEffect">
                                  <p:stCondLst>
                                    <p:cond delay="0"/>
                                  </p:stCondLst>
                                  <p:childTnLst>
                                    <p:set>
                                      <p:cBhvr>
                                        <p:cTn id="14" dur="1" fill="hold">
                                          <p:stCondLst>
                                            <p:cond delay="0"/>
                                          </p:stCondLst>
                                        </p:cTn>
                                        <p:tgtEl>
                                          <p:spTgt spid="22534"/>
                                        </p:tgtEl>
                                        <p:attrNameLst>
                                          <p:attrName>style.visibility</p:attrName>
                                        </p:attrNameLst>
                                      </p:cBhvr>
                                      <p:to>
                                        <p:strVal val="visible"/>
                                      </p:to>
                                    </p:set>
                                    <p:anim calcmode="lin" valueType="num">
                                      <p:cBhvr>
                                        <p:cTn id="15" dur="500" fill="hold"/>
                                        <p:tgtEl>
                                          <p:spTgt spid="22534"/>
                                        </p:tgtEl>
                                        <p:attrNameLst>
                                          <p:attrName>ppt_w</p:attrName>
                                        </p:attrNameLst>
                                      </p:cBhvr>
                                      <p:tavLst>
                                        <p:tav tm="0">
                                          <p:val>
                                            <p:fltVal val="0"/>
                                          </p:val>
                                        </p:tav>
                                        <p:tav tm="100000">
                                          <p:val>
                                            <p:strVal val="#ppt_w"/>
                                          </p:val>
                                        </p:tav>
                                      </p:tavLst>
                                    </p:anim>
                                    <p:anim calcmode="lin" valueType="num">
                                      <p:cBhvr>
                                        <p:cTn id="16" dur="500" fill="hold"/>
                                        <p:tgtEl>
                                          <p:spTgt spid="22534"/>
                                        </p:tgtEl>
                                        <p:attrNameLst>
                                          <p:attrName>ppt_h</p:attrName>
                                        </p:attrNameLst>
                                      </p:cBhvr>
                                      <p:tavLst>
                                        <p:tav tm="0">
                                          <p:val>
                                            <p:fltVal val="0"/>
                                          </p:val>
                                        </p:tav>
                                        <p:tav tm="100000">
                                          <p:val>
                                            <p:strVal val="#ppt_h"/>
                                          </p:val>
                                        </p:tav>
                                      </p:tavLst>
                                    </p:anim>
                                    <p:anim calcmode="lin" valueType="num">
                                      <p:cBhvr>
                                        <p:cTn id="17" dur="500" fill="hold"/>
                                        <p:tgtEl>
                                          <p:spTgt spid="22534"/>
                                        </p:tgtEl>
                                        <p:attrNameLst>
                                          <p:attrName>style.rotation</p:attrName>
                                        </p:attrNameLst>
                                      </p:cBhvr>
                                      <p:tavLst>
                                        <p:tav tm="0">
                                          <p:val>
                                            <p:fltVal val="360"/>
                                          </p:val>
                                        </p:tav>
                                        <p:tav tm="100000">
                                          <p:val>
                                            <p:fltVal val="0"/>
                                          </p:val>
                                        </p:tav>
                                      </p:tavLst>
                                    </p:anim>
                                    <p:animEffect transition="in" filter="fade">
                                      <p:cBhvr>
                                        <p:cTn id="18" dur="500"/>
                                        <p:tgtEl>
                                          <p:spTgt spid="22534"/>
                                        </p:tgtEl>
                                      </p:cBhvr>
                                    </p:animEffect>
                                  </p:childTnLst>
                                </p:cTn>
                              </p:par>
                            </p:childTnLst>
                          </p:cTn>
                        </p:par>
                        <p:par>
                          <p:cTn id="19" fill="hold" nodeType="afterGroup">
                            <p:stCondLst>
                              <p:cond delay="1000"/>
                            </p:stCondLst>
                            <p:childTnLst>
                              <p:par>
                                <p:cTn id="20" presetID="42" presetClass="entr" presetSubtype="0" fill="hold" nodeType="after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fade">
                                      <p:cBhvr>
                                        <p:cTn id="22" dur="1000"/>
                                        <p:tgtEl>
                                          <p:spTgt spid="22536"/>
                                        </p:tgtEl>
                                      </p:cBhvr>
                                    </p:animEffect>
                                    <p:anim calcmode="lin" valueType="num">
                                      <p:cBhvr>
                                        <p:cTn id="23" dur="1000" fill="hold"/>
                                        <p:tgtEl>
                                          <p:spTgt spid="22536"/>
                                        </p:tgtEl>
                                        <p:attrNameLst>
                                          <p:attrName>ppt_x</p:attrName>
                                        </p:attrNameLst>
                                      </p:cBhvr>
                                      <p:tavLst>
                                        <p:tav tm="0">
                                          <p:val>
                                            <p:strVal val="#ppt_x"/>
                                          </p:val>
                                        </p:tav>
                                        <p:tav tm="100000">
                                          <p:val>
                                            <p:strVal val="#ppt_x"/>
                                          </p:val>
                                        </p:tav>
                                      </p:tavLst>
                                    </p:anim>
                                    <p:anim calcmode="lin" valueType="num">
                                      <p:cBhvr>
                                        <p:cTn id="24" dur="1000" fill="hold"/>
                                        <p:tgtEl>
                                          <p:spTgt spid="22536"/>
                                        </p:tgtEl>
                                        <p:attrNameLst>
                                          <p:attrName>ppt_y</p:attrName>
                                        </p:attrNameLst>
                                      </p:cBhvr>
                                      <p:tavLst>
                                        <p:tav tm="0">
                                          <p:val>
                                            <p:strVal val="#ppt_y+.1"/>
                                          </p:val>
                                        </p:tav>
                                        <p:tav tm="100000">
                                          <p:val>
                                            <p:strVal val="#ppt_y"/>
                                          </p:val>
                                        </p:tav>
                                      </p:tavLst>
                                    </p:anim>
                                  </p:childTnLst>
                                </p:cTn>
                              </p:par>
                              <p:par>
                                <p:cTn id="25" presetID="35" presetClass="entr" presetSubtype="0" fill="hold" grpId="0" nodeType="withEffect">
                                  <p:stCondLst>
                                    <p:cond delay="0"/>
                                  </p:stCondLst>
                                  <p:childTnLst>
                                    <p:set>
                                      <p:cBhvr>
                                        <p:cTn id="26" dur="1" fill="hold">
                                          <p:stCondLst>
                                            <p:cond delay="0"/>
                                          </p:stCondLst>
                                        </p:cTn>
                                        <p:tgtEl>
                                          <p:spTgt spid="22532">
                                            <p:txEl>
                                              <p:pRg st="0" end="0"/>
                                            </p:txEl>
                                          </p:spTgt>
                                        </p:tgtEl>
                                        <p:attrNameLst>
                                          <p:attrName>style.visibility</p:attrName>
                                        </p:attrNameLst>
                                      </p:cBhvr>
                                      <p:to>
                                        <p:strVal val="visible"/>
                                      </p:to>
                                    </p:set>
                                    <p:animEffect transition="in" filter="fade">
                                      <p:cBhvr>
                                        <p:cTn id="27" dur="1000"/>
                                        <p:tgtEl>
                                          <p:spTgt spid="22532">
                                            <p:txEl>
                                              <p:pRg st="0" end="0"/>
                                            </p:txEl>
                                          </p:spTgt>
                                        </p:tgtEl>
                                      </p:cBhvr>
                                    </p:animEffect>
                                    <p:anim calcmode="lin" valueType="num">
                                      <p:cBhvr>
                                        <p:cTn id="28" dur="1000" fill="hold"/>
                                        <p:tgtEl>
                                          <p:spTgt spid="22532">
                                            <p:txEl>
                                              <p:pRg st="0" end="0"/>
                                            </p:txEl>
                                          </p:spTgt>
                                        </p:tgtEl>
                                        <p:attrNameLst>
                                          <p:attrName>style.rotation</p:attrName>
                                        </p:attrNameLst>
                                      </p:cBhvr>
                                      <p:tavLst>
                                        <p:tav tm="0">
                                          <p:val>
                                            <p:fltVal val="720"/>
                                          </p:val>
                                        </p:tav>
                                        <p:tav tm="100000">
                                          <p:val>
                                            <p:fltVal val="0"/>
                                          </p:val>
                                        </p:tav>
                                      </p:tavLst>
                                    </p:anim>
                                    <p:anim calcmode="lin" valueType="num">
                                      <p:cBhvr>
                                        <p:cTn id="29" dur="1000" fill="hold"/>
                                        <p:tgtEl>
                                          <p:spTgt spid="22532">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22532">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22532">
                                            <p:txEl>
                                              <p:pRg st="6" end="6"/>
                                            </p:txEl>
                                          </p:spTgt>
                                        </p:tgtEl>
                                        <p:attrNameLst>
                                          <p:attrName>style.visibility</p:attrName>
                                        </p:attrNameLst>
                                      </p:cBhvr>
                                      <p:to>
                                        <p:strVal val="visible"/>
                                      </p:to>
                                    </p:set>
                                    <p:animEffect transition="in" filter="fade">
                                      <p:cBhvr>
                                        <p:cTn id="35" dur="1000"/>
                                        <p:tgtEl>
                                          <p:spTgt spid="22532">
                                            <p:txEl>
                                              <p:pRg st="6" end="6"/>
                                            </p:txEl>
                                          </p:spTgt>
                                        </p:tgtEl>
                                      </p:cBhvr>
                                    </p:animEffect>
                                    <p:anim calcmode="lin" valueType="num">
                                      <p:cBhvr>
                                        <p:cTn id="36" dur="1000" fill="hold"/>
                                        <p:tgtEl>
                                          <p:spTgt spid="22532">
                                            <p:txEl>
                                              <p:pRg st="6" end="6"/>
                                            </p:txEl>
                                          </p:spTgt>
                                        </p:tgtEl>
                                        <p:attrNameLst>
                                          <p:attrName>style.rotation</p:attrName>
                                        </p:attrNameLst>
                                      </p:cBhvr>
                                      <p:tavLst>
                                        <p:tav tm="0">
                                          <p:val>
                                            <p:fltVal val="720"/>
                                          </p:val>
                                        </p:tav>
                                        <p:tav tm="100000">
                                          <p:val>
                                            <p:fltVal val="0"/>
                                          </p:val>
                                        </p:tav>
                                      </p:tavLst>
                                    </p:anim>
                                    <p:anim calcmode="lin" valueType="num">
                                      <p:cBhvr>
                                        <p:cTn id="37" dur="1000" fill="hold"/>
                                        <p:tgtEl>
                                          <p:spTgt spid="22532">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22532">
                                            <p:txEl>
                                              <p:pRg st="6" end="6"/>
                                            </p:txEl>
                                          </p:spTgt>
                                        </p:tgtEl>
                                        <p:attrNameLst>
                                          <p:attrName>ppt_w</p:attrName>
                                        </p:attrNameLst>
                                      </p:cBhvr>
                                      <p:tavLst>
                                        <p:tav tm="0">
                                          <p:val>
                                            <p:fltVal val="0"/>
                                          </p:val>
                                        </p:tav>
                                        <p:tav tm="100000">
                                          <p:val>
                                            <p:strVal val="#ppt_w"/>
                                          </p:val>
                                        </p:tav>
                                      </p:tavLst>
                                    </p:anim>
                                  </p:childTnLst>
                                </p:cTn>
                              </p:par>
                              <p:par>
                                <p:cTn id="39" presetID="42" presetClass="entr" presetSubtype="0" fill="hold" nodeType="withEffect">
                                  <p:stCondLst>
                                    <p:cond delay="0"/>
                                  </p:stCondLst>
                                  <p:childTnLst>
                                    <p:set>
                                      <p:cBhvr>
                                        <p:cTn id="40" dur="1" fill="hold">
                                          <p:stCondLst>
                                            <p:cond delay="0"/>
                                          </p:stCondLst>
                                        </p:cTn>
                                        <p:tgtEl>
                                          <p:spTgt spid="22537"/>
                                        </p:tgtEl>
                                        <p:attrNameLst>
                                          <p:attrName>style.visibility</p:attrName>
                                        </p:attrNameLst>
                                      </p:cBhvr>
                                      <p:to>
                                        <p:strVal val="visible"/>
                                      </p:to>
                                    </p:set>
                                    <p:animEffect transition="in" filter="fade">
                                      <p:cBhvr>
                                        <p:cTn id="41" dur="1000"/>
                                        <p:tgtEl>
                                          <p:spTgt spid="22537"/>
                                        </p:tgtEl>
                                      </p:cBhvr>
                                    </p:animEffect>
                                    <p:anim calcmode="lin" valueType="num">
                                      <p:cBhvr>
                                        <p:cTn id="42" dur="1000" fill="hold"/>
                                        <p:tgtEl>
                                          <p:spTgt spid="22537"/>
                                        </p:tgtEl>
                                        <p:attrNameLst>
                                          <p:attrName>ppt_x</p:attrName>
                                        </p:attrNameLst>
                                      </p:cBhvr>
                                      <p:tavLst>
                                        <p:tav tm="0">
                                          <p:val>
                                            <p:strVal val="#ppt_x"/>
                                          </p:val>
                                        </p:tav>
                                        <p:tav tm="100000">
                                          <p:val>
                                            <p:strVal val="#ppt_x"/>
                                          </p:val>
                                        </p:tav>
                                      </p:tavLst>
                                    </p:anim>
                                    <p:anim calcmode="lin" valueType="num">
                                      <p:cBhvr>
                                        <p:cTn id="43" dur="1000" fill="hold"/>
                                        <p:tgtEl>
                                          <p:spTgt spid="22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3071051-3A7B-449C-BB1A-D9333566330A}"/>
              </a:ext>
            </a:extLst>
          </p:cNvPr>
          <p:cNvSpPr>
            <a:spLocks noGrp="1" noChangeArrowheads="1"/>
          </p:cNvSpPr>
          <p:nvPr>
            <p:ph type="title"/>
          </p:nvPr>
        </p:nvSpPr>
        <p:spPr/>
        <p:txBody>
          <a:bodyPr/>
          <a:lstStyle/>
          <a:p>
            <a:pPr eaLnBrk="1" hangingPunct="1"/>
            <a:r>
              <a:rPr lang="kk-KZ" altLang="ru-KZ" sz="5400" b="1">
                <a:solidFill>
                  <a:srgbClr val="009999"/>
                </a:solidFill>
                <a:latin typeface="Times New Roman" panose="02020603050405020304" pitchFamily="18" charset="0"/>
              </a:rPr>
              <a:t>Темекі шегідің миға әсері</a:t>
            </a:r>
            <a:endParaRPr lang="ru-RU" altLang="ru-KZ" sz="5400" b="1">
              <a:solidFill>
                <a:srgbClr val="009999"/>
              </a:solidFill>
              <a:latin typeface="Times New Roman" panose="02020603050405020304" pitchFamily="18" charset="0"/>
            </a:endParaRPr>
          </a:p>
        </p:txBody>
      </p:sp>
      <p:sp>
        <p:nvSpPr>
          <p:cNvPr id="8196" name="Rectangle 4">
            <a:extLst>
              <a:ext uri="{FF2B5EF4-FFF2-40B4-BE49-F238E27FC236}">
                <a16:creationId xmlns:a16="http://schemas.microsoft.com/office/drawing/2014/main" id="{47EA8894-C7F5-46CD-8A70-C2B50A8B288A}"/>
              </a:ext>
            </a:extLst>
          </p:cNvPr>
          <p:cNvSpPr>
            <a:spLocks noGrp="1" noChangeArrowheads="1"/>
          </p:cNvSpPr>
          <p:nvPr>
            <p:ph type="body" sz="half" idx="1"/>
          </p:nvPr>
        </p:nvSpPr>
        <p:spPr>
          <a:xfrm>
            <a:off x="0" y="1500188"/>
            <a:ext cx="4786313" cy="4525962"/>
          </a:xfrm>
        </p:spPr>
        <p:txBody>
          <a:bodyPr/>
          <a:lstStyle/>
          <a:p>
            <a:pPr marL="274320" indent="-274320" eaLnBrk="1" fontAlgn="auto" hangingPunct="1">
              <a:spcAft>
                <a:spcPts val="0"/>
              </a:spcAft>
              <a:buClr>
                <a:schemeClr val="tx1">
                  <a:shade val="95000"/>
                </a:schemeClr>
              </a:buClr>
              <a:buFont typeface="Wingdings 2"/>
              <a:buChar char=""/>
              <a:defRPr/>
            </a:pPr>
            <a:r>
              <a:rPr lang="ru-RU" sz="2800" dirty="0" err="1">
                <a:latin typeface="Times New Roman" pitchFamily="18" charset="0"/>
                <a:cs typeface="Times New Roman" pitchFamily="18" charset="0"/>
              </a:rPr>
              <a:t>Есте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сақтау қабілетін азайтады</a:t>
            </a:r>
            <a:r>
              <a:rPr lang="ru-RU" sz="2800" dirty="0">
                <a:latin typeface="Times New Roman" pitchFamily="18" charset="0"/>
                <a:cs typeface="Times New Roman" pitchFamily="18" charset="0"/>
              </a:rPr>
              <a:t>.</a:t>
            </a:r>
          </a:p>
          <a:p>
            <a:pPr marL="274320" indent="-274320" eaLnBrk="1" fontAlgn="auto" hangingPunct="1">
              <a:spcAft>
                <a:spcPts val="0"/>
              </a:spcAft>
              <a:buClr>
                <a:schemeClr val="tx1">
                  <a:shade val="95000"/>
                </a:schemeClr>
              </a:buClr>
              <a:buFont typeface="Wingdings 2"/>
              <a:buChar char=""/>
              <a:defRPr/>
            </a:pPr>
            <a:r>
              <a:rPr lang="ru-RU" sz="2800" dirty="0" err="1">
                <a:latin typeface="Times New Roman" pitchFamily="18" charset="0"/>
                <a:cs typeface="Times New Roman" pitchFamily="18" charset="0"/>
              </a:rPr>
              <a:t>Көңілсіздікке душар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етеді</a:t>
            </a:r>
            <a:r>
              <a:rPr lang="ru-RU" sz="2800" dirty="0">
                <a:latin typeface="Times New Roman" pitchFamily="18" charset="0"/>
                <a:cs typeface="Times New Roman" pitchFamily="18" charset="0"/>
              </a:rPr>
              <a:t>.</a:t>
            </a:r>
          </a:p>
          <a:p>
            <a:pPr marL="274320" indent="-274320" eaLnBrk="1" fontAlgn="auto" hangingPunct="1">
              <a:spcAft>
                <a:spcPts val="0"/>
              </a:spcAft>
              <a:buClr>
                <a:schemeClr val="tx1">
                  <a:shade val="95000"/>
                </a:schemeClr>
              </a:buClr>
              <a:buFont typeface="Wingdings 2"/>
              <a:buChar char=""/>
              <a:defRPr/>
            </a:pPr>
            <a:r>
              <a:rPr lang="ru-RU" sz="2800" dirty="0" err="1">
                <a:latin typeface="Times New Roman" pitchFamily="18" charset="0"/>
                <a:cs typeface="Times New Roman" pitchFamily="18" charset="0"/>
              </a:rPr>
              <a:t>Ұйқыны азайтады</a:t>
            </a:r>
            <a:r>
              <a:rPr lang="ru-RU" sz="2800" dirty="0">
                <a:latin typeface="Times New Roman" pitchFamily="18" charset="0"/>
                <a:cs typeface="Times New Roman" pitchFamily="18" charset="0"/>
              </a:rPr>
              <a:t>.</a:t>
            </a:r>
          </a:p>
          <a:p>
            <a:pPr marL="274320" indent="-274320" eaLnBrk="1" fontAlgn="auto" hangingPunct="1">
              <a:spcAft>
                <a:spcPts val="0"/>
              </a:spcAft>
              <a:buClr>
                <a:schemeClr val="tx1">
                  <a:shade val="95000"/>
                </a:schemeClr>
              </a:buClr>
              <a:buFont typeface="Wingdings 2"/>
              <a:buChar char=""/>
              <a:defRPr/>
            </a:pPr>
            <a:r>
              <a:rPr lang="ru-RU" sz="2800" dirty="0" err="1">
                <a:latin typeface="Times New Roman" pitchFamily="18" charset="0"/>
                <a:cs typeface="Times New Roman" pitchFamily="18" charset="0"/>
              </a:rPr>
              <a:t>Теріге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әжім түсіреді.</a:t>
            </a:r>
            <a:endParaRPr lang="ru-RU" sz="2800" dirty="0">
              <a:latin typeface="Times New Roman" pitchFamily="18" charset="0"/>
              <a:cs typeface="Times New Roman" pitchFamily="18" charset="0"/>
            </a:endParaRPr>
          </a:p>
          <a:p>
            <a:pPr marL="274320" indent="-274320" eaLnBrk="1" fontAlgn="auto" hangingPunct="1">
              <a:spcAft>
                <a:spcPts val="0"/>
              </a:spcAft>
              <a:buClr>
                <a:schemeClr val="tx1">
                  <a:shade val="95000"/>
                </a:schemeClr>
              </a:buClr>
              <a:buFont typeface="Wingdings 2"/>
              <a:buChar char=""/>
              <a:defRPr/>
            </a:pPr>
            <a:r>
              <a:rPr lang="ru-RU" sz="2800" dirty="0">
                <a:latin typeface="Times New Roman" pitchFamily="18" charset="0"/>
                <a:cs typeface="Times New Roman" pitchFamily="18" charset="0"/>
              </a:rPr>
              <a:t>Темекі </a:t>
            </a:r>
            <a:r>
              <a:rPr lang="ru-RU" sz="2800" dirty="0" err="1">
                <a:latin typeface="Times New Roman" pitchFamily="18" charset="0"/>
                <a:cs typeface="Times New Roman" pitchFamily="18" charset="0"/>
              </a:rPr>
              <a:t>тартатындардың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төңірегінде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темекі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тартпайтындар</a:t>
            </a:r>
            <a:r>
              <a:rPr lang="ru-RU" sz="2800" dirty="0">
                <a:latin typeface="Times New Roman" pitchFamily="18" charset="0"/>
                <a:cs typeface="Times New Roman" pitchFamily="18" charset="0"/>
              </a:rPr>
              <a:t> да </a:t>
            </a:r>
            <a:r>
              <a:rPr lang="ru-RU" sz="2800" dirty="0" err="1">
                <a:latin typeface="Times New Roman" pitchFamily="18" charset="0"/>
                <a:cs typeface="Times New Roman" pitchFamily="18" charset="0"/>
              </a:rPr>
              <a:t>уланып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мазасызданады</a:t>
            </a:r>
            <a:r>
              <a:rPr lang="ru-RU" sz="2800" dirty="0"/>
              <a:t>.</a:t>
            </a:r>
          </a:p>
          <a:p>
            <a:pPr eaLnBrk="1" hangingPunct="1">
              <a:lnSpc>
                <a:spcPct val="90000"/>
              </a:lnSpc>
              <a:buClr>
                <a:schemeClr val="tx1"/>
              </a:buClr>
              <a:buFontTx/>
              <a:buBlip>
                <a:blip r:embed="rId2"/>
              </a:buBlip>
              <a:defRPr/>
            </a:pPr>
            <a:endParaRPr lang="ru-RU" sz="2800" b="1" dirty="0">
              <a:solidFill>
                <a:srgbClr val="0066FF"/>
              </a:solidFill>
              <a:latin typeface="Times New Roman" pitchFamily="18" charset="0"/>
            </a:endParaRPr>
          </a:p>
        </p:txBody>
      </p:sp>
      <p:pic>
        <p:nvPicPr>
          <p:cNvPr id="8198" name="Picture 6" descr="File1028">
            <a:extLst>
              <a:ext uri="{FF2B5EF4-FFF2-40B4-BE49-F238E27FC236}">
                <a16:creationId xmlns:a16="http://schemas.microsoft.com/office/drawing/2014/main" id="{62789281-9919-429B-85CC-8EBD82AB2DF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10704"/>
            <a:ext cx="4038600" cy="2504954"/>
          </a:xfrm>
          <a:noFill/>
          <a:ln w="76200">
            <a:solidFill>
              <a:srgbClr val="FF9966"/>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 calcmode="lin" valueType="num">
                                      <p:cBhvr>
                                        <p:cTn id="9" dur="500" fill="hold"/>
                                        <p:tgtEl>
                                          <p:spTgt spid="8194"/>
                                        </p:tgtEl>
                                        <p:attrNameLst>
                                          <p:attrName>style.rotation</p:attrName>
                                        </p:attrNameLst>
                                      </p:cBhvr>
                                      <p:tavLst>
                                        <p:tav tm="0">
                                          <p:val>
                                            <p:fltVal val="360"/>
                                          </p:val>
                                        </p:tav>
                                        <p:tav tm="100000">
                                          <p:val>
                                            <p:fltVal val="0"/>
                                          </p:val>
                                        </p:tav>
                                      </p:tavLst>
                                    </p:anim>
                                    <p:animEffect transition="in" filter="fade">
                                      <p:cBhvr>
                                        <p:cTn id="10" dur="500"/>
                                        <p:tgtEl>
                                          <p:spTgt spid="8194"/>
                                        </p:tgtEl>
                                      </p:cBhvr>
                                    </p:animEffect>
                                  </p:childTnLst>
                                </p:cTn>
                              </p:par>
                            </p:childTnLst>
                          </p:cTn>
                        </p:par>
                        <p:par>
                          <p:cTn id="11" fill="hold" nodeType="afterGroup">
                            <p:stCondLst>
                              <p:cond delay="500"/>
                            </p:stCondLst>
                            <p:childTnLst>
                              <p:par>
                                <p:cTn id="12" presetID="55" presetClass="entr" presetSubtype="0" fill="hold" nodeType="afterEffect">
                                  <p:stCondLst>
                                    <p:cond delay="0"/>
                                  </p:stCondLst>
                                  <p:childTnLst>
                                    <p:set>
                                      <p:cBhvr>
                                        <p:cTn id="13" dur="1" fill="hold">
                                          <p:stCondLst>
                                            <p:cond delay="0"/>
                                          </p:stCondLst>
                                        </p:cTn>
                                        <p:tgtEl>
                                          <p:spTgt spid="8198"/>
                                        </p:tgtEl>
                                        <p:attrNameLst>
                                          <p:attrName>style.visibility</p:attrName>
                                        </p:attrNameLst>
                                      </p:cBhvr>
                                      <p:to>
                                        <p:strVal val="visible"/>
                                      </p:to>
                                    </p:set>
                                    <p:anim calcmode="lin" valueType="num">
                                      <p:cBhvr>
                                        <p:cTn id="14" dur="1000" fill="hold"/>
                                        <p:tgtEl>
                                          <p:spTgt spid="8198"/>
                                        </p:tgtEl>
                                        <p:attrNameLst>
                                          <p:attrName>ppt_w</p:attrName>
                                        </p:attrNameLst>
                                      </p:cBhvr>
                                      <p:tavLst>
                                        <p:tav tm="0">
                                          <p:val>
                                            <p:strVal val="#ppt_w*0.70"/>
                                          </p:val>
                                        </p:tav>
                                        <p:tav tm="100000">
                                          <p:val>
                                            <p:strVal val="#ppt_w"/>
                                          </p:val>
                                        </p:tav>
                                      </p:tavLst>
                                    </p:anim>
                                    <p:anim calcmode="lin" valueType="num">
                                      <p:cBhvr>
                                        <p:cTn id="15" dur="1000" fill="hold"/>
                                        <p:tgtEl>
                                          <p:spTgt spid="8198"/>
                                        </p:tgtEl>
                                        <p:attrNameLst>
                                          <p:attrName>ppt_h</p:attrName>
                                        </p:attrNameLst>
                                      </p:cBhvr>
                                      <p:tavLst>
                                        <p:tav tm="0">
                                          <p:val>
                                            <p:strVal val="#ppt_h"/>
                                          </p:val>
                                        </p:tav>
                                        <p:tav tm="100000">
                                          <p:val>
                                            <p:strVal val="#ppt_h"/>
                                          </p:val>
                                        </p:tav>
                                      </p:tavLst>
                                    </p:anim>
                                    <p:animEffect transition="in" filter="fade">
                                      <p:cBhvr>
                                        <p:cTn id="16" dur="1000"/>
                                        <p:tgtEl>
                                          <p:spTgt spid="8198"/>
                                        </p:tgtEl>
                                      </p:cBhvr>
                                    </p:animEffect>
                                  </p:childTnLst>
                                </p:cTn>
                              </p:par>
                            </p:childTnLst>
                          </p:cTn>
                        </p:par>
                        <p:par>
                          <p:cTn id="17" fill="hold" nodeType="afterGroup">
                            <p:stCondLst>
                              <p:cond delay="1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6">
                                            <p:txEl>
                                              <p:pRg st="0" end="0"/>
                                            </p:txEl>
                                          </p:spTgt>
                                        </p:tgtEl>
                                        <p:attrNameLst>
                                          <p:attrName>style.visibility</p:attrName>
                                        </p:attrNameLst>
                                      </p:cBhvr>
                                      <p:to>
                                        <p:strVal val="visible"/>
                                      </p:to>
                                    </p:set>
                                    <p:anim calcmode="discrete" valueType="clr">
                                      <p:cBhvr override="childStyle">
                                        <p:cTn id="20" dur="80"/>
                                        <p:tgtEl>
                                          <p:spTgt spid="81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6">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6">
                                            <p:txEl>
                                              <p:pRg st="0" end="0"/>
                                            </p:txEl>
                                          </p:spTgt>
                                        </p:tgtEl>
                                        <p:attrNameLst>
                                          <p:attrName>fill.type</p:attrName>
                                        </p:attrNameLst>
                                      </p:cBhvr>
                                      <p:to>
                                        <p:strVal val="solid"/>
                                      </p:to>
                                    </p:set>
                                  </p:childTnLst>
                                </p:cTn>
                              </p:par>
                            </p:childTnLst>
                          </p:cTn>
                        </p:par>
                        <p:par>
                          <p:cTn id="23" fill="hold" nodeType="afterGroup">
                            <p:stCondLst>
                              <p:cond delay="266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8196">
                                            <p:txEl>
                                              <p:pRg st="1" end="1"/>
                                            </p:txEl>
                                          </p:spTgt>
                                        </p:tgtEl>
                                        <p:attrNameLst>
                                          <p:attrName>style.visibility</p:attrName>
                                        </p:attrNameLst>
                                      </p:cBhvr>
                                      <p:to>
                                        <p:strVal val="visible"/>
                                      </p:to>
                                    </p:set>
                                    <p:anim calcmode="discrete" valueType="clr">
                                      <p:cBhvr override="childStyle">
                                        <p:cTn id="26" dur="80"/>
                                        <p:tgtEl>
                                          <p:spTgt spid="819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196">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8196">
                                            <p:txEl>
                                              <p:pRg st="1" end="1"/>
                                            </p:txEl>
                                          </p:spTgt>
                                        </p:tgtEl>
                                        <p:attrNameLst>
                                          <p:attrName>fill.type</p:attrName>
                                        </p:attrNameLst>
                                      </p:cBhvr>
                                      <p:to>
                                        <p:strVal val="solid"/>
                                      </p:to>
                                    </p:set>
                                  </p:childTnLst>
                                </p:cTn>
                              </p:par>
                            </p:childTnLst>
                          </p:cTn>
                        </p:par>
                        <p:par>
                          <p:cTn id="29" fill="hold" nodeType="afterGroup">
                            <p:stCondLst>
                              <p:cond delay="366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8196">
                                            <p:txEl>
                                              <p:pRg st="2" end="2"/>
                                            </p:txEl>
                                          </p:spTgt>
                                        </p:tgtEl>
                                        <p:attrNameLst>
                                          <p:attrName>style.visibility</p:attrName>
                                        </p:attrNameLst>
                                      </p:cBhvr>
                                      <p:to>
                                        <p:strVal val="visible"/>
                                      </p:to>
                                    </p:set>
                                    <p:anim calcmode="discrete" valueType="clr">
                                      <p:cBhvr override="childStyle">
                                        <p:cTn id="32" dur="80"/>
                                        <p:tgtEl>
                                          <p:spTgt spid="819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8196">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8196">
                                            <p:txEl>
                                              <p:pRg st="2" end="2"/>
                                            </p:txEl>
                                          </p:spTgt>
                                        </p:tgtEl>
                                        <p:attrNameLst>
                                          <p:attrName>fill.type</p:attrName>
                                        </p:attrNameLst>
                                      </p:cBhvr>
                                      <p:to>
                                        <p:strVal val="solid"/>
                                      </p:to>
                                    </p:set>
                                  </p:childTnLst>
                                </p:cTn>
                              </p:par>
                            </p:childTnLst>
                          </p:cTn>
                        </p:par>
                        <p:par>
                          <p:cTn id="35" fill="hold" nodeType="afterGroup">
                            <p:stCondLst>
                              <p:cond delay="43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8196">
                                            <p:txEl>
                                              <p:pRg st="3" end="3"/>
                                            </p:txEl>
                                          </p:spTgt>
                                        </p:tgtEl>
                                        <p:attrNameLst>
                                          <p:attrName>style.visibility</p:attrName>
                                        </p:attrNameLst>
                                      </p:cBhvr>
                                      <p:to>
                                        <p:strVal val="visible"/>
                                      </p:to>
                                    </p:set>
                                    <p:anim calcmode="discrete" valueType="clr">
                                      <p:cBhvr override="childStyle">
                                        <p:cTn id="38" dur="80"/>
                                        <p:tgtEl>
                                          <p:spTgt spid="819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8196">
                                            <p:txEl>
                                              <p:pRg st="3" end="3"/>
                                            </p:txEl>
                                          </p:spTgt>
                                        </p:tgtEl>
                                        <p:attrNameLst>
                                          <p:attrName>fillcolor</p:attrName>
                                        </p:attrNameLst>
                                      </p:cBhvr>
                                      <p:tavLst>
                                        <p:tav tm="0">
                                          <p:val>
                                            <p:clrVal>
                                              <a:schemeClr val="accent2"/>
                                            </p:clrVal>
                                          </p:val>
                                        </p:tav>
                                        <p:tav tm="50000">
                                          <p:val>
                                            <p:clrVal>
                                              <a:schemeClr val="hlink"/>
                                            </p:clrVal>
                                          </p:val>
                                        </p:tav>
                                      </p:tavLst>
                                    </p:anim>
                                    <p:set>
                                      <p:cBhvr>
                                        <p:cTn id="40" dur="80"/>
                                        <p:tgtEl>
                                          <p:spTgt spid="8196">
                                            <p:txEl>
                                              <p:pRg st="3" end="3"/>
                                            </p:txEl>
                                          </p:spTgt>
                                        </p:tgtEl>
                                        <p:attrNameLst>
                                          <p:attrName>fill.type</p:attrName>
                                        </p:attrNameLst>
                                      </p:cBhvr>
                                      <p:to>
                                        <p:strVal val="solid"/>
                                      </p:to>
                                    </p:set>
                                  </p:childTnLst>
                                </p:cTn>
                              </p:par>
                            </p:childTnLst>
                          </p:cTn>
                        </p:par>
                        <p:par>
                          <p:cTn id="41" fill="hold" nodeType="afterGroup">
                            <p:stCondLst>
                              <p:cond delay="510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8196">
                                            <p:txEl>
                                              <p:pRg st="4" end="4"/>
                                            </p:txEl>
                                          </p:spTgt>
                                        </p:tgtEl>
                                        <p:attrNameLst>
                                          <p:attrName>style.visibility</p:attrName>
                                        </p:attrNameLst>
                                      </p:cBhvr>
                                      <p:to>
                                        <p:strVal val="visible"/>
                                      </p:to>
                                    </p:set>
                                    <p:anim calcmode="discrete" valueType="clr">
                                      <p:cBhvr override="childStyle">
                                        <p:cTn id="44" dur="80"/>
                                        <p:tgtEl>
                                          <p:spTgt spid="819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8196">
                                            <p:txEl>
                                              <p:pRg st="4" end="4"/>
                                            </p:txEl>
                                          </p:spTgt>
                                        </p:tgtEl>
                                        <p:attrNameLst>
                                          <p:attrName>fillcolor</p:attrName>
                                        </p:attrNameLst>
                                      </p:cBhvr>
                                      <p:tavLst>
                                        <p:tav tm="0">
                                          <p:val>
                                            <p:clrVal>
                                              <a:schemeClr val="accent2"/>
                                            </p:clrVal>
                                          </p:val>
                                        </p:tav>
                                        <p:tav tm="50000">
                                          <p:val>
                                            <p:clrVal>
                                              <a:schemeClr val="hlink"/>
                                            </p:clrVal>
                                          </p:val>
                                        </p:tav>
                                      </p:tavLst>
                                    </p:anim>
                                    <p:set>
                                      <p:cBhvr>
                                        <p:cTn id="46" dur="80"/>
                                        <p:tgtEl>
                                          <p:spTgt spid="819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a:extLst>
              <a:ext uri="{FF2B5EF4-FFF2-40B4-BE49-F238E27FC236}">
                <a16:creationId xmlns:a16="http://schemas.microsoft.com/office/drawing/2014/main" id="{25923C95-F27E-4EDF-94DB-46BD7629345E}"/>
              </a:ext>
            </a:extLst>
          </p:cNvPr>
          <p:cNvSpPr>
            <a:spLocks noGrp="1"/>
          </p:cNvSpPr>
          <p:nvPr>
            <p:ph type="title"/>
          </p:nvPr>
        </p:nvSpPr>
        <p:spPr>
          <a:xfrm>
            <a:off x="0" y="0"/>
            <a:ext cx="7239000" cy="1143000"/>
          </a:xfrm>
        </p:spPr>
        <p:txBody>
          <a:bodyPr/>
          <a:lstStyle/>
          <a:p>
            <a:pPr eaLnBrk="1" hangingPunct="1"/>
            <a:r>
              <a:rPr lang="ru-RU" altLang="ru-KZ" b="1" dirty="0" err="1">
                <a:solidFill>
                  <a:srgbClr val="7B9899"/>
                </a:solidFill>
              </a:rPr>
              <a:t>Қан</a:t>
            </a:r>
            <a:r>
              <a:rPr lang="ru-RU" altLang="ru-KZ" b="1" dirty="0">
                <a:solidFill>
                  <a:srgbClr val="7B9899"/>
                </a:solidFill>
              </a:rPr>
              <a:t> </a:t>
            </a:r>
            <a:r>
              <a:rPr lang="ru-RU" altLang="ru-KZ" b="1" dirty="0" err="1">
                <a:solidFill>
                  <a:srgbClr val="7B9899"/>
                </a:solidFill>
              </a:rPr>
              <a:t>айналымына</a:t>
            </a:r>
            <a:endParaRPr lang="ru-RU" altLang="ru-KZ" b="1" dirty="0">
              <a:solidFill>
                <a:srgbClr val="7B9899"/>
              </a:solidFill>
            </a:endParaRPr>
          </a:p>
        </p:txBody>
      </p:sp>
      <p:sp>
        <p:nvSpPr>
          <p:cNvPr id="20483" name="Объект 2">
            <a:extLst>
              <a:ext uri="{FF2B5EF4-FFF2-40B4-BE49-F238E27FC236}">
                <a16:creationId xmlns:a16="http://schemas.microsoft.com/office/drawing/2014/main" id="{3F285603-E5B2-4C66-92C0-8643C1BC71BA}"/>
              </a:ext>
            </a:extLst>
          </p:cNvPr>
          <p:cNvSpPr>
            <a:spLocks noGrp="1"/>
          </p:cNvSpPr>
          <p:nvPr>
            <p:ph idx="1"/>
          </p:nvPr>
        </p:nvSpPr>
        <p:spPr>
          <a:xfrm>
            <a:off x="179388" y="1412875"/>
            <a:ext cx="4321175" cy="4572000"/>
          </a:xfrm>
        </p:spPr>
        <p:txBody>
          <a:bodyPr/>
          <a:lstStyle/>
          <a:p>
            <a:pPr marL="273050" indent="-273050" eaLnBrk="1" hangingPunct="1">
              <a:buFont typeface="Wingdings 2" panose="05020102010507070707" pitchFamily="18" charset="2"/>
              <a:buChar char=""/>
            </a:pPr>
            <a:r>
              <a:rPr lang="ru-RU" altLang="ru-KZ" sz="2000" dirty="0" err="1">
                <a:latin typeface="Times New Roman" panose="02020603050405020304" pitchFamily="18" charset="0"/>
                <a:cs typeface="Times New Roman" panose="02020603050405020304" pitchFamily="18" charset="0"/>
              </a:rPr>
              <a:t>Тамырды</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қатайтады</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атересклероз</a:t>
            </a:r>
            <a:r>
              <a:rPr lang="ru-RU" altLang="ru-KZ" sz="2000" dirty="0">
                <a:latin typeface="Times New Roman" panose="02020603050405020304" pitchFamily="18" charset="0"/>
                <a:cs typeface="Times New Roman" panose="02020603050405020304" pitchFamily="18" charset="0"/>
              </a:rPr>
              <a:t>).</a:t>
            </a:r>
          </a:p>
          <a:p>
            <a:pPr marL="273050" indent="-273050" eaLnBrk="1" hangingPunct="1">
              <a:buFont typeface="Wingdings 2" panose="05020102010507070707" pitchFamily="18" charset="2"/>
              <a:buChar char=""/>
            </a:pPr>
            <a:r>
              <a:rPr lang="ru-RU" altLang="ru-KZ" sz="2000" dirty="0" err="1">
                <a:latin typeface="Times New Roman" panose="02020603050405020304" pitchFamily="18" charset="0"/>
                <a:cs typeface="Times New Roman" panose="02020603050405020304" pitchFamily="18" charset="0"/>
              </a:rPr>
              <a:t>Қол</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аяқ</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тамырлары</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бітеді</a:t>
            </a:r>
            <a:r>
              <a:rPr lang="ru-RU" altLang="ru-KZ" sz="2000" dirty="0">
                <a:latin typeface="Times New Roman" panose="02020603050405020304" pitchFamily="18" charset="0"/>
                <a:cs typeface="Times New Roman" panose="02020603050405020304" pitchFamily="18" charset="0"/>
              </a:rPr>
              <a:t>, гангрена (</a:t>
            </a:r>
            <a:r>
              <a:rPr lang="ru-RU" altLang="ru-KZ" sz="2000" dirty="0" err="1">
                <a:latin typeface="Times New Roman" panose="02020603050405020304" pitchFamily="18" charset="0"/>
                <a:cs typeface="Times New Roman" panose="02020603050405020304" pitchFamily="18" charset="0"/>
              </a:rPr>
              <a:t>тән</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талшықтарының</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жансыздануы</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шіруі</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пайда</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болып</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қол</a:t>
            </a:r>
            <a:r>
              <a:rPr lang="ru-RU" altLang="ru-KZ" sz="2000" dirty="0">
                <a:latin typeface="Times New Roman" panose="02020603050405020304" pitchFamily="18" charset="0"/>
                <a:cs typeface="Times New Roman" panose="02020603050405020304" pitchFamily="18" charset="0"/>
              </a:rPr>
              <a:t> – </a:t>
            </a:r>
            <a:r>
              <a:rPr lang="ru-RU" altLang="ru-KZ" sz="2000" dirty="0" err="1">
                <a:latin typeface="Times New Roman" panose="02020603050405020304" pitchFamily="18" charset="0"/>
                <a:cs typeface="Times New Roman" panose="02020603050405020304" pitchFamily="18" charset="0"/>
              </a:rPr>
              <a:t>аяқ</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кесіліп</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кемтарлыққа</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дейін</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апарады</a:t>
            </a:r>
            <a:r>
              <a:rPr lang="ru-RU" altLang="ru-KZ" sz="2000" dirty="0">
                <a:latin typeface="Times New Roman" panose="02020603050405020304" pitchFamily="18" charset="0"/>
                <a:cs typeface="Times New Roman" panose="02020603050405020304" pitchFamily="18" charset="0"/>
              </a:rPr>
              <a:t>.</a:t>
            </a:r>
          </a:p>
          <a:p>
            <a:pPr marL="273050" indent="-273050" eaLnBrk="1" hangingPunct="1">
              <a:buFont typeface="Wingdings 2" panose="05020102010507070707" pitchFamily="18" charset="2"/>
              <a:buChar char=""/>
            </a:pPr>
            <a:r>
              <a:rPr lang="ru-RU" altLang="ru-KZ" sz="2000" dirty="0" err="1">
                <a:latin typeface="Times New Roman" panose="02020603050405020304" pitchFamily="18" charset="0"/>
                <a:cs typeface="Times New Roman" panose="02020603050405020304" pitchFamily="18" charset="0"/>
              </a:rPr>
              <a:t>Миды</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қамдайтын</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тамырларды</a:t>
            </a:r>
            <a:r>
              <a:rPr lang="ru-RU" altLang="ru-KZ" sz="2000" dirty="0">
                <a:latin typeface="Times New Roman" panose="02020603050405020304" pitchFamily="18" charset="0"/>
                <a:cs typeface="Times New Roman" panose="02020603050405020304" pitchFamily="18" charset="0"/>
              </a:rPr>
              <a:t> да </a:t>
            </a:r>
            <a:r>
              <a:rPr lang="ru-RU" altLang="ru-KZ" sz="2000" dirty="0" err="1">
                <a:latin typeface="Times New Roman" panose="02020603050405020304" pitchFamily="18" charset="0"/>
                <a:cs typeface="Times New Roman" panose="02020603050405020304" pitchFamily="18" charset="0"/>
              </a:rPr>
              <a:t>қатайтып</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салдануға</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себепші</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болады</a:t>
            </a:r>
            <a:r>
              <a:rPr lang="ru-RU" altLang="ru-KZ" sz="2000" dirty="0">
                <a:latin typeface="Times New Roman" panose="02020603050405020304" pitchFamily="18" charset="0"/>
                <a:cs typeface="Times New Roman" panose="02020603050405020304" pitchFamily="18" charset="0"/>
              </a:rPr>
              <a:t>.</a:t>
            </a:r>
          </a:p>
          <a:p>
            <a:pPr marL="273050" indent="-273050" eaLnBrk="1" hangingPunct="1">
              <a:buFont typeface="Wingdings 2" panose="05020102010507070707" pitchFamily="18" charset="2"/>
              <a:buChar char=""/>
            </a:pPr>
            <a:r>
              <a:rPr lang="ru-RU" altLang="ru-KZ" sz="2000" dirty="0" err="1">
                <a:latin typeface="Times New Roman" panose="02020603050405020304" pitchFamily="18" charset="0"/>
                <a:cs typeface="Times New Roman" panose="02020603050405020304" pitchFamily="18" charset="0"/>
              </a:rPr>
              <a:t>Жүрек</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ауруларына</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әсіресе</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жүрек</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бұлшық</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еті</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инфарктіне</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жүрек</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ұстамасы</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қолайлылық</a:t>
            </a:r>
            <a:r>
              <a:rPr lang="ru-RU" altLang="ru-KZ" sz="2000" dirty="0">
                <a:latin typeface="Times New Roman" panose="02020603050405020304" pitchFamily="18" charset="0"/>
                <a:cs typeface="Times New Roman" panose="02020603050405020304" pitchFamily="18" charset="0"/>
              </a:rPr>
              <a:t> </a:t>
            </a:r>
            <a:r>
              <a:rPr lang="ru-RU" altLang="ru-KZ" sz="2000" dirty="0" err="1">
                <a:latin typeface="Times New Roman" panose="02020603050405020304" pitchFamily="18" charset="0"/>
                <a:cs typeface="Times New Roman" panose="02020603050405020304" pitchFamily="18" charset="0"/>
              </a:rPr>
              <a:t>туғызады</a:t>
            </a:r>
            <a:r>
              <a:rPr lang="ru-RU" altLang="ru-KZ" sz="2000" dirty="0">
                <a:latin typeface="Times New Roman" panose="02020603050405020304" pitchFamily="18" charset="0"/>
                <a:cs typeface="Times New Roman" panose="02020603050405020304" pitchFamily="18" charset="0"/>
              </a:rPr>
              <a:t>.</a:t>
            </a:r>
          </a:p>
        </p:txBody>
      </p:sp>
      <p:pic>
        <p:nvPicPr>
          <p:cNvPr id="20484" name="Picture 5" descr="https://www.hopkinsvasculitis.org/wp-content/uploads/2010/05/gangrene.jpg">
            <a:extLst>
              <a:ext uri="{FF2B5EF4-FFF2-40B4-BE49-F238E27FC236}">
                <a16:creationId xmlns:a16="http://schemas.microsoft.com/office/drawing/2014/main" id="{B63CA27E-882E-4A18-8920-B8706A777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7715">
            <a:off x="4168775" y="779463"/>
            <a:ext cx="477361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http://www.opochka.biz/wp-content/uploads/2016/07/ateroskleroz.jpg">
            <a:extLst>
              <a:ext uri="{FF2B5EF4-FFF2-40B4-BE49-F238E27FC236}">
                <a16:creationId xmlns:a16="http://schemas.microsoft.com/office/drawing/2014/main" id="{84AE68E4-2B04-4814-BA81-7D8F44434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5253">
            <a:off x="4881545" y="2990091"/>
            <a:ext cx="40322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arn(inVertic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arn(inVertic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arn(inVertical)">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barn(inVertical)">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484"/>
                                        </p:tgtEl>
                                        <p:attrNameLst>
                                          <p:attrName>style.visibility</p:attrName>
                                        </p:attrNameLst>
                                      </p:cBhvr>
                                      <p:to>
                                        <p:strVal val="visible"/>
                                      </p:to>
                                    </p:set>
                                    <p:animEffect transition="in" filter="wipe(down)">
                                      <p:cBhvr>
                                        <p:cTn id="27" dur="500"/>
                                        <p:tgtEl>
                                          <p:spTgt spid="2048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485"/>
                                        </p:tgtEl>
                                        <p:attrNameLst>
                                          <p:attrName>style.visibility</p:attrName>
                                        </p:attrNameLst>
                                      </p:cBhvr>
                                      <p:to>
                                        <p:strVal val="visible"/>
                                      </p:to>
                                    </p:set>
                                    <p:animEffect transition="in" filter="circle(in)">
                                      <p:cBhvr>
                                        <p:cTn id="32" dur="2000"/>
                                        <p:tgtEl>
                                          <p:spTgt spid="2048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482"/>
                                        </p:tgtEl>
                                        <p:attrNameLst>
                                          <p:attrName>style.visibility</p:attrName>
                                        </p:attrNameLst>
                                      </p:cBhvr>
                                      <p:to>
                                        <p:strVal val="visible"/>
                                      </p:to>
                                    </p:set>
                                    <p:animEffect transition="in" filter="circle(in)">
                                      <p:cBhvr>
                                        <p:cTn id="3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C86D7F1-8994-4947-865A-9B9D0BF86C65}"/>
              </a:ext>
            </a:extLst>
          </p:cNvPr>
          <p:cNvSpPr/>
          <p:nvPr/>
        </p:nvSpPr>
        <p:spPr>
          <a:xfrm>
            <a:off x="-9728" y="126205"/>
            <a:ext cx="9395137" cy="646331"/>
          </a:xfrm>
          <a:prstGeom prst="rect">
            <a:avLst/>
          </a:prstGeom>
          <a:noFill/>
        </p:spPr>
        <p:txBody>
          <a:bodyPr wrap="none" lIns="91440" tIns="45720" rIns="91440" bIns="45720">
            <a:spAutoFit/>
          </a:bodyPr>
          <a:lstStyle/>
          <a:p>
            <a:pPr algn="ctr"/>
            <a:r>
              <a:rPr lang="ru-RU" sz="3600" b="1" dirty="0">
                <a:ln w="12700">
                  <a:solidFill>
                    <a:srgbClr val="E78712"/>
                  </a:solidFill>
                  <a:prstDash val="solid"/>
                </a:ln>
                <a:pattFill prst="pct50">
                  <a:fgClr>
                    <a:srgbClr val="E78712"/>
                  </a:fgClr>
                  <a:bgClr>
                    <a:srgbClr val="E78712">
                      <a:lumMod val="20000"/>
                      <a:lumOff val="80000"/>
                    </a:srgbClr>
                  </a:bgClr>
                </a:pattFill>
                <a:effectLst>
                  <a:outerShdw dist="38100" dir="2640000" algn="bl" rotWithShape="0">
                    <a:srgbClr val="E78712"/>
                  </a:outerShdw>
                </a:effectLst>
                <a:latin typeface="Times New Roman" panose="02020603050405020304" pitchFamily="18" charset="0"/>
                <a:cs typeface="Times New Roman" panose="02020603050405020304" pitchFamily="18" charset="0"/>
              </a:rPr>
              <a:t>1.2 Ерте </a:t>
            </a:r>
            <a:r>
              <a:rPr lang="ru-RU" sz="3600" b="1" dirty="0" err="1">
                <a:ln w="12700">
                  <a:solidFill>
                    <a:srgbClr val="E78712"/>
                  </a:solidFill>
                  <a:prstDash val="solid"/>
                </a:ln>
                <a:pattFill prst="pct50">
                  <a:fgClr>
                    <a:srgbClr val="E78712"/>
                  </a:fgClr>
                  <a:bgClr>
                    <a:srgbClr val="E78712">
                      <a:lumMod val="20000"/>
                      <a:lumOff val="80000"/>
                    </a:srgbClr>
                  </a:bgClr>
                </a:pattFill>
                <a:effectLst>
                  <a:outerShdw dist="38100" dir="2640000" algn="bl" rotWithShape="0">
                    <a:srgbClr val="E78712"/>
                  </a:outerShdw>
                </a:effectLst>
                <a:latin typeface="Times New Roman" panose="02020603050405020304" pitchFamily="18" charset="0"/>
                <a:cs typeface="Times New Roman" panose="02020603050405020304" pitchFamily="18" charset="0"/>
              </a:rPr>
              <a:t>жүктіліктің</a:t>
            </a:r>
            <a:r>
              <a:rPr lang="ru-RU" sz="3600" b="1" dirty="0">
                <a:ln w="12700">
                  <a:solidFill>
                    <a:srgbClr val="E78712"/>
                  </a:solidFill>
                  <a:prstDash val="solid"/>
                </a:ln>
                <a:pattFill prst="pct50">
                  <a:fgClr>
                    <a:srgbClr val="E78712"/>
                  </a:fgClr>
                  <a:bgClr>
                    <a:srgbClr val="E78712">
                      <a:lumMod val="20000"/>
                      <a:lumOff val="80000"/>
                    </a:srgbClr>
                  </a:bgClr>
                </a:pattFill>
                <a:effectLst>
                  <a:outerShdw dist="38100" dir="2640000" algn="bl" rotWithShape="0">
                    <a:srgbClr val="E78712"/>
                  </a:outerShdw>
                </a:effectLst>
                <a:latin typeface="Times New Roman" panose="02020603050405020304" pitchFamily="18" charset="0"/>
                <a:cs typeface="Times New Roman" panose="02020603050405020304" pitchFamily="18" charset="0"/>
              </a:rPr>
              <a:t> </a:t>
            </a:r>
            <a:r>
              <a:rPr lang="ru-RU" sz="3600" b="1" dirty="0" err="1">
                <a:ln w="12700">
                  <a:solidFill>
                    <a:srgbClr val="E78712"/>
                  </a:solidFill>
                  <a:prstDash val="solid"/>
                </a:ln>
                <a:pattFill prst="pct50">
                  <a:fgClr>
                    <a:srgbClr val="E78712"/>
                  </a:fgClr>
                  <a:bgClr>
                    <a:srgbClr val="E78712">
                      <a:lumMod val="20000"/>
                      <a:lumOff val="80000"/>
                    </a:srgbClr>
                  </a:bgClr>
                </a:pattFill>
                <a:effectLst>
                  <a:outerShdw dist="38100" dir="2640000" algn="bl" rotWithShape="0">
                    <a:srgbClr val="E78712"/>
                  </a:outerShdw>
                </a:effectLst>
                <a:latin typeface="Times New Roman" panose="02020603050405020304" pitchFamily="18" charset="0"/>
                <a:cs typeface="Times New Roman" panose="02020603050405020304" pitchFamily="18" charset="0"/>
              </a:rPr>
              <a:t>алдын</a:t>
            </a:r>
            <a:r>
              <a:rPr lang="ru-RU" sz="3600" b="1" dirty="0">
                <a:ln w="12700">
                  <a:solidFill>
                    <a:srgbClr val="E78712"/>
                  </a:solidFill>
                  <a:prstDash val="solid"/>
                </a:ln>
                <a:pattFill prst="pct50">
                  <a:fgClr>
                    <a:srgbClr val="E78712"/>
                  </a:fgClr>
                  <a:bgClr>
                    <a:srgbClr val="E78712">
                      <a:lumMod val="20000"/>
                      <a:lumOff val="80000"/>
                    </a:srgbClr>
                  </a:bgClr>
                </a:pattFill>
                <a:effectLst>
                  <a:outerShdw dist="38100" dir="2640000" algn="bl" rotWithShape="0">
                    <a:srgbClr val="E78712"/>
                  </a:outerShdw>
                </a:effectLst>
                <a:latin typeface="Times New Roman" panose="02020603050405020304" pitchFamily="18" charset="0"/>
                <a:cs typeface="Times New Roman" panose="02020603050405020304" pitchFamily="18" charset="0"/>
              </a:rPr>
              <a:t> </a:t>
            </a:r>
            <a:r>
              <a:rPr lang="ru-RU" sz="3600" b="1" dirty="0" err="1">
                <a:ln w="12700">
                  <a:solidFill>
                    <a:srgbClr val="E78712"/>
                  </a:solidFill>
                  <a:prstDash val="solid"/>
                </a:ln>
                <a:pattFill prst="pct50">
                  <a:fgClr>
                    <a:srgbClr val="E78712"/>
                  </a:fgClr>
                  <a:bgClr>
                    <a:srgbClr val="E78712">
                      <a:lumMod val="20000"/>
                      <a:lumOff val="80000"/>
                    </a:srgbClr>
                  </a:bgClr>
                </a:pattFill>
                <a:effectLst>
                  <a:outerShdw dist="38100" dir="2640000" algn="bl" rotWithShape="0">
                    <a:srgbClr val="E78712"/>
                  </a:outerShdw>
                </a:effectLst>
                <a:latin typeface="Times New Roman" panose="02020603050405020304" pitchFamily="18" charset="0"/>
                <a:cs typeface="Times New Roman" panose="02020603050405020304" pitchFamily="18" charset="0"/>
              </a:rPr>
              <a:t>алу</a:t>
            </a:r>
            <a:r>
              <a:rPr lang="ru-RU" sz="3600" b="1" dirty="0">
                <a:ln w="12700">
                  <a:solidFill>
                    <a:srgbClr val="E78712"/>
                  </a:solidFill>
                  <a:prstDash val="solid"/>
                </a:ln>
                <a:pattFill prst="pct50">
                  <a:fgClr>
                    <a:srgbClr val="E78712"/>
                  </a:fgClr>
                  <a:bgClr>
                    <a:srgbClr val="E78712">
                      <a:lumMod val="20000"/>
                      <a:lumOff val="80000"/>
                    </a:srgbClr>
                  </a:bgClr>
                </a:pattFill>
                <a:effectLst>
                  <a:outerShdw dist="38100" dir="2640000" algn="bl" rotWithShape="0">
                    <a:srgbClr val="E78712"/>
                  </a:outerShdw>
                </a:effectLst>
                <a:latin typeface="Times New Roman" panose="02020603050405020304" pitchFamily="18" charset="0"/>
                <a:cs typeface="Times New Roman" panose="02020603050405020304" pitchFamily="18" charset="0"/>
              </a:rPr>
              <a:t> </a:t>
            </a:r>
            <a:r>
              <a:rPr lang="ru-RU" sz="3600" b="1" dirty="0" err="1">
                <a:ln w="12700">
                  <a:solidFill>
                    <a:srgbClr val="E78712"/>
                  </a:solidFill>
                  <a:prstDash val="solid"/>
                </a:ln>
                <a:pattFill prst="pct50">
                  <a:fgClr>
                    <a:srgbClr val="E78712"/>
                  </a:fgClr>
                  <a:bgClr>
                    <a:srgbClr val="E78712">
                      <a:lumMod val="20000"/>
                      <a:lumOff val="80000"/>
                    </a:srgbClr>
                  </a:bgClr>
                </a:pattFill>
                <a:effectLst>
                  <a:outerShdw dist="38100" dir="2640000" algn="bl" rotWithShape="0">
                    <a:srgbClr val="E78712"/>
                  </a:outerShdw>
                </a:effectLst>
                <a:latin typeface="Times New Roman" panose="02020603050405020304" pitchFamily="18" charset="0"/>
                <a:cs typeface="Times New Roman" panose="02020603050405020304" pitchFamily="18" charset="0"/>
              </a:rPr>
              <a:t>жұмыстары</a:t>
            </a:r>
            <a:endParaRPr lang="ru-KZ" sz="3600" b="1" dirty="0">
              <a:ln w="12700">
                <a:solidFill>
                  <a:srgbClr val="E78712"/>
                </a:solidFill>
                <a:prstDash val="solid"/>
              </a:ln>
              <a:pattFill prst="pct50">
                <a:fgClr>
                  <a:srgbClr val="E78712"/>
                </a:fgClr>
                <a:bgClr>
                  <a:srgbClr val="E78712">
                    <a:lumMod val="20000"/>
                    <a:lumOff val="80000"/>
                  </a:srgbClr>
                </a:bgClr>
              </a:pattFill>
              <a:effectLst>
                <a:outerShdw dist="38100" dir="2640000" algn="bl" rotWithShape="0">
                  <a:srgbClr val="E78712"/>
                </a:outerShdw>
              </a:effectLst>
              <a:latin typeface="Century Gothic" panose="020B0502020202020204"/>
            </a:endParaRPr>
          </a:p>
        </p:txBody>
      </p:sp>
      <p:sp>
        <p:nvSpPr>
          <p:cNvPr id="6" name="Прямоугольник 5">
            <a:extLst>
              <a:ext uri="{FF2B5EF4-FFF2-40B4-BE49-F238E27FC236}">
                <a16:creationId xmlns:a16="http://schemas.microsoft.com/office/drawing/2014/main" id="{7327B62A-5392-4677-A9B6-7AB10825386F}"/>
              </a:ext>
            </a:extLst>
          </p:cNvPr>
          <p:cNvSpPr/>
          <p:nvPr/>
        </p:nvSpPr>
        <p:spPr>
          <a:xfrm>
            <a:off x="1619672" y="786428"/>
            <a:ext cx="5357850" cy="714380"/>
          </a:xfrm>
          <a:prstGeom prst="rect">
            <a:avLst/>
          </a:prstGeom>
          <a:gradFill rotWithShape="1">
            <a:gsLst>
              <a:gs pos="0">
                <a:srgbClr val="F07F09">
                  <a:tint val="65000"/>
                  <a:satMod val="270000"/>
                </a:srgbClr>
              </a:gs>
              <a:gs pos="25000">
                <a:srgbClr val="F07F09">
                  <a:tint val="60000"/>
                  <a:satMod val="300000"/>
                </a:srgbClr>
              </a:gs>
              <a:gs pos="100000">
                <a:srgbClr val="F07F09">
                  <a:tint val="29000"/>
                  <a:satMod val="400000"/>
                </a:srgbClr>
              </a:gs>
            </a:gsLst>
            <a:lin ang="16200000" scaled="1"/>
          </a:gradFill>
          <a:ln w="9525" cap="flat" cmpd="sng" algn="ctr">
            <a:solidFill>
              <a:srgbClr val="F07F09">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k-KZ" sz="2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Тақырыптың өзектілігі</a:t>
            </a:r>
            <a:endParaRPr kumimoji="0" lang="ru-RU" sz="20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Содержимое 2">
            <a:extLst>
              <a:ext uri="{FF2B5EF4-FFF2-40B4-BE49-F238E27FC236}">
                <a16:creationId xmlns:a16="http://schemas.microsoft.com/office/drawing/2014/main" id="{087ED328-C3E1-4E45-949E-3FF0C8C811CE}"/>
              </a:ext>
            </a:extLst>
          </p:cNvPr>
          <p:cNvSpPr txBox="1">
            <a:spLocks/>
          </p:cNvSpPr>
          <p:nvPr/>
        </p:nvSpPr>
        <p:spPr>
          <a:xfrm>
            <a:off x="642910" y="1571612"/>
            <a:ext cx="8183880" cy="1928826"/>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defTabSz="914400"/>
            <a:r>
              <a:rPr lang="kk-KZ" sz="1800" dirty="0">
                <a:latin typeface="Times New Roman" pitchFamily="18" charset="0"/>
                <a:cs typeface="Times New Roman" pitchFamily="18" charset="0"/>
              </a:rPr>
              <a:t>Жасөспірім қыздар арасында ерте жастағы жүктілік белең алып барады. Мектеп партасында отырып, екіқабат болатын оқушы қыздардың саны жетерлік. Бұл ата-ананың жауапкершілігінің төмендігі ма, әлде білім беру бөлімі тәрбиені жеткілікті бермегендіктен бе? Сондықтан бұндай жағдайлар болдырмас үшін алдын-алу мақсатында осы тақырыпты тандадым. </a:t>
            </a:r>
            <a:endParaRPr lang="ru-RU" sz="1800" dirty="0">
              <a:latin typeface="Times New Roman" pitchFamily="18" charset="0"/>
              <a:cs typeface="Times New Roman" pitchFamily="18" charset="0"/>
            </a:endParaRPr>
          </a:p>
        </p:txBody>
      </p:sp>
      <p:pic>
        <p:nvPicPr>
          <p:cNvPr id="8" name="Picture 4" descr="Картинки по запросу беременность у подростков">
            <a:extLst>
              <a:ext uri="{FF2B5EF4-FFF2-40B4-BE49-F238E27FC236}">
                <a16:creationId xmlns:a16="http://schemas.microsoft.com/office/drawing/2014/main" id="{941EFF6C-9A04-4661-952E-ABAB92E31974}"/>
              </a:ext>
            </a:extLst>
          </p:cNvPr>
          <p:cNvPicPr>
            <a:picLocks noChangeAspect="1" noChangeArrowheads="1"/>
          </p:cNvPicPr>
          <p:nvPr/>
        </p:nvPicPr>
        <p:blipFill>
          <a:blip r:embed="rId2"/>
          <a:srcRect/>
          <a:stretch>
            <a:fillRect/>
          </a:stretch>
        </p:blipFill>
        <p:spPr bwMode="auto">
          <a:xfrm>
            <a:off x="3143240" y="3357562"/>
            <a:ext cx="2857500" cy="2481279"/>
          </a:xfrm>
          <a:prstGeom prst="rect">
            <a:avLst/>
          </a:prstGeom>
          <a:ln>
            <a:noFill/>
          </a:ln>
          <a:effectLst>
            <a:softEdge rad="112500"/>
          </a:effectLst>
        </p:spPr>
      </p:pic>
    </p:spTree>
    <p:extLst>
      <p:ext uri="{BB962C8B-B14F-4D97-AF65-F5344CB8AC3E}">
        <p14:creationId xmlns:p14="http://schemas.microsoft.com/office/powerpoint/2010/main" val="27449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0E3F70-4350-4FB8-A1C1-B60D46B5F4FA}"/>
              </a:ext>
            </a:extLst>
          </p:cNvPr>
          <p:cNvSpPr txBox="1"/>
          <p:nvPr/>
        </p:nvSpPr>
        <p:spPr>
          <a:xfrm>
            <a:off x="0" y="116632"/>
            <a:ext cx="8856984" cy="6378669"/>
          </a:xfrm>
          <a:prstGeom prst="rect">
            <a:avLst/>
          </a:prstGeom>
          <a:noFill/>
        </p:spPr>
        <p:txBody>
          <a:bodyPr wrap="square">
            <a:spAutoFit/>
          </a:bodyPr>
          <a:lstStyle/>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r>
              <a:rPr kumimoji="0" lang="kk-KZ" sz="1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Ерте жүктілік деген не?</a:t>
            </a:r>
            <a:endParaRPr kumimoji="0" lang="ru-RU"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None/>
              <a:tabLst/>
              <a:defRPr/>
            </a:pPr>
            <a:r>
              <a:rPr kumimoji="0" lang="kk-KZ"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Ерте жүктілік деп 13-19 жаста болатын жүктілікті айтады. Осы уақытта қыз балаларда өтпелі жас кезеңі басталып, гормондық қайта құрылу жүреді. Медицинада 18 жасқа дейін болған жүктілік ерте жүктілік деп саналады.</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r>
              <a:rPr kumimoji="0" lang="kk-KZ"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kk-KZ" sz="1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Ерте жүктілік немен қауіпті? </a:t>
            </a:r>
            <a:endParaRPr kumimoji="0" lang="ru-RU"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None/>
              <a:tabLst/>
              <a:defRPr/>
            </a:pPr>
            <a:r>
              <a:rPr kumimoji="0" lang="kk-KZ"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Жүктілік кезінде ағза  күшейген тәртіпте жұмыс істейді – жүрек-қан тамыры,эндокриндік жүйе және ішкі органдарға үлкен жүктеме артылады. Бұның қиындығы жасөспірімнің гормондық қайта құрылуы жүктілік қайта құрылуға жүктелгені. Жасаналарда көбінесе плацентарлық тапшылық, анемия, токсикоздар болады. Қыз балалардың ағзасы осындай жүктемелерге әзір емес! </a:t>
            </a: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r>
              <a:rPr kumimoji="0" lang="kk-KZ" sz="1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Ерте жүктіліктен қалай сақтануға болады?</a:t>
            </a:r>
            <a:endParaRPr kumimoji="0" lang="ru-RU"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None/>
              <a:tabLst/>
              <a:defRPr/>
            </a:pPr>
            <a:r>
              <a:rPr kumimoji="0" lang="kk-KZ"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Ерте жүктіліктің негізгі проблемасы бұл жыныстық тәрбие туралы білімінің жеткіліксіз болуы, не болмаса тәрбиенің мүлдем жоқтығы. Көптеген отбасыларда бұл тақырыпқа әңгіме қозғалмай, жабық күйде қалады. Бірақ бұл дұрыс емес. Негізінен, жоспарланбаған жүктіліктің 90% отбасындағы тәрбиеге және қарым-қатынасқа байланысты келеді. Яғни ана мен қыз баланың өзара қатынасы бұзылса, қыз бала«әдейі» бәрін кері істейді. </a:t>
            </a:r>
            <a:endPar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r>
              <a:rPr kumimoji="0" lang="kk-KZ" sz="1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Ерте жүктіліктің салдарынан дамитын аурулар:</a:t>
            </a:r>
            <a:endParaRPr kumimoji="0" lang="ru-RU"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265176" indent="-265176" defTabSz="914400">
              <a:spcBef>
                <a:spcPts val="250"/>
              </a:spcBef>
              <a:buClr>
                <a:srgbClr val="F07F09"/>
              </a:buClr>
              <a:buSzPct val="80000"/>
              <a:buFont typeface="Wingdings" pitchFamily="2" charset="2"/>
              <a:buChar char="q"/>
              <a:defRPr/>
            </a:pPr>
            <a:r>
              <a:rPr lang="kk-KZ" sz="1600" dirty="0">
                <a:solidFill>
                  <a:prstClr val="black"/>
                </a:solidFill>
                <a:latin typeface="Times New Roman" pitchFamily="18" charset="0"/>
                <a:cs typeface="Times New Roman" pitchFamily="18" charset="0"/>
              </a:rPr>
              <a:t>СОЗ       * ЖҚТБ               * Мерез         *  Хломидиоз       *Трихомониоз</a:t>
            </a:r>
            <a:endPar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Char char=""/>
              <a:tabLst/>
              <a:defRPr/>
            </a:pPr>
            <a:r>
              <a:rPr kumimoji="0" lang="kk-KZ" sz="1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Ерте жүктіліктің профилактикасы. </a:t>
            </a:r>
            <a:endParaRPr kumimoji="0" lang="ru-RU"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None/>
              <a:tabLst/>
              <a:defRPr/>
            </a:pPr>
            <a:r>
              <a:rPr kumimoji="0" lang="kk-KZ"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Проблемамен күресудің ең үздік тәсілі – проблемадан сақтану. Жоспарланбаған жүктіліктен сақтанудың тәсілдері туралы ата-анамен жиі әңгімелесу керек.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Жыныстық</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тәрбие</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туралы</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кітаптар</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оқу</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Егер</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қыз</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бала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жыныстық</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қатынасқа</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ерте</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түссе</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оның</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салдарын</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білуі</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керек</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Осындай</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өмірге</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ол</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дайын</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ба? Баланы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көтеріп,өмірге</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әкеле</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ала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ма</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Егер</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ол</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ерте</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жүктілікке</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әзір</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болмаса</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ол</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сақтанудыңжолдары</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және</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құралдары</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туралы</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толық</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ақпараттануы</a:t>
            </a:r>
            <a:r>
              <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керек</a:t>
            </a:r>
            <a:r>
              <a:rPr kumimoji="0" lang="ru-RU"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17349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8F4DC99-0190-47B6-8978-EA2A4BC38CD4}"/>
              </a:ext>
            </a:extLst>
          </p:cNvPr>
          <p:cNvSpPr txBox="1"/>
          <p:nvPr/>
        </p:nvSpPr>
        <p:spPr>
          <a:xfrm>
            <a:off x="323528" y="17257"/>
            <a:ext cx="8352928" cy="6155531"/>
          </a:xfrm>
          <a:prstGeom prst="rect">
            <a:avLst/>
          </a:prstGeom>
          <a:noFill/>
        </p:spPr>
        <p:txBody>
          <a:bodyPr wrap="square">
            <a:spAutoFit/>
          </a:bodyPr>
          <a:lstStyle/>
          <a:p>
            <a:r>
              <a:rPr lang="ru-RU" sz="1600" dirty="0" err="1">
                <a:latin typeface="Times New Roman" panose="02020603050405020304" pitchFamily="18" charset="0"/>
                <a:cs typeface="Times New Roman" panose="02020603050405020304" pitchFamily="18" charset="0"/>
              </a:rPr>
              <a:t>Қыз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анасымен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сырлас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мазалаған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ішкі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ойларымен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әрдайым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бөлісіп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отырса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жамандыққа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жолықпайды.Қыз</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болашақ</a:t>
            </a:r>
            <a:r>
              <a:rPr lang="ru-RU" sz="1600" dirty="0">
                <a:latin typeface="Times New Roman" panose="02020603050405020304" pitchFamily="18" charset="0"/>
                <a:cs typeface="Times New Roman" panose="02020603050405020304" pitchFamily="18" charset="0"/>
              </a:rPr>
              <a:t> жар, </a:t>
            </a:r>
            <a:r>
              <a:rPr lang="ru-RU" sz="1600" dirty="0" err="1">
                <a:latin typeface="Times New Roman" panose="02020603050405020304" pitchFamily="18" charset="0"/>
                <a:cs typeface="Times New Roman" panose="02020603050405020304" pitchFamily="18" charset="0"/>
              </a:rPr>
              <a:t>болашақ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үйдің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босағасын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аттағанда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бойыңды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ұстап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тәрбиелеп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өсірген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ата-анаңның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елдің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алдында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жүзін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төмен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түсірмейтіндей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аттау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сөзін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a:t>
            </a:r>
            <a:r>
              <a:rPr lang="ru-RU" sz="1600" dirty="0">
                <a:latin typeface="Times New Roman" panose="02020603050405020304" pitchFamily="18" charset="0"/>
                <a:cs typeface="Times New Roman" panose="02020603050405020304" pitchFamily="18" charset="0"/>
              </a:rPr>
              <a:t> бала </a:t>
            </a:r>
            <a:r>
              <a:rPr lang="ru-RU" sz="1600" dirty="0" err="1">
                <a:latin typeface="Times New Roman" panose="02020603050405020304" pitchFamily="18" charset="0"/>
                <a:cs typeface="Times New Roman" panose="02020603050405020304" pitchFamily="18" charset="0"/>
              </a:rPr>
              <a:t>жадында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ұстауы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керек</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Бүгінде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жоғары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ақпараттық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технологиялар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заманында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өмір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сүрудеміз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мақтанамыз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Сондықтан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өсіп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жатқан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ұрпақты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сауатсыз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деп</a:t>
            </a:r>
            <a:r>
              <a:rPr lang="ru-RU" sz="1600" dirty="0">
                <a:latin typeface="Times New Roman" panose="02020603050405020304" pitchFamily="18" charset="0"/>
                <a:cs typeface="Times New Roman" panose="02020603050405020304" pitchFamily="18" charset="0"/>
              </a:rPr>
              <a:t> те </a:t>
            </a:r>
            <a:r>
              <a:rPr lang="ru-RU" sz="1600" dirty="0" err="1">
                <a:latin typeface="Times New Roman" panose="02020603050405020304" pitchFamily="18" charset="0"/>
                <a:cs typeface="Times New Roman" panose="02020603050405020304" pitchFamily="18" charset="0"/>
              </a:rPr>
              <a:t>айтуға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болмайды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Өйткені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a:t>
            </a:r>
            <a:r>
              <a:rPr lang="ru-RU" sz="1600" dirty="0">
                <a:latin typeface="Times New Roman" panose="02020603050405020304" pitchFamily="18" charset="0"/>
                <a:cs typeface="Times New Roman" panose="02020603050405020304" pitchFamily="18" charset="0"/>
              </a:rPr>
              <a:t> осы </a:t>
            </a:r>
            <a:r>
              <a:rPr lang="ru-RU" sz="1600" dirty="0" err="1">
                <a:latin typeface="Times New Roman" panose="02020603050405020304" pitchFamily="18" charset="0"/>
                <a:cs typeface="Times New Roman" panose="02020603050405020304" pitchFamily="18" charset="0"/>
              </a:rPr>
              <a:t>жаңа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технологияларды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еркін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меңгеріп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түрлі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ақпараттармен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алмаса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қиындықтан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шығатын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жолды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таппай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қатыгездікке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қателікке</a:t>
            </a:r>
            <a:r>
              <a:rPr lang="ru-RU" sz="1600" dirty="0">
                <a:latin typeface="Times New Roman" panose="02020603050405020304" pitchFamily="18" charset="0"/>
                <a:cs typeface="Times New Roman" panose="02020603050405020304" pitchFamily="18" charset="0"/>
              </a:rPr>
              <a:t> бой </a:t>
            </a:r>
            <a:r>
              <a:rPr lang="ru-RU" sz="1600" dirty="0" err="1">
                <a:latin typeface="Times New Roman" panose="02020603050405020304" pitchFamily="18" charset="0"/>
                <a:cs typeface="Times New Roman" panose="02020603050405020304" pitchFamily="18" charset="0"/>
              </a:rPr>
              <a:t>алдырып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жатады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қазіргі</a:t>
            </a:r>
            <a:r>
              <a:rPr lang="ru-RU" sz="1600" dirty="0">
                <a:latin typeface="Times New Roman" panose="02020603050405020304" pitchFamily="18" charset="0"/>
                <a:cs typeface="Times New Roman" panose="02020603050405020304" pitchFamily="18" charset="0"/>
              </a:rPr>
              <a:t> педагогика </a:t>
            </a:r>
            <a:r>
              <a:rPr lang="ru-RU" sz="1600" dirty="0" err="1">
                <a:latin typeface="Times New Roman" panose="02020603050405020304" pitchFamily="18" charset="0"/>
                <a:cs typeface="Times New Roman" panose="02020603050405020304" pitchFamily="18" charset="0"/>
              </a:rPr>
              <a:t>оқулығында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жыныстық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туралы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жоқ</a:t>
            </a:r>
            <a:r>
              <a:rPr lang="ru-RU" sz="1600" dirty="0">
                <a:latin typeface="Times New Roman" panose="02020603050405020304" pitchFamily="18" charset="0"/>
                <a:cs typeface="Times New Roman" panose="02020603050405020304" pitchFamily="18" charset="0"/>
              </a:rPr>
              <a:t>. Оны </a:t>
            </a:r>
            <a:r>
              <a:rPr lang="ru-RU" sz="1600" dirty="0" err="1">
                <a:latin typeface="Times New Roman" panose="02020603050405020304" pitchFamily="18" charset="0"/>
                <a:cs typeface="Times New Roman" panose="02020603050405020304" pitchFamily="18" charset="0"/>
              </a:rPr>
              <a:t>көбі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ұят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санайды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Мұғалімдердің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өрімдей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мұны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қалай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жеткіземіз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оқушыларға</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мұндайды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оқытуға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ұялады</a:t>
            </a:r>
            <a:r>
              <a:rPr lang="ru-RU" sz="1600" dirty="0">
                <a:latin typeface="Times New Roman" panose="02020603050405020304" pitchFamily="18" charset="0"/>
                <a:cs typeface="Times New Roman" panose="02020603050405020304" pitchFamily="18" charset="0"/>
              </a:rPr>
              <a:t>. Сонда </a:t>
            </a:r>
            <a:r>
              <a:rPr lang="ru-RU" sz="1600" dirty="0" err="1">
                <a:latin typeface="Times New Roman" panose="02020603050405020304" pitchFamily="18" charset="0"/>
                <a:cs typeface="Times New Roman" panose="02020603050405020304" pitchFamily="18" charset="0"/>
              </a:rPr>
              <a:t>қыз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баласы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жыныстық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қайдан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білуі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керек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Міне</a:t>
            </a:r>
            <a:r>
              <a:rPr lang="ru-RU" sz="1600" dirty="0">
                <a:latin typeface="Times New Roman" panose="02020603050405020304" pitchFamily="18" charset="0"/>
                <a:cs typeface="Times New Roman" panose="02020603050405020304" pitchFamily="18" charset="0"/>
              </a:rPr>
              <a:t> осы </a:t>
            </a:r>
            <a:r>
              <a:rPr lang="ru-RU" sz="1600" dirty="0" err="1">
                <a:latin typeface="Times New Roman" panose="02020603050405020304" pitchFamily="18" charset="0"/>
                <a:cs typeface="Times New Roman" panose="02020603050405020304" pitchFamily="18" charset="0"/>
              </a:rPr>
              <a:t>жерде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отбасында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анасымен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жеңгесімен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сырласу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қажет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Мектепте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осындай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тақырыптарда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сабақтар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өткені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жөн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Мұнын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пайдасы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Сондай-ақ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қатал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тәрбиелейміз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Тәрбиелеу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деген</a:t>
            </a:r>
            <a:r>
              <a:rPr lang="ru-RU" sz="1600" dirty="0">
                <a:latin typeface="Times New Roman" panose="02020603050405020304" pitchFamily="18" charset="0"/>
                <a:cs typeface="Times New Roman" panose="02020603050405020304" pitchFamily="18" charset="0"/>
              </a:rPr>
              <a:t> осы </a:t>
            </a:r>
            <a:r>
              <a:rPr lang="ru-RU" sz="1600" dirty="0" err="1">
                <a:latin typeface="Times New Roman" panose="02020603050405020304" pitchFamily="18" charset="0"/>
                <a:cs typeface="Times New Roman" panose="02020603050405020304" pitchFamily="18" charset="0"/>
              </a:rPr>
              <a:t>екен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тым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қаталдыққа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салыну</a:t>
            </a:r>
            <a:r>
              <a:rPr lang="ru-RU" sz="1600" dirty="0">
                <a:latin typeface="Times New Roman" panose="02020603050405020304" pitchFamily="18" charset="0"/>
                <a:cs typeface="Times New Roman" panose="02020603050405020304" pitchFamily="18" charset="0"/>
              </a:rPr>
              <a:t> да бала </a:t>
            </a:r>
            <a:r>
              <a:rPr lang="ru-RU" sz="1600" dirty="0" err="1">
                <a:latin typeface="Times New Roman" panose="02020603050405020304" pitchFamily="18" charset="0"/>
                <a:cs typeface="Times New Roman" panose="02020603050405020304" pitchFamily="18" charset="0"/>
              </a:rPr>
              <a:t>жастан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жалтақтыққа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келетінін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ұмытамыз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Осыдан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барып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анасына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ойындағысын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айтуға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жасқанады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Мысалы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алғашқы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етеккір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келгенін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анасына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емес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алдымен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құрбысына</a:t>
            </a:r>
            <a:r>
              <a:rPr lang="ru-RU" sz="1600" dirty="0">
                <a:latin typeface="Times New Roman" panose="02020603050405020304" pitchFamily="18" charset="0"/>
                <a:cs typeface="Times New Roman" panose="02020603050405020304" pitchFamily="18" charset="0"/>
              </a:rPr>
              <a:t>, не </a:t>
            </a:r>
            <a:r>
              <a:rPr lang="ru-RU" sz="1600" dirty="0" err="1">
                <a:latin typeface="Times New Roman" panose="02020603050405020304" pitchFamily="18" charset="0"/>
                <a:cs typeface="Times New Roman" panose="02020603050405020304" pitchFamily="18" charset="0"/>
              </a:rPr>
              <a:t>жеңгесіне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айтады</a:t>
            </a:r>
            <a:r>
              <a:rPr lang="ru-RU" sz="1600" dirty="0">
                <a:latin typeface="Times New Roman" panose="02020603050405020304" pitchFamily="18" charset="0"/>
                <a:cs typeface="Times New Roman" panose="02020603050405020304" pitchFamily="18" charset="0"/>
              </a:rPr>
              <a:t>. Сол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кішкентайынан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өзімізге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әбден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сендіріп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анадан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жақын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екенін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ұғындырып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өсіруіміз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керек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болашақ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әулеттің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үлгілі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келіні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атанатындығын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санасына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сіңіріп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әйелге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үлкен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жауапкершілік</a:t>
            </a:r>
            <a:r>
              <a:rPr lang="ru-RU" sz="1600" dirty="0">
                <a:latin typeface="Times New Roman" panose="02020603050405020304" pitchFamily="18" charset="0"/>
                <a:cs typeface="Times New Roman" panose="02020603050405020304" pitchFamily="18" charset="0"/>
              </a:rPr>
              <a:t> пен </a:t>
            </a:r>
            <a:r>
              <a:rPr lang="ru-RU" sz="1600" dirty="0" err="1">
                <a:latin typeface="Times New Roman" panose="02020603050405020304" pitchFamily="18" charset="0"/>
                <a:cs typeface="Times New Roman" panose="02020603050405020304" pitchFamily="18" charset="0"/>
              </a:rPr>
              <a:t>міндет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жүктелетіндігін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айтып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отыру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қажет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Осыған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орай</a:t>
            </a:r>
            <a:r>
              <a:rPr lang="ru-RU" sz="1600" dirty="0">
                <a:latin typeface="Times New Roman" panose="02020603050405020304" pitchFamily="18" charset="0"/>
                <a:cs typeface="Times New Roman" panose="02020603050405020304" pitchFamily="18" charset="0"/>
              </a:rPr>
              <a:t> әрбір </a:t>
            </a:r>
            <a:r>
              <a:rPr lang="ru-RU" sz="1600" dirty="0" err="1">
                <a:latin typeface="Times New Roman" panose="02020603050405020304" pitchFamily="18" charset="0"/>
                <a:cs typeface="Times New Roman" panose="02020603050405020304" pitchFamily="18" charset="0"/>
              </a:rPr>
              <a:t>мектептерде</a:t>
            </a:r>
            <a:r>
              <a:rPr lang="ru-RU" sz="1600" dirty="0">
                <a:latin typeface="Times New Roman" panose="02020603050405020304" pitchFamily="18" charset="0"/>
                <a:cs typeface="Times New Roman" panose="02020603050405020304" pitchFamily="18" charset="0"/>
              </a:rPr>
              <a:t> «АНА </a:t>
            </a:r>
            <a:r>
              <a:rPr lang="ru-RU" sz="1600" dirty="0" err="1">
                <a:latin typeface="Times New Roman" panose="02020603050405020304" pitchFamily="18" charset="0"/>
                <a:cs typeface="Times New Roman" panose="02020603050405020304" pitchFamily="18" charset="0"/>
              </a:rPr>
              <a:t>мектебі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мектебі</a:t>
            </a:r>
            <a:r>
              <a:rPr lang="ru-RU" sz="1600" dirty="0">
                <a:latin typeface="Times New Roman" panose="02020603050405020304" pitchFamily="18" charset="0"/>
                <a:cs typeface="Times New Roman" panose="02020603050405020304" pitchFamily="18" charset="0"/>
              </a:rPr>
              <a:t>», «Ата </a:t>
            </a:r>
            <a:r>
              <a:rPr lang="ru-RU" sz="1600" dirty="0" err="1">
                <a:latin typeface="Times New Roman" panose="02020603050405020304" pitchFamily="18" charset="0"/>
                <a:cs typeface="Times New Roman" panose="02020603050405020304" pitchFamily="18" charset="0"/>
              </a:rPr>
              <a:t>мектебі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Әже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дегендер</a:t>
            </a:r>
            <a:r>
              <a:rPr lang="ru-RU" sz="1600" dirty="0">
                <a:latin typeface="Times New Roman" panose="02020603050405020304" pitchFamily="18" charset="0"/>
                <a:cs typeface="Times New Roman" panose="02020603050405020304" pitchFamily="18" charset="0"/>
              </a:rPr>
              <a:t> бар. </a:t>
            </a:r>
            <a:r>
              <a:rPr lang="ru-RU" sz="1600" dirty="0" err="1">
                <a:latin typeface="Times New Roman" panose="02020603050405020304" pitchFamily="18" charset="0"/>
                <a:cs typeface="Times New Roman" panose="02020603050405020304" pitchFamily="18" charset="0"/>
              </a:rPr>
              <a:t>Яғни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мектептердің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негізгі</a:t>
            </a:r>
            <a:r>
              <a:rPr lang="ru-RU" sz="1600" dirty="0">
                <a:latin typeface="Times New Roman" panose="02020603050405020304" pitchFamily="18" charset="0"/>
                <a:cs typeface="Times New Roman" panose="02020603050405020304" pitchFamily="18" charset="0"/>
              </a:rPr>
              <a:t> МАҚСАТЫ:</a:t>
            </a:r>
          </a:p>
          <a:p>
            <a:r>
              <a:rPr lang="ru-RU"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Жасөспірімдерді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бойжеткен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қыздарды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дұрыс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тәрбиелеу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Үлкен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өмірге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дайындау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тұлға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қалыптасуына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көмек</a:t>
            </a:r>
            <a:r>
              <a:rPr lang="ru-RU" sz="1600" dirty="0">
                <a:latin typeface="Times New Roman" panose="02020603050405020304" pitchFamily="18" charset="0"/>
                <a:cs typeface="Times New Roman" panose="02020603050405020304" pitchFamily="18" charset="0"/>
              </a:rPr>
              <a:t> беру </a:t>
            </a:r>
            <a:r>
              <a:rPr lang="ru-RU" sz="1600" dirty="0" err="1">
                <a:latin typeface="Times New Roman" panose="02020603050405020304" pitchFamily="18" charset="0"/>
                <a:cs typeface="Times New Roman" panose="02020603050405020304" pitchFamily="18" charset="0"/>
              </a:rPr>
              <a:t>болып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табылады</a:t>
            </a:r>
            <a:r>
              <a:rPr lang="ru-RU" dirty="0"/>
              <a:t>. </a:t>
            </a:r>
          </a:p>
        </p:txBody>
      </p:sp>
    </p:spTree>
    <p:extLst>
      <p:ext uri="{BB962C8B-B14F-4D97-AF65-F5344CB8AC3E}">
        <p14:creationId xmlns:p14="http://schemas.microsoft.com/office/powerpoint/2010/main" val="264906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92BEBC6-C2E8-4DE2-B6DF-22D7DE35ECFF}"/>
              </a:ext>
            </a:extLst>
          </p:cNvPr>
          <p:cNvSpPr>
            <a:spLocks noGrp="1"/>
          </p:cNvSpPr>
          <p:nvPr>
            <p:ph idx="1"/>
          </p:nvPr>
        </p:nvSpPr>
        <p:spPr>
          <a:xfrm>
            <a:off x="2339752" y="1844824"/>
            <a:ext cx="6591985" cy="3777622"/>
          </a:xfrm>
        </p:spPr>
        <p:txBody>
          <a:bodyPr>
            <a:normAutofit fontScale="92500" lnSpcReduction="20000"/>
          </a:bodyPr>
          <a:lstStyle/>
          <a:p>
            <a:r>
              <a:rPr lang="kk-KZ" sz="2400" dirty="0">
                <a:latin typeface="Times New Roman" panose="02020603050405020304" pitchFamily="18" charset="0"/>
                <a:cs typeface="Times New Roman" panose="02020603050405020304" pitchFamily="18" charset="0"/>
              </a:rPr>
              <a:t>Анкета толтыру.</a:t>
            </a:r>
          </a:p>
          <a:p>
            <a:r>
              <a:rPr lang="kk-KZ" sz="2400" dirty="0">
                <a:latin typeface="Times New Roman" panose="02020603050405020304" pitchFamily="18" charset="0"/>
                <a:cs typeface="Times New Roman" panose="02020603050405020304" pitchFamily="18" charset="0"/>
              </a:rPr>
              <a:t>Сауалнама</a:t>
            </a:r>
          </a:p>
          <a:p>
            <a:r>
              <a:rPr lang="kk-KZ" sz="2400" dirty="0">
                <a:latin typeface="Times New Roman" panose="02020603050405020304" pitchFamily="18" charset="0"/>
                <a:cs typeface="Times New Roman" panose="02020603050405020304" pitchFamily="18" charset="0"/>
              </a:rPr>
              <a:t>Дебат ұйымдастыру</a:t>
            </a:r>
          </a:p>
          <a:p>
            <a:r>
              <a:rPr lang="kk-KZ" sz="2400" dirty="0">
                <a:latin typeface="Times New Roman" panose="02020603050405020304" pitchFamily="18" charset="0"/>
                <a:cs typeface="Times New Roman" panose="02020603050405020304" pitchFamily="18" charset="0"/>
              </a:rPr>
              <a:t>Пікіралмасу</a:t>
            </a:r>
          </a:p>
          <a:p>
            <a:r>
              <a:rPr lang="kk-KZ" sz="2400" dirty="0">
                <a:latin typeface="Times New Roman" panose="02020603050405020304" pitchFamily="18" charset="0"/>
                <a:cs typeface="Times New Roman" panose="02020603050405020304" pitchFamily="18" charset="0"/>
              </a:rPr>
              <a:t>Әңгімелесу</a:t>
            </a:r>
          </a:p>
          <a:p>
            <a:r>
              <a:rPr lang="kk-KZ" sz="2400" dirty="0">
                <a:latin typeface="Times New Roman" panose="02020603050405020304" pitchFamily="18" charset="0"/>
                <a:cs typeface="Times New Roman" panose="02020603050405020304" pitchFamily="18" charset="0"/>
              </a:rPr>
              <a:t>Психологиялық тест </a:t>
            </a:r>
          </a:p>
          <a:p>
            <a:r>
              <a:rPr lang="kk-KZ" sz="2400" dirty="0">
                <a:latin typeface="Times New Roman" panose="02020603050405020304" pitchFamily="18" charset="0"/>
                <a:cs typeface="Times New Roman" panose="02020603050405020304" pitchFamily="18" charset="0"/>
              </a:rPr>
              <a:t>Тренингтер өткізу</a:t>
            </a:r>
          </a:p>
          <a:p>
            <a:r>
              <a:rPr lang="kk-KZ" sz="2400" dirty="0">
                <a:latin typeface="Times New Roman" panose="02020603050405020304" pitchFamily="18" charset="0"/>
                <a:cs typeface="Times New Roman" panose="02020603050405020304" pitchFamily="18" charset="0"/>
              </a:rPr>
              <a:t>Сұрақ-жауап алу</a:t>
            </a:r>
          </a:p>
          <a:p>
            <a:r>
              <a:rPr lang="kk-KZ" sz="2400" dirty="0">
                <a:latin typeface="Times New Roman" panose="02020603050405020304" pitchFamily="18" charset="0"/>
                <a:cs typeface="Times New Roman" panose="02020603050405020304" pitchFamily="18" charset="0"/>
              </a:rPr>
              <a:t>Психологпен жеке әңгімелесу</a:t>
            </a:r>
          </a:p>
          <a:p>
            <a:endParaRPr lang="kk-KZ" dirty="0"/>
          </a:p>
          <a:p>
            <a:endParaRPr lang="ru-KZ" dirty="0"/>
          </a:p>
        </p:txBody>
      </p:sp>
      <p:sp>
        <p:nvSpPr>
          <p:cNvPr id="4" name="Прямоугольник 3">
            <a:extLst>
              <a:ext uri="{FF2B5EF4-FFF2-40B4-BE49-F238E27FC236}">
                <a16:creationId xmlns:a16="http://schemas.microsoft.com/office/drawing/2014/main" id="{3D362822-26BF-42E2-B527-A6445B56C05C}"/>
              </a:ext>
            </a:extLst>
          </p:cNvPr>
          <p:cNvSpPr/>
          <p:nvPr/>
        </p:nvSpPr>
        <p:spPr>
          <a:xfrm>
            <a:off x="1619672" y="548680"/>
            <a:ext cx="6120202" cy="1077218"/>
          </a:xfrm>
          <a:prstGeom prst="rect">
            <a:avLst/>
          </a:prstGeom>
          <a:noFill/>
        </p:spPr>
        <p:txBody>
          <a:bodyPr wrap="none" lIns="91440" tIns="45720" rIns="91440" bIns="45720">
            <a:spAutoFit/>
          </a:bodyPr>
          <a:lstStyle/>
          <a:p>
            <a:pPr algn="ctr"/>
            <a:r>
              <a:rPr lang="kk-KZ"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Жасөспірімдермен жүргізілетін </a:t>
            </a:r>
          </a:p>
          <a:p>
            <a:pPr algn="ctr"/>
            <a:r>
              <a:rPr lang="kk-KZ"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жұмыс түрлері:</a:t>
            </a:r>
            <a:endParaRPr lang="ru-KZ"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99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down)">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defRPr/>
            </a:pPr>
            <a:br>
              <a:rPr lang="kk-KZ" sz="4000" dirty="0">
                <a:latin typeface="Times New Roman" pitchFamily="18" charset="0"/>
              </a:rPr>
            </a:br>
            <a:br>
              <a:rPr lang="kk-KZ" sz="4000" dirty="0">
                <a:latin typeface="Times New Roman" pitchFamily="18" charset="0"/>
              </a:rPr>
            </a:br>
            <a:endParaRPr lang="ru-RU" sz="4000" dirty="0">
              <a:latin typeface="Times New Roman" pitchFamily="18" charset="0"/>
            </a:endParaRPr>
          </a:p>
        </p:txBody>
      </p:sp>
      <p:sp>
        <p:nvSpPr>
          <p:cNvPr id="3075" name="WordArt 9"/>
          <p:cNvSpPr>
            <a:spLocks noChangeArrowheads="1" noChangeShapeType="1" noTextEdit="1"/>
          </p:cNvSpPr>
          <p:nvPr/>
        </p:nvSpPr>
        <p:spPr bwMode="auto">
          <a:xfrm>
            <a:off x="571500" y="1989138"/>
            <a:ext cx="7672388" cy="1760537"/>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Times New Roman"/>
              <a:ea typeface="+mn-ea"/>
              <a:cs typeface="Times New Roman"/>
            </a:endParaRPr>
          </a:p>
        </p:txBody>
      </p:sp>
      <p:pic>
        <p:nvPicPr>
          <p:cNvPr id="4109" name="Picture 13" descr="BD19932_"/>
          <p:cNvPicPr>
            <a:picLocks noChangeAspect="1" noChangeArrowheads="1"/>
          </p:cNvPicPr>
          <p:nvPr/>
        </p:nvPicPr>
        <p:blipFill>
          <a:blip r:embed="rId2" cstate="print"/>
          <a:srcRect/>
          <a:stretch>
            <a:fillRect/>
          </a:stretch>
        </p:blipFill>
        <p:spPr bwMode="auto">
          <a:xfrm>
            <a:off x="5286380" y="2000240"/>
            <a:ext cx="3058214" cy="2803118"/>
          </a:xfrm>
          <a:prstGeom prst="rect">
            <a:avLst/>
          </a:prstGeom>
          <a:noFill/>
          <a:ln w="9525">
            <a:noFill/>
            <a:miter lim="800000"/>
            <a:headEnd/>
            <a:tailEnd/>
          </a:ln>
        </p:spPr>
      </p:pic>
      <p:sp>
        <p:nvSpPr>
          <p:cNvPr id="3080" name="TextBox 1"/>
          <p:cNvSpPr txBox="1">
            <a:spLocks noChangeArrowheads="1"/>
          </p:cNvSpPr>
          <p:nvPr/>
        </p:nvSpPr>
        <p:spPr bwMode="auto">
          <a:xfrm>
            <a:off x="142844" y="285728"/>
            <a:ext cx="8858312" cy="1846659"/>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38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Әлеуметтік педагогтың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38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ата – аналармен жүргізілетін жұмыстары</a:t>
            </a:r>
            <a:endParaRPr kumimoji="0" lang="ru-RU" sz="3800" b="1"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endParaRPr>
          </a:p>
        </p:txBody>
      </p:sp>
      <p:pic>
        <p:nvPicPr>
          <p:cNvPr id="3081" name="Picture 5" descr="SO01575_"/>
          <p:cNvPicPr>
            <a:picLocks noChangeAspect="1" noChangeArrowheads="1"/>
          </p:cNvPicPr>
          <p:nvPr/>
        </p:nvPicPr>
        <p:blipFill>
          <a:blip r:embed="rId3" cstate="print"/>
          <a:srcRect/>
          <a:stretch>
            <a:fillRect/>
          </a:stretch>
        </p:blipFill>
        <p:spPr bwMode="auto">
          <a:xfrm>
            <a:off x="606981" y="1755363"/>
            <a:ext cx="4643470" cy="3171187"/>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4109"/>
                                        </p:tgtEl>
                                        <p:attrNameLst>
                                          <p:attrName>style.opacity</p:attrName>
                                        </p:attrNameLst>
                                      </p:cBhvr>
                                      <p:to>
                                        <p:strVal val="0.5"/>
                                      </p:to>
                                    </p:set>
                                    <p:animEffect filter="image" prLst="opacity: 0.5">
                                      <p:cBhvr rctx="IE">
                                        <p:cTn id="17" dur="indefinite"/>
                                        <p:tgtEl>
                                          <p:spTgt spid="410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080"/>
                                        </p:tgtEl>
                                        <p:attrNameLst>
                                          <p:attrName>style.visibility</p:attrName>
                                        </p:attrNameLst>
                                      </p:cBhvr>
                                      <p:to>
                                        <p:strVal val="visible"/>
                                      </p:to>
                                    </p:set>
                                    <p:anim calcmode="lin" valueType="num">
                                      <p:cBhvr additive="base">
                                        <p:cTn id="22" dur="500" fill="hold"/>
                                        <p:tgtEl>
                                          <p:spTgt spid="3080"/>
                                        </p:tgtEl>
                                        <p:attrNameLst>
                                          <p:attrName>ppt_x</p:attrName>
                                        </p:attrNameLst>
                                      </p:cBhvr>
                                      <p:tavLst>
                                        <p:tav tm="0">
                                          <p:val>
                                            <p:strVal val="#ppt_x"/>
                                          </p:val>
                                        </p:tav>
                                        <p:tav tm="100000">
                                          <p:val>
                                            <p:strVal val="#ppt_x"/>
                                          </p:val>
                                        </p:tav>
                                      </p:tavLst>
                                    </p:anim>
                                    <p:anim calcmode="lin" valueType="num">
                                      <p:cBhvr additive="base">
                                        <p:cTn id="23"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081"/>
                                        </p:tgtEl>
                                        <p:attrNameLst>
                                          <p:attrName>style.visibility</p:attrName>
                                        </p:attrNameLst>
                                      </p:cBhvr>
                                      <p:to>
                                        <p:strVal val="visible"/>
                                      </p:to>
                                    </p:set>
                                    <p:anim calcmode="lin" valueType="num">
                                      <p:cBhvr>
                                        <p:cTn id="28" dur="1000" fill="hold"/>
                                        <p:tgtEl>
                                          <p:spTgt spid="3081"/>
                                        </p:tgtEl>
                                        <p:attrNameLst>
                                          <p:attrName>ppt_w</p:attrName>
                                        </p:attrNameLst>
                                      </p:cBhvr>
                                      <p:tavLst>
                                        <p:tav tm="0">
                                          <p:val>
                                            <p:fltVal val="0"/>
                                          </p:val>
                                        </p:tav>
                                        <p:tav tm="100000">
                                          <p:val>
                                            <p:strVal val="#ppt_w"/>
                                          </p:val>
                                        </p:tav>
                                      </p:tavLst>
                                    </p:anim>
                                    <p:anim calcmode="lin" valueType="num">
                                      <p:cBhvr>
                                        <p:cTn id="29" dur="1000" fill="hold"/>
                                        <p:tgtEl>
                                          <p:spTgt spid="3081"/>
                                        </p:tgtEl>
                                        <p:attrNameLst>
                                          <p:attrName>ppt_h</p:attrName>
                                        </p:attrNameLst>
                                      </p:cBhvr>
                                      <p:tavLst>
                                        <p:tav tm="0">
                                          <p:val>
                                            <p:fltVal val="0"/>
                                          </p:val>
                                        </p:tav>
                                        <p:tav tm="100000">
                                          <p:val>
                                            <p:strVal val="#ppt_h"/>
                                          </p:val>
                                        </p:tav>
                                      </p:tavLst>
                                    </p:anim>
                                    <p:anim calcmode="lin" valueType="num">
                                      <p:cBhvr>
                                        <p:cTn id="30" dur="1000" fill="hold"/>
                                        <p:tgtEl>
                                          <p:spTgt spid="3081"/>
                                        </p:tgtEl>
                                        <p:attrNameLst>
                                          <p:attrName>style.rotation</p:attrName>
                                        </p:attrNameLst>
                                      </p:cBhvr>
                                      <p:tavLst>
                                        <p:tav tm="0">
                                          <p:val>
                                            <p:fltVal val="90"/>
                                          </p:val>
                                        </p:tav>
                                        <p:tav tm="100000">
                                          <p:val>
                                            <p:fltVal val="0"/>
                                          </p:val>
                                        </p:tav>
                                      </p:tavLst>
                                    </p:anim>
                                    <p:animEffect transition="in" filter="fade">
                                      <p:cBhvr>
                                        <p:cTn id="31"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0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1484784"/>
            <a:ext cx="8352928" cy="48320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800" dirty="0">
                <a:latin typeface="Times New Roman" pitchFamily="18" charset="0"/>
                <a:cs typeface="Times New Roman" pitchFamily="18" charset="0"/>
              </a:rPr>
              <a:t>КІРІСПЕ</a:t>
            </a:r>
          </a:p>
          <a:p>
            <a:r>
              <a:rPr lang="ru-RU" sz="2800" dirty="0">
                <a:latin typeface="Times New Roman" pitchFamily="18" charset="0"/>
                <a:cs typeface="Times New Roman" pitchFamily="18" charset="0"/>
              </a:rPr>
              <a:t>І.ТАРАУ</a:t>
            </a:r>
          </a:p>
          <a:p>
            <a:r>
              <a:rPr lang="ru-RU" sz="2800" dirty="0">
                <a:latin typeface="Times New Roman" pitchFamily="18" charset="0"/>
                <a:cs typeface="Times New Roman" pitchFamily="18" charset="0"/>
              </a:rPr>
              <a:t>1.1. Жасөспірімдермен СӨС-</a:t>
            </a:r>
            <a:r>
              <a:rPr lang="ru-RU" sz="2800" dirty="0" err="1">
                <a:latin typeface="Times New Roman" pitchFamily="18" charset="0"/>
                <a:cs typeface="Times New Roman" pitchFamily="18" charset="0"/>
              </a:rPr>
              <a:t>тың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насихаттау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темекі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шегудің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және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ішімдік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ішімдіктердің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алдын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алу</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1.2. </a:t>
            </a:r>
            <a:r>
              <a:rPr lang="ru-RU" sz="2800" dirty="0" err="1">
                <a:latin typeface="Times New Roman" pitchFamily="18" charset="0"/>
                <a:cs typeface="Times New Roman" pitchFamily="18" charset="0"/>
              </a:rPr>
              <a:t>Ертежүктіліктің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алдын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алу</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ІІ.  Әлеуметтік </a:t>
            </a:r>
            <a:r>
              <a:rPr lang="ru-RU" sz="2800" dirty="0" err="1">
                <a:latin typeface="Times New Roman" pitchFamily="18" charset="0"/>
                <a:cs typeface="Times New Roman" pitchFamily="18" charset="0"/>
              </a:rPr>
              <a:t>педагогтың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ата-аналармен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жүргізілетін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жұмыстары</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3. </a:t>
            </a:r>
            <a:r>
              <a:rPr lang="ru-RU" sz="2800" dirty="0" err="1">
                <a:latin typeface="Times New Roman" pitchFamily="18" charset="0"/>
                <a:cs typeface="Times New Roman" pitchFamily="18" charset="0"/>
              </a:rPr>
              <a:t>Отбасының</a:t>
            </a:r>
            <a:r>
              <a:rPr lang="ru-RU" sz="2800" dirty="0">
                <a:latin typeface="Times New Roman" pitchFamily="18" charset="0"/>
                <a:cs typeface="Times New Roman" pitchFamily="18" charset="0"/>
              </a:rPr>
              <a:t> бала </a:t>
            </a:r>
            <a:r>
              <a:rPr lang="ru-RU" sz="2800" dirty="0" err="1">
                <a:latin typeface="Times New Roman" pitchFamily="18" charset="0"/>
                <a:cs typeface="Times New Roman" pitchFamily="18" charset="0"/>
              </a:rPr>
              <a:t>тәрбиесіндегі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рөлі</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ІІІ. </a:t>
            </a:r>
            <a:r>
              <a:rPr lang="ru-RU" sz="2800" dirty="0" err="1">
                <a:latin typeface="Times New Roman" pitchFamily="18" charset="0"/>
                <a:cs typeface="Times New Roman" pitchFamily="18" charset="0"/>
              </a:rPr>
              <a:t>Қорытынды</a:t>
            </a:r>
            <a:r>
              <a:rPr lang="ru-RU" sz="2800" dirty="0">
                <a:latin typeface="Times New Roman" pitchFamily="18" charset="0"/>
                <a:cs typeface="Times New Roman" pitchFamily="18" charset="0"/>
              </a:rPr>
              <a:t>.</a:t>
            </a:r>
          </a:p>
          <a:p>
            <a:r>
              <a:rPr lang="ru-KZ" sz="2800" dirty="0">
                <a:latin typeface="Times New Roman" panose="02020603050405020304" pitchFamily="18" charset="0"/>
                <a:cs typeface="Times New Roman" panose="02020603050405020304" pitchFamily="18" charset="0"/>
              </a:rPr>
              <a:t>IV. </a:t>
            </a:r>
            <a:r>
              <a:rPr lang="kk-KZ" sz="2800" dirty="0">
                <a:latin typeface="Times New Roman" panose="02020603050405020304" pitchFamily="18" charset="0"/>
                <a:cs typeface="Times New Roman" panose="02020603050405020304" pitchFamily="18" charset="0"/>
              </a:rPr>
              <a:t>Пайдаланылған әдебиеттер тізімі.</a:t>
            </a:r>
            <a:endParaRPr lang="ru-KZ" sz="2800" dirty="0">
              <a:latin typeface="Times New Roman" panose="02020603050405020304" pitchFamily="18" charset="0"/>
              <a:cs typeface="Times New Roman" panose="02020603050405020304" pitchFamily="18" charset="0"/>
            </a:endParaRPr>
          </a:p>
          <a:p>
            <a:endParaRPr lang="ru-RU" sz="2800" dirty="0">
              <a:latin typeface="Times New Roman" pitchFamily="18" charset="0"/>
              <a:cs typeface="Times New Roman" pitchFamily="18" charset="0"/>
            </a:endParaRPr>
          </a:p>
        </p:txBody>
      </p:sp>
      <p:sp>
        <p:nvSpPr>
          <p:cNvPr id="6" name="TextBox 5"/>
          <p:cNvSpPr txBox="1"/>
          <p:nvPr/>
        </p:nvSpPr>
        <p:spPr>
          <a:xfrm>
            <a:off x="2627784" y="188640"/>
            <a:ext cx="331236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sz="4800" dirty="0">
                <a:latin typeface="Times New Roman" pitchFamily="18" charset="0"/>
                <a:cs typeface="Times New Roman" pitchFamily="18" charset="0"/>
              </a:rPr>
              <a:t>   Жоспар:</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D1F314D-C81D-4697-86BE-95147CD029D2}"/>
              </a:ext>
            </a:extLst>
          </p:cNvPr>
          <p:cNvSpPr txBox="1"/>
          <p:nvPr/>
        </p:nvSpPr>
        <p:spPr>
          <a:xfrm>
            <a:off x="683568" y="116632"/>
            <a:ext cx="8352928" cy="2554545"/>
          </a:xfrm>
          <a:prstGeom prst="rect">
            <a:avLst/>
          </a:prstGeom>
          <a:noFill/>
        </p:spPr>
        <p:txBody>
          <a:bodyPr wrap="square">
            <a:spAutoFit/>
          </a:bodyPr>
          <a:lstStyle/>
          <a:p>
            <a:pPr>
              <a:spcAft>
                <a:spcPts val="0"/>
              </a:spcAft>
            </a:pPr>
            <a:r>
              <a:rPr lang="kk-KZ" sz="1600" b="1" i="0" dirty="0">
                <a:solidFill>
                  <a:schemeClr val="accent2">
                    <a:lumMod val="75000"/>
                  </a:schemeClr>
                </a:solidFill>
                <a:effectLst/>
                <a:latin typeface="Times New Roman" panose="02020603050405020304" pitchFamily="18" charset="0"/>
              </a:rPr>
              <a:t>Әлеуметтік педагогтың отбасымен бірлесе әрекет етуін ұйымдастыруы мына мүмкіндіктерді тудырады:</a:t>
            </a:r>
          </a:p>
          <a:p>
            <a:pPr algn="just">
              <a:spcAft>
                <a:spcPts val="0"/>
              </a:spcAft>
            </a:pPr>
            <a:endParaRPr lang="kk-KZ" sz="1600" b="1" i="0" dirty="0">
              <a:solidFill>
                <a:srgbClr val="000000"/>
              </a:solidFill>
              <a:effectLst/>
              <a:latin typeface="Times New Roman" panose="02020603050405020304" pitchFamily="18" charset="0"/>
            </a:endParaRPr>
          </a:p>
          <a:p>
            <a:pPr marL="285750" indent="-285750" algn="just">
              <a:spcAft>
                <a:spcPts val="0"/>
              </a:spcAft>
              <a:buFont typeface="Wingdings" panose="05000000000000000000" pitchFamily="2" charset="2"/>
              <a:buChar char="Ø"/>
            </a:pPr>
            <a:r>
              <a:rPr lang="kk-KZ" sz="1600" b="0" i="0" dirty="0">
                <a:solidFill>
                  <a:srgbClr val="000000"/>
                </a:solidFill>
                <a:effectLst/>
                <a:latin typeface="Times New Roman" panose="02020603050405020304" pitchFamily="18" charset="0"/>
              </a:rPr>
              <a:t>Өз балалары мен сынып оқушыларын тәрбиелеуде этнопедагогикалық потенциалын анықтау мақсатында отбасы мен туысқандарын зерттеу;</a:t>
            </a:r>
          </a:p>
          <a:p>
            <a:pPr marL="285750" indent="-285750" algn="just">
              <a:spcAft>
                <a:spcPts val="0"/>
              </a:spcAft>
              <a:buFont typeface="Wingdings" panose="05000000000000000000" pitchFamily="2" charset="2"/>
              <a:buChar char="Ø"/>
            </a:pPr>
            <a:r>
              <a:rPr lang="kk-KZ" sz="1600" b="0" i="0" dirty="0">
                <a:solidFill>
                  <a:srgbClr val="000000"/>
                </a:solidFill>
                <a:effectLst/>
                <a:latin typeface="Times New Roman" panose="02020603050405020304" pitchFamily="18" charset="0"/>
              </a:rPr>
              <a:t>Өз балалары мен сынып оқушыларын тәрбиелеуге қажетті ата-аналардың адамгершілік, әлеуеттік мүмкіндіктері принципіне қарай отбасыларын топтарға бөлу;</a:t>
            </a:r>
            <a:endParaRPr lang="kk-KZ" sz="2000" dirty="0">
              <a:solidFill>
                <a:srgbClr val="000000"/>
              </a:solidFill>
              <a:latin typeface="Times New Roman" panose="02020603050405020304" pitchFamily="18" charset="0"/>
            </a:endParaRPr>
          </a:p>
          <a:p>
            <a:pPr marL="285750" indent="-285750" algn="just">
              <a:spcAft>
                <a:spcPts val="0"/>
              </a:spcAft>
              <a:buFont typeface="Wingdings" panose="05000000000000000000" pitchFamily="2" charset="2"/>
              <a:buChar char="Ø"/>
            </a:pPr>
            <a:r>
              <a:rPr lang="kk-KZ" sz="1600" b="0" i="0" dirty="0">
                <a:solidFill>
                  <a:srgbClr val="000000"/>
                </a:solidFill>
                <a:effectLst/>
                <a:latin typeface="Times New Roman" panose="02020603050405020304" pitchFamily="18" charset="0"/>
              </a:rPr>
              <a:t>Халықтық педагогика дәстүрлері негізінде әлеуметтік педагог пен ата-аналардың бірлесе әрекет ету бағдарламасын жасау;</a:t>
            </a:r>
            <a:endParaRPr lang="kk-KZ" sz="2000" dirty="0">
              <a:solidFill>
                <a:srgbClr val="000000"/>
              </a:solidFill>
              <a:latin typeface="Times New Roman" panose="02020603050405020304" pitchFamily="18" charset="0"/>
            </a:endParaRPr>
          </a:p>
          <a:p>
            <a:pPr marL="285750" indent="-285750" algn="just">
              <a:spcAft>
                <a:spcPts val="0"/>
              </a:spcAft>
              <a:buFont typeface="Wingdings" panose="05000000000000000000" pitchFamily="2" charset="2"/>
              <a:buChar char="Ø"/>
            </a:pPr>
            <a:r>
              <a:rPr lang="kk-KZ" sz="1600" b="0" i="0" dirty="0">
                <a:solidFill>
                  <a:srgbClr val="000000"/>
                </a:solidFill>
                <a:effectLst/>
                <a:latin typeface="Times New Roman" panose="02020603050405020304" pitchFamily="18" charset="0"/>
              </a:rPr>
              <a:t>Өзара тәрбие қызметіндегі ағымдағы және ақырғы нәтижелерді зерттеу;</a:t>
            </a:r>
            <a:endParaRPr lang="kk-KZ" sz="2000" b="0" i="0" dirty="0">
              <a:solidFill>
                <a:srgbClr val="000000"/>
              </a:solidFill>
              <a:effectLst/>
              <a:latin typeface="Times New Roman" panose="02020603050405020304" pitchFamily="18" charset="0"/>
            </a:endParaRPr>
          </a:p>
        </p:txBody>
      </p:sp>
      <p:sp>
        <p:nvSpPr>
          <p:cNvPr id="12" name="TextBox 11">
            <a:extLst>
              <a:ext uri="{FF2B5EF4-FFF2-40B4-BE49-F238E27FC236}">
                <a16:creationId xmlns:a16="http://schemas.microsoft.com/office/drawing/2014/main" id="{DA0623E5-55CD-4394-A7EA-70C39345F248}"/>
              </a:ext>
            </a:extLst>
          </p:cNvPr>
          <p:cNvSpPr txBox="1"/>
          <p:nvPr/>
        </p:nvSpPr>
        <p:spPr>
          <a:xfrm>
            <a:off x="683568" y="3140968"/>
            <a:ext cx="8568952" cy="3293209"/>
          </a:xfrm>
          <a:prstGeom prst="rect">
            <a:avLst/>
          </a:prstGeom>
          <a:noFill/>
        </p:spPr>
        <p:txBody>
          <a:bodyPr wrap="square">
            <a:spAutoFit/>
          </a:bodyPr>
          <a:lstStyle/>
          <a:p>
            <a:pPr algn="ctr"/>
            <a:r>
              <a:rPr lang="ru-RU" sz="1600" b="1" dirty="0">
                <a:solidFill>
                  <a:schemeClr val="accent2">
                    <a:lumMod val="75000"/>
                  </a:schemeClr>
                </a:solidFill>
                <a:latin typeface="Times New Roman" panose="02020603050405020304" pitchFamily="18" charset="0"/>
                <a:cs typeface="Times New Roman" panose="02020603050405020304" pitchFamily="18" charset="0"/>
              </a:rPr>
              <a:t>Әлеуметтік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педагогтің</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отбасымен</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өзара</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бірлесе</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әрекет</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етуін</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ұйымдастыруы</a:t>
            </a:r>
            <a:r>
              <a:rPr lang="ru-RU" sz="1600" b="1" dirty="0">
                <a:solidFill>
                  <a:schemeClr val="accent2">
                    <a:lumMod val="75000"/>
                  </a:schemeClr>
                </a:solidFill>
                <a:latin typeface="Times New Roman" panose="02020603050405020304" pitchFamily="18" charset="0"/>
                <a:cs typeface="Times New Roman" panose="02020603050405020304" pitchFamily="18" charset="0"/>
              </a:rPr>
              <a:t>:</a:t>
            </a:r>
          </a:p>
          <a:p>
            <a:pPr algn="ctr"/>
            <a:endParaRPr lang="ru-RU" sz="1600" dirty="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600" dirty="0" err="1">
                <a:latin typeface="Times New Roman" panose="02020603050405020304" pitchFamily="18" charset="0"/>
                <a:cs typeface="Times New Roman" panose="02020603050405020304" pitchFamily="18" charset="0"/>
              </a:rPr>
              <a:t>өз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балалары</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сынып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оқушыларын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тәрбиелеуде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этнопедагогикалық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мүмкіндіктерін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анықтау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мақсатында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отбасы</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туысқандарын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зерттеу</a:t>
            </a:r>
            <a:r>
              <a:rPr lang="ru-RU" sz="16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балалары</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сынып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оқушыларын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тәрбиелеуге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қажетті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ата-аналардың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адамгершілік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әлеуметтік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мүмкіндіктер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принципіне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отбасыларын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топтарға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бөлу</a:t>
            </a:r>
            <a:r>
              <a:rPr lang="ru-RU" sz="16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sz="1600" dirty="0" err="1">
                <a:latin typeface="Times New Roman" panose="02020603050405020304" pitchFamily="18" charset="0"/>
                <a:cs typeface="Times New Roman" panose="02020603050405020304" pitchFamily="18" charset="0"/>
              </a:rPr>
              <a:t>халықтық</a:t>
            </a:r>
            <a:r>
              <a:rPr lang="ru-RU" sz="1600" dirty="0">
                <a:latin typeface="Times New Roman" panose="02020603050405020304" pitchFamily="18" charset="0"/>
                <a:cs typeface="Times New Roman" panose="02020603050405020304" pitchFamily="18" charset="0"/>
              </a:rPr>
              <a:t> педагогика </a:t>
            </a:r>
            <a:r>
              <a:rPr lang="ru-RU" sz="1600" dirty="0" err="1">
                <a:latin typeface="Times New Roman" panose="02020603050405020304" pitchFamily="18" charset="0"/>
                <a:cs typeface="Times New Roman" panose="02020603050405020304" pitchFamily="18" charset="0"/>
              </a:rPr>
              <a:t>дәстүрлері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әлеуметтік</a:t>
            </a:r>
            <a:r>
              <a:rPr lang="ru-RU" sz="1600" dirty="0">
                <a:latin typeface="Times New Roman" panose="02020603050405020304" pitchFamily="18" charset="0"/>
                <a:cs typeface="Times New Roman" panose="02020603050405020304" pitchFamily="18" charset="0"/>
              </a:rPr>
              <a:t> педагог пен </a:t>
            </a:r>
            <a:r>
              <a:rPr lang="ru-RU" sz="1600" dirty="0" err="1">
                <a:latin typeface="Times New Roman" panose="02020603050405020304" pitchFamily="18" charset="0"/>
                <a:cs typeface="Times New Roman" panose="02020603050405020304" pitchFamily="18" charset="0"/>
              </a:rPr>
              <a:t>ата-аналардың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бірлесе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әрекет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бағдарламасын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жасау</a:t>
            </a:r>
            <a:r>
              <a:rPr lang="ru-RU" sz="16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sz="1600" dirty="0" err="1">
                <a:latin typeface="Times New Roman" panose="02020603050405020304" pitchFamily="18" charset="0"/>
                <a:cs typeface="Times New Roman" panose="02020603050405020304" pitchFamily="18" charset="0"/>
              </a:rPr>
              <a:t>өзара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қызметіндегі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ағымдағы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ақырғы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нәтижелерді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зерттеу</a:t>
            </a:r>
            <a:r>
              <a:rPr lang="ru-RU" sz="16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sz="1600" dirty="0" err="1">
                <a:latin typeface="Times New Roman" panose="02020603050405020304" pitchFamily="18" charset="0"/>
                <a:cs typeface="Times New Roman" panose="02020603050405020304" pitchFamily="18" charset="0"/>
              </a:rPr>
              <a:t>баланың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отбасын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зерттеу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өмір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сүру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қағидаларын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көпқұрылымдығын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әдет-ғұрпын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салт-дәстүрін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рухани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құндылықтарын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мүмкіндіктерін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оқушының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ата-аналарымен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қарым-қатынасын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терең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түсіну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әлеуметтік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педагогтың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отбасына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ештене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жақындуына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мүмкіндік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тудырады</a:t>
            </a:r>
            <a:r>
              <a:rPr lang="ru-RU" sz="1600" dirty="0">
                <a:latin typeface="Times New Roman" panose="02020603050405020304" pitchFamily="18" charset="0"/>
                <a:cs typeface="Times New Roman" panose="02020603050405020304" pitchFamily="18" charset="0"/>
              </a:rPr>
              <a:t>.</a:t>
            </a:r>
            <a:endParaRPr lang="ru-K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191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4D3BFCF-BA59-40E8-A790-DA837E4F1BB0}"/>
              </a:ext>
            </a:extLst>
          </p:cNvPr>
          <p:cNvSpPr>
            <a:spLocks noGrp="1"/>
          </p:cNvSpPr>
          <p:nvPr>
            <p:ph idx="1"/>
          </p:nvPr>
        </p:nvSpPr>
        <p:spPr>
          <a:xfrm>
            <a:off x="1358091" y="1052736"/>
            <a:ext cx="6591985" cy="3777622"/>
          </a:xfrm>
        </p:spPr>
        <p:txBody>
          <a:bodyPr/>
          <a:lstStyle/>
          <a:p>
            <a:r>
              <a:rPr lang="kk-KZ" dirty="0"/>
              <a:t>Сауалнама.</a:t>
            </a:r>
          </a:p>
          <a:p>
            <a:r>
              <a:rPr lang="kk-KZ" dirty="0"/>
              <a:t>анкета.</a:t>
            </a:r>
          </a:p>
          <a:p>
            <a:r>
              <a:rPr lang="kk-KZ" dirty="0"/>
              <a:t>Жиналыс өткізу </a:t>
            </a:r>
          </a:p>
          <a:p>
            <a:r>
              <a:rPr lang="kk-KZ" dirty="0"/>
              <a:t>Тренингтер өткізу</a:t>
            </a:r>
          </a:p>
          <a:p>
            <a:r>
              <a:rPr lang="kk-KZ" dirty="0"/>
              <a:t>Дебаттар өткізу</a:t>
            </a:r>
          </a:p>
          <a:p>
            <a:r>
              <a:rPr lang="kk-KZ" dirty="0"/>
              <a:t>Пікіралмасу</a:t>
            </a:r>
          </a:p>
          <a:p>
            <a:r>
              <a:rPr lang="kk-KZ" dirty="0"/>
              <a:t>Әңгімелесу</a:t>
            </a:r>
          </a:p>
          <a:p>
            <a:r>
              <a:rPr lang="kk-KZ" dirty="0"/>
              <a:t>Жиналыста Баяндама оқу</a:t>
            </a:r>
          </a:p>
          <a:p>
            <a:r>
              <a:rPr lang="kk-KZ" dirty="0"/>
              <a:t>Вебинарлық жиналыстар өткізу</a:t>
            </a:r>
            <a:endParaRPr lang="ru-KZ" dirty="0"/>
          </a:p>
        </p:txBody>
      </p:sp>
      <p:sp>
        <p:nvSpPr>
          <p:cNvPr id="4" name="Прямоугольник 3">
            <a:extLst>
              <a:ext uri="{FF2B5EF4-FFF2-40B4-BE49-F238E27FC236}">
                <a16:creationId xmlns:a16="http://schemas.microsoft.com/office/drawing/2014/main" id="{9D1D642B-E56F-4357-BE76-0CC7E34FEF0B}"/>
              </a:ext>
            </a:extLst>
          </p:cNvPr>
          <p:cNvSpPr/>
          <p:nvPr/>
        </p:nvSpPr>
        <p:spPr>
          <a:xfrm>
            <a:off x="1812986" y="139908"/>
            <a:ext cx="5682197" cy="830997"/>
          </a:xfrm>
          <a:prstGeom prst="rect">
            <a:avLst/>
          </a:prstGeom>
          <a:noFill/>
        </p:spPr>
        <p:txBody>
          <a:bodyPr wrap="none" lIns="91440" tIns="45720" rIns="91440" bIns="45720">
            <a:spAutoFit/>
          </a:bodyPr>
          <a:lstStyle/>
          <a:p>
            <a:pPr algn="ctr"/>
            <a:r>
              <a:rPr lang="kk-KZ"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Әлеуметтік педагогтың ата-аналармен </a:t>
            </a:r>
          </a:p>
          <a:p>
            <a:pPr algn="ctr"/>
            <a:r>
              <a:rPr lang="kk-KZ"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жұмыс жүргізу түрлері:</a:t>
            </a:r>
            <a:endParaRPr lang="ru-KZ"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38200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p:cNvSpPr>
            <a:spLocks noChangeArrowheads="1"/>
          </p:cNvSpPr>
          <p:nvPr/>
        </p:nvSpPr>
        <p:spPr bwMode="auto">
          <a:xfrm>
            <a:off x="6659563" y="188913"/>
            <a:ext cx="2017712" cy="1512887"/>
          </a:xfrm>
          <a:prstGeom prst="ellipse">
            <a:avLst/>
          </a:prstGeom>
          <a:solidFill>
            <a:srgbClr val="0070C0"/>
          </a:solidFill>
          <a:ln w="9525">
            <a:solidFill>
              <a:schemeClr val="bg1"/>
            </a:solidFill>
            <a:round/>
            <a:headEnd/>
            <a:tailEnd/>
          </a:ln>
          <a:effectLst/>
        </p:spPr>
        <p:style>
          <a:lnRef idx="0">
            <a:scrgbClr r="0" g="0" b="0"/>
          </a:lnRef>
          <a:fillRef idx="1001">
            <a:schemeClr val="dk2"/>
          </a:fillRef>
          <a:effectRef idx="0">
            <a:scrgbClr r="0" g="0" b="0"/>
          </a:effectRef>
          <a:fontRef idx="major"/>
        </p:style>
        <p:txBody>
          <a:bodyPr wrap="none" anchor="ctr"/>
          <a:lstStyle/>
          <a:p>
            <a:pPr algn="ctr">
              <a:defRPr/>
            </a:pPr>
            <a:r>
              <a:rPr lang="kk-KZ" sz="1800" b="1" dirty="0">
                <a:solidFill>
                  <a:schemeClr val="accent5">
                    <a:lumMod val="20000"/>
                    <a:lumOff val="80000"/>
                  </a:schemeClr>
                </a:solidFill>
                <a:latin typeface="Times New Roman" pitchFamily="18" charset="0"/>
                <a:cs typeface="Times New Roman" pitchFamily="18" charset="0"/>
              </a:rPr>
              <a:t>Отбасының </a:t>
            </a:r>
          </a:p>
          <a:p>
            <a:pPr algn="ctr">
              <a:defRPr/>
            </a:pPr>
            <a:r>
              <a:rPr lang="kk-KZ" sz="1800" b="1" dirty="0">
                <a:solidFill>
                  <a:schemeClr val="accent5">
                    <a:lumMod val="20000"/>
                    <a:lumOff val="80000"/>
                  </a:schemeClr>
                </a:solidFill>
                <a:latin typeface="Times New Roman" pitchFamily="18" charset="0"/>
                <a:cs typeface="Times New Roman" pitchFamily="18" charset="0"/>
              </a:rPr>
              <a:t>балаға теріс </a:t>
            </a:r>
          </a:p>
          <a:p>
            <a:pPr algn="ctr">
              <a:defRPr/>
            </a:pPr>
            <a:r>
              <a:rPr lang="kk-KZ" sz="1800" b="1" dirty="0">
                <a:solidFill>
                  <a:schemeClr val="accent5">
                    <a:lumMod val="20000"/>
                    <a:lumOff val="80000"/>
                  </a:schemeClr>
                </a:solidFill>
                <a:latin typeface="Times New Roman" pitchFamily="18" charset="0"/>
                <a:cs typeface="Times New Roman" pitchFamily="18" charset="0"/>
              </a:rPr>
              <a:t>ықпалы</a:t>
            </a:r>
            <a:endParaRPr lang="ru-RU" sz="1800" b="1" dirty="0">
              <a:solidFill>
                <a:schemeClr val="accent5">
                  <a:lumMod val="20000"/>
                  <a:lumOff val="80000"/>
                </a:schemeClr>
              </a:solidFill>
              <a:latin typeface="Times New Roman" pitchFamily="18" charset="0"/>
              <a:cs typeface="Times New Roman" pitchFamily="18" charset="0"/>
            </a:endParaRPr>
          </a:p>
        </p:txBody>
      </p:sp>
      <p:sp>
        <p:nvSpPr>
          <p:cNvPr id="25603" name="Oval 3"/>
          <p:cNvSpPr>
            <a:spLocks noChangeArrowheads="1"/>
          </p:cNvSpPr>
          <p:nvPr/>
        </p:nvSpPr>
        <p:spPr bwMode="auto">
          <a:xfrm>
            <a:off x="250825" y="1268413"/>
            <a:ext cx="2592388" cy="1800225"/>
          </a:xfrm>
          <a:prstGeom prst="ellipse">
            <a:avLst/>
          </a:prstGeom>
          <a:solidFill>
            <a:srgbClr val="0070C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marL="457200" indent="-457200" algn="ctr">
              <a:defRPr/>
            </a:pPr>
            <a:r>
              <a:rPr lang="kk-KZ" sz="2000" b="1" dirty="0">
                <a:solidFill>
                  <a:srgbClr val="002060"/>
                </a:solidFill>
                <a:latin typeface="Times New Roman" pitchFamily="18" charset="0"/>
                <a:cs typeface="Times New Roman" pitchFamily="18" charset="0"/>
              </a:rPr>
              <a:t>Ата-аналық </a:t>
            </a:r>
          </a:p>
          <a:p>
            <a:pPr marL="457200" indent="-457200" algn="ctr">
              <a:defRPr/>
            </a:pPr>
            <a:r>
              <a:rPr lang="kk-KZ" sz="2000" b="1" dirty="0">
                <a:solidFill>
                  <a:srgbClr val="002060"/>
                </a:solidFill>
                <a:latin typeface="Times New Roman" pitchFamily="18" charset="0"/>
                <a:cs typeface="Times New Roman" pitchFamily="18" charset="0"/>
              </a:rPr>
              <a:t>міндеттерін </a:t>
            </a:r>
          </a:p>
          <a:p>
            <a:pPr marL="457200" indent="-457200" algn="ctr">
              <a:defRPr/>
            </a:pPr>
            <a:r>
              <a:rPr lang="kk-KZ" sz="2000" b="1" dirty="0">
                <a:solidFill>
                  <a:srgbClr val="002060"/>
                </a:solidFill>
                <a:latin typeface="Times New Roman" pitchFamily="18" charset="0"/>
                <a:cs typeface="Times New Roman" pitchFamily="18" charset="0"/>
              </a:rPr>
              <a:t>орындамайтын</a:t>
            </a:r>
          </a:p>
          <a:p>
            <a:pPr marL="457200" indent="-457200" algn="ctr">
              <a:defRPr/>
            </a:pPr>
            <a:r>
              <a:rPr lang="kk-KZ" sz="2000" b="1" dirty="0">
                <a:solidFill>
                  <a:srgbClr val="002060"/>
                </a:solidFill>
                <a:latin typeface="Times New Roman" pitchFamily="18" charset="0"/>
                <a:cs typeface="Times New Roman" pitchFamily="18" charset="0"/>
              </a:rPr>
              <a:t> отбасылар</a:t>
            </a:r>
            <a:endParaRPr lang="ru-RU" sz="2000" b="1" dirty="0">
              <a:solidFill>
                <a:srgbClr val="002060"/>
              </a:solidFill>
              <a:latin typeface="Times New Roman" pitchFamily="18" charset="0"/>
              <a:cs typeface="Times New Roman" pitchFamily="18" charset="0"/>
            </a:endParaRPr>
          </a:p>
        </p:txBody>
      </p:sp>
      <p:sp>
        <p:nvSpPr>
          <p:cNvPr id="25604" name="Oval 4"/>
          <p:cNvSpPr>
            <a:spLocks noChangeArrowheads="1"/>
          </p:cNvSpPr>
          <p:nvPr/>
        </p:nvSpPr>
        <p:spPr bwMode="auto">
          <a:xfrm>
            <a:off x="2357421" y="214290"/>
            <a:ext cx="2573353" cy="1873273"/>
          </a:xfrm>
          <a:prstGeom prst="ellipse">
            <a:avLst/>
          </a:prstGeom>
          <a:solidFill>
            <a:srgbClr val="0070C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marL="457200" indent="-457200" algn="ctr">
              <a:defRPr/>
            </a:pPr>
            <a:r>
              <a:rPr lang="kk-KZ" sz="2000" b="1" dirty="0">
                <a:solidFill>
                  <a:srgbClr val="002060"/>
                </a:solidFill>
                <a:latin typeface="Times New Roman" pitchFamily="18" charset="0"/>
                <a:cs typeface="Times New Roman" pitchFamily="18" charset="0"/>
              </a:rPr>
              <a:t>Өзара</a:t>
            </a:r>
          </a:p>
          <a:p>
            <a:pPr marL="457200" indent="-457200" algn="ctr">
              <a:defRPr/>
            </a:pPr>
            <a:r>
              <a:rPr lang="kk-KZ" sz="2000" b="1" dirty="0">
                <a:solidFill>
                  <a:srgbClr val="002060"/>
                </a:solidFill>
                <a:latin typeface="Times New Roman" pitchFamily="18" charset="0"/>
                <a:cs typeface="Times New Roman" pitchFamily="18" charset="0"/>
              </a:rPr>
              <a:t>қарым-қатынас</a:t>
            </a:r>
          </a:p>
          <a:p>
            <a:pPr marL="457200" indent="-457200" algn="ctr">
              <a:defRPr/>
            </a:pPr>
            <a:r>
              <a:rPr lang="kk-KZ" sz="2000" b="1" dirty="0">
                <a:solidFill>
                  <a:srgbClr val="002060"/>
                </a:solidFill>
                <a:latin typeface="Times New Roman" pitchFamily="18" charset="0"/>
                <a:cs typeface="Times New Roman" pitchFamily="18" charset="0"/>
              </a:rPr>
              <a:t> мәдениеті</a:t>
            </a:r>
          </a:p>
          <a:p>
            <a:pPr marL="457200" indent="-457200" algn="ctr">
              <a:defRPr/>
            </a:pPr>
            <a:r>
              <a:rPr lang="kk-KZ" sz="2000" b="1" dirty="0">
                <a:solidFill>
                  <a:srgbClr val="002060"/>
                </a:solidFill>
                <a:latin typeface="Times New Roman" pitchFamily="18" charset="0"/>
                <a:cs typeface="Times New Roman" pitchFamily="18" charset="0"/>
              </a:rPr>
              <a:t>төмен отбасылар </a:t>
            </a:r>
            <a:endParaRPr lang="ru-RU" sz="2000" b="1" dirty="0">
              <a:solidFill>
                <a:srgbClr val="002060"/>
              </a:solidFill>
              <a:latin typeface="Times New Roman" pitchFamily="18" charset="0"/>
              <a:cs typeface="Times New Roman" pitchFamily="18" charset="0"/>
            </a:endParaRPr>
          </a:p>
        </p:txBody>
      </p:sp>
      <p:sp>
        <p:nvSpPr>
          <p:cNvPr id="25605" name="Oval 5"/>
          <p:cNvSpPr>
            <a:spLocks noChangeArrowheads="1"/>
          </p:cNvSpPr>
          <p:nvPr/>
        </p:nvSpPr>
        <p:spPr bwMode="auto">
          <a:xfrm>
            <a:off x="323850" y="2852738"/>
            <a:ext cx="2808288" cy="2087562"/>
          </a:xfrm>
          <a:prstGeom prst="ellipse">
            <a:avLst/>
          </a:prstGeom>
          <a:solidFill>
            <a:srgbClr val="0070C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marL="457200" indent="-457200" algn="ctr">
              <a:defRPr/>
            </a:pPr>
            <a:r>
              <a:rPr lang="ru-RU" sz="2000" b="1" dirty="0" err="1">
                <a:solidFill>
                  <a:srgbClr val="002060"/>
                </a:solidFill>
                <a:latin typeface="Times New Roman" pitchFamily="18" charset="0"/>
                <a:cs typeface="Times New Roman" pitchFamily="18" charset="0"/>
              </a:rPr>
              <a:t>Баланың</a:t>
            </a:r>
            <a:r>
              <a:rPr lang="ru-RU" sz="2000" b="1" dirty="0">
                <a:solidFill>
                  <a:srgbClr val="002060"/>
                </a:solidFill>
                <a:latin typeface="Times New Roman" pitchFamily="18" charset="0"/>
                <a:cs typeface="Times New Roman" pitchFamily="18" charset="0"/>
              </a:rPr>
              <a:t> </a:t>
            </a:r>
          </a:p>
          <a:p>
            <a:pPr marL="457200" indent="-457200" algn="ctr">
              <a:defRPr/>
            </a:pPr>
            <a:r>
              <a:rPr lang="ru-RU" sz="2000" b="1" dirty="0" err="1">
                <a:solidFill>
                  <a:srgbClr val="002060"/>
                </a:solidFill>
                <a:latin typeface="Times New Roman" pitchFamily="18" charset="0"/>
                <a:cs typeface="Times New Roman" pitchFamily="18" charset="0"/>
              </a:rPr>
              <a:t>жеке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дамуына</a:t>
            </a:r>
            <a:r>
              <a:rPr lang="ru-RU" sz="2000" b="1" dirty="0">
                <a:solidFill>
                  <a:srgbClr val="002060"/>
                </a:solidFill>
                <a:latin typeface="Times New Roman" pitchFamily="18" charset="0"/>
                <a:cs typeface="Times New Roman" pitchFamily="18" charset="0"/>
              </a:rPr>
              <a:t> </a:t>
            </a:r>
          </a:p>
          <a:p>
            <a:pPr marL="457200" indent="-457200" algn="ctr">
              <a:defRPr/>
            </a:pPr>
            <a:r>
              <a:rPr lang="kk-KZ" sz="2000" b="1" dirty="0">
                <a:solidFill>
                  <a:srgbClr val="002060"/>
                </a:solidFill>
                <a:latin typeface="Times New Roman" pitchFamily="18" charset="0"/>
                <a:cs typeface="Times New Roman" pitchFamily="18" charset="0"/>
              </a:rPr>
              <a:t>көңіл бөлмейтін</a:t>
            </a:r>
            <a:endParaRPr lang="ru-RU" sz="2000" b="1" dirty="0">
              <a:solidFill>
                <a:srgbClr val="002060"/>
              </a:solidFill>
              <a:latin typeface="Times New Roman" pitchFamily="18" charset="0"/>
              <a:cs typeface="Times New Roman" pitchFamily="18" charset="0"/>
            </a:endParaRPr>
          </a:p>
          <a:p>
            <a:pPr marL="457200" indent="-457200" algn="ctr">
              <a:defRPr/>
            </a:pPr>
            <a:r>
              <a:rPr lang="kk-KZ" sz="2000" b="1" dirty="0">
                <a:solidFill>
                  <a:srgbClr val="002060"/>
                </a:solidFill>
                <a:latin typeface="Times New Roman" pitchFamily="18" charset="0"/>
                <a:cs typeface="Times New Roman" pitchFamily="18" charset="0"/>
              </a:rPr>
              <a:t>отбасылар</a:t>
            </a:r>
            <a:endParaRPr lang="ru-RU" sz="2000" b="1" dirty="0">
              <a:solidFill>
                <a:srgbClr val="002060"/>
              </a:solidFill>
              <a:latin typeface="Times New Roman" pitchFamily="18" charset="0"/>
              <a:cs typeface="Times New Roman" pitchFamily="18" charset="0"/>
            </a:endParaRPr>
          </a:p>
        </p:txBody>
      </p:sp>
      <p:sp>
        <p:nvSpPr>
          <p:cNvPr id="25606" name="Oval 6"/>
          <p:cNvSpPr>
            <a:spLocks noChangeArrowheads="1"/>
          </p:cNvSpPr>
          <p:nvPr/>
        </p:nvSpPr>
        <p:spPr bwMode="auto">
          <a:xfrm>
            <a:off x="714348" y="4572008"/>
            <a:ext cx="2857520" cy="2071702"/>
          </a:xfrm>
          <a:prstGeom prst="ellipse">
            <a:avLst/>
          </a:prstGeom>
          <a:solidFill>
            <a:srgbClr val="0070C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marL="457200" indent="-457200" algn="ctr">
              <a:defRPr/>
            </a:pPr>
            <a:r>
              <a:rPr lang="ru-RU" sz="2000" b="1" dirty="0" err="1">
                <a:solidFill>
                  <a:srgbClr val="002060"/>
                </a:solidFill>
                <a:latin typeface="Times New Roman" pitchFamily="18" charset="0"/>
                <a:cs typeface="Times New Roman" pitchFamily="18" charset="0"/>
              </a:rPr>
              <a:t>Балаға шамадан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тыс</a:t>
            </a:r>
            <a:endParaRPr lang="ru-RU" sz="2000" b="1" dirty="0">
              <a:solidFill>
                <a:srgbClr val="002060"/>
              </a:solidFill>
              <a:latin typeface="Times New Roman" pitchFamily="18" charset="0"/>
              <a:cs typeface="Times New Roman" pitchFamily="18" charset="0"/>
            </a:endParaRPr>
          </a:p>
          <a:p>
            <a:pPr marL="457200" indent="-457200" algn="ctr">
              <a:defRPr/>
            </a:pPr>
            <a:r>
              <a:rPr lang="ru-RU" sz="2000" b="1" dirty="0" err="1">
                <a:solidFill>
                  <a:srgbClr val="002060"/>
                </a:solidFill>
                <a:latin typeface="Times New Roman" pitchFamily="18" charset="0"/>
                <a:cs typeface="Times New Roman" pitchFamily="18" charset="0"/>
              </a:rPr>
              <a:t>қатал тәрбие беретін</a:t>
            </a:r>
            <a:endParaRPr lang="ru-RU" sz="2000" b="1" dirty="0">
              <a:solidFill>
                <a:srgbClr val="002060"/>
              </a:solidFill>
              <a:latin typeface="Times New Roman" pitchFamily="18" charset="0"/>
              <a:cs typeface="Times New Roman" pitchFamily="18" charset="0"/>
            </a:endParaRPr>
          </a:p>
          <a:p>
            <a:pPr marL="457200" indent="-457200" algn="ctr">
              <a:defRPr/>
            </a:pPr>
            <a:r>
              <a:rPr lang="kk-KZ" sz="2000" b="1" dirty="0">
                <a:solidFill>
                  <a:srgbClr val="002060"/>
                </a:solidFill>
                <a:latin typeface="Times New Roman" pitchFamily="18" charset="0"/>
                <a:cs typeface="Times New Roman" pitchFamily="18" charset="0"/>
              </a:rPr>
              <a:t>отбасылар</a:t>
            </a:r>
            <a:endParaRPr lang="ru-RU" sz="2000" b="1" dirty="0">
              <a:solidFill>
                <a:srgbClr val="002060"/>
              </a:solidFill>
              <a:latin typeface="Times New Roman" pitchFamily="18" charset="0"/>
              <a:cs typeface="Times New Roman" pitchFamily="18" charset="0"/>
            </a:endParaRPr>
          </a:p>
        </p:txBody>
      </p:sp>
      <p:sp>
        <p:nvSpPr>
          <p:cNvPr id="25608" name="Oval 8"/>
          <p:cNvSpPr>
            <a:spLocks noChangeArrowheads="1"/>
          </p:cNvSpPr>
          <p:nvPr/>
        </p:nvSpPr>
        <p:spPr bwMode="auto">
          <a:xfrm>
            <a:off x="5786446" y="3286124"/>
            <a:ext cx="3143272" cy="2214579"/>
          </a:xfrm>
          <a:prstGeom prst="ellipse">
            <a:avLst/>
          </a:prstGeom>
          <a:solidFill>
            <a:srgbClr val="0070C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marL="457200" indent="-457200" algn="ctr">
              <a:defRPr/>
            </a:pPr>
            <a:r>
              <a:rPr lang="kk-KZ" sz="2000" b="1" dirty="0">
                <a:solidFill>
                  <a:srgbClr val="002060"/>
                </a:solidFill>
                <a:latin typeface="Times New Roman" pitchFamily="18" charset="0"/>
                <a:cs typeface="Times New Roman" pitchFamily="18" charset="0"/>
              </a:rPr>
              <a:t>Баланы</a:t>
            </a:r>
          </a:p>
          <a:p>
            <a:pPr marL="457200" indent="-457200" algn="ctr">
              <a:defRPr/>
            </a:pPr>
            <a:r>
              <a:rPr lang="kk-KZ" sz="2000" b="1" dirty="0">
                <a:solidFill>
                  <a:srgbClr val="002060"/>
                </a:solidFill>
                <a:latin typeface="Times New Roman" pitchFamily="18" charset="0"/>
                <a:cs typeface="Times New Roman" pitchFamily="18" charset="0"/>
              </a:rPr>
              <a:t>қоғамдық </a:t>
            </a:r>
          </a:p>
          <a:p>
            <a:pPr marL="457200" indent="-457200" algn="ctr">
              <a:defRPr/>
            </a:pPr>
            <a:r>
              <a:rPr lang="kk-KZ" sz="2000" b="1" dirty="0">
                <a:solidFill>
                  <a:srgbClr val="002060"/>
                </a:solidFill>
                <a:latin typeface="Times New Roman" pitchFamily="18" charset="0"/>
                <a:cs typeface="Times New Roman" pitchFamily="18" charset="0"/>
              </a:rPr>
              <a:t>нормаларды</a:t>
            </a:r>
          </a:p>
          <a:p>
            <a:pPr marL="457200" indent="-457200" algn="ctr">
              <a:defRPr/>
            </a:pPr>
            <a:r>
              <a:rPr lang="kk-KZ" sz="2000" b="1" dirty="0">
                <a:solidFill>
                  <a:srgbClr val="002060"/>
                </a:solidFill>
                <a:latin typeface="Times New Roman" pitchFamily="18" charset="0"/>
                <a:cs typeface="Times New Roman" pitchFamily="18" charset="0"/>
              </a:rPr>
              <a:t>сыйламауға</a:t>
            </a:r>
          </a:p>
          <a:p>
            <a:pPr marL="457200" indent="-457200" algn="ctr">
              <a:defRPr/>
            </a:pPr>
            <a:r>
              <a:rPr lang="kk-KZ" sz="2000" b="1" dirty="0">
                <a:solidFill>
                  <a:srgbClr val="002060"/>
                </a:solidFill>
                <a:latin typeface="Times New Roman" pitchFamily="18" charset="0"/>
                <a:cs typeface="Times New Roman" pitchFamily="18" charset="0"/>
              </a:rPr>
              <a:t>тәрбиелейтін</a:t>
            </a:r>
          </a:p>
          <a:p>
            <a:pPr marL="457200" indent="-457200" algn="ctr">
              <a:defRPr/>
            </a:pPr>
            <a:r>
              <a:rPr lang="kk-KZ" sz="2000" b="1" dirty="0">
                <a:solidFill>
                  <a:srgbClr val="002060"/>
                </a:solidFill>
                <a:latin typeface="Times New Roman" pitchFamily="18" charset="0"/>
                <a:cs typeface="Times New Roman" pitchFamily="18" charset="0"/>
              </a:rPr>
              <a:t>отбасылар</a:t>
            </a:r>
          </a:p>
          <a:p>
            <a:pPr marL="457200" indent="-457200" algn="ctr">
              <a:defRPr/>
            </a:pPr>
            <a:endParaRPr lang="ru-RU" sz="2000" b="1" dirty="0">
              <a:solidFill>
                <a:srgbClr val="002060"/>
              </a:solidFill>
            </a:endParaRPr>
          </a:p>
        </p:txBody>
      </p:sp>
      <p:sp>
        <p:nvSpPr>
          <p:cNvPr id="16393" name="Line 9"/>
          <p:cNvSpPr>
            <a:spLocks noChangeShapeType="1"/>
          </p:cNvSpPr>
          <p:nvPr/>
        </p:nvSpPr>
        <p:spPr bwMode="auto">
          <a:xfrm flipH="1">
            <a:off x="5076825" y="1412875"/>
            <a:ext cx="1800225" cy="71438"/>
          </a:xfrm>
          <a:prstGeom prst="line">
            <a:avLst/>
          </a:prstGeom>
          <a:ln>
            <a:solidFill>
              <a:srgbClr val="0070C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ru-RU"/>
          </a:p>
        </p:txBody>
      </p:sp>
      <p:sp>
        <p:nvSpPr>
          <p:cNvPr id="16394" name="Line 10"/>
          <p:cNvSpPr>
            <a:spLocks noChangeShapeType="1"/>
          </p:cNvSpPr>
          <p:nvPr/>
        </p:nvSpPr>
        <p:spPr bwMode="auto">
          <a:xfrm flipH="1">
            <a:off x="3203575" y="1412875"/>
            <a:ext cx="3673475" cy="1079500"/>
          </a:xfrm>
          <a:prstGeom prst="line">
            <a:avLst/>
          </a:prstGeom>
          <a:ln>
            <a:solidFill>
              <a:srgbClr val="0070C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ru-RU"/>
          </a:p>
        </p:txBody>
      </p:sp>
      <p:sp>
        <p:nvSpPr>
          <p:cNvPr id="16395" name="Line 11"/>
          <p:cNvSpPr>
            <a:spLocks noChangeShapeType="1"/>
          </p:cNvSpPr>
          <p:nvPr/>
        </p:nvSpPr>
        <p:spPr bwMode="auto">
          <a:xfrm flipH="1">
            <a:off x="3276600" y="1412875"/>
            <a:ext cx="3600450" cy="1944688"/>
          </a:xfrm>
          <a:prstGeom prst="line">
            <a:avLst/>
          </a:prstGeom>
          <a:ln>
            <a:solidFill>
              <a:srgbClr val="0070C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ru-RU"/>
          </a:p>
        </p:txBody>
      </p:sp>
      <p:sp>
        <p:nvSpPr>
          <p:cNvPr id="16396" name="Line 12"/>
          <p:cNvSpPr>
            <a:spLocks noChangeShapeType="1"/>
          </p:cNvSpPr>
          <p:nvPr/>
        </p:nvSpPr>
        <p:spPr bwMode="auto">
          <a:xfrm flipH="1">
            <a:off x="3779838" y="1412875"/>
            <a:ext cx="3097212" cy="3024188"/>
          </a:xfrm>
          <a:prstGeom prst="line">
            <a:avLst/>
          </a:prstGeom>
          <a:ln>
            <a:solidFill>
              <a:srgbClr val="0070C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ru-RU"/>
          </a:p>
        </p:txBody>
      </p:sp>
      <p:sp>
        <p:nvSpPr>
          <p:cNvPr id="16397" name="Line 13"/>
          <p:cNvSpPr>
            <a:spLocks noChangeShapeType="1"/>
          </p:cNvSpPr>
          <p:nvPr/>
        </p:nvSpPr>
        <p:spPr bwMode="auto">
          <a:xfrm flipH="1">
            <a:off x="5357818" y="1357298"/>
            <a:ext cx="1512887" cy="3024188"/>
          </a:xfrm>
          <a:prstGeom prst="line">
            <a:avLst/>
          </a:prstGeom>
          <a:ln>
            <a:solidFill>
              <a:srgbClr val="0070C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ru-RU"/>
          </a:p>
        </p:txBody>
      </p:sp>
      <p:sp>
        <p:nvSpPr>
          <p:cNvPr id="16398" name="Line 14"/>
          <p:cNvSpPr>
            <a:spLocks noChangeShapeType="1"/>
          </p:cNvSpPr>
          <p:nvPr/>
        </p:nvSpPr>
        <p:spPr bwMode="auto">
          <a:xfrm>
            <a:off x="6877050" y="1412875"/>
            <a:ext cx="71438" cy="1800225"/>
          </a:xfrm>
          <a:prstGeom prst="line">
            <a:avLst/>
          </a:prstGeom>
          <a:ln>
            <a:solidFill>
              <a:srgbClr val="0070C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ru-RU"/>
          </a:p>
        </p:txBody>
      </p:sp>
      <p:sp>
        <p:nvSpPr>
          <p:cNvPr id="25607" name="Oval 7"/>
          <p:cNvSpPr>
            <a:spLocks noChangeArrowheads="1"/>
          </p:cNvSpPr>
          <p:nvPr/>
        </p:nvSpPr>
        <p:spPr bwMode="auto">
          <a:xfrm>
            <a:off x="3671381" y="4466438"/>
            <a:ext cx="3017844" cy="2214578"/>
          </a:xfrm>
          <a:prstGeom prst="ellipse">
            <a:avLst/>
          </a:prstGeom>
          <a:solidFill>
            <a:srgbClr val="0070C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marL="457200" indent="-457200" algn="ctr">
              <a:defRPr/>
            </a:pPr>
            <a:r>
              <a:rPr lang="ru-RU" sz="2000" b="1" dirty="0" err="1">
                <a:solidFill>
                  <a:srgbClr val="002060"/>
                </a:solidFill>
                <a:latin typeface="Times New Roman" pitchFamily="18" charset="0"/>
                <a:cs typeface="Times New Roman" pitchFamily="18" charset="0"/>
              </a:rPr>
              <a:t>Балаға</a:t>
            </a:r>
            <a:r>
              <a:rPr lang="ru-RU" sz="2000" b="1" dirty="0">
                <a:solidFill>
                  <a:srgbClr val="002060"/>
                </a:solidFill>
                <a:latin typeface="Times New Roman" pitchFamily="18" charset="0"/>
                <a:cs typeface="Times New Roman" pitchFamily="18" charset="0"/>
              </a:rPr>
              <a:t> </a:t>
            </a:r>
          </a:p>
          <a:p>
            <a:pPr marL="457200" indent="-457200" algn="ctr">
              <a:defRPr/>
            </a:pPr>
            <a:r>
              <a:rPr lang="ru-RU" sz="2000" b="1" dirty="0" err="1">
                <a:solidFill>
                  <a:srgbClr val="002060"/>
                </a:solidFill>
                <a:latin typeface="Times New Roman" pitchFamily="18" charset="0"/>
                <a:cs typeface="Times New Roman" pitchFamily="18" charset="0"/>
              </a:rPr>
              <a:t>шектен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тыс</a:t>
            </a:r>
            <a:endParaRPr lang="ru-RU" sz="2000" b="1" dirty="0">
              <a:solidFill>
                <a:srgbClr val="002060"/>
              </a:solidFill>
              <a:latin typeface="Times New Roman" pitchFamily="18" charset="0"/>
              <a:cs typeface="Times New Roman" pitchFamily="18" charset="0"/>
            </a:endParaRPr>
          </a:p>
          <a:p>
            <a:pPr marL="457200" indent="-457200" algn="ctr">
              <a:defRPr/>
            </a:pP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қамқорлық</a:t>
            </a:r>
            <a:endParaRPr lang="ru-RU" sz="2000" b="1" dirty="0">
              <a:solidFill>
                <a:srgbClr val="002060"/>
              </a:solidFill>
              <a:latin typeface="Times New Roman" pitchFamily="18" charset="0"/>
              <a:cs typeface="Times New Roman" pitchFamily="18" charset="0"/>
            </a:endParaRPr>
          </a:p>
          <a:p>
            <a:pPr marL="457200" indent="-457200" algn="ctr">
              <a:defRPr/>
            </a:pP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көрсететін</a:t>
            </a:r>
            <a:endParaRPr lang="ru-RU" sz="2000" b="1" dirty="0">
              <a:solidFill>
                <a:srgbClr val="002060"/>
              </a:solidFill>
              <a:latin typeface="Times New Roman" pitchFamily="18" charset="0"/>
              <a:cs typeface="Times New Roman" pitchFamily="18" charset="0"/>
            </a:endParaRPr>
          </a:p>
          <a:p>
            <a:pPr marL="457200" indent="-457200" algn="ctr">
              <a:defRPr/>
            </a:pPr>
            <a:r>
              <a:rPr lang="kk-KZ" sz="2000" b="1" dirty="0">
                <a:solidFill>
                  <a:srgbClr val="002060"/>
                </a:solidFill>
                <a:latin typeface="Times New Roman" pitchFamily="18" charset="0"/>
                <a:cs typeface="Times New Roman" pitchFamily="18" charset="0"/>
              </a:rPr>
              <a:t>отбасылар</a:t>
            </a:r>
            <a:endParaRPr lang="ru-RU" sz="2000" b="1" dirty="0">
              <a:solidFill>
                <a:srgbClr val="002060"/>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F69A5C4-4286-4B25-806F-BC09D36E9527}"/>
              </a:ext>
            </a:extLst>
          </p:cNvPr>
          <p:cNvPicPr>
            <a:picLocks noChangeAspect="1"/>
          </p:cNvPicPr>
          <p:nvPr/>
        </p:nvPicPr>
        <p:blipFill>
          <a:blip r:embed="rId2"/>
          <a:stretch>
            <a:fillRect/>
          </a:stretch>
        </p:blipFill>
        <p:spPr>
          <a:xfrm>
            <a:off x="433263" y="0"/>
            <a:ext cx="8277473" cy="6858000"/>
          </a:xfrm>
          <a:prstGeom prst="rect">
            <a:avLst/>
          </a:prstGeom>
        </p:spPr>
      </p:pic>
    </p:spTree>
    <p:extLst>
      <p:ext uri="{BB962C8B-B14F-4D97-AF65-F5344CB8AC3E}">
        <p14:creationId xmlns:p14="http://schemas.microsoft.com/office/powerpoint/2010/main" val="1462708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69D0F0D-81A7-401D-B11D-6250A010C620}"/>
              </a:ext>
            </a:extLst>
          </p:cNvPr>
          <p:cNvSpPr>
            <a:spLocks noGrp="1"/>
          </p:cNvSpPr>
          <p:nvPr>
            <p:ph idx="1"/>
          </p:nvPr>
        </p:nvSpPr>
        <p:spPr>
          <a:xfrm>
            <a:off x="253536" y="548680"/>
            <a:ext cx="8890464" cy="6183977"/>
          </a:xfrm>
        </p:spPr>
        <p:txBody>
          <a:bodyPr>
            <a:noAutofit/>
          </a:bodyPr>
          <a:lstStyle/>
          <a:p>
            <a:pPr marL="0" indent="0">
              <a:buNone/>
            </a:pP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Жас</a:t>
            </a:r>
            <a:r>
              <a:rPr lang="ru-RU" sz="1400" b="0" i="0" dirty="0">
                <a:solidFill>
                  <a:srgbClr val="000000"/>
                </a:solidFill>
                <a:effectLst/>
                <a:latin typeface="Times New Roman" panose="02020603050405020304" pitchFamily="18" charset="0"/>
                <a:cs typeface="Times New Roman" panose="02020603050405020304" pitchFamily="18" charset="0"/>
              </a:rPr>
              <a:t> бала </a:t>
            </a:r>
            <a:r>
              <a:rPr lang="ru-RU" sz="1400" b="0" i="0" dirty="0" err="1">
                <a:solidFill>
                  <a:srgbClr val="000000"/>
                </a:solidFill>
                <a:effectLst/>
                <a:latin typeface="Times New Roman" panose="02020603050405020304" pitchFamily="18" charset="0"/>
                <a:cs typeface="Times New Roman" panose="02020603050405020304" pitchFamily="18" charset="0"/>
              </a:rPr>
              <a:t>анадан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туғанда</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екі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түрлі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мінезбен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туады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Біреуі</a:t>
            </a:r>
            <a:r>
              <a:rPr lang="ru-RU" sz="1400" b="0" i="0" dirty="0">
                <a:solidFill>
                  <a:srgbClr val="000000"/>
                </a:solidFill>
                <a:effectLst/>
                <a:latin typeface="Times New Roman" panose="02020603050405020304" pitchFamily="18" charset="0"/>
                <a:cs typeface="Times New Roman" panose="02020603050405020304" pitchFamily="18" charset="0"/>
              </a:rPr>
              <a:t> – </a:t>
            </a:r>
            <a:r>
              <a:rPr lang="ru-RU" sz="1400" b="0" i="0" dirty="0" err="1">
                <a:solidFill>
                  <a:srgbClr val="000000"/>
                </a:solidFill>
                <a:effectLst/>
                <a:latin typeface="Times New Roman" panose="02020603050405020304" pitchFamily="18" charset="0"/>
                <a:cs typeface="Times New Roman" panose="02020603050405020304" pitchFamily="18" charset="0"/>
              </a:rPr>
              <a:t>ішсем</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жесем</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ұйықтасам</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деп</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тұрады</a:t>
            </a:r>
            <a:r>
              <a:rPr lang="ru-RU" sz="1400" b="0" i="0" dirty="0">
                <a:solidFill>
                  <a:srgbClr val="000000"/>
                </a:solidFill>
                <a:effectLst/>
                <a:latin typeface="Times New Roman" panose="02020603050405020304" pitchFamily="18" charset="0"/>
                <a:cs typeface="Times New Roman" panose="02020603050405020304" pitchFamily="18" charset="0"/>
              </a:rPr>
              <a:t>.    </a:t>
            </a:r>
          </a:p>
          <a:p>
            <a:pPr marL="0" indent="0">
              <a:buNone/>
            </a:pPr>
            <a:r>
              <a:rPr lang="ru-RU" sz="1400" dirty="0">
                <a:solidFill>
                  <a:srgbClr val="000000"/>
                </a:solidFill>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Біреуі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білсем</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екен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демекілік</a:t>
            </a:r>
            <a:r>
              <a:rPr lang="ru-RU" sz="1400" b="0" i="0" dirty="0">
                <a:solidFill>
                  <a:srgbClr val="000000"/>
                </a:solidFill>
                <a:effectLst/>
                <a:latin typeface="Times New Roman" panose="02020603050405020304" pitchFamily="18" charset="0"/>
                <a:cs typeface="Times New Roman" panose="02020603050405020304" pitchFamily="18" charset="0"/>
              </a:rPr>
              <a:t>. Не </a:t>
            </a:r>
            <a:r>
              <a:rPr lang="ru-RU" sz="1400" b="0" i="0" dirty="0" err="1">
                <a:solidFill>
                  <a:srgbClr val="000000"/>
                </a:solidFill>
                <a:effectLst/>
                <a:latin typeface="Times New Roman" panose="02020603050405020304" pitchFamily="18" charset="0"/>
                <a:cs typeface="Times New Roman" panose="02020603050405020304" pitchFamily="18" charset="0"/>
              </a:rPr>
              <a:t>көрсе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соған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талпынып</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ол</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немене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бұл</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немене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деп</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ол</a:t>
            </a:r>
            <a:r>
              <a:rPr lang="ru-RU" sz="1400" b="0" i="0" dirty="0">
                <a:solidFill>
                  <a:srgbClr val="000000"/>
                </a:solidFill>
                <a:effectLst/>
                <a:latin typeface="Times New Roman" panose="02020603050405020304" pitchFamily="18" charset="0"/>
                <a:cs typeface="Times New Roman" panose="02020603050405020304" pitchFamily="18" charset="0"/>
              </a:rPr>
              <a:t> неге </a:t>
            </a:r>
            <a:r>
              <a:rPr lang="ru-RU" sz="1400" b="0" i="0" dirty="0" err="1">
                <a:solidFill>
                  <a:srgbClr val="000000"/>
                </a:solidFill>
                <a:effectLst/>
                <a:latin typeface="Times New Roman" panose="02020603050405020304" pitchFamily="18" charset="0"/>
                <a:cs typeface="Times New Roman" panose="02020603050405020304" pitchFamily="18" charset="0"/>
              </a:rPr>
              <a:t>үйтеді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бұл</a:t>
            </a:r>
            <a:r>
              <a:rPr lang="ru-RU" sz="1400" b="0" i="0" dirty="0">
                <a:solidFill>
                  <a:srgbClr val="000000"/>
                </a:solidFill>
                <a:effectLst/>
                <a:latin typeface="Times New Roman" panose="02020603050405020304" pitchFamily="18" charset="0"/>
                <a:cs typeface="Times New Roman" panose="02020603050405020304" pitchFamily="18" charset="0"/>
              </a:rPr>
              <a:t> неге </a:t>
            </a:r>
            <a:r>
              <a:rPr lang="ru-RU" sz="1400" b="0" i="0" dirty="0" err="1">
                <a:solidFill>
                  <a:srgbClr val="000000"/>
                </a:solidFill>
                <a:effectLst/>
                <a:latin typeface="Times New Roman" panose="02020603050405020304" pitchFamily="18" charset="0"/>
                <a:cs typeface="Times New Roman" panose="02020603050405020304" pitchFamily="18" charset="0"/>
              </a:rPr>
              <a:t>бүйтеді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деп</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көзі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көрген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құлағы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естігеннің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бәрін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сұрап</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тыныштық</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көрмейді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Мұның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бәрі</a:t>
            </a:r>
            <a:r>
              <a:rPr lang="ru-RU" sz="1400" b="0" i="0" dirty="0">
                <a:solidFill>
                  <a:srgbClr val="000000"/>
                </a:solidFill>
                <a:effectLst/>
                <a:latin typeface="Times New Roman" panose="02020603050405020304" pitchFamily="18" charset="0"/>
                <a:cs typeface="Times New Roman" panose="02020603050405020304" pitchFamily="18" charset="0"/>
              </a:rPr>
              <a:t> – </a:t>
            </a:r>
            <a:r>
              <a:rPr lang="ru-RU" sz="1400" b="0" i="0" dirty="0" err="1">
                <a:solidFill>
                  <a:srgbClr val="000000"/>
                </a:solidFill>
                <a:effectLst/>
                <a:latin typeface="Times New Roman" panose="02020603050405020304" pitchFamily="18" charset="0"/>
                <a:cs typeface="Times New Roman" panose="02020603050405020304" pitchFamily="18" charset="0"/>
              </a:rPr>
              <a:t>білсем</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екен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көрсем</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екен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үйренсем</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екен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дегені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А.Құнанбаевтың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жетінші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қара</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сөзі</a:t>
            </a:r>
            <a:r>
              <a:rPr lang="ru-RU" sz="1400" b="0" i="0" dirty="0">
                <a:solidFill>
                  <a:srgbClr val="000000"/>
                </a:solidFill>
                <a:effectLst/>
                <a:latin typeface="Times New Roman" panose="02020603050405020304" pitchFamily="18" charset="0"/>
                <a:cs typeface="Times New Roman" panose="02020603050405020304" pitchFamily="18" charset="0"/>
              </a:rPr>
              <a:t>) </a:t>
            </a:r>
            <a:br>
              <a:rPr lang="ru-RU" sz="1400" b="0" i="0" dirty="0">
                <a:solidFill>
                  <a:srgbClr val="000000"/>
                </a:solidFill>
                <a:effectLst/>
                <a:latin typeface="Times New Roman" panose="02020603050405020304" pitchFamily="18" charset="0"/>
                <a:cs typeface="Times New Roman" panose="02020603050405020304" pitchFamily="18" charset="0"/>
              </a:rPr>
            </a:br>
            <a:r>
              <a:rPr lang="ru-RU" sz="1400" b="0" i="0" dirty="0">
                <a:solidFill>
                  <a:srgbClr val="000000"/>
                </a:solidFill>
                <a:effectLst/>
                <a:latin typeface="Times New Roman" panose="02020603050405020304" pitchFamily="18" charset="0"/>
                <a:cs typeface="Times New Roman" panose="02020603050405020304" pitchFamily="18" charset="0"/>
              </a:rPr>
              <a:t>	Баланың </a:t>
            </a:r>
            <a:r>
              <a:rPr lang="ru-RU" sz="1400" b="0" i="0" dirty="0" err="1">
                <a:solidFill>
                  <a:srgbClr val="000000"/>
                </a:solidFill>
                <a:effectLst/>
                <a:latin typeface="Times New Roman" panose="02020603050405020304" pitchFamily="18" charset="0"/>
                <a:cs typeface="Times New Roman" panose="02020603050405020304" pitchFamily="18" charset="0"/>
              </a:rPr>
              <a:t>алғашқы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тәрбие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алатын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орны</a:t>
            </a:r>
            <a:r>
              <a:rPr lang="ru-RU" sz="1400" b="0" i="0" dirty="0">
                <a:solidFill>
                  <a:srgbClr val="000000"/>
                </a:solidFill>
                <a:effectLst/>
                <a:latin typeface="Times New Roman" panose="02020603050405020304" pitchFamily="18" charset="0"/>
                <a:cs typeface="Times New Roman" panose="02020603050405020304" pitchFamily="18" charset="0"/>
              </a:rPr>
              <a:t> – </a:t>
            </a:r>
            <a:r>
              <a:rPr lang="ru-RU" sz="1400" b="0" i="0" dirty="0" err="1">
                <a:solidFill>
                  <a:srgbClr val="000000"/>
                </a:solidFill>
                <a:effectLst/>
                <a:latin typeface="Times New Roman" panose="02020603050405020304" pitchFamily="18" charset="0"/>
                <a:cs typeface="Times New Roman" panose="02020603050405020304" pitchFamily="18" charset="0"/>
              </a:rPr>
              <a:t>отбасы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Отбасында</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баланың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мінез-құлқы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әдет</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дағдысы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қалыптасады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Еліміздің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ертеңгі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ұлт</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тізгінін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ұстар</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жастарымыздың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тәрбиесіне</a:t>
            </a:r>
            <a:r>
              <a:rPr lang="ru-RU" sz="1400" b="0" i="0" dirty="0">
                <a:solidFill>
                  <a:srgbClr val="000000"/>
                </a:solidFill>
                <a:effectLst/>
                <a:latin typeface="Times New Roman" panose="02020603050405020304" pitchFamily="18" charset="0"/>
                <a:cs typeface="Times New Roman" panose="02020603050405020304" pitchFamily="18" charset="0"/>
              </a:rPr>
              <a:t> аса </a:t>
            </a:r>
            <a:r>
              <a:rPr lang="ru-RU" sz="1400" b="0" i="0" dirty="0" err="1">
                <a:solidFill>
                  <a:srgbClr val="000000"/>
                </a:solidFill>
                <a:effectLst/>
                <a:latin typeface="Times New Roman" panose="02020603050405020304" pitchFamily="18" charset="0"/>
                <a:cs typeface="Times New Roman" panose="02020603050405020304" pitchFamily="18" charset="0"/>
              </a:rPr>
              <a:t>мән</a:t>
            </a:r>
            <a:r>
              <a:rPr lang="ru-RU" sz="1400" b="0" i="0" dirty="0">
                <a:solidFill>
                  <a:srgbClr val="000000"/>
                </a:solidFill>
                <a:effectLst/>
                <a:latin typeface="Times New Roman" panose="02020603050405020304" pitchFamily="18" charset="0"/>
                <a:cs typeface="Times New Roman" panose="02020603050405020304" pitchFamily="18" charset="0"/>
              </a:rPr>
              <a:t> беру – </a:t>
            </a:r>
            <a:r>
              <a:rPr lang="ru-RU" sz="1400" b="0" i="0" dirty="0" err="1">
                <a:solidFill>
                  <a:srgbClr val="000000"/>
                </a:solidFill>
                <a:effectLst/>
                <a:latin typeface="Times New Roman" panose="02020603050405020304" pitchFamily="18" charset="0"/>
                <a:cs typeface="Times New Roman" panose="02020603050405020304" pitchFamily="18" charset="0"/>
              </a:rPr>
              <a:t>біздің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негізгі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мақсатымыз</a:t>
            </a:r>
            <a:r>
              <a:rPr lang="ru-RU" sz="1400" b="0" i="0" dirty="0">
                <a:solidFill>
                  <a:srgbClr val="000000"/>
                </a:solidFill>
                <a:effectLst/>
                <a:latin typeface="Times New Roman" panose="02020603050405020304" pitchFamily="18" charset="0"/>
                <a:cs typeface="Times New Roman" panose="02020603050405020304" pitchFamily="18" charset="0"/>
              </a:rPr>
              <a:t>. </a:t>
            </a:r>
            <a:br>
              <a:rPr lang="ru-RU" sz="1400" b="0" i="0" dirty="0">
                <a:solidFill>
                  <a:srgbClr val="000000"/>
                </a:solidFill>
                <a:effectLst/>
                <a:latin typeface="Times New Roman" panose="02020603050405020304" pitchFamily="18" charset="0"/>
                <a:cs typeface="Times New Roman" panose="02020603050405020304" pitchFamily="18" charset="0"/>
              </a:rPr>
            </a:b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Тәрбие</a:t>
            </a:r>
            <a:r>
              <a:rPr lang="ru-RU" sz="1400" b="0" i="0" dirty="0">
                <a:solidFill>
                  <a:srgbClr val="000000"/>
                </a:solidFill>
                <a:effectLst/>
                <a:latin typeface="Times New Roman" panose="02020603050405020304" pitchFamily="18" charset="0"/>
                <a:cs typeface="Times New Roman" panose="02020603050405020304" pitchFamily="18" charset="0"/>
              </a:rPr>
              <a:t> – </a:t>
            </a:r>
            <a:r>
              <a:rPr lang="ru-RU" sz="1400" b="0" i="0" dirty="0" err="1">
                <a:solidFill>
                  <a:srgbClr val="000000"/>
                </a:solidFill>
                <a:effectLst/>
                <a:latin typeface="Times New Roman" panose="02020603050405020304" pitchFamily="18" charset="0"/>
                <a:cs typeface="Times New Roman" panose="02020603050405020304" pitchFamily="18" charset="0"/>
              </a:rPr>
              <a:t>күрделі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үдеріс</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Тәрбие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отбасынан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басталады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деп</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халық</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даналығы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бекер</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айтпаған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Саналы</a:t>
            </a:r>
            <a:r>
              <a:rPr lang="ru-RU" sz="1400" b="0" i="0" dirty="0">
                <a:solidFill>
                  <a:srgbClr val="000000"/>
                </a:solidFill>
                <a:effectLst/>
                <a:latin typeface="Times New Roman" panose="02020603050405020304" pitchFamily="18" charset="0"/>
                <a:cs typeface="Times New Roman" panose="02020603050405020304" pitchFamily="18" charset="0"/>
              </a:rPr>
              <a:t> да, </a:t>
            </a:r>
            <a:r>
              <a:rPr lang="ru-RU" sz="1400" b="0" i="0" dirty="0" err="1">
                <a:solidFill>
                  <a:srgbClr val="000000"/>
                </a:solidFill>
                <a:effectLst/>
                <a:latin typeface="Times New Roman" panose="02020603050405020304" pitchFamily="18" charset="0"/>
                <a:cs typeface="Times New Roman" panose="02020603050405020304" pitchFamily="18" charset="0"/>
              </a:rPr>
              <a:t>білімді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болашағын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қалыптастыру</a:t>
            </a:r>
            <a:r>
              <a:rPr lang="ru-RU" sz="1400" b="0" i="0" dirty="0">
                <a:solidFill>
                  <a:srgbClr val="000000"/>
                </a:solidFill>
                <a:effectLst/>
                <a:latin typeface="Times New Roman" panose="02020603050405020304" pitchFamily="18" charset="0"/>
                <a:cs typeface="Times New Roman" panose="02020603050405020304" pitchFamily="18" charset="0"/>
              </a:rPr>
              <a:t> әрбір </a:t>
            </a:r>
            <a:r>
              <a:rPr lang="ru-RU" sz="1400" b="0" i="0" dirty="0" err="1">
                <a:solidFill>
                  <a:srgbClr val="000000"/>
                </a:solidFill>
                <a:effectLst/>
                <a:latin typeface="Times New Roman" panose="02020603050405020304" pitchFamily="18" charset="0"/>
                <a:cs typeface="Times New Roman" panose="02020603050405020304" pitchFamily="18" charset="0"/>
              </a:rPr>
              <a:t>ата-ананың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мерейлі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міндеті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парасатты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парызы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Еліміздің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болашағының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тізгінін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ұстар</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тұлғаның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бойына</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білімнің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нәрін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тәрбиенің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иісін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сіңіруміз</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қажет</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Ата-бабамыздан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қалған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ұлттық</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тәрбиемізге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дақ</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түсірмеу</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үшін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барлық</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қажетті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жауапкершілікті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ата-ана</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өзіне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алғаны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жөн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себебі</a:t>
            </a:r>
            <a:r>
              <a:rPr lang="ru-RU" sz="1400" b="0" i="0" dirty="0">
                <a:solidFill>
                  <a:srgbClr val="000000"/>
                </a:solidFill>
                <a:effectLst/>
                <a:latin typeface="Times New Roman" panose="02020603050405020304" pitchFamily="18" charset="0"/>
                <a:cs typeface="Times New Roman" panose="02020603050405020304" pitchFamily="18" charset="0"/>
              </a:rPr>
              <a:t> бала </a:t>
            </a:r>
            <a:r>
              <a:rPr lang="ru-RU" sz="1400" b="0" i="0" dirty="0" err="1">
                <a:solidFill>
                  <a:srgbClr val="000000"/>
                </a:solidFill>
                <a:effectLst/>
                <a:latin typeface="Times New Roman" panose="02020603050405020304" pitchFamily="18" charset="0"/>
                <a:cs typeface="Times New Roman" panose="02020603050405020304" pitchFamily="18" charset="0"/>
              </a:rPr>
              <a:t>ата-ананың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өмірінің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жалғасы</a:t>
            </a:r>
            <a:r>
              <a:rPr lang="ru-RU" sz="1400" b="0" i="0" dirty="0">
                <a:solidFill>
                  <a:srgbClr val="000000"/>
                </a:solidFill>
                <a:effectLst/>
                <a:latin typeface="Times New Roman" panose="02020603050405020304" pitchFamily="18" charset="0"/>
                <a:cs typeface="Times New Roman" panose="02020603050405020304" pitchFamily="18" charset="0"/>
              </a:rPr>
              <a:t>. «Балам </a:t>
            </a:r>
            <a:r>
              <a:rPr lang="ru-RU" sz="1400" b="0" i="0" dirty="0" err="1">
                <a:solidFill>
                  <a:srgbClr val="000000"/>
                </a:solidFill>
                <a:effectLst/>
                <a:latin typeface="Times New Roman" panose="02020603050405020304" pitchFamily="18" charset="0"/>
                <a:cs typeface="Times New Roman" panose="02020603050405020304" pitchFamily="18" charset="0"/>
              </a:rPr>
              <a:t>дейтін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жұрт</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болмаса</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жұртым</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дейтін</a:t>
            </a:r>
            <a:r>
              <a:rPr lang="ru-RU" sz="1400" b="0" i="0" dirty="0">
                <a:solidFill>
                  <a:srgbClr val="000000"/>
                </a:solidFill>
                <a:effectLst/>
                <a:latin typeface="Times New Roman" panose="02020603050405020304" pitchFamily="18" charset="0"/>
                <a:cs typeface="Times New Roman" panose="02020603050405020304" pitchFamily="18" charset="0"/>
              </a:rPr>
              <a:t> бала </a:t>
            </a:r>
            <a:r>
              <a:rPr lang="ru-RU" sz="1400" b="0" i="0" dirty="0" err="1">
                <a:solidFill>
                  <a:srgbClr val="000000"/>
                </a:solidFill>
                <a:effectLst/>
                <a:latin typeface="Times New Roman" panose="02020603050405020304" pitchFamily="18" charset="0"/>
                <a:cs typeface="Times New Roman" panose="02020603050405020304" pitchFamily="18" charset="0"/>
              </a:rPr>
              <a:t>қайдан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болсын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деп</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өткен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ғасырдың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ұлы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тұлғасы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А.Байтұрсынұлы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айтқандай</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баланың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болашағына</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толғанар</a:t>
            </a:r>
            <a:r>
              <a:rPr lang="ru-RU" sz="1400" b="0" i="0" dirty="0">
                <a:solidFill>
                  <a:srgbClr val="000000"/>
                </a:solidFill>
                <a:effectLst/>
                <a:latin typeface="Times New Roman" panose="02020603050405020304" pitchFamily="18" charset="0"/>
                <a:cs typeface="Times New Roman" panose="02020603050405020304" pitchFamily="18" charset="0"/>
              </a:rPr>
              <a:t> ел, </a:t>
            </a:r>
            <a:r>
              <a:rPr lang="ru-RU" sz="1400" b="0" i="0" dirty="0" err="1">
                <a:solidFill>
                  <a:srgbClr val="000000"/>
                </a:solidFill>
                <a:effectLst/>
                <a:latin typeface="Times New Roman" panose="02020603050405020304" pitchFamily="18" charset="0"/>
                <a:cs typeface="Times New Roman" panose="02020603050405020304" pitchFamily="18" charset="0"/>
              </a:rPr>
              <a:t>ойланар</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отбасы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қалыптасса</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елдің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болашағы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зор</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болмақ</a:t>
            </a:r>
            <a:r>
              <a:rPr lang="ru-RU" sz="1400" b="0" i="0" dirty="0">
                <a:solidFill>
                  <a:srgbClr val="000000"/>
                </a:solidFill>
                <a:effectLst/>
                <a:latin typeface="Times New Roman" panose="02020603050405020304" pitchFamily="18" charset="0"/>
                <a:cs typeface="Times New Roman" panose="02020603050405020304" pitchFamily="18" charset="0"/>
              </a:rPr>
              <a:t>.  </a:t>
            </a:r>
            <a:br>
              <a:rPr lang="ru-RU" sz="1400" b="0" i="0" dirty="0">
                <a:solidFill>
                  <a:srgbClr val="000000"/>
                </a:solidFill>
                <a:effectLst/>
                <a:latin typeface="Times New Roman" panose="02020603050405020304" pitchFamily="18" charset="0"/>
                <a:cs typeface="Times New Roman" panose="02020603050405020304" pitchFamily="18" charset="0"/>
              </a:rPr>
            </a:b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Ата-аналардың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оқу</a:t>
            </a:r>
            <a:r>
              <a:rPr lang="ru-RU" sz="1400" b="0" i="0" dirty="0">
                <a:solidFill>
                  <a:srgbClr val="000000"/>
                </a:solidFill>
                <a:effectLst/>
                <a:latin typeface="Times New Roman" panose="02020603050405020304" pitchFamily="18" charset="0"/>
                <a:cs typeface="Times New Roman" panose="02020603050405020304" pitchFamily="18" charset="0"/>
              </a:rPr>
              <a:t> мен </a:t>
            </a:r>
            <a:r>
              <a:rPr lang="ru-RU" sz="1400" b="0" i="0" dirty="0" err="1">
                <a:solidFill>
                  <a:srgbClr val="000000"/>
                </a:solidFill>
                <a:effectLst/>
                <a:latin typeface="Times New Roman" panose="02020603050405020304" pitchFamily="18" charset="0"/>
                <a:cs typeface="Times New Roman" panose="02020603050405020304" pitchFamily="18" charset="0"/>
              </a:rPr>
              <a:t>тәрбие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үдерісіндегі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ынтымақтастық</a:t>
            </a:r>
            <a:r>
              <a:rPr lang="ru-RU" sz="1400" b="0" i="0" dirty="0">
                <a:solidFill>
                  <a:srgbClr val="000000"/>
                </a:solidFill>
                <a:effectLst/>
                <a:latin typeface="Times New Roman" panose="02020603050405020304" pitchFamily="18" charset="0"/>
                <a:cs typeface="Times New Roman" panose="02020603050405020304" pitchFamily="18" charset="0"/>
              </a:rPr>
              <a:t> пен </a:t>
            </a:r>
            <a:r>
              <a:rPr lang="ru-RU" sz="1400" b="0" i="0" dirty="0" err="1">
                <a:solidFill>
                  <a:srgbClr val="000000"/>
                </a:solidFill>
                <a:effectLst/>
                <a:latin typeface="Times New Roman" panose="02020603050405020304" pitchFamily="18" charset="0"/>
                <a:cs typeface="Times New Roman" panose="02020603050405020304" pitchFamily="18" charset="0"/>
              </a:rPr>
              <a:t>бірлескен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жұмысы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жан-жақты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болса</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жемісті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болады</a:t>
            </a:r>
            <a:r>
              <a:rPr lang="ru-RU" sz="1400" b="0" i="0" dirty="0">
                <a:solidFill>
                  <a:srgbClr val="000000"/>
                </a:solidFill>
                <a:effectLst/>
                <a:latin typeface="Times New Roman" panose="02020603050405020304" pitchFamily="18" charset="0"/>
                <a:cs typeface="Times New Roman" panose="02020603050405020304" pitchFamily="18" charset="0"/>
              </a:rPr>
              <a:t>. </a:t>
            </a:r>
            <a:br>
              <a:rPr lang="ru-RU" sz="1400" b="0" i="0" dirty="0">
                <a:solidFill>
                  <a:srgbClr val="000000"/>
                </a:solidFill>
                <a:effectLst/>
                <a:latin typeface="Times New Roman" panose="02020603050405020304" pitchFamily="18" charset="0"/>
                <a:cs typeface="Times New Roman" panose="02020603050405020304" pitchFamily="18" charset="0"/>
              </a:rPr>
            </a:b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Ұрпақ</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тәрбиесі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ұлағатты</a:t>
            </a:r>
            <a:r>
              <a:rPr lang="ru-RU" sz="1400" b="0" i="0" dirty="0">
                <a:solidFill>
                  <a:srgbClr val="000000"/>
                </a:solidFill>
                <a:effectLst/>
                <a:latin typeface="Times New Roman" panose="02020603050405020304" pitchFamily="18" charset="0"/>
                <a:cs typeface="Times New Roman" panose="02020603050405020304" pitchFamily="18" charset="0"/>
              </a:rPr>
              <a:t> болу </a:t>
            </a:r>
            <a:r>
              <a:rPr lang="ru-RU" sz="1400" b="0" i="0" dirty="0" err="1">
                <a:solidFill>
                  <a:srgbClr val="000000"/>
                </a:solidFill>
                <a:effectLst/>
                <a:latin typeface="Times New Roman" panose="02020603050405020304" pitchFamily="18" charset="0"/>
                <a:cs typeface="Times New Roman" panose="02020603050405020304" pitchFamily="18" charset="0"/>
              </a:rPr>
              <a:t>үшін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отбасындағы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ата-ана</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берген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тәрбие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мектепте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жалғасын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тауып</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кішкентай</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бүлдіршін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сапалы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азамат</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болып</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қалыптасу</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үшін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мектеп</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мұғалім</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және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тәрбиеші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жауапты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зор</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міндетті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атқарады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Ең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бастысы</a:t>
            </a:r>
            <a:r>
              <a:rPr lang="ru-RU" sz="1400" b="0" i="0" dirty="0">
                <a:solidFill>
                  <a:srgbClr val="000000"/>
                </a:solidFill>
                <a:effectLst/>
                <a:latin typeface="Times New Roman" panose="02020603050405020304" pitchFamily="18" charset="0"/>
                <a:cs typeface="Times New Roman" panose="02020603050405020304" pitchFamily="18" charset="0"/>
              </a:rPr>
              <a:t> – бала </a:t>
            </a:r>
            <a:r>
              <a:rPr lang="ru-RU" sz="1400" b="0" i="0" dirty="0" err="1">
                <a:solidFill>
                  <a:srgbClr val="000000"/>
                </a:solidFill>
                <a:effectLst/>
                <a:latin typeface="Times New Roman" panose="02020603050405020304" pitchFamily="18" charset="0"/>
                <a:cs typeface="Times New Roman" panose="02020603050405020304" pitchFamily="18" charset="0"/>
              </a:rPr>
              <a:t>ата-ананың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оның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оқудағы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жетістіктеріне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қызығушылығын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сезінуі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керек</a:t>
            </a:r>
            <a:r>
              <a:rPr lang="ru-RU" sz="1400" b="0" i="0" dirty="0">
                <a:solidFill>
                  <a:srgbClr val="000000"/>
                </a:solidFill>
                <a:effectLst/>
                <a:latin typeface="Times New Roman" panose="02020603050405020304" pitchFamily="18" charset="0"/>
                <a:cs typeface="Times New Roman" panose="02020603050405020304" pitchFamily="18" charset="0"/>
              </a:rPr>
              <a:t>.  </a:t>
            </a:r>
            <a:br>
              <a:rPr lang="ru-RU" sz="1400" b="0" i="0" dirty="0">
                <a:solidFill>
                  <a:srgbClr val="000000"/>
                </a:solidFill>
                <a:effectLst/>
                <a:latin typeface="Times New Roman" panose="02020603050405020304" pitchFamily="18" charset="0"/>
                <a:cs typeface="Times New Roman" panose="02020603050405020304" pitchFamily="18" charset="0"/>
              </a:rPr>
            </a:br>
            <a:r>
              <a:rPr lang="ru-RU" sz="1400" b="0" i="0" dirty="0">
                <a:solidFill>
                  <a:srgbClr val="000000"/>
                </a:solidFill>
                <a:effectLst/>
                <a:latin typeface="Times New Roman" panose="02020603050405020304" pitchFamily="18" charset="0"/>
                <a:cs typeface="Times New Roman" panose="02020603050405020304" pitchFamily="18" charset="0"/>
              </a:rPr>
              <a:t>Кез </a:t>
            </a:r>
            <a:r>
              <a:rPr lang="ru-RU" sz="1400" b="0" i="0" dirty="0" err="1">
                <a:solidFill>
                  <a:srgbClr val="000000"/>
                </a:solidFill>
                <a:effectLst/>
                <a:latin typeface="Times New Roman" panose="02020603050405020304" pitchFamily="18" charset="0"/>
                <a:cs typeface="Times New Roman" panose="02020603050405020304" pitchFamily="18" charset="0"/>
              </a:rPr>
              <a:t>келген</a:t>
            </a:r>
            <a:r>
              <a:rPr lang="ru-RU" sz="1400" b="0" i="0" dirty="0">
                <a:solidFill>
                  <a:srgbClr val="000000"/>
                </a:solidFill>
                <a:effectLst/>
                <a:latin typeface="Times New Roman" panose="02020603050405020304" pitchFamily="18" charset="0"/>
                <a:cs typeface="Times New Roman" panose="02020603050405020304" pitchFamily="18" charset="0"/>
              </a:rPr>
              <a:t> бала </a:t>
            </a:r>
            <a:r>
              <a:rPr lang="ru-RU" sz="1400" b="0" i="0" dirty="0" err="1">
                <a:solidFill>
                  <a:srgbClr val="000000"/>
                </a:solidFill>
                <a:effectLst/>
                <a:latin typeface="Times New Roman" panose="02020603050405020304" pitchFamily="18" charset="0"/>
                <a:cs typeface="Times New Roman" panose="02020603050405020304" pitchFamily="18" charset="0"/>
              </a:rPr>
              <a:t>үлгілі</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немесе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үлгермейтін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болсын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шапшаң</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немесе</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сылбыр</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болсын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ол</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өзін</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жақсы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көру</a:t>
            </a:r>
            <a:r>
              <a:rPr lang="ru-RU" sz="1400" b="0" i="0" dirty="0">
                <a:solidFill>
                  <a:srgbClr val="000000"/>
                </a:solidFill>
                <a:effectLst/>
                <a:latin typeface="Times New Roman" panose="02020603050405020304" pitchFamily="18" charset="0"/>
                <a:cs typeface="Times New Roman" panose="02020603050405020304" pitchFamily="18" charset="0"/>
              </a:rPr>
              <a:t> мен </a:t>
            </a:r>
            <a:r>
              <a:rPr lang="ru-RU" sz="1400" b="0" i="0" dirty="0" err="1">
                <a:solidFill>
                  <a:srgbClr val="000000"/>
                </a:solidFill>
                <a:effectLst/>
                <a:latin typeface="Times New Roman" panose="02020603050405020304" pitchFamily="18" charset="0"/>
                <a:cs typeface="Times New Roman" panose="02020603050405020304" pitchFamily="18" charset="0"/>
              </a:rPr>
              <a:t>сыйлауды</a:t>
            </a:r>
            <a:r>
              <a:rPr lang="ru-RU" sz="1400" b="0" i="0" dirty="0">
                <a:solidFill>
                  <a:srgbClr val="000000"/>
                </a:solidFill>
                <a:effectLst/>
                <a:latin typeface="Times New Roman" panose="02020603050405020304" pitchFamily="18" charset="0"/>
                <a:cs typeface="Times New Roman" panose="02020603050405020304" pitchFamily="18" charset="0"/>
              </a:rPr>
              <a:t> </a:t>
            </a:r>
            <a:r>
              <a:rPr lang="ru-RU" sz="1400" b="0" i="0" dirty="0" err="1">
                <a:solidFill>
                  <a:srgbClr val="000000"/>
                </a:solidFill>
                <a:effectLst/>
                <a:latin typeface="Times New Roman" panose="02020603050405020304" pitchFamily="18" charset="0"/>
                <a:cs typeface="Times New Roman" panose="02020603050405020304" pitchFamily="18" charset="0"/>
              </a:rPr>
              <a:t>қалайды</a:t>
            </a:r>
            <a:endParaRPr lang="ru-RU" sz="14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1AE5E257-6D8E-4AF1-A820-27C16C80D88F}"/>
              </a:ext>
            </a:extLst>
          </p:cNvPr>
          <p:cNvSpPr/>
          <p:nvPr/>
        </p:nvSpPr>
        <p:spPr>
          <a:xfrm>
            <a:off x="1115616" y="44624"/>
            <a:ext cx="7227236" cy="584775"/>
          </a:xfrm>
          <a:prstGeom prst="rect">
            <a:avLst/>
          </a:prstGeom>
          <a:noFill/>
        </p:spPr>
        <p:txBody>
          <a:bodyPr wrap="none" lIns="91440" tIns="45720" rIns="91440" bIns="45720">
            <a:spAutoFit/>
          </a:bodyPr>
          <a:lstStyle/>
          <a:p>
            <a:pPr algn="ctr"/>
            <a:r>
              <a:rPr lang="ru-RU" sz="3200" b="1" i="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3. </a:t>
            </a:r>
            <a:r>
              <a:rPr lang="ru-RU" sz="3200" b="1" i="0"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Отбасының</a:t>
            </a:r>
            <a:r>
              <a:rPr lang="ru-RU" sz="3200" b="1" i="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 бала </a:t>
            </a:r>
            <a:r>
              <a:rPr lang="ru-RU" sz="3200" b="1" i="0"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тәрбиесіндегі</a:t>
            </a:r>
            <a:r>
              <a:rPr lang="ru-RU" sz="3200" b="1" i="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 </a:t>
            </a:r>
            <a:r>
              <a:rPr lang="ru-RU" sz="3200" b="1" i="0"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рөлі</a:t>
            </a:r>
            <a:endParaRPr lang="ru-KZ"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748453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18C88D-B7DF-4F85-8019-B04923FFEE5C}"/>
              </a:ext>
            </a:extLst>
          </p:cNvPr>
          <p:cNvSpPr txBox="1"/>
          <p:nvPr/>
        </p:nvSpPr>
        <p:spPr>
          <a:xfrm>
            <a:off x="1151112" y="394693"/>
            <a:ext cx="7920880" cy="3488134"/>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1000"/>
              </a:spcBef>
              <a:spcAft>
                <a:spcPts val="0"/>
              </a:spcAft>
              <a:buClr>
                <a:srgbClr val="E78712"/>
              </a:buClr>
              <a:buSzTx/>
              <a:buFont typeface="Wingdings" panose="05000000000000000000" pitchFamily="2" charset="2"/>
              <a:buChar char="Ø"/>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Бала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тәрбиесі</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негізі</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ата-анада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жатқанын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естен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шығармауға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285750" marR="0" lvl="0" indent="-285750" algn="l" defTabSz="457200" rtl="0" eaLnBrk="1" fontAlgn="auto" latinLnBrk="0" hangingPunct="1">
              <a:lnSpc>
                <a:spcPct val="100000"/>
              </a:lnSpc>
              <a:spcBef>
                <a:spcPts val="1000"/>
              </a:spcBef>
              <a:spcAft>
                <a:spcPts val="0"/>
              </a:spcAft>
              <a:buClr>
                <a:srgbClr val="E78712"/>
              </a:buClr>
              <a:buSzTx/>
              <a:buFont typeface="Wingdings" panose="05000000000000000000" pitchFamily="2" charset="2"/>
              <a:buChar char="Ø"/>
              <a:tabLst/>
              <a:defRPr/>
            </a:pP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Мектеппен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байланыста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болып</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баланың</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сабақтан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қалмауын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кешікпей</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келуін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қадағалауға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lang="ru-RU" sz="1400" dirty="0">
              <a:solidFill>
                <a:prstClr val="black">
                  <a:lumMod val="75000"/>
                  <a:lumOff val="25000"/>
                </a:prstClr>
              </a:solidFill>
              <a:latin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0000"/>
              </a:lnSpc>
              <a:spcBef>
                <a:spcPts val="1000"/>
              </a:spcBef>
              <a:spcAft>
                <a:spcPts val="0"/>
              </a:spcAft>
              <a:buClr>
                <a:srgbClr val="E78712"/>
              </a:buClr>
              <a:buSzTx/>
              <a:buFont typeface="Wingdings" panose="05000000000000000000" pitchFamily="2" charset="2"/>
              <a:buChar char="Ø"/>
              <a:tabLst/>
              <a:defRPr/>
            </a:pP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Балалардың</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өмірі</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мен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оқуы</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үшін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олардың</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рухани</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дамуын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адамгершілік</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жағынан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қалыптасуын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қамтамасыз</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ететін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жағдайлар</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жасауға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lang="ru-RU" sz="1400" dirty="0">
              <a:solidFill>
                <a:prstClr val="black">
                  <a:lumMod val="75000"/>
                  <a:lumOff val="25000"/>
                </a:prstClr>
              </a:solidFill>
              <a:latin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0000"/>
              </a:lnSpc>
              <a:spcBef>
                <a:spcPts val="1000"/>
              </a:spcBef>
              <a:spcAft>
                <a:spcPts val="0"/>
              </a:spcAft>
              <a:buClr>
                <a:srgbClr val="E78712"/>
              </a:buClr>
              <a:buSzTx/>
              <a:buFont typeface="Wingdings" panose="05000000000000000000" pitchFamily="2" charset="2"/>
              <a:buChar char="Ø"/>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Баланы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оқулықтар</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мен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басқа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оқу</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құралдарымен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толық</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қамтамасыз</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етуге</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lang="ru-RU" sz="1400" dirty="0">
              <a:solidFill>
                <a:prstClr val="black">
                  <a:lumMod val="75000"/>
                  <a:lumOff val="25000"/>
                </a:prstClr>
              </a:solidFill>
              <a:latin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0000"/>
              </a:lnSpc>
              <a:spcBef>
                <a:spcPts val="1000"/>
              </a:spcBef>
              <a:spcAft>
                <a:spcPts val="0"/>
              </a:spcAft>
              <a:buClr>
                <a:srgbClr val="E78712"/>
              </a:buClr>
              <a:buSzTx/>
              <a:buFont typeface="Wingdings" panose="05000000000000000000" pitchFamily="2" charset="2"/>
              <a:buChar char="Ø"/>
              <a:tabLst/>
              <a:defRPr/>
            </a:pP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Салауатты</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өмірді</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насихаттауда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баласына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үлгі</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көрсетуге</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285750" marR="0" lvl="0" indent="-285750" algn="l" defTabSz="457200" rtl="0" eaLnBrk="1" fontAlgn="auto" latinLnBrk="0" hangingPunct="1">
              <a:lnSpc>
                <a:spcPct val="100000"/>
              </a:lnSpc>
              <a:spcBef>
                <a:spcPts val="1000"/>
              </a:spcBef>
              <a:spcAft>
                <a:spcPts val="0"/>
              </a:spcAft>
              <a:buClr>
                <a:srgbClr val="E78712"/>
              </a:buClr>
              <a:buSzTx/>
              <a:buFont typeface="Wingdings" panose="05000000000000000000" pitchFamily="2" charset="2"/>
              <a:buChar char="Ø"/>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Баланың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жеке</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басын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қорлайтындай</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жаза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қолданбауға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285750" marR="0" lvl="0" indent="-285750" algn="l" defTabSz="457200" rtl="0" eaLnBrk="1" fontAlgn="auto" latinLnBrk="0" hangingPunct="1">
              <a:lnSpc>
                <a:spcPct val="100000"/>
              </a:lnSpc>
              <a:spcBef>
                <a:spcPts val="1000"/>
              </a:spcBef>
              <a:spcAft>
                <a:spcPts val="0"/>
              </a:spcAft>
              <a:buClr>
                <a:srgbClr val="E78712"/>
              </a:buClr>
              <a:buSzTx/>
              <a:buFont typeface="Wingdings" panose="05000000000000000000" pitchFamily="2" charset="2"/>
              <a:buChar char="Ø"/>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Мұғалімдердің</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құқын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беделін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абыройын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сыйлауға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lang="ru-RU" sz="1400" dirty="0">
              <a:solidFill>
                <a:prstClr val="black">
                  <a:lumMod val="75000"/>
                  <a:lumOff val="25000"/>
                </a:prstClr>
              </a:solidFill>
              <a:latin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0000"/>
              </a:lnSpc>
              <a:spcBef>
                <a:spcPts val="1000"/>
              </a:spcBef>
              <a:spcAft>
                <a:spcPts val="0"/>
              </a:spcAft>
              <a:buClr>
                <a:srgbClr val="E78712"/>
              </a:buClr>
              <a:buSzTx/>
              <a:buFont typeface="Wingdings" panose="05000000000000000000" pitchFamily="2" charset="2"/>
              <a:buChar char="Ø"/>
              <a:tabLst/>
              <a:defRPr/>
            </a:pP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Көше</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ережелерін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сақтауды</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еске</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салып</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тұруға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lang="ru-RU" sz="1400" dirty="0">
              <a:solidFill>
                <a:prstClr val="black">
                  <a:lumMod val="75000"/>
                  <a:lumOff val="25000"/>
                </a:prstClr>
              </a:solidFill>
              <a:latin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0000"/>
              </a:lnSpc>
              <a:spcBef>
                <a:spcPts val="1000"/>
              </a:spcBef>
              <a:spcAft>
                <a:spcPts val="0"/>
              </a:spcAft>
              <a:buClr>
                <a:srgbClr val="E78712"/>
              </a:buClr>
              <a:buSzTx/>
              <a:buFont typeface="Wingdings" panose="05000000000000000000" pitchFamily="2" charset="2"/>
              <a:buChar char="Ø"/>
              <a:tabLst/>
              <a:defRPr/>
            </a:pP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Үнемі</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сынып</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жетекшісімен</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тығыз</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байланыста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болып</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ата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аналар</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жиналысына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қатысып</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отыруға</a:t>
            </a:r>
            <a:r>
              <a:rPr kumimoji="0" lang="ru-RU"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ru-KZ" sz="1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DDEC2FEB-73E2-4A4D-AB83-3E5329AB2AEF}"/>
              </a:ext>
            </a:extLst>
          </p:cNvPr>
          <p:cNvSpPr txBox="1"/>
          <p:nvPr/>
        </p:nvSpPr>
        <p:spPr>
          <a:xfrm>
            <a:off x="971600" y="4293096"/>
            <a:ext cx="7920880" cy="2462213"/>
          </a:xfrm>
          <a:prstGeom prst="rect">
            <a:avLst/>
          </a:prstGeom>
          <a:noFill/>
        </p:spPr>
        <p:txBody>
          <a:bodyPr wrap="square">
            <a:spAutoFit/>
          </a:bodyPr>
          <a:lstStyle/>
          <a:p>
            <a:pPr marL="285750" indent="-285750">
              <a:buFont typeface="Wingdings" panose="05000000000000000000" pitchFamily="2" charset="2"/>
              <a:buChar char="q"/>
            </a:pPr>
            <a:r>
              <a:rPr lang="ru-RU" sz="1400" b="0" i="0" dirty="0">
                <a:solidFill>
                  <a:srgbClr val="000000"/>
                </a:solidFill>
                <a:effectLst/>
                <a:latin typeface="Times New Roman" panose="02020603050405020304" pitchFamily="18" charset="0"/>
              </a:rPr>
              <a:t>Баланың </a:t>
            </a:r>
            <a:r>
              <a:rPr lang="ru-RU" sz="1400" b="0" i="0" dirty="0" err="1">
                <a:solidFill>
                  <a:srgbClr val="000000"/>
                </a:solidFill>
                <a:effectLst/>
                <a:latin typeface="Times New Roman" panose="02020603050405020304" pitchFamily="18" charset="0"/>
              </a:rPr>
              <a:t>тәрбиесін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қолға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алғанда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жаман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көңіл-күймен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бастаған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дұрыс</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емес</a:t>
            </a:r>
            <a:r>
              <a:rPr lang="ru-RU" sz="1400" b="0" i="0" dirty="0">
                <a:solidFill>
                  <a:srgbClr val="000000"/>
                </a:solidFill>
                <a:effectLst/>
                <a:latin typeface="Times New Roman" panose="02020603050405020304" pitchFamily="18" charset="0"/>
              </a:rPr>
              <a:t>. </a:t>
            </a:r>
          </a:p>
          <a:p>
            <a:pPr marL="171450" indent="-171450">
              <a:buFont typeface="Wingdings" panose="05000000000000000000" pitchFamily="2" charset="2"/>
              <a:buChar char="q"/>
            </a:pPr>
            <a:r>
              <a:rPr lang="ru-RU" sz="1400" b="0" i="0" dirty="0" err="1">
                <a:solidFill>
                  <a:srgbClr val="000000"/>
                </a:solidFill>
                <a:effectLst/>
                <a:latin typeface="Times New Roman" panose="02020603050405020304" pitchFamily="18" charset="0"/>
              </a:rPr>
              <a:t>Ең</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алдымен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баладан</a:t>
            </a:r>
            <a:r>
              <a:rPr lang="ru-RU" sz="1400" b="0" i="0" dirty="0">
                <a:solidFill>
                  <a:srgbClr val="000000"/>
                </a:solidFill>
                <a:effectLst/>
                <a:latin typeface="Times New Roman" panose="02020603050405020304" pitchFamily="18" charset="0"/>
              </a:rPr>
              <a:t> не </a:t>
            </a:r>
            <a:r>
              <a:rPr lang="ru-RU" sz="1400" b="0" i="0" dirty="0" err="1">
                <a:solidFill>
                  <a:srgbClr val="000000"/>
                </a:solidFill>
                <a:effectLst/>
                <a:latin typeface="Times New Roman" panose="02020603050405020304" pitchFamily="18" charset="0"/>
              </a:rPr>
              <a:t>талап</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етесіз,соны</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жақсылап</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анықтап</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алыңыз</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және</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балаға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түсіндіріп</a:t>
            </a:r>
            <a:r>
              <a:rPr lang="ru-RU" sz="1400" b="0" i="0" dirty="0">
                <a:solidFill>
                  <a:srgbClr val="000000"/>
                </a:solidFill>
                <a:effectLst/>
                <a:latin typeface="Times New Roman" panose="02020603050405020304" pitchFamily="18" charset="0"/>
              </a:rPr>
              <a:t>, осы </a:t>
            </a:r>
            <a:r>
              <a:rPr lang="ru-RU" sz="1400" b="0" i="0" dirty="0" err="1">
                <a:solidFill>
                  <a:srgbClr val="000000"/>
                </a:solidFill>
                <a:effectLst/>
                <a:latin typeface="Times New Roman" panose="02020603050405020304" pitchFamily="18" charset="0"/>
              </a:rPr>
              <a:t>ұсынысқа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қалай</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қарайды</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сол</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жайлы</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біліп</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алыңыз</a:t>
            </a:r>
            <a:r>
              <a:rPr lang="ru-RU" sz="1400" b="0" i="0" dirty="0">
                <a:solidFill>
                  <a:srgbClr val="000000"/>
                </a:solidFill>
                <a:effectLst/>
                <a:latin typeface="Times New Roman" panose="02020603050405020304" pitchFamily="18" charset="0"/>
              </a:rPr>
              <a:t>.  </a:t>
            </a:r>
          </a:p>
          <a:p>
            <a:pPr marL="171450" indent="-171450">
              <a:buFont typeface="Wingdings" panose="05000000000000000000" pitchFamily="2" charset="2"/>
              <a:buChar char="q"/>
            </a:pPr>
            <a:r>
              <a:rPr lang="ru-RU" sz="1400" b="0" i="0" dirty="0" err="1">
                <a:solidFill>
                  <a:srgbClr val="000000"/>
                </a:solidFill>
                <a:effectLst/>
                <a:latin typeface="Times New Roman" panose="02020603050405020304" pitchFamily="18" charset="0"/>
              </a:rPr>
              <a:t>Балаңызға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еркіндік</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беріңіз.Әрбір</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қадамын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тексермей</a:t>
            </a:r>
            <a:r>
              <a:rPr lang="ru-RU" sz="1400" b="0" i="0" dirty="0">
                <a:solidFill>
                  <a:srgbClr val="000000"/>
                </a:solidFill>
                <a:effectLst/>
                <a:latin typeface="Times New Roman" panose="02020603050405020304" pitchFamily="18" charset="0"/>
              </a:rPr>
              <a:t>, тек </a:t>
            </a:r>
            <a:r>
              <a:rPr lang="ru-RU" sz="1400" b="0" i="0" dirty="0" err="1">
                <a:solidFill>
                  <a:srgbClr val="000000"/>
                </a:solidFill>
                <a:effectLst/>
                <a:latin typeface="Times New Roman" panose="02020603050405020304" pitchFamily="18" charset="0"/>
              </a:rPr>
              <a:t>қана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тәрбиелей</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біліңіз</a:t>
            </a:r>
            <a:r>
              <a:rPr lang="ru-RU" sz="1400" b="0" i="0" dirty="0">
                <a:solidFill>
                  <a:srgbClr val="000000"/>
                </a:solidFill>
                <a:effectLst/>
                <a:latin typeface="Times New Roman" panose="02020603050405020304" pitchFamily="18" charset="0"/>
              </a:rPr>
              <a:t>.  </a:t>
            </a:r>
          </a:p>
          <a:p>
            <a:pPr marL="171450" indent="-171450">
              <a:buFont typeface="Wingdings" panose="05000000000000000000" pitchFamily="2" charset="2"/>
              <a:buChar char="q"/>
            </a:pPr>
            <a:r>
              <a:rPr lang="ru-RU" sz="1400" b="0" i="0" dirty="0" err="1">
                <a:solidFill>
                  <a:srgbClr val="000000"/>
                </a:solidFill>
                <a:effectLst/>
                <a:latin typeface="Times New Roman" panose="02020603050405020304" pitchFamily="18" charset="0"/>
              </a:rPr>
              <a:t>Балаңызға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дайын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шешімді</a:t>
            </a:r>
            <a:r>
              <a:rPr lang="ru-RU" sz="1400" b="0" i="0" dirty="0">
                <a:solidFill>
                  <a:srgbClr val="000000"/>
                </a:solidFill>
                <a:effectLst/>
                <a:latin typeface="Times New Roman" panose="02020603050405020304" pitchFamily="18" charset="0"/>
              </a:rPr>
              <a:t> </a:t>
            </a:r>
            <a:r>
              <a:rPr lang="ru-RU" sz="1400" b="0" i="0" u="none" strike="noStrike" dirty="0" err="1">
                <a:solidFill>
                  <a:srgbClr val="000000"/>
                </a:solidFill>
                <a:effectLst/>
                <a:latin typeface="Times New Roman" panose="02020603050405020304" pitchFamily="18" charset="0"/>
              </a:rPr>
              <a:t>шеше</a:t>
            </a:r>
            <a:r>
              <a:rPr lang="ru-RU" sz="1400" b="0" i="0" u="none" strike="noStrike" dirty="0">
                <a:solidFill>
                  <a:srgbClr val="000000"/>
                </a:solidFill>
                <a:effectLst/>
                <a:latin typeface="Times New Roman" panose="02020603050405020304" pitchFamily="18" charset="0"/>
              </a:rPr>
              <a:t> </a:t>
            </a:r>
            <a:r>
              <a:rPr lang="ru-RU" sz="1400" b="0" i="0" u="none" strike="noStrike" dirty="0" err="1">
                <a:solidFill>
                  <a:srgbClr val="000000"/>
                </a:solidFill>
                <a:effectLst/>
                <a:latin typeface="Times New Roman" panose="02020603050405020304" pitchFamily="18" charset="0"/>
              </a:rPr>
              <a:t>білуге</a:t>
            </a:r>
            <a:r>
              <a:rPr lang="ru-RU" sz="1400" b="0" i="0" u="none" strike="noStrike" dirty="0">
                <a:solidFill>
                  <a:srgbClr val="000000"/>
                </a:solidFill>
                <a:effectLst/>
                <a:latin typeface="Times New Roman" panose="02020603050405020304" pitchFamily="18" charset="0"/>
              </a:rPr>
              <a:t> </a:t>
            </a:r>
            <a:r>
              <a:rPr lang="ru-RU" sz="1400" b="0" i="0" u="none" strike="noStrike" dirty="0" err="1">
                <a:solidFill>
                  <a:srgbClr val="000000"/>
                </a:solidFill>
                <a:effectLst/>
                <a:latin typeface="Times New Roman" panose="02020603050405020304" pitchFamily="18" charset="0"/>
              </a:rPr>
              <a:t>көмектеспеңіз</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керісінше</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оған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жетудің</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жолын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көрсетіңіз</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уақыты</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келгенде</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балаңызбен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мақсатқа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жетудің</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шынайы</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және</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өтірік</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қадамдарын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ажыратыңыз</a:t>
            </a:r>
            <a:r>
              <a:rPr lang="ru-RU" sz="1400" b="0" i="0" dirty="0">
                <a:solidFill>
                  <a:srgbClr val="000000"/>
                </a:solidFill>
                <a:effectLst/>
                <a:latin typeface="Times New Roman" panose="02020603050405020304" pitchFamily="18" charset="0"/>
              </a:rPr>
              <a:t>.  </a:t>
            </a:r>
          </a:p>
          <a:p>
            <a:pPr marL="171450" indent="-171450">
              <a:buFont typeface="Wingdings" panose="05000000000000000000" pitchFamily="2" charset="2"/>
              <a:buChar char="q"/>
            </a:pPr>
            <a:r>
              <a:rPr lang="ru-RU" sz="1400" b="0" i="0" dirty="0" err="1">
                <a:solidFill>
                  <a:srgbClr val="000000"/>
                </a:solidFill>
                <a:effectLst/>
                <a:latin typeface="Times New Roman" panose="02020603050405020304" pitchFamily="18" charset="0"/>
              </a:rPr>
              <a:t>Балаңыздың</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ең</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алғашқы</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арманына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жеткен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уақытты</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жіберіп</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алмаңыз</a:t>
            </a:r>
            <a:r>
              <a:rPr lang="ru-RU" sz="1400" b="0" i="0" dirty="0">
                <a:solidFill>
                  <a:srgbClr val="000000"/>
                </a:solidFill>
                <a:effectLst/>
                <a:latin typeface="Times New Roman" panose="02020603050405020304" pitchFamily="18" charset="0"/>
              </a:rPr>
              <a:t>.  </a:t>
            </a:r>
          </a:p>
          <a:p>
            <a:pPr marL="171450" indent="-171450">
              <a:buFont typeface="Wingdings" panose="05000000000000000000" pitchFamily="2" charset="2"/>
              <a:buChar char="q"/>
            </a:pPr>
            <a:r>
              <a:rPr lang="ru-RU" sz="1400" b="0" i="0" dirty="0" err="1">
                <a:solidFill>
                  <a:srgbClr val="000000"/>
                </a:solidFill>
                <a:effectLst/>
                <a:latin typeface="Times New Roman" panose="02020603050405020304" pitchFamily="18" charset="0"/>
              </a:rPr>
              <a:t>Уақытында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ескерту</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жұмыстарын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жасаңыз</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жағдайды</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бағалаңыз</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содан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соң</a:t>
            </a:r>
            <a:r>
              <a:rPr lang="ru-RU" sz="1400" b="0" i="0" dirty="0">
                <a:solidFill>
                  <a:srgbClr val="000000"/>
                </a:solidFill>
                <a:effectLst/>
                <a:latin typeface="Times New Roman" panose="02020603050405020304" pitchFamily="18" charset="0"/>
              </a:rPr>
              <a:t> пауза </a:t>
            </a:r>
            <a:r>
              <a:rPr lang="ru-RU" sz="1400" b="0" i="0" dirty="0" err="1">
                <a:solidFill>
                  <a:srgbClr val="000000"/>
                </a:solidFill>
                <a:effectLst/>
                <a:latin typeface="Times New Roman" panose="02020603050405020304" pitchFamily="18" charset="0"/>
              </a:rPr>
              <a:t>жасап</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естілген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сөздерді</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қабылдауға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мүмкіндік</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беріңіз</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Ең</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алдымен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жеке</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тұлғаны</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емес</a:t>
            </a:r>
            <a:r>
              <a:rPr lang="ru-RU" sz="1400" b="0" i="0" dirty="0">
                <a:solidFill>
                  <a:srgbClr val="000000"/>
                </a:solidFill>
                <a:effectLst/>
                <a:latin typeface="Times New Roman" panose="02020603050405020304" pitchFamily="18" charset="0"/>
              </a:rPr>
              <a:t>, ал </a:t>
            </a:r>
            <a:r>
              <a:rPr lang="ru-RU" sz="1400" b="0" i="0" dirty="0" err="1">
                <a:solidFill>
                  <a:srgbClr val="000000"/>
                </a:solidFill>
                <a:effectLst/>
                <a:latin typeface="Times New Roman" panose="02020603050405020304" pitchFamily="18" charset="0"/>
              </a:rPr>
              <a:t>жағдайды</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бағалау</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керек</a:t>
            </a:r>
            <a:r>
              <a:rPr lang="ru-RU" sz="1400" b="0" i="0" dirty="0">
                <a:solidFill>
                  <a:srgbClr val="000000"/>
                </a:solidFill>
                <a:effectLst/>
                <a:latin typeface="Times New Roman" panose="02020603050405020304" pitchFamily="18" charset="0"/>
              </a:rPr>
              <a:t>. Баланың </a:t>
            </a:r>
            <a:r>
              <a:rPr lang="ru-RU" sz="1400" b="0" i="0" dirty="0" err="1">
                <a:solidFill>
                  <a:srgbClr val="000000"/>
                </a:solidFill>
                <a:effectLst/>
                <a:latin typeface="Times New Roman" panose="02020603050405020304" pitchFamily="18" charset="0"/>
              </a:rPr>
              <a:t>жасаған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қателіктеріне</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қарамастан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балаға</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мейірім</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көрсетіңіз</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жанынан</a:t>
            </a:r>
            <a:r>
              <a:rPr lang="ru-RU" sz="1400" b="0" i="0" dirty="0">
                <a:solidFill>
                  <a:srgbClr val="000000"/>
                </a:solidFill>
                <a:effectLst/>
                <a:latin typeface="Times New Roman" panose="02020603050405020304" pitchFamily="18" charset="0"/>
              </a:rPr>
              <a:t> </a:t>
            </a:r>
            <a:r>
              <a:rPr lang="ru-RU" sz="1400" b="0" i="0" dirty="0" err="1">
                <a:solidFill>
                  <a:srgbClr val="000000"/>
                </a:solidFill>
                <a:effectLst/>
                <a:latin typeface="Times New Roman" panose="02020603050405020304" pitchFamily="18" charset="0"/>
              </a:rPr>
              <a:t>табылыңыз</a:t>
            </a:r>
            <a:r>
              <a:rPr lang="ru-RU" sz="1400" b="0" i="0" dirty="0">
                <a:solidFill>
                  <a:srgbClr val="000000"/>
                </a:solidFill>
                <a:effectLst/>
                <a:latin typeface="Times New Roman" panose="02020603050405020304" pitchFamily="18" charset="0"/>
              </a:rPr>
              <a:t>.  </a:t>
            </a:r>
          </a:p>
        </p:txBody>
      </p:sp>
      <p:sp>
        <p:nvSpPr>
          <p:cNvPr id="8" name="Прямоугольник 7">
            <a:extLst>
              <a:ext uri="{FF2B5EF4-FFF2-40B4-BE49-F238E27FC236}">
                <a16:creationId xmlns:a16="http://schemas.microsoft.com/office/drawing/2014/main" id="{736666DE-7708-4BC3-BD44-0C33BD1CE3D5}"/>
              </a:ext>
            </a:extLst>
          </p:cNvPr>
          <p:cNvSpPr/>
          <p:nvPr/>
        </p:nvSpPr>
        <p:spPr>
          <a:xfrm>
            <a:off x="1776391" y="3811012"/>
            <a:ext cx="5591211" cy="584775"/>
          </a:xfrm>
          <a:prstGeom prst="rect">
            <a:avLst/>
          </a:prstGeom>
          <a:noFill/>
        </p:spPr>
        <p:txBody>
          <a:bodyPr wrap="none" lIns="91440" tIns="45720" rIns="91440" bIns="45720">
            <a:spAutoFit/>
          </a:bodyPr>
          <a:lstStyle/>
          <a:p>
            <a:pPr algn="ctr"/>
            <a:r>
              <a:rPr lang="ru-RU" sz="3200" b="1" i="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Тәрбиеге </a:t>
            </a:r>
            <a:r>
              <a:rPr lang="ru-RU" sz="3200" b="1" i="0"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қатысты</a:t>
            </a:r>
            <a:r>
              <a:rPr lang="ru-RU" sz="3200" b="1" i="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 </a:t>
            </a:r>
            <a:r>
              <a:rPr lang="ru-RU" sz="3200" b="1" i="0"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кеңестер</a:t>
            </a:r>
            <a:r>
              <a:rPr lang="ru-RU" sz="3200" b="1" i="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 </a:t>
            </a:r>
            <a:endParaRPr lang="ru-KZ"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Прямоугольник 8">
            <a:extLst>
              <a:ext uri="{FF2B5EF4-FFF2-40B4-BE49-F238E27FC236}">
                <a16:creationId xmlns:a16="http://schemas.microsoft.com/office/drawing/2014/main" id="{098B663B-8854-4B05-862D-8A35D82F4BDD}"/>
              </a:ext>
            </a:extLst>
          </p:cNvPr>
          <p:cNvSpPr/>
          <p:nvPr/>
        </p:nvSpPr>
        <p:spPr>
          <a:xfrm>
            <a:off x="1622310" y="-101731"/>
            <a:ext cx="5899371" cy="646331"/>
          </a:xfrm>
          <a:prstGeom prst="rect">
            <a:avLst/>
          </a:prstGeom>
          <a:noFill/>
        </p:spPr>
        <p:txBody>
          <a:bodyPr wrap="none" lIns="91440" tIns="45720" rIns="91440" bIns="45720">
            <a:spAutoFit/>
          </a:bodyPr>
          <a:lstStyle/>
          <a:p>
            <a:pPr algn="ctr"/>
            <a:r>
              <a:rPr lang="ru-RU"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Ата-</a:t>
            </a:r>
            <a:r>
              <a:rPr lang="ru-RU"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аналардың</a:t>
            </a:r>
            <a:r>
              <a:rPr lang="ru-RU"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ru-RU"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міндеті</a:t>
            </a:r>
            <a:r>
              <a:rPr lang="ru-RU"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Tree>
    <p:extLst>
      <p:ext uri="{BB962C8B-B14F-4D97-AF65-F5344CB8AC3E}">
        <p14:creationId xmlns:p14="http://schemas.microsoft.com/office/powerpoint/2010/main" val="2921991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Прямоугольник 3">
            <a:extLst>
              <a:ext uri="{FF2B5EF4-FFF2-40B4-BE49-F238E27FC236}">
                <a16:creationId xmlns:a16="http://schemas.microsoft.com/office/drawing/2014/main" id="{987A97C0-7B1A-4659-9B89-9138076100F3}"/>
              </a:ext>
            </a:extLst>
          </p:cNvPr>
          <p:cNvSpPr>
            <a:spLocks noChangeArrowheads="1"/>
          </p:cNvSpPr>
          <p:nvPr/>
        </p:nvSpPr>
        <p:spPr bwMode="auto">
          <a:xfrm>
            <a:off x="192880" y="1228050"/>
            <a:ext cx="516572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Темекінің</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түтіні</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адам</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ағзасына</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зиянды</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Темекі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тартылған</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бөлмеде</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немесе</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темекі</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тартып</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ортырған</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адамдардың</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қасында</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болу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зиянды</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екенін</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дәлелдеу</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үшін</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темекі</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шегіп</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жатқан</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адамның</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қасына</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барып</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зерттеу</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жүргіздік</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Темекі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шегіп</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тұрған</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адамның</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қасына</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барған</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соң</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темекінің</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түтініне</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тұңшығып</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демалу</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қиынға</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соға</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бастады</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Негізгі</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белгілер</a:t>
            </a:r>
            <a:r>
              <a:rPr lang="ru-RU" altLang="ru-KZ" dirty="0">
                <a:solidFill>
                  <a:srgbClr val="000000"/>
                </a:solidFill>
                <a:latin typeface="Times New Roman" panose="02020603050405020304" pitchFamily="18" charset="0"/>
                <a:cs typeface="Times New Roman" panose="02020603050405020304" pitchFamily="18" charset="0"/>
              </a:rPr>
              <a:t>:</a:t>
            </a:r>
          </a:p>
          <a:p>
            <a:pPr marL="0" marR="0" lvl="0" indent="0" algn="l" defTabSz="914400" rtl="0" eaLnBrk="1" fontAlgn="t" latinLnBrk="0" hangingPunct="1">
              <a:lnSpc>
                <a:spcPct val="100000"/>
              </a:lnSpc>
              <a:spcBef>
                <a:spcPct val="0"/>
              </a:spcBef>
              <a:spcAft>
                <a:spcPct val="0"/>
              </a:spcAft>
              <a:buClrTx/>
              <a:buSzTx/>
              <a:buFontTx/>
              <a:buNone/>
              <a:tabLst/>
              <a:defRPr/>
            </a:pPr>
            <a:r>
              <a:rPr lang="ru-RU" altLang="ru-KZ" dirty="0">
                <a:solidFill>
                  <a:srgbClr val="000000"/>
                </a:solidFill>
                <a:latin typeface="Times New Roman" panose="02020603050405020304" pitchFamily="18" charset="0"/>
                <a:cs typeface="Times New Roman" panose="02020603050405020304" pitchFamily="18" charset="0"/>
              </a:rPr>
              <a:t>*</a:t>
            </a:r>
            <a:r>
              <a:rPr lang="ru-RU" altLang="ru-KZ" dirty="0" err="1">
                <a:solidFill>
                  <a:srgbClr val="000000"/>
                </a:solidFill>
                <a:latin typeface="Times New Roman" panose="02020603050405020304" pitchFamily="18" charset="0"/>
                <a:cs typeface="Times New Roman" panose="02020603050405020304" pitchFamily="18" charset="0"/>
              </a:rPr>
              <a:t>тыныс</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алу</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қиындады</a:t>
            </a:r>
            <a:r>
              <a:rPr lang="ru-RU" altLang="ru-KZ" dirty="0">
                <a:solidFill>
                  <a:srgbClr val="000000"/>
                </a:solidFill>
                <a:latin typeface="Times New Roman" panose="02020603050405020304" pitchFamily="18" charset="0"/>
                <a:cs typeface="Times New Roman" panose="02020603050405020304" pitchFamily="18" charset="0"/>
              </a:rPr>
              <a:t>;</a:t>
            </a:r>
          </a:p>
          <a:p>
            <a:pPr marL="0" marR="0" lvl="0" indent="0" algn="l" defTabSz="914400" rtl="0" eaLnBrk="1" fontAlgn="t" latinLnBrk="0" hangingPunct="1">
              <a:lnSpc>
                <a:spcPct val="100000"/>
              </a:lnSpc>
              <a:spcBef>
                <a:spcPct val="0"/>
              </a:spcBef>
              <a:spcAft>
                <a:spcPct val="0"/>
              </a:spcAft>
              <a:buClrTx/>
              <a:buSzTx/>
              <a:buFontTx/>
              <a:buNone/>
              <a:tabLst/>
              <a:defRPr/>
            </a:pP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тыныс</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алу</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жолдарындағы</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тамақ</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ауыра</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бастады</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t" latinLnBrk="0" hangingPunct="1">
              <a:lnSpc>
                <a:spcPct val="100000"/>
              </a:lnSpc>
              <a:spcBef>
                <a:spcPct val="0"/>
              </a:spcBef>
              <a:spcAft>
                <a:spcPct val="0"/>
              </a:spcAft>
              <a:buClrTx/>
              <a:buSzTx/>
              <a:buFontTx/>
              <a:buNone/>
              <a:tabLst/>
              <a:defRPr/>
            </a:pPr>
            <a:r>
              <a:rPr lang="ru-RU" altLang="ru-KZ" dirty="0">
                <a:solidFill>
                  <a:srgbClr val="000000"/>
                </a:solidFill>
                <a:latin typeface="Times New Roman" panose="02020603050405020304" pitchFamily="18" charset="0"/>
                <a:cs typeface="Times New Roman" panose="02020603050405020304" pitchFamily="18" charset="0"/>
              </a:rPr>
              <a:t>*</a:t>
            </a:r>
            <a:r>
              <a:rPr lang="ru-RU" altLang="ru-KZ" dirty="0" err="1">
                <a:solidFill>
                  <a:srgbClr val="000000"/>
                </a:solidFill>
                <a:latin typeface="Times New Roman" panose="02020603050405020304" pitchFamily="18" charset="0"/>
                <a:cs typeface="Times New Roman" panose="02020603050405020304" pitchFamily="18" charset="0"/>
              </a:rPr>
              <a:t>құрғақ</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жөтел</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пайда</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болды</a:t>
            </a:r>
            <a:r>
              <a:rPr lang="ru-RU" altLang="ru-KZ" dirty="0">
                <a:solidFill>
                  <a:srgbClr val="000000"/>
                </a:solidFill>
                <a:latin typeface="Times New Roman" panose="02020603050405020304" pitchFamily="18" charset="0"/>
                <a:cs typeface="Times New Roman" panose="02020603050405020304" pitchFamily="18" charset="0"/>
              </a:rPr>
              <a:t>;</a:t>
            </a:r>
          </a:p>
          <a:p>
            <a:pPr marL="0" marR="0" lvl="0" indent="0" algn="l" defTabSz="914400" rtl="0" eaLnBrk="1" fontAlgn="t" latinLnBrk="0" hangingPunct="1">
              <a:lnSpc>
                <a:spcPct val="100000"/>
              </a:lnSpc>
              <a:spcBef>
                <a:spcPct val="0"/>
              </a:spcBef>
              <a:spcAft>
                <a:spcPct val="0"/>
              </a:spcAft>
              <a:buClrTx/>
              <a:buSzTx/>
              <a:buFontTx/>
              <a:buNone/>
              <a:tabLst/>
              <a:defRPr/>
            </a:pP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көз</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ашып</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ауыра</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бастады</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яғни</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сау</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адамның</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иммунитетінің</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рефлекциялық</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қорғанышты</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бірден</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иммунитеттің</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әлсіреуіне</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әкеп</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соқты</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Қорыта</a:t>
            </a:r>
            <a:r>
              <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айтсақ</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Шылым</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шегіп</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тұрған</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адам</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сол</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қалпы</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шылым</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шегіп</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тұр</a:t>
            </a:r>
            <a:r>
              <a:rPr lang="ru-RU" altLang="ru-KZ" dirty="0">
                <a:solidFill>
                  <a:srgbClr val="000000"/>
                </a:solidFill>
                <a:latin typeface="Times New Roman" panose="02020603050405020304" pitchFamily="18" charset="0"/>
                <a:cs typeface="Times New Roman" panose="02020603050405020304" pitchFamily="18" charset="0"/>
              </a:rPr>
              <a:t>, ал </a:t>
            </a:r>
            <a:r>
              <a:rPr lang="ru-RU" altLang="ru-KZ" dirty="0" err="1">
                <a:solidFill>
                  <a:srgbClr val="000000"/>
                </a:solidFill>
                <a:latin typeface="Times New Roman" panose="02020603050405020304" pitchFamily="18" charset="0"/>
                <a:cs typeface="Times New Roman" panose="02020603050405020304" pitchFamily="18" charset="0"/>
              </a:rPr>
              <a:t>қасындағы</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сау</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адам</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жөтеліп</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тыныс</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алалмай</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бірден</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қиналып</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қалды</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Яғни</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статистикадағыдай</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шылым</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шеккен</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адам</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емес</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түтініне</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демалған</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сау</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адам</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көп</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зардап</a:t>
            </a:r>
            <a:r>
              <a:rPr lang="ru-RU" altLang="ru-KZ" dirty="0">
                <a:solidFill>
                  <a:srgbClr val="000000"/>
                </a:solidFill>
                <a:latin typeface="Times New Roman" panose="02020603050405020304" pitchFamily="18" charset="0"/>
                <a:cs typeface="Times New Roman" panose="02020603050405020304" pitchFamily="18" charset="0"/>
              </a:rPr>
              <a:t> </a:t>
            </a:r>
            <a:r>
              <a:rPr lang="ru-RU" altLang="ru-KZ" dirty="0" err="1">
                <a:solidFill>
                  <a:srgbClr val="000000"/>
                </a:solidFill>
                <a:latin typeface="Times New Roman" panose="02020603050405020304" pitchFamily="18" charset="0"/>
                <a:cs typeface="Times New Roman" panose="02020603050405020304" pitchFamily="18" charset="0"/>
              </a:rPr>
              <a:t>шегеді</a:t>
            </a:r>
            <a:endPar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0FC810C9-DFCB-4FEC-9085-AF9D0F37D346}"/>
              </a:ext>
            </a:extLst>
          </p:cNvPr>
          <p:cNvSpPr/>
          <p:nvPr/>
        </p:nvSpPr>
        <p:spPr>
          <a:xfrm>
            <a:off x="899592" y="87015"/>
            <a:ext cx="7153946" cy="923330"/>
          </a:xfrm>
          <a:prstGeom prst="rect">
            <a:avLst/>
          </a:prstGeom>
          <a:noFill/>
        </p:spPr>
        <p:txBody>
          <a:bodyPr wrap="none" lIns="91440" tIns="45720" rIns="91440" bIns="45720">
            <a:spAutoFit/>
          </a:bodyPr>
          <a:lstStyle/>
          <a:p>
            <a:pPr algn="ctr"/>
            <a:r>
              <a:rPr lang="kk-KZ" altLang="ru-KZ" sz="5400" b="1" cap="none" spc="0" dirty="0">
                <a:ln w="6600">
                  <a:solidFill>
                    <a:schemeClr val="accent2"/>
                  </a:solidFill>
                  <a:prstDash val="solid"/>
                </a:ln>
                <a:solidFill>
                  <a:srgbClr val="FFFFFF"/>
                </a:solidFill>
                <a:effectLst>
                  <a:outerShdw dist="38100" dir="2700000" algn="tl" rotWithShape="0">
                    <a:schemeClr val="accent2"/>
                  </a:outerShdw>
                </a:effectLst>
              </a:rPr>
              <a:t>Зерттеу жұмыстары</a:t>
            </a:r>
            <a:endParaRPr lang="ru-KZ"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Рисунок 5">
            <a:extLst>
              <a:ext uri="{FF2B5EF4-FFF2-40B4-BE49-F238E27FC236}">
                <a16:creationId xmlns:a16="http://schemas.microsoft.com/office/drawing/2014/main" id="{897FBB74-49EC-4F18-A2B2-EFA563A0E4C8}"/>
              </a:ext>
            </a:extLst>
          </p:cNvPr>
          <p:cNvPicPr>
            <a:picLocks noChangeAspect="1"/>
          </p:cNvPicPr>
          <p:nvPr/>
        </p:nvPicPr>
        <p:blipFill>
          <a:blip r:embed="rId2"/>
          <a:stretch>
            <a:fillRect/>
          </a:stretch>
        </p:blipFill>
        <p:spPr>
          <a:xfrm>
            <a:off x="5494388" y="1198267"/>
            <a:ext cx="3456732" cy="5074624"/>
          </a:xfrm>
          <a:prstGeom prst="rect">
            <a:avLst/>
          </a:prstGeom>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a:extLst>
              <a:ext uri="{FF2B5EF4-FFF2-40B4-BE49-F238E27FC236}">
                <a16:creationId xmlns:a16="http://schemas.microsoft.com/office/drawing/2014/main" id="{D76A4BF9-FBB6-491D-8209-A16A981A0F33}"/>
              </a:ext>
            </a:extLst>
          </p:cNvPr>
          <p:cNvSpPr>
            <a:spLocks noGrp="1"/>
          </p:cNvSpPr>
          <p:nvPr>
            <p:ph idx="1"/>
          </p:nvPr>
        </p:nvSpPr>
        <p:spPr>
          <a:xfrm>
            <a:off x="0" y="0"/>
            <a:ext cx="9144000" cy="4357688"/>
          </a:xfrm>
        </p:spPr>
        <p:txBody>
          <a:bodyPr/>
          <a:lstStyle/>
          <a:p>
            <a:pPr fontAlgn="t">
              <a:spcBef>
                <a:spcPct val="0"/>
              </a:spcBef>
              <a:buFontTx/>
              <a:buNone/>
            </a:pPr>
            <a:r>
              <a:rPr lang="ru-RU" altLang="ru-KZ" sz="1600">
                <a:latin typeface="Times New Roman" panose="02020603050405020304" pitchFamily="18" charset="0"/>
                <a:cs typeface="Times New Roman" panose="02020603050405020304" pitchFamily="18" charset="0"/>
              </a:rPr>
              <a:t> </a:t>
            </a:r>
          </a:p>
        </p:txBody>
      </p:sp>
      <p:sp>
        <p:nvSpPr>
          <p:cNvPr id="22533" name="TextBox 5">
            <a:extLst>
              <a:ext uri="{FF2B5EF4-FFF2-40B4-BE49-F238E27FC236}">
                <a16:creationId xmlns:a16="http://schemas.microsoft.com/office/drawing/2014/main" id="{C0E58D64-E785-44AF-9CF7-10CD2CDDEF6E}"/>
              </a:ext>
            </a:extLst>
          </p:cNvPr>
          <p:cNvSpPr txBox="1">
            <a:spLocks noChangeArrowheads="1"/>
          </p:cNvSpPr>
          <p:nvPr/>
        </p:nvSpPr>
        <p:spPr bwMode="auto">
          <a:xfrm>
            <a:off x="3527376" y="0"/>
            <a:ext cx="561662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t" latinLnBrk="0" hangingPunct="1">
              <a:lnSpc>
                <a:spcPct val="100000"/>
              </a:lnSpc>
              <a:spcBef>
                <a:spcPct val="0"/>
              </a:spcBef>
              <a:spcAft>
                <a:spcPct val="0"/>
              </a:spcAft>
              <a:buClrTx/>
              <a:buSzTx/>
              <a:buFontTx/>
              <a:buNone/>
              <a:tabLst/>
              <a:defRPr/>
            </a:pPr>
            <a:r>
              <a:rPr lang="ru-RU" altLang="ru-KZ" sz="1600" dirty="0">
                <a:solidFill>
                  <a:srgbClr val="000000"/>
                </a:solidFill>
                <a:latin typeface="Times New Roman" panose="02020603050405020304" pitchFamily="18" charset="0"/>
                <a:cs typeface="Times New Roman" panose="02020603050405020304" pitchFamily="18" charset="0"/>
              </a:rPr>
              <a:t>	Ал </a:t>
            </a:r>
            <a:r>
              <a:rPr lang="ru-RU" altLang="ru-KZ" sz="1600" dirty="0" err="1">
                <a:solidFill>
                  <a:srgbClr val="000000"/>
                </a:solidFill>
                <a:latin typeface="Times New Roman" panose="02020603050405020304" pitchFamily="18" charset="0"/>
                <a:cs typeface="Times New Roman" panose="02020603050405020304" pitchFamily="18" charset="0"/>
              </a:rPr>
              <a:t>темекі</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тартқан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адамның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жағдайын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зерттесек</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Темекі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тартқан</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адамның</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ауызқуысы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арқылы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темекі</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түтіні</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адам</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ағзасына</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еніп</a:t>
            </a:r>
            <a:r>
              <a:rPr lang="ru-RU" altLang="ru-KZ" sz="1600" dirty="0">
                <a:solidFill>
                  <a:srgbClr val="000000"/>
                </a:solidFill>
                <a:latin typeface="Times New Roman" panose="02020603050405020304" pitchFamily="18" charset="0"/>
                <a:cs typeface="Times New Roman" panose="02020603050405020304" pitchFamily="18" charset="0"/>
              </a:rPr>
              <a:t> </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қанға</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сіңеді</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2-3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минуттан</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соң</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ми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клеткаларына</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жетеді</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де,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уақытша</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белсенділігін</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арттырады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Бұдан</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шылымқор</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өзін</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уақытша</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жақсы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сезініп</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тыныштанғандай</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болады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Біраз</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уақыттан</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кейін</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оның</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жағдайы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қайтадан</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қалпына</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түсіп</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тағы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жақсы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күйді</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аңсайды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сөйтіп</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тағы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темекіге</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қол</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созады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Осылайша</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никотин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зат</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алмасу</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процесстеріне</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қатысып</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адам</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темекі</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тартпаса</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бірнәрсе</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жетпегендей</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болып</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тұрады</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22534" name="TextBox 6">
            <a:extLst>
              <a:ext uri="{FF2B5EF4-FFF2-40B4-BE49-F238E27FC236}">
                <a16:creationId xmlns:a16="http://schemas.microsoft.com/office/drawing/2014/main" id="{1EC46DE3-47DE-4D16-9EB1-E146A65472CB}"/>
              </a:ext>
            </a:extLst>
          </p:cNvPr>
          <p:cNvSpPr txBox="1">
            <a:spLocks noChangeArrowheads="1"/>
          </p:cNvSpPr>
          <p:nvPr/>
        </p:nvSpPr>
        <p:spPr bwMode="auto">
          <a:xfrm>
            <a:off x="107504" y="2966965"/>
            <a:ext cx="892899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t" latinLnBrk="0" hangingPunct="1">
              <a:lnSpc>
                <a:spcPct val="100000"/>
              </a:lnSpc>
              <a:spcBef>
                <a:spcPct val="0"/>
              </a:spcBef>
              <a:spcAft>
                <a:spcPct val="0"/>
              </a:spcAft>
              <a:buClrTx/>
              <a:buSzTx/>
              <a:buFontTx/>
              <a:buNone/>
              <a:tabLst/>
              <a:defRPr/>
            </a:pP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Біз</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келесі</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тәжірибемізде</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темекі</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тартатын</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ішімдік</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ішетін</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адамдардың</a:t>
            </a:r>
            <a:r>
              <a:rPr kumimoji="0" lang="ru-RU" altLang="ru-KZ"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altLang="ru-KZ"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көңіл-кү</a:t>
            </a:r>
            <a:r>
              <a:rPr lang="ru-RU" altLang="ru-KZ" sz="1600" dirty="0" err="1">
                <a:solidFill>
                  <a:srgbClr val="000000"/>
                </a:solidFill>
                <a:latin typeface="Times New Roman" panose="02020603050405020304" pitchFamily="18" charset="0"/>
                <a:cs typeface="Times New Roman" panose="02020603050405020304" pitchFamily="18" charset="0"/>
              </a:rPr>
              <a:t>йін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және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қандай</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аурулар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пайда</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болатының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зерттейміз</a:t>
            </a:r>
            <a:r>
              <a:rPr lang="ru-RU" altLang="ru-KZ" sz="1600" dirty="0">
                <a:solidFill>
                  <a:srgbClr val="000000"/>
                </a:solidFill>
                <a:latin typeface="Times New Roman" panose="02020603050405020304" pitchFamily="18" charset="0"/>
                <a:cs typeface="Times New Roman" panose="02020603050405020304" pitchFamily="18" charset="0"/>
              </a:rPr>
              <a:t>. Адам </a:t>
            </a:r>
            <a:r>
              <a:rPr lang="ru-RU" altLang="ru-KZ" sz="1600" dirty="0" err="1">
                <a:solidFill>
                  <a:srgbClr val="000000"/>
                </a:solidFill>
                <a:latin typeface="Times New Roman" panose="02020603050405020304" pitchFamily="18" charset="0"/>
                <a:cs typeface="Times New Roman" panose="02020603050405020304" pitchFamily="18" charset="0"/>
              </a:rPr>
              <a:t>ағзасына</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шылым</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және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ішімдік</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зиян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екенің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білеміз</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Сонымен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қатар</a:t>
            </a:r>
            <a:r>
              <a:rPr lang="ru-RU" altLang="ru-KZ" sz="1600" dirty="0">
                <a:solidFill>
                  <a:srgbClr val="000000"/>
                </a:solidFill>
                <a:latin typeface="Times New Roman" panose="02020603050405020304" pitchFamily="18" charset="0"/>
                <a:cs typeface="Times New Roman" panose="02020603050405020304" pitchFamily="18" charset="0"/>
              </a:rPr>
              <a:t> оны </a:t>
            </a:r>
            <a:r>
              <a:rPr lang="ru-RU" altLang="ru-KZ" sz="1600" dirty="0" err="1">
                <a:solidFill>
                  <a:srgbClr val="000000"/>
                </a:solidFill>
                <a:latin typeface="Times New Roman" panose="02020603050405020304" pitchFamily="18" charset="0"/>
                <a:cs typeface="Times New Roman" panose="02020603050405020304" pitchFamily="18" charset="0"/>
              </a:rPr>
              <a:t>қолдануды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ешкім</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тоқтатпайды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Жасөспірімдер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арасында</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бұл</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жағдай</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таралуына</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байлансты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біз</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алдын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алу</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шараларын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жүргізуіміз</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керек</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Кейбір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ата-аналар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балаларының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өмірін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олардың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жүріс-тұрыстарын</a:t>
            </a:r>
            <a:r>
              <a:rPr lang="ru-RU" altLang="ru-KZ" sz="1600" dirty="0">
                <a:solidFill>
                  <a:srgbClr val="000000"/>
                </a:solidFill>
                <a:latin typeface="Times New Roman" panose="02020603050405020304" pitchFamily="18" charset="0"/>
                <a:cs typeface="Times New Roman" panose="02020603050405020304" pitchFamily="18" charset="0"/>
              </a:rPr>
              <a:t>, бос </a:t>
            </a:r>
            <a:r>
              <a:rPr lang="ru-RU" altLang="ru-KZ" sz="1600" dirty="0" err="1">
                <a:solidFill>
                  <a:srgbClr val="000000"/>
                </a:solidFill>
                <a:latin typeface="Times New Roman" panose="02020603050405020304" pitchFamily="18" charset="0"/>
                <a:cs typeface="Times New Roman" panose="02020603050405020304" pitchFamily="18" charset="0"/>
              </a:rPr>
              <a:t>уақыттарын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дұрыс</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қадағаламауына</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байланысты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кейбір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жасөспірімдер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өздерінің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еркін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екенің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сезініп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ересек</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өмірге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ерте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араласып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кетеді</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Жасөспірім</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өздерін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ерте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есейтіп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кейбір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іс-әрекеттерге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қызығушылық</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танытып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немесе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бір-бірін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мәжбүрлеп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кемсіту</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ұсыныс</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арқылы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осындай</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зиянды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заттарға</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әуестенеді.Осыған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орай</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зерттеу</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барысында</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шылым</a:t>
            </a:r>
            <a:r>
              <a:rPr lang="ru-RU" altLang="ru-KZ" sz="1600" dirty="0">
                <a:solidFill>
                  <a:srgbClr val="000000"/>
                </a:solidFill>
                <a:latin typeface="Times New Roman" panose="02020603050405020304" pitchFamily="18" charset="0"/>
                <a:cs typeface="Times New Roman" panose="02020603050405020304" pitchFamily="18" charset="0"/>
              </a:rPr>
              <a:t> мен </a:t>
            </a:r>
            <a:r>
              <a:rPr lang="ru-RU" altLang="ru-KZ" sz="1600" dirty="0" err="1">
                <a:solidFill>
                  <a:srgbClr val="000000"/>
                </a:solidFill>
                <a:latin typeface="Times New Roman" panose="02020603050405020304" pitchFamily="18" charset="0"/>
                <a:cs typeface="Times New Roman" panose="02020603050405020304" pitchFamily="18" charset="0"/>
              </a:rPr>
              <a:t>ішімдік</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адамның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өкпесін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миын,жүйке-жүйесің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қанның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құрамын,бүйрек</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бауыр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несеп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шығару</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жолдарын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барлығын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зақымдайды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Егер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жүкті</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әйел</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жүктілік</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барысында</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шылым</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шегіп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ішімдік</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ішсе</a:t>
            </a:r>
            <a:r>
              <a:rPr lang="ru-RU" altLang="ru-KZ" sz="1600" dirty="0">
                <a:solidFill>
                  <a:srgbClr val="000000"/>
                </a:solidFill>
                <a:latin typeface="Times New Roman" panose="02020603050405020304" pitchFamily="18" charset="0"/>
                <a:cs typeface="Times New Roman" panose="02020603050405020304" pitchFamily="18" charset="0"/>
              </a:rPr>
              <a:t> бала </a:t>
            </a:r>
            <a:r>
              <a:rPr lang="ru-RU" altLang="ru-KZ" sz="1600" dirty="0" err="1">
                <a:solidFill>
                  <a:srgbClr val="000000"/>
                </a:solidFill>
                <a:latin typeface="Times New Roman" panose="02020603050405020304" pitchFamily="18" charset="0"/>
                <a:cs typeface="Times New Roman" panose="02020603050405020304" pitchFamily="18" charset="0"/>
              </a:rPr>
              <a:t>кемістікпен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тууы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әбден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мүмкін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Сондықтан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жасөспірім</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бойжеткендер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бұл</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мәліметті</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білмегеннен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немесе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ескермегеннен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қазіргі</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таңда</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кемістігі</a:t>
            </a:r>
            <a:r>
              <a:rPr lang="ru-RU" altLang="ru-KZ" sz="1600" dirty="0">
                <a:solidFill>
                  <a:srgbClr val="000000"/>
                </a:solidFill>
                <a:latin typeface="Times New Roman" panose="02020603050405020304" pitchFamily="18" charset="0"/>
                <a:cs typeface="Times New Roman" panose="02020603050405020304" pitchFamily="18" charset="0"/>
              </a:rPr>
              <a:t> бар </a:t>
            </a:r>
            <a:r>
              <a:rPr lang="ru-RU" altLang="ru-KZ" sz="1600" dirty="0" err="1">
                <a:solidFill>
                  <a:srgbClr val="000000"/>
                </a:solidFill>
                <a:latin typeface="Times New Roman" panose="02020603050405020304" pitchFamily="18" charset="0"/>
                <a:cs typeface="Times New Roman" panose="02020603050405020304" pitchFamily="18" charset="0"/>
              </a:rPr>
              <a:t>балалар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дүниеге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көп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келіп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жатыр</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Тәжірибемізді</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қорытындылай</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келе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ішімдік</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темекі</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және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ерте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жүктілік</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бір-бірімен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тығыз</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байланысты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деп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айтуға</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болады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Өйткені</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ішімдік</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ішкен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адамның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өз</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ісіне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жауап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бере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алмайды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соның</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салдарынан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жүктілікке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немесе</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қылмысқа</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әкеліп</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соғуы</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әбден</a:t>
            </a:r>
            <a:r>
              <a:rPr lang="ru-RU" altLang="ru-KZ" sz="1600" dirty="0">
                <a:solidFill>
                  <a:srgbClr val="000000"/>
                </a:solidFill>
                <a:latin typeface="Times New Roman" panose="02020603050405020304" pitchFamily="18" charset="0"/>
                <a:cs typeface="Times New Roman" panose="02020603050405020304" pitchFamily="18" charset="0"/>
              </a:rPr>
              <a:t> </a:t>
            </a:r>
            <a:r>
              <a:rPr lang="ru-RU" altLang="ru-KZ" sz="1600" dirty="0" err="1">
                <a:solidFill>
                  <a:srgbClr val="000000"/>
                </a:solidFill>
                <a:latin typeface="Times New Roman" panose="02020603050405020304" pitchFamily="18" charset="0"/>
                <a:cs typeface="Times New Roman" panose="02020603050405020304" pitchFamily="18" charset="0"/>
              </a:rPr>
              <a:t>мүмкін</a:t>
            </a:r>
            <a:r>
              <a:rPr lang="ru-RU" altLang="ru-KZ" sz="1600" dirty="0">
                <a:solidFill>
                  <a:srgbClr val="000000"/>
                </a:solidFill>
                <a:latin typeface="Times New Roman" panose="02020603050405020304" pitchFamily="18" charset="0"/>
                <a:cs typeface="Times New Roman" panose="02020603050405020304" pitchFamily="18" charset="0"/>
              </a:rPr>
              <a:t>. </a:t>
            </a:r>
            <a:endParaRPr kumimoji="0" lang="ru-RU" altLang="ru-KZ"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3" name="Рисунок 2">
            <a:extLst>
              <a:ext uri="{FF2B5EF4-FFF2-40B4-BE49-F238E27FC236}">
                <a16:creationId xmlns:a16="http://schemas.microsoft.com/office/drawing/2014/main" id="{37F45EF5-ED89-4113-BBF6-7A10046C15AF}"/>
              </a:ext>
            </a:extLst>
          </p:cNvPr>
          <p:cNvPicPr>
            <a:picLocks noChangeAspect="1"/>
          </p:cNvPicPr>
          <p:nvPr/>
        </p:nvPicPr>
        <p:blipFill>
          <a:blip r:embed="rId2"/>
          <a:stretch>
            <a:fillRect/>
          </a:stretch>
        </p:blipFill>
        <p:spPr>
          <a:xfrm>
            <a:off x="107504" y="42021"/>
            <a:ext cx="3312368" cy="2882923"/>
          </a:xfrm>
          <a:prstGeom prst="rect">
            <a:avLst/>
          </a:prstGeom>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nazerke\Desktop\пмм\IMG_19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2"/>
          <p:cNvSpPr txBox="1">
            <a:spLocks noChangeArrowheads="1"/>
          </p:cNvSpPr>
          <p:nvPr/>
        </p:nvSpPr>
        <p:spPr>
          <a:xfrm>
            <a:off x="323528" y="1886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2000" b="1" i="0" u="none" strike="noStrike" kern="1200" cap="none" spc="0" normalizeH="0" baseline="0" noProof="0" dirty="0">
                <a:ln>
                  <a:noFill/>
                </a:ln>
                <a:solidFill>
                  <a:srgbClr val="000099"/>
                </a:solidFill>
                <a:effectLst/>
                <a:uLnTx/>
                <a:uFillTx/>
                <a:latin typeface="+mj-lt"/>
                <a:ea typeface="+mj-ea"/>
                <a:cs typeface="+mj-cs"/>
              </a:rPr>
              <a:t>Ішкіліктен  бас пішімі  бұзылған миы толық емес  қоянжырық , </a:t>
            </a:r>
            <a:br>
              <a:rPr kumimoji="0" lang="kk-KZ" sz="2000" b="1" i="0" u="none" strike="noStrike" kern="1200" cap="none" spc="0" normalizeH="0" baseline="0" noProof="0" dirty="0">
                <a:ln>
                  <a:noFill/>
                </a:ln>
                <a:solidFill>
                  <a:srgbClr val="000099"/>
                </a:solidFill>
                <a:effectLst/>
                <a:uLnTx/>
                <a:uFillTx/>
                <a:latin typeface="+mj-lt"/>
                <a:ea typeface="+mj-ea"/>
                <a:cs typeface="+mj-cs"/>
              </a:rPr>
            </a:br>
            <a:r>
              <a:rPr kumimoji="0" lang="kk-KZ" sz="2000" b="1" i="0" u="none" strike="noStrike" kern="1200" cap="none" spc="0" normalizeH="0" baseline="0" noProof="0" dirty="0">
                <a:ln>
                  <a:noFill/>
                </a:ln>
                <a:solidFill>
                  <a:srgbClr val="000099"/>
                </a:solidFill>
                <a:effectLst/>
                <a:uLnTx/>
                <a:uFillTx/>
                <a:latin typeface="+mj-lt"/>
                <a:ea typeface="+mj-ea"/>
                <a:cs typeface="+mj-cs"/>
              </a:rPr>
              <a:t>құстамақ пішінді  кеміс  болып  туылған бала </a:t>
            </a:r>
            <a:br>
              <a:rPr kumimoji="0" lang="kk-KZ" sz="2000" b="1" i="0" u="none" strike="noStrike" kern="1200" cap="none" spc="0" normalizeH="0" baseline="0" noProof="0" dirty="0">
                <a:ln>
                  <a:noFill/>
                </a:ln>
                <a:solidFill>
                  <a:srgbClr val="000099"/>
                </a:solidFill>
                <a:effectLst/>
                <a:uLnTx/>
                <a:uFillTx/>
                <a:latin typeface="+mj-lt"/>
                <a:ea typeface="+mj-ea"/>
                <a:cs typeface="+mj-cs"/>
              </a:rPr>
            </a:br>
            <a:endParaRPr kumimoji="0" lang="ru-RU" sz="2000" b="1" i="0" u="none" strike="noStrike" kern="1200" cap="none" spc="0" normalizeH="0" baseline="0" noProof="0" dirty="0">
              <a:ln>
                <a:noFill/>
              </a:ln>
              <a:solidFill>
                <a:srgbClr val="000099"/>
              </a:solidFill>
              <a:effectLst/>
              <a:uLnTx/>
              <a:uFillTx/>
              <a:latin typeface="+mj-lt"/>
              <a:ea typeface="+mj-ea"/>
              <a:cs typeface="+mj-cs"/>
            </a:endParaRPr>
          </a:p>
        </p:txBody>
      </p:sp>
      <p:pic>
        <p:nvPicPr>
          <p:cNvPr id="6" name="Рисунок 5" descr="26"/>
          <p:cNvPicPr>
            <a:picLocks noChangeAspect="1" noChangeArrowheads="1"/>
          </p:cNvPicPr>
          <p:nvPr/>
        </p:nvPicPr>
        <p:blipFill>
          <a:blip r:embed="rId3" cstate="print"/>
          <a:srcRect/>
          <a:stretch>
            <a:fillRect/>
          </a:stretch>
        </p:blipFill>
        <p:spPr>
          <a:xfrm>
            <a:off x="0" y="1628775"/>
            <a:ext cx="2908300" cy="5229225"/>
          </a:xfrm>
          <a:prstGeom prst="rect">
            <a:avLst/>
          </a:prstGeom>
        </p:spPr>
      </p:pic>
      <p:pic>
        <p:nvPicPr>
          <p:cNvPr id="7" name="Рисунок 7" descr="C:\Documents and Settings\ASLAN\Мои документы\Мои рисунки\5555.bmp"/>
          <p:cNvPicPr>
            <a:picLocks noChangeAspect="1" noChangeArrowheads="1"/>
          </p:cNvPicPr>
          <p:nvPr/>
        </p:nvPicPr>
        <p:blipFill>
          <a:blip r:embed="rId4" cstate="print"/>
          <a:srcRect/>
          <a:stretch>
            <a:fillRect/>
          </a:stretch>
        </p:blipFill>
        <p:spPr bwMode="auto">
          <a:xfrm>
            <a:off x="2843213" y="1628775"/>
            <a:ext cx="3024187" cy="5229225"/>
          </a:xfrm>
          <a:prstGeom prst="rect">
            <a:avLst/>
          </a:prstGeom>
          <a:noFill/>
          <a:ln w="9525">
            <a:noFill/>
            <a:miter lim="800000"/>
            <a:headEnd/>
            <a:tailEnd/>
          </a:ln>
        </p:spPr>
      </p:pic>
      <p:pic>
        <p:nvPicPr>
          <p:cNvPr id="8" name="Рисунок 6" descr="C:\Documents and Settings\ASLAN\Мои документы\Мои рисунки\cehtn.bmp"/>
          <p:cNvPicPr>
            <a:picLocks noChangeAspect="1" noChangeArrowheads="1"/>
          </p:cNvPicPr>
          <p:nvPr/>
        </p:nvPicPr>
        <p:blipFill>
          <a:blip r:embed="rId5" cstate="print"/>
          <a:srcRect/>
          <a:stretch>
            <a:fillRect/>
          </a:stretch>
        </p:blipFill>
        <p:spPr bwMode="auto">
          <a:xfrm>
            <a:off x="5867400" y="1628775"/>
            <a:ext cx="3276600" cy="52292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7410" name="Picture 2" descr="https://im3-tub-kz.yandex.net/i?id=92b85879d075634c6ed23edacbf9b47b-l&amp;n=1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14356"/>
            <a:ext cx="8229600" cy="703282"/>
          </a:xfrm>
        </p:spPr>
        <p:txBody>
          <a:bodyPr>
            <a:normAutofit fontScale="90000"/>
          </a:bodyPr>
          <a:lstStyle/>
          <a:p>
            <a:pPr>
              <a:defRPr/>
            </a:pPr>
            <a:r>
              <a:rPr lang="kk-KZ" sz="4700" b="1" dirty="0">
                <a:solidFill>
                  <a:schemeClr val="accent6">
                    <a:lumMod val="75000"/>
                  </a:schemeClr>
                </a:solidFill>
                <a:effectLst>
                  <a:outerShdw blurRad="38100" dist="38100" dir="2700000" algn="tl">
                    <a:srgbClr val="FFFFFF"/>
                  </a:outerShdw>
                </a:effectLst>
                <a:latin typeface="Times New Roman" pitchFamily="18" charset="0"/>
              </a:rPr>
              <a:t>Мақсаты:</a:t>
            </a:r>
            <a:br>
              <a:rPr lang="kk-KZ" sz="4700" b="1" dirty="0">
                <a:solidFill>
                  <a:schemeClr val="accent6">
                    <a:lumMod val="75000"/>
                  </a:schemeClr>
                </a:solidFill>
                <a:effectLst>
                  <a:outerShdw blurRad="38100" dist="38100" dir="2700000" algn="tl">
                    <a:srgbClr val="FFFFFF"/>
                  </a:outerShdw>
                </a:effectLst>
                <a:latin typeface="Times New Roman" pitchFamily="18" charset="0"/>
              </a:rPr>
            </a:br>
            <a:endParaRPr lang="ru-RU" sz="4700" b="1" dirty="0">
              <a:solidFill>
                <a:schemeClr val="accent6">
                  <a:lumMod val="75000"/>
                </a:schemeClr>
              </a:solidFill>
              <a:effectLst>
                <a:outerShdw blurRad="38100" dist="38100" dir="2700000" algn="tl">
                  <a:srgbClr val="FFFFFF"/>
                </a:outerShdw>
              </a:effectLst>
              <a:latin typeface="Times New Roman" pitchFamily="18" charset="0"/>
            </a:endParaRPr>
          </a:p>
        </p:txBody>
      </p:sp>
      <p:sp>
        <p:nvSpPr>
          <p:cNvPr id="19459" name="Rectangle 3"/>
          <p:cNvSpPr>
            <a:spLocks noGrp="1" noChangeArrowheads="1"/>
          </p:cNvSpPr>
          <p:nvPr>
            <p:ph idx="1"/>
          </p:nvPr>
        </p:nvSpPr>
        <p:spPr>
          <a:xfrm>
            <a:off x="357158" y="1571611"/>
            <a:ext cx="8572559" cy="4448189"/>
          </a:xfrm>
        </p:spPr>
        <p:txBody>
          <a:bodyPr>
            <a:normAutofit lnSpcReduction="10000"/>
          </a:bodyPr>
          <a:lstStyle/>
          <a:p>
            <a:pPr>
              <a:buFont typeface="Wingdings" panose="05000000000000000000" pitchFamily="2" charset="2"/>
              <a:buChar char="v"/>
              <a:defRPr/>
            </a:pPr>
            <a:r>
              <a:rPr lang="kk-KZ" sz="3600" b="1" i="1" dirty="0">
                <a:solidFill>
                  <a:schemeClr val="tx1"/>
                </a:solidFill>
                <a:effectLst>
                  <a:outerShdw blurRad="38100" dist="38100" dir="2700000" algn="tl">
                    <a:srgbClr val="FFFFFF"/>
                  </a:outerShdw>
                </a:effectLst>
                <a:latin typeface="Times New Roman" pitchFamily="18" charset="0"/>
              </a:rPr>
              <a:t>Жасөспірімдер арасында СӨС-тың ұстанып, зиянды заттардан аулақ болуға баулу</a:t>
            </a:r>
          </a:p>
          <a:p>
            <a:pPr>
              <a:buFont typeface="Wingdings" panose="05000000000000000000" pitchFamily="2" charset="2"/>
              <a:buChar char="v"/>
              <a:defRPr/>
            </a:pPr>
            <a:r>
              <a:rPr lang="kk-KZ" sz="3600" b="1" i="1" dirty="0">
                <a:solidFill>
                  <a:schemeClr val="tx1"/>
                </a:solidFill>
                <a:effectLst>
                  <a:outerShdw blurRad="38100" dist="38100" dir="2700000" algn="tl">
                    <a:srgbClr val="FFFFFF"/>
                  </a:outerShdw>
                </a:effectLst>
                <a:latin typeface="Times New Roman" pitchFamily="18" charset="0"/>
              </a:rPr>
              <a:t>Бала құқығын қорғап, жеке тұлға болып қалыптасуына жағдай жасау;</a:t>
            </a:r>
          </a:p>
          <a:p>
            <a:pPr>
              <a:buFont typeface="Wingdings" panose="05000000000000000000" pitchFamily="2" charset="2"/>
              <a:buChar char="v"/>
              <a:defRPr/>
            </a:pPr>
            <a:r>
              <a:rPr lang="kk-KZ" sz="3600" b="1" i="1" dirty="0">
                <a:solidFill>
                  <a:schemeClr val="tx1"/>
                </a:solidFill>
                <a:effectLst>
                  <a:outerShdw blurRad="38100" dist="38100" dir="2700000" algn="tl">
                    <a:srgbClr val="FFFFFF"/>
                  </a:outerShdw>
                </a:effectLst>
                <a:latin typeface="Times New Roman" pitchFamily="18" charset="0"/>
              </a:rPr>
              <a:t>Ата-аналардың тәрбиеге көзқарасын жандандыру мақсатында алдың алу жұмыстарын жүргізу.</a:t>
            </a:r>
          </a:p>
          <a:p>
            <a:pPr algn="ctr">
              <a:buFont typeface="Wingdings" pitchFamily="2" charset="2"/>
              <a:buNone/>
              <a:defRPr/>
            </a:pPr>
            <a:endParaRPr lang="ru-RU" sz="3600" dirty="0">
              <a:solidFill>
                <a:srgbClr val="000000"/>
              </a:solidFill>
              <a:effectLst>
                <a:outerShdw blurRad="38100" dist="38100" dir="2700000" algn="tl">
                  <a:srgbClr val="FFFFFF"/>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decel="50000" fill="hold">
                                          <p:stCondLst>
                                            <p:cond delay="0"/>
                                          </p:stCondLst>
                                        </p:cTn>
                                        <p:tgtEl>
                                          <p:spTgt spid="194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4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458"/>
                                        </p:tgtEl>
                                        <p:attrNameLst>
                                          <p:attrName>ppt_w</p:attrName>
                                        </p:attrNameLst>
                                      </p:cBhvr>
                                      <p:tavLst>
                                        <p:tav tm="0">
                                          <p:val>
                                            <p:strVal val="#ppt_w*.05"/>
                                          </p:val>
                                        </p:tav>
                                        <p:tav tm="100000">
                                          <p:val>
                                            <p:strVal val="#ppt_w"/>
                                          </p:val>
                                        </p:tav>
                                      </p:tavLst>
                                    </p:anim>
                                    <p:anim calcmode="lin" valueType="num">
                                      <p:cBhvr>
                                        <p:cTn id="10" dur="1000" fill="hold"/>
                                        <p:tgtEl>
                                          <p:spTgt spid="194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4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4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4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458"/>
                                        </p:tgtEl>
                                      </p:cBhvr>
                                    </p:animEffect>
                                  </p:childTnLst>
                                </p:cTn>
                              </p:par>
                            </p:childTnLst>
                          </p:cTn>
                        </p:par>
                        <p:par>
                          <p:cTn id="15" fill="hold">
                            <p:stCondLst>
                              <p:cond delay="10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9459">
                                            <p:txEl>
                                              <p:pRg st="0" end="0"/>
                                            </p:txEl>
                                          </p:spTgt>
                                        </p:tgtEl>
                                        <p:attrNameLst>
                                          <p:attrName>style.visibility</p:attrName>
                                        </p:attrNameLst>
                                      </p:cBhvr>
                                      <p:to>
                                        <p:strVal val="visible"/>
                                      </p:to>
                                    </p:set>
                                    <p:anim calcmode="discrete" valueType="clr">
                                      <p:cBhvr override="childStyle">
                                        <p:cTn id="18" dur="80"/>
                                        <p:tgtEl>
                                          <p:spTgt spid="194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459">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9459">
                                            <p:txEl>
                                              <p:pRg st="0" end="0"/>
                                            </p:txEl>
                                          </p:spTgt>
                                        </p:tgtEl>
                                        <p:attrNameLst>
                                          <p:attrName>fill.type</p:attrName>
                                        </p:attrNameLst>
                                      </p:cBhvr>
                                      <p:to>
                                        <p:strVal val="solid"/>
                                      </p:to>
                                    </p:set>
                                  </p:childTnLst>
                                </p:cTn>
                              </p:par>
                            </p:childTnLst>
                          </p:cTn>
                        </p:par>
                        <p:par>
                          <p:cTn id="21" fill="hold">
                            <p:stCondLst>
                              <p:cond delay="372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19459">
                                            <p:txEl>
                                              <p:pRg st="1" end="1"/>
                                            </p:txEl>
                                          </p:spTgt>
                                        </p:tgtEl>
                                        <p:attrNameLst>
                                          <p:attrName>style.visibility</p:attrName>
                                        </p:attrNameLst>
                                      </p:cBhvr>
                                      <p:to>
                                        <p:strVal val="visible"/>
                                      </p:to>
                                    </p:set>
                                    <p:anim calcmode="discrete" valueType="clr">
                                      <p:cBhvr override="childStyle">
                                        <p:cTn id="24" dur="80"/>
                                        <p:tgtEl>
                                          <p:spTgt spid="194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9459">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19459">
                                            <p:txEl>
                                              <p:pRg st="1" end="1"/>
                                            </p:txEl>
                                          </p:spTgt>
                                        </p:tgtEl>
                                        <p:attrNameLst>
                                          <p:attrName>fill.type</p:attrName>
                                        </p:attrNameLst>
                                      </p:cBhvr>
                                      <p:to>
                                        <p:strVal val="solid"/>
                                      </p:to>
                                    </p:set>
                                  </p:childTnLst>
                                </p:cTn>
                              </p:par>
                            </p:childTnLst>
                          </p:cTn>
                        </p:par>
                        <p:par>
                          <p:cTn id="27" fill="hold">
                            <p:stCondLst>
                              <p:cond delay="600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19459">
                                            <p:txEl>
                                              <p:pRg st="2" end="2"/>
                                            </p:txEl>
                                          </p:spTgt>
                                        </p:tgtEl>
                                        <p:attrNameLst>
                                          <p:attrName>style.visibility</p:attrName>
                                        </p:attrNameLst>
                                      </p:cBhvr>
                                      <p:to>
                                        <p:strVal val="visible"/>
                                      </p:to>
                                    </p:set>
                                    <p:anim calcmode="discrete" valueType="clr">
                                      <p:cBhvr override="childStyle">
                                        <p:cTn id="30" dur="80"/>
                                        <p:tgtEl>
                                          <p:spTgt spid="194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9459">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1945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nazerke\Desktop\пмм\IMG_1950.JPG"/>
          <p:cNvPicPr>
            <a:picLocks noChangeAspect="1" noChangeArrowheads="1"/>
          </p:cNvPicPr>
          <p:nvPr/>
        </p:nvPicPr>
        <p:blipFill>
          <a:blip r:embed="rId2" cstate="print"/>
          <a:srcRect/>
          <a:stretch>
            <a:fillRect/>
          </a:stretch>
        </p:blipFill>
        <p:spPr bwMode="auto">
          <a:xfrm>
            <a:off x="0" y="260648"/>
            <a:ext cx="9144000" cy="6858000"/>
          </a:xfrm>
          <a:prstGeom prst="rect">
            <a:avLst/>
          </a:prstGeom>
          <a:noFill/>
          <a:ln w="9525">
            <a:noFill/>
            <a:miter lim="800000"/>
            <a:headEnd/>
            <a:tailEnd/>
          </a:ln>
        </p:spPr>
      </p:pic>
      <p:sp>
        <p:nvSpPr>
          <p:cNvPr id="5" name="WordArt 7"/>
          <p:cNvSpPr>
            <a:spLocks noChangeArrowheads="1" noChangeShapeType="1" noTextEdit="1"/>
          </p:cNvSpPr>
          <p:nvPr/>
        </p:nvSpPr>
        <p:spPr bwMode="auto">
          <a:xfrm>
            <a:off x="611188" y="333375"/>
            <a:ext cx="7921625" cy="647700"/>
          </a:xfrm>
          <a:prstGeom prst="rect">
            <a:avLst/>
          </a:prstGeom>
        </p:spPr>
        <p:txBody>
          <a:bodyPr wrap="none" fromWordArt="1">
            <a:prstTxWarp prst="textFadeUp">
              <a:avLst>
                <a:gd name="adj" fmla="val 0"/>
              </a:avLst>
            </a:prstTxWarp>
          </a:bodyPr>
          <a:lstStyle/>
          <a:p>
            <a:pPr algn="ctr"/>
            <a:r>
              <a:rPr lang="ru-RU" sz="3600" kern="10" dirty="0" err="1">
                <a:ln w="12700">
                  <a:solidFill>
                    <a:srgbClr val="000000"/>
                  </a:solidFill>
                  <a:round/>
                  <a:headEnd/>
                  <a:tailEnd/>
                </a:ln>
                <a:solidFill>
                  <a:srgbClr val="FF00FF"/>
                </a:solidFill>
                <a:effectLst>
                  <a:outerShdw dist="35921" dir="2700000" sy="50000" rotWithShape="0">
                    <a:srgbClr val="875B0D">
                      <a:alpha val="70000"/>
                    </a:srgbClr>
                  </a:outerShdw>
                </a:effectLst>
                <a:latin typeface="Arial"/>
                <a:cs typeface="Arial"/>
              </a:rPr>
              <a:t>Ішімдіктің адам</a:t>
            </a:r>
            <a:r>
              <a:rPr lang="ru-RU" sz="3600" kern="10" dirty="0">
                <a:ln w="12700">
                  <a:solidFill>
                    <a:srgbClr val="000000"/>
                  </a:solidFill>
                  <a:round/>
                  <a:headEnd/>
                  <a:tailEnd/>
                </a:ln>
                <a:solidFill>
                  <a:srgbClr val="FF00FF"/>
                </a:solidFill>
                <a:effectLst>
                  <a:outerShdw dist="35921" dir="2700000" sy="50000" rotWithShape="0">
                    <a:srgbClr val="875B0D">
                      <a:alpha val="70000"/>
                    </a:srgbClr>
                  </a:outerShdw>
                </a:effectLst>
                <a:latin typeface="Arial"/>
                <a:cs typeface="Arial"/>
              </a:rPr>
              <a:t> </a:t>
            </a:r>
            <a:r>
              <a:rPr lang="ru-RU" sz="3600" kern="10" dirty="0" err="1">
                <a:ln w="12700">
                  <a:solidFill>
                    <a:srgbClr val="000000"/>
                  </a:solidFill>
                  <a:round/>
                  <a:headEnd/>
                  <a:tailEnd/>
                </a:ln>
                <a:solidFill>
                  <a:srgbClr val="FF00FF"/>
                </a:solidFill>
                <a:effectLst>
                  <a:outerShdw dist="35921" dir="2700000" sy="50000" rotWithShape="0">
                    <a:srgbClr val="875B0D">
                      <a:alpha val="70000"/>
                    </a:srgbClr>
                  </a:outerShdw>
                </a:effectLst>
                <a:latin typeface="Arial"/>
                <a:cs typeface="Arial"/>
              </a:rPr>
              <a:t>ағзасына келтіретін</a:t>
            </a:r>
            <a:r>
              <a:rPr lang="ru-RU" sz="3600" kern="10" dirty="0">
                <a:ln w="12700">
                  <a:solidFill>
                    <a:srgbClr val="000000"/>
                  </a:solidFill>
                  <a:round/>
                  <a:headEnd/>
                  <a:tailEnd/>
                </a:ln>
                <a:solidFill>
                  <a:srgbClr val="FF00FF"/>
                </a:solidFill>
                <a:effectLst>
                  <a:outerShdw dist="35921" dir="2700000" sy="50000" rotWithShape="0">
                    <a:srgbClr val="875B0D">
                      <a:alpha val="70000"/>
                    </a:srgbClr>
                  </a:outerShdw>
                </a:effectLst>
                <a:latin typeface="Arial"/>
                <a:cs typeface="Arial"/>
              </a:rPr>
              <a:t> </a:t>
            </a:r>
            <a:r>
              <a:rPr lang="ru-RU" sz="3600" kern="10" dirty="0" err="1">
                <a:ln w="12700">
                  <a:solidFill>
                    <a:srgbClr val="000000"/>
                  </a:solidFill>
                  <a:round/>
                  <a:headEnd/>
                  <a:tailEnd/>
                </a:ln>
                <a:solidFill>
                  <a:srgbClr val="FF00FF"/>
                </a:solidFill>
                <a:effectLst>
                  <a:outerShdw dist="35921" dir="2700000" sy="50000" rotWithShape="0">
                    <a:srgbClr val="875B0D">
                      <a:alpha val="70000"/>
                    </a:srgbClr>
                  </a:outerShdw>
                </a:effectLst>
                <a:latin typeface="Arial"/>
                <a:cs typeface="Arial"/>
              </a:rPr>
              <a:t>зияндары</a:t>
            </a:r>
            <a:endParaRPr lang="ru-RU" sz="3600" kern="10" dirty="0">
              <a:ln w="12700">
                <a:solidFill>
                  <a:srgbClr val="000000"/>
                </a:solidFill>
                <a:round/>
                <a:headEnd/>
                <a:tailEnd/>
              </a:ln>
              <a:solidFill>
                <a:srgbClr val="FF00FF"/>
              </a:solidFill>
              <a:effectLst>
                <a:outerShdw dist="35921" dir="2700000" sy="50000" rotWithShape="0">
                  <a:srgbClr val="875B0D">
                    <a:alpha val="70000"/>
                  </a:srgbClr>
                </a:outerShdw>
              </a:effectLst>
              <a:latin typeface="Arial"/>
              <a:cs typeface="Arial"/>
            </a:endParaRPr>
          </a:p>
        </p:txBody>
      </p:sp>
      <p:pic>
        <p:nvPicPr>
          <p:cNvPr id="6" name="Picture 4" descr="Сурет(1200)"/>
          <p:cNvPicPr>
            <a:picLocks noChangeAspect="1" noChangeArrowheads="1"/>
          </p:cNvPicPr>
          <p:nvPr/>
        </p:nvPicPr>
        <p:blipFill>
          <a:blip r:embed="rId3" cstate="print"/>
          <a:srcRect/>
          <a:stretch>
            <a:fillRect/>
          </a:stretch>
        </p:blipFill>
        <p:spPr bwMode="auto">
          <a:xfrm>
            <a:off x="2555776" y="1268760"/>
            <a:ext cx="3816350" cy="5113337"/>
          </a:xfrm>
          <a:prstGeom prst="rect">
            <a:avLst/>
          </a:prstGeom>
          <a:noFill/>
          <a:ln w="9525">
            <a:noFill/>
            <a:miter lim="800000"/>
            <a:headEnd/>
            <a:tailEnd/>
          </a:ln>
        </p:spPr>
      </p:pic>
      <p:sp>
        <p:nvSpPr>
          <p:cNvPr id="7" name="Text Box 24"/>
          <p:cNvSpPr txBox="1">
            <a:spLocks noChangeArrowheads="1"/>
          </p:cNvSpPr>
          <p:nvPr/>
        </p:nvSpPr>
        <p:spPr bwMode="auto">
          <a:xfrm>
            <a:off x="827088" y="1071563"/>
            <a:ext cx="1152525" cy="457200"/>
          </a:xfrm>
          <a:prstGeom prst="rect">
            <a:avLst/>
          </a:prstGeom>
          <a:noFill/>
          <a:ln w="9525">
            <a:noFill/>
            <a:miter lim="800000"/>
            <a:headEnd/>
            <a:tailEnd/>
          </a:ln>
        </p:spPr>
        <p:txBody>
          <a:bodyPr>
            <a:spAutoFit/>
          </a:bodyPr>
          <a:lstStyle/>
          <a:p>
            <a:r>
              <a:rPr lang="kk-KZ" dirty="0"/>
              <a:t>Тамақ</a:t>
            </a:r>
            <a:endParaRPr lang="ru-RU" dirty="0"/>
          </a:p>
        </p:txBody>
      </p:sp>
      <p:sp>
        <p:nvSpPr>
          <p:cNvPr id="8" name="Text Box 25"/>
          <p:cNvSpPr txBox="1">
            <a:spLocks noChangeArrowheads="1"/>
          </p:cNvSpPr>
          <p:nvPr/>
        </p:nvSpPr>
        <p:spPr bwMode="auto">
          <a:xfrm>
            <a:off x="879475" y="1935163"/>
            <a:ext cx="1138238" cy="457200"/>
          </a:xfrm>
          <a:prstGeom prst="rect">
            <a:avLst/>
          </a:prstGeom>
          <a:noFill/>
          <a:ln w="9525">
            <a:noFill/>
            <a:miter lim="800000"/>
            <a:headEnd/>
            <a:tailEnd/>
          </a:ln>
        </p:spPr>
        <p:txBody>
          <a:bodyPr wrap="none">
            <a:spAutoFit/>
          </a:bodyPr>
          <a:lstStyle/>
          <a:p>
            <a:r>
              <a:rPr lang="kk-KZ" dirty="0"/>
              <a:t>Жүрек</a:t>
            </a:r>
            <a:endParaRPr lang="ru-RU" dirty="0"/>
          </a:p>
        </p:txBody>
      </p:sp>
      <p:sp>
        <p:nvSpPr>
          <p:cNvPr id="9" name="Text Box 26"/>
          <p:cNvSpPr txBox="1">
            <a:spLocks noChangeArrowheads="1"/>
          </p:cNvSpPr>
          <p:nvPr/>
        </p:nvSpPr>
        <p:spPr bwMode="auto">
          <a:xfrm>
            <a:off x="808038" y="2727325"/>
            <a:ext cx="1189037" cy="457200"/>
          </a:xfrm>
          <a:prstGeom prst="rect">
            <a:avLst/>
          </a:prstGeom>
          <a:noFill/>
          <a:ln w="9525">
            <a:noFill/>
            <a:miter lim="800000"/>
            <a:headEnd/>
            <a:tailEnd/>
          </a:ln>
        </p:spPr>
        <p:txBody>
          <a:bodyPr wrap="none">
            <a:spAutoFit/>
          </a:bodyPr>
          <a:lstStyle/>
          <a:p>
            <a:r>
              <a:rPr lang="kk-KZ" dirty="0"/>
              <a:t>Бауыр</a:t>
            </a:r>
            <a:endParaRPr lang="ru-RU" dirty="0"/>
          </a:p>
        </p:txBody>
      </p:sp>
      <p:sp>
        <p:nvSpPr>
          <p:cNvPr id="10" name="Text Box 27"/>
          <p:cNvSpPr txBox="1">
            <a:spLocks noChangeArrowheads="1"/>
          </p:cNvSpPr>
          <p:nvPr/>
        </p:nvSpPr>
        <p:spPr bwMode="auto">
          <a:xfrm>
            <a:off x="735013" y="3519488"/>
            <a:ext cx="1268412" cy="457200"/>
          </a:xfrm>
          <a:prstGeom prst="rect">
            <a:avLst/>
          </a:prstGeom>
          <a:noFill/>
          <a:ln w="9525">
            <a:noFill/>
            <a:miter lim="800000"/>
            <a:headEnd/>
            <a:tailEnd/>
          </a:ln>
        </p:spPr>
        <p:txBody>
          <a:bodyPr wrap="none">
            <a:spAutoFit/>
          </a:bodyPr>
          <a:lstStyle/>
          <a:p>
            <a:r>
              <a:rPr lang="kk-KZ" dirty="0"/>
              <a:t>Бүйрек</a:t>
            </a:r>
            <a:endParaRPr lang="ru-RU" dirty="0"/>
          </a:p>
        </p:txBody>
      </p:sp>
      <p:sp>
        <p:nvSpPr>
          <p:cNvPr id="11" name="Text Box 28"/>
          <p:cNvSpPr txBox="1">
            <a:spLocks noChangeArrowheads="1"/>
          </p:cNvSpPr>
          <p:nvPr/>
        </p:nvSpPr>
        <p:spPr bwMode="auto">
          <a:xfrm>
            <a:off x="611188" y="4240213"/>
            <a:ext cx="1728787" cy="822325"/>
          </a:xfrm>
          <a:prstGeom prst="rect">
            <a:avLst/>
          </a:prstGeom>
          <a:noFill/>
          <a:ln w="9525">
            <a:noFill/>
            <a:miter lim="800000"/>
            <a:headEnd/>
            <a:tailEnd/>
          </a:ln>
        </p:spPr>
        <p:txBody>
          <a:bodyPr>
            <a:spAutoFit/>
          </a:bodyPr>
          <a:lstStyle/>
          <a:p>
            <a:r>
              <a:rPr lang="kk-KZ" dirty="0"/>
              <a:t>Жыныс мүшелері</a:t>
            </a:r>
            <a:endParaRPr lang="ru-RU" dirty="0"/>
          </a:p>
        </p:txBody>
      </p:sp>
      <p:sp>
        <p:nvSpPr>
          <p:cNvPr id="12" name="Text Box 29"/>
          <p:cNvSpPr txBox="1">
            <a:spLocks noChangeArrowheads="1"/>
          </p:cNvSpPr>
          <p:nvPr/>
        </p:nvSpPr>
        <p:spPr bwMode="auto">
          <a:xfrm>
            <a:off x="592138" y="5319713"/>
            <a:ext cx="1963737" cy="822325"/>
          </a:xfrm>
          <a:prstGeom prst="rect">
            <a:avLst/>
          </a:prstGeom>
          <a:noFill/>
          <a:ln w="9525">
            <a:noFill/>
            <a:miter lim="800000"/>
            <a:headEnd/>
            <a:tailEnd/>
          </a:ln>
        </p:spPr>
        <p:txBody>
          <a:bodyPr>
            <a:spAutoFit/>
          </a:bodyPr>
          <a:lstStyle/>
          <a:p>
            <a:r>
              <a:rPr lang="kk-KZ" dirty="0"/>
              <a:t>Қан айналымы</a:t>
            </a:r>
            <a:endParaRPr lang="ru-RU" dirty="0"/>
          </a:p>
        </p:txBody>
      </p:sp>
      <p:sp>
        <p:nvSpPr>
          <p:cNvPr id="13" name="Text Box 19"/>
          <p:cNvSpPr txBox="1">
            <a:spLocks noChangeArrowheads="1"/>
          </p:cNvSpPr>
          <p:nvPr/>
        </p:nvSpPr>
        <p:spPr bwMode="auto">
          <a:xfrm>
            <a:off x="6659563" y="1196975"/>
            <a:ext cx="625475" cy="457200"/>
          </a:xfrm>
          <a:prstGeom prst="rect">
            <a:avLst/>
          </a:prstGeom>
          <a:noFill/>
          <a:ln w="9525">
            <a:noFill/>
            <a:miter lim="800000"/>
            <a:headEnd/>
            <a:tailEnd/>
          </a:ln>
        </p:spPr>
        <p:txBody>
          <a:bodyPr wrap="none">
            <a:spAutoFit/>
          </a:bodyPr>
          <a:lstStyle/>
          <a:p>
            <a:r>
              <a:rPr lang="kk-KZ" dirty="0"/>
              <a:t>Ми</a:t>
            </a:r>
            <a:endParaRPr lang="ru-RU" dirty="0"/>
          </a:p>
        </p:txBody>
      </p:sp>
      <p:sp>
        <p:nvSpPr>
          <p:cNvPr id="14" name="Text Box 20"/>
          <p:cNvSpPr txBox="1">
            <a:spLocks noChangeArrowheads="1"/>
          </p:cNvSpPr>
          <p:nvPr/>
        </p:nvSpPr>
        <p:spPr bwMode="auto">
          <a:xfrm>
            <a:off x="6659563" y="1700213"/>
            <a:ext cx="927100" cy="457200"/>
          </a:xfrm>
          <a:prstGeom prst="rect">
            <a:avLst/>
          </a:prstGeom>
          <a:noFill/>
          <a:ln w="9525">
            <a:noFill/>
            <a:miter lim="800000"/>
            <a:headEnd/>
            <a:tailEnd/>
          </a:ln>
        </p:spPr>
        <p:txBody>
          <a:bodyPr wrap="none">
            <a:spAutoFit/>
          </a:bodyPr>
          <a:lstStyle/>
          <a:p>
            <a:r>
              <a:rPr lang="kk-KZ" dirty="0"/>
              <a:t>Өкпе</a:t>
            </a:r>
            <a:endParaRPr lang="ru-RU" dirty="0"/>
          </a:p>
        </p:txBody>
      </p:sp>
      <p:sp>
        <p:nvSpPr>
          <p:cNvPr id="15" name="Text Box 21"/>
          <p:cNvSpPr txBox="1">
            <a:spLocks noChangeArrowheads="1"/>
          </p:cNvSpPr>
          <p:nvPr/>
        </p:nvSpPr>
        <p:spPr bwMode="auto">
          <a:xfrm>
            <a:off x="6567488" y="2511425"/>
            <a:ext cx="1401762" cy="457200"/>
          </a:xfrm>
          <a:prstGeom prst="rect">
            <a:avLst/>
          </a:prstGeom>
          <a:noFill/>
          <a:ln w="9525">
            <a:noFill/>
            <a:miter lim="800000"/>
            <a:headEnd/>
            <a:tailEnd/>
          </a:ln>
        </p:spPr>
        <p:txBody>
          <a:bodyPr wrap="none">
            <a:spAutoFit/>
          </a:bodyPr>
          <a:lstStyle/>
          <a:p>
            <a:r>
              <a:rPr lang="kk-KZ" dirty="0"/>
              <a:t>Асқазан</a:t>
            </a:r>
            <a:endParaRPr lang="ru-RU" dirty="0"/>
          </a:p>
        </p:txBody>
      </p:sp>
      <p:sp>
        <p:nvSpPr>
          <p:cNvPr id="16" name="Text Box 22"/>
          <p:cNvSpPr txBox="1">
            <a:spLocks noChangeArrowheads="1"/>
          </p:cNvSpPr>
          <p:nvPr/>
        </p:nvSpPr>
        <p:spPr bwMode="auto">
          <a:xfrm>
            <a:off x="6567488" y="3735388"/>
            <a:ext cx="1403350" cy="457200"/>
          </a:xfrm>
          <a:prstGeom prst="rect">
            <a:avLst/>
          </a:prstGeom>
          <a:noFill/>
          <a:ln w="9525">
            <a:noFill/>
            <a:miter lim="800000"/>
            <a:headEnd/>
            <a:tailEnd/>
          </a:ln>
        </p:spPr>
        <p:txBody>
          <a:bodyPr wrap="none">
            <a:spAutoFit/>
          </a:bodyPr>
          <a:lstStyle/>
          <a:p>
            <a:r>
              <a:rPr lang="kk-KZ" dirty="0"/>
              <a:t>Аш ішек</a:t>
            </a:r>
            <a:endParaRPr lang="ru-RU" dirty="0"/>
          </a:p>
        </p:txBody>
      </p:sp>
      <p:sp>
        <p:nvSpPr>
          <p:cNvPr id="17" name="Text Box 23"/>
          <p:cNvSpPr txBox="1">
            <a:spLocks noChangeArrowheads="1"/>
          </p:cNvSpPr>
          <p:nvPr/>
        </p:nvSpPr>
        <p:spPr bwMode="auto">
          <a:xfrm>
            <a:off x="6496050" y="5032375"/>
            <a:ext cx="2314575" cy="822325"/>
          </a:xfrm>
          <a:prstGeom prst="rect">
            <a:avLst/>
          </a:prstGeom>
          <a:noFill/>
          <a:ln w="9525">
            <a:noFill/>
            <a:miter lim="800000"/>
            <a:headEnd/>
            <a:tailEnd/>
          </a:ln>
        </p:spPr>
        <p:txBody>
          <a:bodyPr wrap="none">
            <a:spAutoFit/>
          </a:bodyPr>
          <a:lstStyle/>
          <a:p>
            <a:r>
              <a:rPr lang="kk-KZ" dirty="0"/>
              <a:t>Буындар мен </a:t>
            </a:r>
          </a:p>
          <a:p>
            <a:r>
              <a:rPr lang="kk-KZ" dirty="0"/>
              <a:t>еттер</a:t>
            </a:r>
            <a:endParaRPr lang="ru-RU" dirty="0"/>
          </a:p>
        </p:txBody>
      </p:sp>
      <p:sp>
        <p:nvSpPr>
          <p:cNvPr id="18" name="Line 13"/>
          <p:cNvSpPr>
            <a:spLocks noChangeShapeType="1"/>
          </p:cNvSpPr>
          <p:nvPr/>
        </p:nvSpPr>
        <p:spPr bwMode="auto">
          <a:xfrm flipH="1" flipV="1">
            <a:off x="2268538" y="1484313"/>
            <a:ext cx="2303462" cy="720725"/>
          </a:xfrm>
          <a:prstGeom prst="line">
            <a:avLst/>
          </a:prstGeom>
          <a:noFill/>
          <a:ln w="9525">
            <a:solidFill>
              <a:schemeClr val="tx1"/>
            </a:solidFill>
            <a:round/>
            <a:headEnd/>
            <a:tailEnd/>
          </a:ln>
        </p:spPr>
        <p:txBody>
          <a:bodyPr/>
          <a:lstStyle/>
          <a:p>
            <a:endParaRPr lang="ru-RU"/>
          </a:p>
        </p:txBody>
      </p:sp>
      <p:sp>
        <p:nvSpPr>
          <p:cNvPr id="19" name="Line 14"/>
          <p:cNvSpPr>
            <a:spLocks noChangeShapeType="1"/>
          </p:cNvSpPr>
          <p:nvPr/>
        </p:nvSpPr>
        <p:spPr bwMode="auto">
          <a:xfrm flipH="1" flipV="1">
            <a:off x="2268538" y="2276475"/>
            <a:ext cx="2303462" cy="576263"/>
          </a:xfrm>
          <a:prstGeom prst="line">
            <a:avLst/>
          </a:prstGeom>
          <a:noFill/>
          <a:ln w="9525">
            <a:solidFill>
              <a:schemeClr val="tx1"/>
            </a:solidFill>
            <a:round/>
            <a:headEnd/>
            <a:tailEnd/>
          </a:ln>
        </p:spPr>
        <p:txBody>
          <a:bodyPr/>
          <a:lstStyle/>
          <a:p>
            <a:endParaRPr lang="ru-RU"/>
          </a:p>
        </p:txBody>
      </p:sp>
      <p:sp>
        <p:nvSpPr>
          <p:cNvPr id="20" name="Line 15"/>
          <p:cNvSpPr>
            <a:spLocks noChangeShapeType="1"/>
          </p:cNvSpPr>
          <p:nvPr/>
        </p:nvSpPr>
        <p:spPr bwMode="auto">
          <a:xfrm flipH="1" flipV="1">
            <a:off x="2339975" y="3068638"/>
            <a:ext cx="2087563" cy="144462"/>
          </a:xfrm>
          <a:prstGeom prst="line">
            <a:avLst/>
          </a:prstGeom>
          <a:noFill/>
          <a:ln w="9525">
            <a:solidFill>
              <a:schemeClr val="tx1"/>
            </a:solidFill>
            <a:round/>
            <a:headEnd/>
            <a:tailEnd/>
          </a:ln>
        </p:spPr>
        <p:txBody>
          <a:bodyPr/>
          <a:lstStyle/>
          <a:p>
            <a:endParaRPr lang="ru-RU"/>
          </a:p>
        </p:txBody>
      </p:sp>
      <p:sp>
        <p:nvSpPr>
          <p:cNvPr id="21" name="Line 16"/>
          <p:cNvSpPr>
            <a:spLocks noChangeShapeType="1"/>
          </p:cNvSpPr>
          <p:nvPr/>
        </p:nvSpPr>
        <p:spPr bwMode="auto">
          <a:xfrm flipH="1">
            <a:off x="2124075" y="3357563"/>
            <a:ext cx="2087563" cy="431800"/>
          </a:xfrm>
          <a:prstGeom prst="line">
            <a:avLst/>
          </a:prstGeom>
          <a:noFill/>
          <a:ln w="9525">
            <a:solidFill>
              <a:schemeClr val="tx1"/>
            </a:solidFill>
            <a:round/>
            <a:headEnd/>
            <a:tailEnd/>
          </a:ln>
        </p:spPr>
        <p:txBody>
          <a:bodyPr/>
          <a:lstStyle/>
          <a:p>
            <a:endParaRPr lang="ru-RU"/>
          </a:p>
        </p:txBody>
      </p:sp>
      <p:sp>
        <p:nvSpPr>
          <p:cNvPr id="22" name="Line 17"/>
          <p:cNvSpPr>
            <a:spLocks noChangeShapeType="1"/>
          </p:cNvSpPr>
          <p:nvPr/>
        </p:nvSpPr>
        <p:spPr bwMode="auto">
          <a:xfrm flipH="1">
            <a:off x="2195513" y="3644900"/>
            <a:ext cx="2160587" cy="936625"/>
          </a:xfrm>
          <a:prstGeom prst="line">
            <a:avLst/>
          </a:prstGeom>
          <a:noFill/>
          <a:ln w="9525">
            <a:solidFill>
              <a:schemeClr val="tx1"/>
            </a:solidFill>
            <a:round/>
            <a:headEnd/>
            <a:tailEnd/>
          </a:ln>
        </p:spPr>
        <p:txBody>
          <a:bodyPr/>
          <a:lstStyle/>
          <a:p>
            <a:endParaRPr lang="ru-RU"/>
          </a:p>
        </p:txBody>
      </p:sp>
      <p:sp>
        <p:nvSpPr>
          <p:cNvPr id="23" name="Line 11"/>
          <p:cNvSpPr>
            <a:spLocks noChangeShapeType="1"/>
          </p:cNvSpPr>
          <p:nvPr/>
        </p:nvSpPr>
        <p:spPr bwMode="auto">
          <a:xfrm>
            <a:off x="4787900" y="3644900"/>
            <a:ext cx="1728788" cy="431800"/>
          </a:xfrm>
          <a:prstGeom prst="line">
            <a:avLst/>
          </a:prstGeom>
          <a:noFill/>
          <a:ln w="9525">
            <a:solidFill>
              <a:schemeClr val="tx1"/>
            </a:solidFill>
            <a:round/>
            <a:headEnd/>
            <a:tailEnd/>
          </a:ln>
        </p:spPr>
        <p:txBody>
          <a:bodyPr/>
          <a:lstStyle/>
          <a:p>
            <a:endParaRPr lang="ru-RU"/>
          </a:p>
        </p:txBody>
      </p:sp>
      <p:sp>
        <p:nvSpPr>
          <p:cNvPr id="24" name="Line 12"/>
          <p:cNvSpPr>
            <a:spLocks noChangeShapeType="1"/>
          </p:cNvSpPr>
          <p:nvPr/>
        </p:nvSpPr>
        <p:spPr bwMode="auto">
          <a:xfrm>
            <a:off x="4859338" y="4797425"/>
            <a:ext cx="1584325" cy="576263"/>
          </a:xfrm>
          <a:prstGeom prst="line">
            <a:avLst/>
          </a:prstGeom>
          <a:noFill/>
          <a:ln w="9525">
            <a:solidFill>
              <a:schemeClr val="tx1"/>
            </a:solidFill>
            <a:round/>
            <a:headEnd/>
            <a:tailEnd/>
          </a:ln>
        </p:spPr>
        <p:txBody>
          <a:bodyPr/>
          <a:lstStyle/>
          <a:p>
            <a:endParaRPr lang="ru-RU"/>
          </a:p>
        </p:txBody>
      </p:sp>
      <p:sp>
        <p:nvSpPr>
          <p:cNvPr id="25" name="Line 18"/>
          <p:cNvSpPr>
            <a:spLocks noChangeShapeType="1"/>
          </p:cNvSpPr>
          <p:nvPr/>
        </p:nvSpPr>
        <p:spPr bwMode="auto">
          <a:xfrm flipH="1">
            <a:off x="2268538" y="4365625"/>
            <a:ext cx="2016125" cy="1150938"/>
          </a:xfrm>
          <a:prstGeom prst="line">
            <a:avLst/>
          </a:prstGeom>
          <a:noFill/>
          <a:ln w="9525">
            <a:solidFill>
              <a:schemeClr val="tx1"/>
            </a:solidFill>
            <a:round/>
            <a:headEnd/>
            <a:tailEnd/>
          </a:ln>
        </p:spPr>
        <p:txBody>
          <a:bodyPr/>
          <a:lstStyle/>
          <a:p>
            <a:endParaRPr lang="ru-RU"/>
          </a:p>
        </p:txBody>
      </p:sp>
      <p:sp>
        <p:nvSpPr>
          <p:cNvPr id="26" name="Line 8"/>
          <p:cNvSpPr>
            <a:spLocks noChangeShapeType="1"/>
          </p:cNvSpPr>
          <p:nvPr/>
        </p:nvSpPr>
        <p:spPr bwMode="auto">
          <a:xfrm flipV="1">
            <a:off x="4859338" y="1557338"/>
            <a:ext cx="1512887" cy="287337"/>
          </a:xfrm>
          <a:prstGeom prst="line">
            <a:avLst/>
          </a:prstGeom>
          <a:noFill/>
          <a:ln w="9525">
            <a:solidFill>
              <a:schemeClr val="tx1"/>
            </a:solidFill>
            <a:round/>
            <a:headEnd/>
            <a:tailEnd/>
          </a:ln>
        </p:spPr>
        <p:txBody>
          <a:bodyPr/>
          <a:lstStyle/>
          <a:p>
            <a:endParaRPr lang="ru-RU"/>
          </a:p>
        </p:txBody>
      </p:sp>
      <p:sp>
        <p:nvSpPr>
          <p:cNvPr id="27" name="Line 9"/>
          <p:cNvSpPr>
            <a:spLocks noChangeShapeType="1"/>
          </p:cNvSpPr>
          <p:nvPr/>
        </p:nvSpPr>
        <p:spPr bwMode="auto">
          <a:xfrm flipV="1">
            <a:off x="4716463" y="1989138"/>
            <a:ext cx="1727200" cy="647700"/>
          </a:xfrm>
          <a:prstGeom prst="line">
            <a:avLst/>
          </a:prstGeom>
          <a:noFill/>
          <a:ln w="9525">
            <a:solidFill>
              <a:schemeClr val="tx1"/>
            </a:solidFill>
            <a:round/>
            <a:headEnd/>
            <a:tailEnd/>
          </a:ln>
        </p:spPr>
        <p:txBody>
          <a:bodyPr/>
          <a:lstStyle/>
          <a:p>
            <a:endParaRPr lang="ru-RU"/>
          </a:p>
        </p:txBody>
      </p:sp>
      <p:sp>
        <p:nvSpPr>
          <p:cNvPr id="28" name="Line 10"/>
          <p:cNvSpPr>
            <a:spLocks noChangeShapeType="1"/>
          </p:cNvSpPr>
          <p:nvPr/>
        </p:nvSpPr>
        <p:spPr bwMode="auto">
          <a:xfrm flipV="1">
            <a:off x="4643438" y="2852738"/>
            <a:ext cx="1728787" cy="504825"/>
          </a:xfrm>
          <a:prstGeom prst="line">
            <a:avLst/>
          </a:prstGeom>
          <a:noFill/>
          <a:ln w="9525">
            <a:solidFill>
              <a:schemeClr val="tx1"/>
            </a:solidFill>
            <a:round/>
            <a:headEnd/>
            <a:tailEnd/>
          </a:ln>
        </p:spPr>
        <p:txBody>
          <a:bodyPr/>
          <a:lstStyle/>
          <a:p>
            <a:endParaRPr lang="ru-RU"/>
          </a:p>
        </p:txBody>
      </p:sp>
      <p:pic>
        <p:nvPicPr>
          <p:cNvPr id="15362" name="Picture 2" descr="http://www.gifki.org/data/media/1154/pitje-i-napitok-animatsionnaya-kartinka-0048.gif"/>
          <p:cNvPicPr>
            <a:picLocks noChangeAspect="1" noChangeArrowheads="1" noCrop="1"/>
          </p:cNvPicPr>
          <p:nvPr/>
        </p:nvPicPr>
        <p:blipFill>
          <a:blip r:embed="rId4" cstate="print"/>
          <a:srcRect/>
          <a:stretch>
            <a:fillRect/>
          </a:stretch>
        </p:blipFill>
        <p:spPr bwMode="auto">
          <a:xfrm>
            <a:off x="1691680" y="4005064"/>
            <a:ext cx="1905000" cy="260985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5" descr="Картинка 1214 из 17076">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nazerke\Desktop\пмм\IMG_19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395536" y="332656"/>
            <a:ext cx="8280920" cy="31700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sz="2000" dirty="0">
                <a:latin typeface="Times New Roman" pitchFamily="18" charset="0"/>
                <a:cs typeface="Times New Roman" pitchFamily="18" charset="0"/>
              </a:rPr>
              <a:t>Ал </a:t>
            </a:r>
            <a:r>
              <a:rPr lang="ru-RU" sz="2000" dirty="0" err="1">
                <a:latin typeface="Times New Roman" pitchFamily="18" charset="0"/>
                <a:cs typeface="Times New Roman" pitchFamily="18" charset="0"/>
              </a:rPr>
              <a:t>жүкті болған жағдайда ішімдік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қолданатын әйелдердің болашақ сәбилерінің </a:t>
            </a:r>
            <a:r>
              <a:rPr lang="ru-RU" sz="2000" dirty="0">
                <a:latin typeface="Times New Roman" pitchFamily="18" charset="0"/>
                <a:cs typeface="Times New Roman" pitchFamily="18" charset="0"/>
              </a:rPr>
              <a:t>40-60%-ы </a:t>
            </a:r>
            <a:r>
              <a:rPr lang="ru-RU" sz="2000" dirty="0" err="1">
                <a:latin typeface="Times New Roman" pitchFamily="18" charset="0"/>
                <a:cs typeface="Times New Roman" pitchFamily="18" charset="0"/>
              </a:rPr>
              <a:t>ақыл есі</a:t>
            </a:r>
            <a:r>
              <a:rPr lang="ru-RU" sz="2000" dirty="0">
                <a:latin typeface="Times New Roman" pitchFamily="18" charset="0"/>
                <a:cs typeface="Times New Roman" pitchFamily="18" charset="0"/>
              </a:rPr>
              <a:t> кем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туылуы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мүмкін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Тұрақты тұтынған кезде</a:t>
            </a:r>
            <a:r>
              <a:rPr lang="ru-RU" sz="2000" dirty="0">
                <a:latin typeface="Times New Roman" pitchFamily="18" charset="0"/>
                <a:cs typeface="Times New Roman" pitchFamily="18" charset="0"/>
              </a:rPr>
              <a:t> алкоголь </a:t>
            </a:r>
            <a:r>
              <a:rPr lang="ru-RU" sz="2000" dirty="0" err="1">
                <a:latin typeface="Times New Roman" pitchFamily="18" charset="0"/>
                <a:cs typeface="Times New Roman" pitchFamily="18" charset="0"/>
              </a:rPr>
              <a:t>әйелдердің бетін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домбықтырып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оның табиғи әсемдігін жояды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Көз қарашығының оты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кетеді</a:t>
            </a:r>
            <a:r>
              <a:rPr lang="ru-RU" sz="2000" dirty="0">
                <a:latin typeface="Times New Roman" pitchFamily="18" charset="0"/>
                <a:cs typeface="Times New Roman" pitchFamily="18" charset="0"/>
              </a:rPr>
              <a:t>,  бет </a:t>
            </a:r>
            <a:r>
              <a:rPr lang="ru-RU" sz="2000" dirty="0" err="1">
                <a:latin typeface="Times New Roman" pitchFamily="18" charset="0"/>
                <a:cs typeface="Times New Roman" pitchFamily="18" charset="0"/>
              </a:rPr>
              <a:t>үнемі қызарып тұрады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шаштың түсуі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керісінше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мұрттың шығуы байқалады</a:t>
            </a:r>
            <a:r>
              <a:rPr lang="ru-RU" sz="2000" dirty="0">
                <a:latin typeface="Times New Roman" pitchFamily="18" charset="0"/>
                <a:cs typeface="Times New Roman" pitchFamily="18" charset="0"/>
              </a:rPr>
              <a:t>.</a:t>
            </a:r>
          </a:p>
          <a:p>
            <a:r>
              <a:rPr lang="ru-RU" sz="2000" dirty="0" err="1">
                <a:latin typeface="Times New Roman" pitchFamily="18" charset="0"/>
                <a:cs typeface="Times New Roman" pitchFamily="18" charset="0"/>
              </a:rPr>
              <a:t>Ағзада 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аурулар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жүрек, қан айналым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жүйесінің бұзылуына соқтырады.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Ең қауіптісі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бүйректің жұмысын бұзады.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Ішімдікті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күнделікті кемінде</a:t>
            </a:r>
            <a:r>
              <a:rPr lang="ru-RU" sz="2000" dirty="0">
                <a:latin typeface="Times New Roman" pitchFamily="18" charset="0"/>
                <a:cs typeface="Times New Roman" pitchFamily="18" charset="0"/>
              </a:rPr>
              <a:t> 800 </a:t>
            </a:r>
            <a:r>
              <a:rPr lang="ru-RU" sz="2000" dirty="0" err="1">
                <a:latin typeface="Times New Roman" pitchFamily="18" charset="0"/>
                <a:cs typeface="Times New Roman" pitchFamily="18" charset="0"/>
              </a:rPr>
              <a:t>грамнан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ағзада ақуыздың жетіспеушілігі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бірте-бірте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байқала бастайды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 ауруды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емдемеген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жағдайда  бүйректің 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бөлігі өледі.</a:t>
            </a:r>
            <a:endParaRPr lang="ru-RU" sz="2000" dirty="0">
              <a:latin typeface="Times New Roman" pitchFamily="18" charset="0"/>
              <a:cs typeface="Times New Roman" pitchFamily="18" charset="0"/>
            </a:endParaRPr>
          </a:p>
        </p:txBody>
      </p:sp>
      <p:pic>
        <p:nvPicPr>
          <p:cNvPr id="37892" name="Picture 4" descr="http://muzashtor.ru/wp-content/uploads/2016/12/kak-alkogol-vlijaet-na-beremennost_3.jpg"/>
          <p:cNvPicPr>
            <a:picLocks noChangeAspect="1" noChangeArrowheads="1"/>
          </p:cNvPicPr>
          <p:nvPr/>
        </p:nvPicPr>
        <p:blipFill>
          <a:blip r:embed="rId3" cstate="print"/>
          <a:srcRect/>
          <a:stretch>
            <a:fillRect/>
          </a:stretch>
        </p:blipFill>
        <p:spPr bwMode="auto">
          <a:xfrm>
            <a:off x="6084168" y="3717032"/>
            <a:ext cx="3059832" cy="3140968"/>
          </a:xfrm>
          <a:prstGeom prst="rect">
            <a:avLst/>
          </a:prstGeom>
          <a:noFill/>
        </p:spPr>
      </p:pic>
      <p:pic>
        <p:nvPicPr>
          <p:cNvPr id="8" name="Picture 5" descr="Картинка 1560 из 17076">
            <a:hlinkClick r:id="rId4"/>
          </p:cNvPr>
          <p:cNvPicPr>
            <a:picLocks noChangeAspect="1" noChangeArrowheads="1"/>
          </p:cNvPicPr>
          <p:nvPr/>
        </p:nvPicPr>
        <p:blipFill>
          <a:blip r:embed="rId5" cstate="print"/>
          <a:srcRect/>
          <a:stretch>
            <a:fillRect/>
          </a:stretch>
        </p:blipFill>
        <p:spPr bwMode="auto">
          <a:xfrm>
            <a:off x="0" y="4005064"/>
            <a:ext cx="3284240" cy="2852936"/>
          </a:xfrm>
          <a:prstGeom prst="rect">
            <a:avLst/>
          </a:prstGeom>
          <a:noFill/>
        </p:spPr>
      </p:pic>
      <p:pic>
        <p:nvPicPr>
          <p:cNvPr id="9" name="Picture 9" descr="Картинка 125 из 17076">
            <a:hlinkClick r:id="rId6"/>
          </p:cNvPr>
          <p:cNvPicPr>
            <a:picLocks noChangeAspect="1" noChangeArrowheads="1"/>
          </p:cNvPicPr>
          <p:nvPr/>
        </p:nvPicPr>
        <p:blipFill>
          <a:blip r:embed="rId7" cstate="print"/>
          <a:srcRect/>
          <a:stretch>
            <a:fillRect/>
          </a:stretch>
        </p:blipFill>
        <p:spPr bwMode="auto">
          <a:xfrm>
            <a:off x="2627784" y="3573016"/>
            <a:ext cx="3560440" cy="240347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9931E6-79E7-48CB-B5AA-8F801A963715}"/>
              </a:ext>
            </a:extLst>
          </p:cNvPr>
          <p:cNvSpPr txBox="1"/>
          <p:nvPr/>
        </p:nvSpPr>
        <p:spPr>
          <a:xfrm>
            <a:off x="251520" y="162721"/>
            <a:ext cx="8640960" cy="6809556"/>
          </a:xfrm>
          <a:prstGeom prst="rect">
            <a:avLst/>
          </a:prstGeom>
          <a:noFill/>
        </p:spPr>
        <p:txBody>
          <a:bodyPr wrap="square">
            <a:spAutoFit/>
          </a:bodyPr>
          <a:lstStyle/>
          <a:p>
            <a:pPr algn="just" defTabSz="914400" fontAlgn="base">
              <a:spcBef>
                <a:spcPct val="0"/>
              </a:spcBef>
              <a:spcAft>
                <a:spcPct val="0"/>
              </a:spcAft>
            </a:pPr>
            <a:r>
              <a:rPr lang="ru-KZ" b="1" dirty="0">
                <a:latin typeface="Times New Roman" panose="02020603050405020304" pitchFamily="18" charset="0"/>
                <a:cs typeface="Times New Roman" panose="02020603050405020304" pitchFamily="18" charset="0"/>
              </a:rPr>
              <a:t>ІІІ. </a:t>
            </a:r>
            <a:r>
              <a:rPr lang="ru-KZ" b="1" dirty="0" err="1">
                <a:latin typeface="Times New Roman" panose="02020603050405020304" pitchFamily="18" charset="0"/>
                <a:cs typeface="Times New Roman" panose="02020603050405020304" pitchFamily="18" charset="0"/>
              </a:rPr>
              <a:t>Қорытынды</a:t>
            </a:r>
            <a:endParaRPr lang="ru-KZ" dirty="0">
              <a:latin typeface="Times New Roman" panose="02020603050405020304" pitchFamily="18" charset="0"/>
              <a:cs typeface="Times New Roman" panose="02020603050405020304" pitchFamily="18" charset="0"/>
            </a:endParaRPr>
          </a:p>
          <a:p>
            <a:pPr lvl="0" algn="just" defTabSz="914400" fontAlgn="base">
              <a:spcBef>
                <a:spcPct val="0"/>
              </a:spcBef>
              <a:spcAft>
                <a:spcPct val="0"/>
              </a:spcAft>
            </a:pPr>
            <a:r>
              <a:rPr lang="kk-KZ" sz="2000" dirty="0">
                <a:latin typeface="Times New Roman" pitchFamily="18" charset="0"/>
                <a:ea typeface="Calibri" pitchFamily="34" charset="0"/>
                <a:cs typeface="Times New Roman" pitchFamily="18" charset="0"/>
              </a:rPr>
              <a:t>        Қорытындылай келе бүгінгі қоғам алдындағы мақсат - өмірдің барлық саласында белсенді шығармашылық іс-әрекетке қабілетті, еркін тұлға тәрбиелеу. Ол үшін бала тәрбиесімен айналысатын отбасы балабақша, мектеп, қоғам және жұртшылықтың тәрбие кіріктіріліп жүзеге асуы тиіс. Өйткені, отбасына мектеп тарапынан білікті көмек қажет. Педагогтар мен ата-аналардың өзара әрекетінің арқасында ғана оқушы тұлғасын дамыту мәселелерін табысты шешуте болады.</a:t>
            </a:r>
            <a:r>
              <a:rPr lang="ru-RU" sz="2000" dirty="0">
                <a:latin typeface="Times New Roman" panose="02020603050405020304" pitchFamily="18" charset="0"/>
                <a:cs typeface="Times New Roman" panose="02020603050405020304" pitchFamily="18" charset="0"/>
              </a:rPr>
              <a:t> </a:t>
            </a:r>
          </a:p>
          <a:p>
            <a:pPr lvl="0" algn="just" defTabSz="914400" fontAlgn="base">
              <a:spcBef>
                <a:spcPct val="0"/>
              </a:spcBef>
              <a:spcAft>
                <a:spcPct val="0"/>
              </a:spcAft>
            </a:pP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kk-KZ"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itchFamily="18" charset="0"/>
              </a:rPr>
              <a:t>Өмір өлшемі – салауаттық, өмір заңы.Салауатты өмір сүрмей тұрып,өміріне қажетті нәрсені ала алмайсың. Адам баласының жарасымды тұрмыс құрып,үйлесімді дамуы үшін біздің ел барлық жағдай жасаған. Өнердің, спорттың сан-салалы түрімен айналысуғада болады. Күйеуге шығып ана атану әрбір қыз баланың мақсаты және міндеті. Бірақ қазіргі заманда жас енді бойжетіп келе жатқан қара қөз сұлу бойжеткендеріміз бұл өмірге ерте аяқ басуда. Ерте ата-ана атануда еліміздің демографиялық санын көбейтуде, бірақ әр нәрсеніңде өз уақытымен болғаны дұрыс.</a:t>
            </a:r>
            <a:r>
              <a:rPr kumimoji="0" lang="kk-KZ"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ru-RU" sz="2000" dirty="0" err="1">
                <a:latin typeface="Times New Roman" panose="02020603050405020304" pitchFamily="18" charset="0"/>
                <a:cs typeface="Times New Roman" panose="02020603050405020304" pitchFamily="18" charset="0"/>
              </a:rPr>
              <a:t>Ішімдік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ішу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темекі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шегу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тағы</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басқа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ағзасына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зияның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келтіретін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заттармен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жаман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іс-әрекеттер</a:t>
            </a:r>
            <a:r>
              <a:rPr lang="ru-RU" sz="2000" dirty="0">
                <a:latin typeface="Times New Roman" panose="02020603050405020304" pitchFamily="18" charset="0"/>
                <a:cs typeface="Times New Roman" panose="02020603050405020304" pitchFamily="18" charset="0"/>
              </a:rPr>
              <a:t> тек </a:t>
            </a:r>
            <a:r>
              <a:rPr lang="ru-RU" sz="2000" dirty="0" err="1">
                <a:latin typeface="Times New Roman" panose="02020603050405020304" pitchFamily="18" charset="0"/>
                <a:cs typeface="Times New Roman" panose="02020603050405020304" pitchFamily="18" charset="0"/>
              </a:rPr>
              <a:t>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отбасы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мүшелеріне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жалпы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қоғамға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кесірін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тигізеді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Қорытындылай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айтпағым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жасөспірімдерді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салауатты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өмір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ұстануларын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дағдыға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айналдыра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алсақ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келешегіміз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болатынына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сенемін</a:t>
            </a:r>
            <a:r>
              <a:rPr lang="ru-RU" sz="2000" dirty="0">
                <a:latin typeface="Times New Roman" panose="02020603050405020304" pitchFamily="18" charset="0"/>
                <a:cs typeface="Times New Roman" panose="02020603050405020304" pitchFamily="18" charset="0"/>
              </a:rPr>
              <a:t>.</a:t>
            </a:r>
            <a:endParaRPr kumimoji="0" lang="ru-RU" sz="2000" i="0" u="none" strike="noStrike" cap="none" normalizeH="0" baseline="0" dirty="0">
              <a:ln>
                <a:noFill/>
              </a:ln>
              <a:solidFill>
                <a:schemeClr val="tx1"/>
              </a:solidFill>
              <a:effectLst/>
              <a:latin typeface="Times New Roman" panose="02020603050405020304" pitchFamily="18" charset="0"/>
              <a:cs typeface="Times New Roman" pitchFamily="18" charset="0"/>
            </a:endParaRPr>
          </a:p>
          <a:p>
            <a:pPr marL="265176" marR="0" lvl="0" indent="-265176" algn="l" defTabSz="914400" rtl="0" eaLnBrk="1" fontAlgn="auto" latinLnBrk="0" hangingPunct="1">
              <a:lnSpc>
                <a:spcPct val="100000"/>
              </a:lnSpc>
              <a:spcBef>
                <a:spcPts val="250"/>
              </a:spcBef>
              <a:spcAft>
                <a:spcPts val="0"/>
              </a:spcAft>
              <a:buClr>
                <a:srgbClr val="F07F09"/>
              </a:buClr>
              <a:buSzPct val="80000"/>
              <a:buFont typeface="Wingdings 2"/>
              <a:buNone/>
              <a:tabLst/>
              <a:defRPr/>
            </a:pPr>
            <a:endParaRPr kumimoji="0" lang="ru-RU"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0068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C46A35-879A-4F5A-8EAD-F0632C51234E}"/>
              </a:ext>
            </a:extLst>
          </p:cNvPr>
          <p:cNvSpPr txBox="1"/>
          <p:nvPr/>
        </p:nvSpPr>
        <p:spPr>
          <a:xfrm>
            <a:off x="941018" y="836712"/>
            <a:ext cx="8208912" cy="4540667"/>
          </a:xfrm>
          <a:prstGeom prst="rect">
            <a:avLst/>
          </a:prstGeom>
          <a:noFill/>
        </p:spPr>
        <p:txBody>
          <a:bodyPr wrap="square">
            <a:spAutoFit/>
          </a:bodyPr>
          <a:lstStyle/>
          <a:p>
            <a:pPr indent="457200">
              <a:lnSpc>
                <a:spcPct val="107000"/>
              </a:lnSpc>
              <a:spcAft>
                <a:spcPts val="800"/>
              </a:spcAft>
            </a:pPr>
            <a:r>
              <a:rPr lang="kk-KZ" b="1" dirty="0">
                <a:effectLst/>
                <a:latin typeface="Times New Roman" panose="02020603050405020304" pitchFamily="18" charset="0"/>
                <a:ea typeface="Calibri" panose="020F0502020204030204" pitchFamily="34" charset="0"/>
                <a:cs typeface="Times New Roman" panose="02020603050405020304" pitchFamily="18" charset="0"/>
              </a:rPr>
              <a:t>IV. Пайдаланылған әдебиеттер тізімі.</a:t>
            </a:r>
            <a:endParaRPr lang="ru-KZ"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«Основы физиологии человека» Агаджанян, Власова, Ермакова. </a:t>
            </a:r>
            <a:b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kk-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Маринова Ю,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Возростная</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физиология</a:t>
            </a:r>
            <a:endParaRPr lang="ru-KZ"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ru-KZ" dirty="0" err="1">
                <a:effectLst/>
                <a:latin typeface="Times New Roman" panose="02020603050405020304" pitchFamily="18" charset="0"/>
                <a:ea typeface="Calibri" panose="020F0502020204030204" pitchFamily="34" charset="0"/>
                <a:cs typeface="Times New Roman" panose="02020603050405020304" pitchFamily="18" charset="0"/>
              </a:rPr>
              <a:t>Ғылыми-әдістемелік</a:t>
            </a:r>
            <a:r>
              <a:rPr lang="ru-KZ" dirty="0">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effectLst/>
                <a:latin typeface="Times New Roman" panose="02020603050405020304" pitchFamily="18" charset="0"/>
                <a:ea typeface="Calibri" panose="020F0502020204030204" pitchFamily="34" charset="0"/>
                <a:cs typeface="Times New Roman" panose="02020603050405020304" pitchFamily="18" charset="0"/>
              </a:rPr>
              <a:t>баспалар</a:t>
            </a:r>
            <a:r>
              <a:rPr lang="ru-KZ" dirty="0">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effectLst/>
                <a:latin typeface="Times New Roman" panose="02020603050405020304" pitchFamily="18" charset="0"/>
                <a:ea typeface="Calibri" panose="020F0502020204030204" pitchFamily="34" charset="0"/>
                <a:cs typeface="Times New Roman" panose="02020603050405020304" pitchFamily="18" charset="0"/>
              </a:rPr>
              <a:t>Қызықты</a:t>
            </a:r>
            <a:r>
              <a:rPr lang="ru-KZ" dirty="0">
                <a:effectLst/>
                <a:latin typeface="Times New Roman" panose="02020603050405020304" pitchFamily="18" charset="0"/>
                <a:ea typeface="Calibri" panose="020F0502020204030204" pitchFamily="34" charset="0"/>
                <a:cs typeface="Times New Roman" panose="02020603050405020304" pitchFamily="18" charset="0"/>
              </a:rPr>
              <a:t> психология», «</a:t>
            </a:r>
            <a:r>
              <a:rPr lang="ru-KZ" dirty="0" err="1">
                <a:effectLst/>
                <a:latin typeface="Times New Roman" panose="02020603050405020304" pitchFamily="18" charset="0"/>
                <a:ea typeface="Calibri" panose="020F0502020204030204" pitchFamily="34" charset="0"/>
                <a:cs typeface="Times New Roman" panose="02020603050405020304" pitchFamily="18" charset="0"/>
              </a:rPr>
              <a:t>Мектептегі</a:t>
            </a:r>
            <a:r>
              <a:rPr lang="ru-KZ" dirty="0">
                <a:effectLst/>
                <a:latin typeface="Times New Roman" panose="02020603050405020304" pitchFamily="18" charset="0"/>
                <a:ea typeface="Calibri" panose="020F0502020204030204" pitchFamily="34" charset="0"/>
                <a:cs typeface="Times New Roman" panose="02020603050405020304" pitchFamily="18" charset="0"/>
              </a:rPr>
              <a:t> психология»</a:t>
            </a:r>
            <a:endParaRPr lang="ru-KZ"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Білім</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беру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ұйымдарында</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әлеуметтік</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қызметті</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ұйымдастыру</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әдістемелік</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құрал</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автор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құрастырушы</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Еркегалиева</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Ж.А</a:t>
            </a:r>
            <a:endParaRPr lang="ru-KZ"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Әлеуметтік</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педагогке</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көмек</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әдістемелік</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құрал</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автор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құрастырушы</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Дүйсенгалиева</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Т.М. </a:t>
            </a:r>
            <a:endParaRPr lang="ru-KZ"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Әлеуметтік</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педагог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жұмысының</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әдістемесі</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Оқу</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құралы</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Мұханбетжанова</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Ә.М.,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Ерниязов</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О.Н. </a:t>
            </a:r>
            <a:endParaRPr lang="ru-KZ"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Социальная педагогика: введение в специальность. А.Н. Тесленко., М.С. </a:t>
            </a:r>
            <a:r>
              <a:rPr lang="ru-KZ"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Керимбаева</a:t>
            </a:r>
            <a:r>
              <a:rPr lang="ru-KZ"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А.2005.</a:t>
            </a:r>
            <a:endParaRPr lang="ru-KZ"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867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A039D3A7-15EF-4547-A411-66A180B2D5FB}"/>
              </a:ext>
            </a:extLst>
          </p:cNvPr>
          <p:cNvSpPr/>
          <p:nvPr/>
        </p:nvSpPr>
        <p:spPr>
          <a:xfrm>
            <a:off x="967904" y="1340768"/>
            <a:ext cx="7208192" cy="1754326"/>
          </a:xfrm>
          <a:prstGeom prst="rect">
            <a:avLst/>
          </a:prstGeom>
          <a:noFill/>
        </p:spPr>
        <p:txBody>
          <a:bodyPr wrap="none" lIns="91440" tIns="45720" rIns="91440" bIns="45720">
            <a:spAutoFit/>
          </a:bodyPr>
          <a:lstStyle/>
          <a:p>
            <a:pPr algn="ctr"/>
            <a:r>
              <a:rPr lang="ru-RU" sz="5400" b="1" cap="none" spc="0" dirty="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НАЗАРЛАРЫҢЫЗҒА </a:t>
            </a:r>
          </a:p>
          <a:p>
            <a:pPr algn="ctr"/>
            <a:r>
              <a:rPr lang="ru-RU" sz="5400" b="1" cap="none" spc="0" dirty="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РАХМЕТ!</a:t>
            </a:r>
          </a:p>
        </p:txBody>
      </p:sp>
    </p:spTree>
    <p:extLst>
      <p:ext uri="{BB962C8B-B14F-4D97-AF65-F5344CB8AC3E}">
        <p14:creationId xmlns:p14="http://schemas.microsoft.com/office/powerpoint/2010/main" val="7070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3.7037E-7 C 0.06892 3.7037E-7 0.125 0.05602 0.125 0.125 C 0.125 0.19398 0.06892 0.25 0 0.25 C -0.06892 0.25 -0.125 0.19398 -0.125 0.125 C -0.125 0.05602 -0.06892 3.7037E-7 0 3.7037E-7 Z " pathEditMode="relative" rAng="0" ptsTypes="AAAAA">
                                      <p:cBhvr>
                                        <p:cTn id="6" dur="2000" fill="hold"/>
                                        <p:tgtEl>
                                          <p:spTgt spid="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defRPr/>
            </a:pPr>
            <a:r>
              <a:rPr lang="kk-KZ" sz="4200" b="1" dirty="0">
                <a:solidFill>
                  <a:srgbClr val="C00000"/>
                </a:solidFill>
                <a:effectLst>
                  <a:outerShdw blurRad="38100" dist="38100" dir="2700000" algn="tl">
                    <a:srgbClr val="FFFFFF"/>
                  </a:outerShdw>
                </a:effectLst>
                <a:latin typeface="Times New Roman" pitchFamily="18" charset="0"/>
              </a:rPr>
              <a:t>Міндеттері:</a:t>
            </a:r>
            <a:r>
              <a:rPr lang="kk-KZ" sz="4200" b="1" dirty="0">
                <a:solidFill>
                  <a:srgbClr val="C00000"/>
                </a:solidFill>
                <a:latin typeface="Times New Roman" pitchFamily="18" charset="0"/>
              </a:rPr>
              <a:t> </a:t>
            </a:r>
            <a:endParaRPr lang="ru-RU" sz="4200" b="1" dirty="0">
              <a:solidFill>
                <a:srgbClr val="C00000"/>
              </a:solidFill>
              <a:latin typeface="Times New Roman" pitchFamily="18" charset="0"/>
            </a:endParaRPr>
          </a:p>
        </p:txBody>
      </p:sp>
      <p:sp>
        <p:nvSpPr>
          <p:cNvPr id="20483" name="Rectangle 3"/>
          <p:cNvSpPr>
            <a:spLocks noGrp="1" noChangeArrowheads="1"/>
          </p:cNvSpPr>
          <p:nvPr>
            <p:ph idx="1"/>
          </p:nvPr>
        </p:nvSpPr>
        <p:spPr/>
        <p:txBody>
          <a:bodyPr>
            <a:normAutofit fontScale="62500" lnSpcReduction="20000"/>
          </a:bodyPr>
          <a:lstStyle/>
          <a:p>
            <a:pPr>
              <a:lnSpc>
                <a:spcPct val="80000"/>
              </a:lnSpc>
              <a:defRPr/>
            </a:pPr>
            <a:r>
              <a:rPr lang="kk-KZ" sz="4000" b="1" i="1" dirty="0">
                <a:solidFill>
                  <a:schemeClr val="tx1"/>
                </a:solidFill>
                <a:effectLst>
                  <a:outerShdw blurRad="38100" dist="38100" dir="2700000" algn="tl">
                    <a:srgbClr val="FFFFFF"/>
                  </a:outerShdw>
                </a:effectLst>
                <a:latin typeface="Times New Roman" pitchFamily="18" charset="0"/>
              </a:rPr>
              <a:t>Жасөспірімдердің СӨС-тың насихаттау барысында, темекі және ішімдіктерді тұтынудың алдын алу жұмыстары;</a:t>
            </a:r>
          </a:p>
          <a:p>
            <a:pPr>
              <a:lnSpc>
                <a:spcPct val="80000"/>
              </a:lnSpc>
              <a:defRPr/>
            </a:pPr>
            <a:r>
              <a:rPr lang="kk-KZ" sz="4000" b="1" i="1" dirty="0">
                <a:solidFill>
                  <a:schemeClr val="tx1"/>
                </a:solidFill>
                <a:effectLst>
                  <a:outerShdw blurRad="38100" dist="38100" dir="2700000" algn="tl">
                    <a:srgbClr val="FFFFFF"/>
                  </a:outerShdw>
                </a:effectLst>
                <a:latin typeface="Times New Roman" pitchFamily="18" charset="0"/>
              </a:rPr>
              <a:t>Ертежүктіліктің алдын алу жұмыстарын жүргізу;</a:t>
            </a:r>
          </a:p>
          <a:p>
            <a:pPr>
              <a:lnSpc>
                <a:spcPct val="80000"/>
              </a:lnSpc>
              <a:defRPr/>
            </a:pPr>
            <a:r>
              <a:rPr lang="kk-KZ" sz="4000" b="1" i="1" dirty="0">
                <a:solidFill>
                  <a:schemeClr val="tx1"/>
                </a:solidFill>
                <a:effectLst>
                  <a:outerShdw blurRad="38100" dist="38100" dir="2700000" algn="tl">
                    <a:srgbClr val="FFFFFF"/>
                  </a:outerShdw>
                </a:effectLst>
                <a:latin typeface="Times New Roman" pitchFamily="18" charset="0"/>
              </a:rPr>
              <a:t>Ата-аналармен әлеуметтік-педагогикалық бағытта жұмыс жүргізу;</a:t>
            </a:r>
          </a:p>
          <a:p>
            <a:pPr>
              <a:lnSpc>
                <a:spcPct val="80000"/>
              </a:lnSpc>
              <a:defRPr/>
            </a:pPr>
            <a:r>
              <a:rPr lang="kk-KZ" sz="4000" b="1" i="1" dirty="0">
                <a:solidFill>
                  <a:schemeClr val="tx1"/>
                </a:solidFill>
                <a:effectLst>
                  <a:outerShdw blurRad="38100" dist="38100" dir="2700000" algn="tl">
                    <a:srgbClr val="FFFFFF"/>
                  </a:outerShdw>
                </a:effectLst>
                <a:latin typeface="Times New Roman" pitchFamily="18" charset="0"/>
              </a:rPr>
              <a:t>Отбасындағы бала тәрбиесіне бақылау жүргізу, қадағалау;</a:t>
            </a:r>
          </a:p>
          <a:p>
            <a:pPr>
              <a:lnSpc>
                <a:spcPct val="80000"/>
              </a:lnSpc>
              <a:defRPr/>
            </a:pPr>
            <a:r>
              <a:rPr lang="kk-KZ" sz="4000" b="1" i="1" dirty="0">
                <a:solidFill>
                  <a:schemeClr val="tx1"/>
                </a:solidFill>
                <a:effectLst>
                  <a:outerShdw blurRad="38100" dist="38100" dir="2700000" algn="tl">
                    <a:srgbClr val="FFFFFF"/>
                  </a:outerShdw>
                </a:effectLst>
                <a:latin typeface="Times New Roman" pitchFamily="18" charset="0"/>
              </a:rPr>
              <a:t>Отбасындағы жағдайды анықтау, жұмыс жоспарын құру;</a:t>
            </a:r>
          </a:p>
          <a:p>
            <a:pPr>
              <a:lnSpc>
                <a:spcPct val="80000"/>
              </a:lnSpc>
              <a:buNone/>
              <a:defRPr/>
            </a:pPr>
            <a:endParaRPr lang="kk-KZ" sz="2000" b="1" i="1" dirty="0">
              <a:solidFill>
                <a:srgbClr val="000099"/>
              </a:solidFill>
              <a:effectLst>
                <a:outerShdw blurRad="38100" dist="38100" dir="2700000" algn="tl">
                  <a:srgbClr val="FFFFFF"/>
                </a:outerShdw>
              </a:effectLst>
              <a:latin typeface="Times New Roman" pitchFamily="18" charset="0"/>
            </a:endParaRPr>
          </a:p>
          <a:p>
            <a:pPr>
              <a:lnSpc>
                <a:spcPct val="80000"/>
              </a:lnSpc>
              <a:buNone/>
              <a:defRPr/>
            </a:pPr>
            <a:endParaRPr lang="kk-KZ" sz="2000" b="1" i="1" dirty="0">
              <a:solidFill>
                <a:srgbClr val="000099"/>
              </a:solidFill>
              <a:effectLst>
                <a:outerShdw blurRad="38100" dist="38100" dir="2700000" algn="tl">
                  <a:srgbClr val="FFFFFF"/>
                </a:outerShdw>
              </a:effectLst>
              <a:latin typeface="Times New Roman" pitchFamily="18" charset="0"/>
            </a:endParaRPr>
          </a:p>
          <a:p>
            <a:pPr>
              <a:lnSpc>
                <a:spcPct val="80000"/>
              </a:lnSpc>
              <a:buFont typeface="Wingdings" pitchFamily="2" charset="2"/>
              <a:buNone/>
              <a:defRPr/>
            </a:pPr>
            <a:endParaRPr lang="ru-RU" sz="4000" b="1" i="1" dirty="0">
              <a:solidFill>
                <a:srgbClr val="000099"/>
              </a:solidFill>
              <a:effectLst>
                <a:outerShdw blurRad="38100" dist="38100" dir="2700000" algn="tl">
                  <a:srgbClr val="FFFFFF"/>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decel="50000" fill="hold">
                                          <p:stCondLst>
                                            <p:cond delay="0"/>
                                          </p:stCondLst>
                                        </p:cTn>
                                        <p:tgtEl>
                                          <p:spTgt spid="204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4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482"/>
                                        </p:tgtEl>
                                        <p:attrNameLst>
                                          <p:attrName>ppt_w</p:attrName>
                                        </p:attrNameLst>
                                      </p:cBhvr>
                                      <p:tavLst>
                                        <p:tav tm="0">
                                          <p:val>
                                            <p:strVal val="#ppt_w*.05"/>
                                          </p:val>
                                        </p:tav>
                                        <p:tav tm="100000">
                                          <p:val>
                                            <p:strVal val="#ppt_w"/>
                                          </p:val>
                                        </p:tav>
                                      </p:tavLst>
                                    </p:anim>
                                    <p:anim calcmode="lin" valueType="num">
                                      <p:cBhvr>
                                        <p:cTn id="10" dur="1000" fill="hold"/>
                                        <p:tgtEl>
                                          <p:spTgt spid="204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4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4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4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48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20483">
                                            <p:txEl>
                                              <p:pRg st="0" end="0"/>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20483">
                                            <p:txEl>
                                              <p:pRg st="1" end="1"/>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20483">
                                            <p:txEl>
                                              <p:pRg st="2" end="2"/>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20483">
                                            <p:txEl>
                                              <p:pRg st="3" end="3"/>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2048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77D4E40-3EF3-4848-AC7B-73C3DE8B81B4}"/>
              </a:ext>
            </a:extLst>
          </p:cNvPr>
          <p:cNvSpPr/>
          <p:nvPr/>
        </p:nvSpPr>
        <p:spPr>
          <a:xfrm>
            <a:off x="3271803" y="23448"/>
            <a:ext cx="2600392" cy="769441"/>
          </a:xfrm>
          <a:prstGeom prst="rect">
            <a:avLst/>
          </a:prstGeom>
          <a:noFill/>
        </p:spPr>
        <p:txBody>
          <a:bodyPr wrap="none" lIns="91440" tIns="45720" rIns="91440" bIns="45720">
            <a:spAutoFit/>
          </a:bodyPr>
          <a:lstStyle/>
          <a:p>
            <a:pPr algn="ctr"/>
            <a:r>
              <a:rPr lang="kk-KZ"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КІРІСПЕ</a:t>
            </a:r>
            <a:endParaRPr lang="ru-KZ"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TextBox 9">
            <a:extLst>
              <a:ext uri="{FF2B5EF4-FFF2-40B4-BE49-F238E27FC236}">
                <a16:creationId xmlns:a16="http://schemas.microsoft.com/office/drawing/2014/main" id="{C2813474-D964-4BFE-9A47-F2C4D00942E4}"/>
              </a:ext>
            </a:extLst>
          </p:cNvPr>
          <p:cNvSpPr txBox="1"/>
          <p:nvPr/>
        </p:nvSpPr>
        <p:spPr>
          <a:xfrm>
            <a:off x="899592" y="806548"/>
            <a:ext cx="7992888" cy="6001643"/>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Тұңғыш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Елбасы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Н.Назарбаевтың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Қазақстан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халқына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Жолдауында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Жалпы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адамдар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неліктен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денсаулықтарын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құртып</a:t>
            </a:r>
            <a:r>
              <a:rPr lang="ru-RU" sz="1600" dirty="0">
                <a:latin typeface="Times New Roman" panose="02020603050405020304" pitchFamily="18" charset="0"/>
                <a:cs typeface="Times New Roman" panose="02020603050405020304" pitchFamily="18" charset="0"/>
              </a:rPr>
              <a:t>, оны </a:t>
            </a:r>
            <a:r>
              <a:rPr lang="ru-RU" sz="1600" dirty="0" err="1">
                <a:latin typeface="Times New Roman" panose="02020603050405020304" pitchFamily="18" charset="0"/>
                <a:cs typeface="Times New Roman" panose="02020603050405020304" pitchFamily="18" charset="0"/>
              </a:rPr>
              <a:t>улайтындарға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төзіммен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тиіс</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барлықтарыңызды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шылым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шегушілерге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ымырасыз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шақырамын</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деп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есірткі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шылым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ішімдік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сияқты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денсаулыққа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зиян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келтіретін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әдеттерге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қарсы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күресу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қажеттілігін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көрсеткен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Қазіргі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таңда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жасөспірімдер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арасындағы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зиянды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заттарды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көбейіп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кетті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Сондықтар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мемлекет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тарпынан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тарапынан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алаңдаушылық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туындауда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Қазіргі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таңда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қабырғасында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зиянды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заттарды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қолданбау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керісінше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салауатты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өмір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ұстануға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ұстаздар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тарыпына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біріккен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жұмыстар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жүргізіліп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жатыр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Жасөспірімдерді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бойжеткен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қыздарды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тәрбиелеу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бағытында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әртүрлі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мектептер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ашылды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a:t>
            </a:r>
            <a:r>
              <a:rPr lang="ru-RU" sz="1600" dirty="0">
                <a:latin typeface="Times New Roman" panose="02020603050405020304" pitchFamily="18" charset="0"/>
                <a:cs typeface="Times New Roman" panose="02020603050405020304" pitchFamily="18" charset="0"/>
              </a:rPr>
              <a:t>: «АНА </a:t>
            </a:r>
            <a:r>
              <a:rPr lang="ru-RU" sz="1600" dirty="0" err="1">
                <a:latin typeface="Times New Roman" panose="02020603050405020304" pitchFamily="18" charset="0"/>
                <a:cs typeface="Times New Roman" panose="02020603050405020304" pitchFamily="18" charset="0"/>
              </a:rPr>
              <a:t>мектебі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Әже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мектебі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дегендер</a:t>
            </a:r>
            <a:r>
              <a:rPr lang="ru-RU" sz="1600" dirty="0">
                <a:latin typeface="Times New Roman" panose="02020603050405020304" pitchFamily="18" charset="0"/>
                <a:cs typeface="Times New Roman" panose="02020603050405020304" pitchFamily="18" charset="0"/>
              </a:rPr>
              <a:t> бар. </a:t>
            </a:r>
            <a:r>
              <a:rPr lang="ru-RU" sz="1600" dirty="0" err="1">
                <a:latin typeface="Times New Roman" panose="02020603050405020304" pitchFamily="18" charset="0"/>
                <a:cs typeface="Times New Roman" panose="02020603050405020304" pitchFamily="18" charset="0"/>
              </a:rPr>
              <a:t>Яғни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мектептердің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негізгімақсаты</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Жасөспірімдерді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бойжеткен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қыздарды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дұрыс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тәрбиелеу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Үлкен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өмірге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дайындау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тұлға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қалыптасуына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көмек</a:t>
            </a:r>
            <a:r>
              <a:rPr lang="ru-RU" sz="1600" dirty="0">
                <a:latin typeface="Times New Roman" panose="02020603050405020304" pitchFamily="18" charset="0"/>
                <a:cs typeface="Times New Roman" panose="02020603050405020304" pitchFamily="18" charset="0"/>
              </a:rPr>
              <a:t> беру </a:t>
            </a:r>
            <a:r>
              <a:rPr lang="ru-RU" sz="1600" dirty="0" err="1">
                <a:latin typeface="Times New Roman" panose="02020603050405020304" pitchFamily="18" charset="0"/>
                <a:cs typeface="Times New Roman" panose="02020603050405020304" pitchFamily="18" charset="0"/>
              </a:rPr>
              <a:t>болып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табылады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Жасөспірімдердің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өмірінде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отбасының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алатын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рөлі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зор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Сондықтан</a:t>
            </a:r>
            <a:r>
              <a:rPr lang="ru-RU" sz="1600" dirty="0">
                <a:latin typeface="Times New Roman" panose="02020603050405020304" pitchFamily="18" charset="0"/>
                <a:cs typeface="Times New Roman" panose="02020603050405020304" pitchFamily="18" charset="0"/>
              </a:rPr>
              <a:t> бала </a:t>
            </a:r>
            <a:r>
              <a:rPr lang="ru-RU" sz="1600" dirty="0" err="1">
                <a:latin typeface="Times New Roman" panose="02020603050405020304" pitchFamily="18" charset="0"/>
                <a:cs typeface="Times New Roman" panose="02020603050405020304" pitchFamily="18" charset="0"/>
              </a:rPr>
              <a:t>тәрбиесіне</a:t>
            </a:r>
            <a:r>
              <a:rPr lang="ru-RU" sz="1600" dirty="0">
                <a:latin typeface="Times New Roman" panose="02020603050405020304" pitchFamily="18" charset="0"/>
                <a:cs typeface="Times New Roman" panose="02020603050405020304" pitchFamily="18" charset="0"/>
              </a:rPr>
              <a:t> тек </a:t>
            </a:r>
            <a:r>
              <a:rPr lang="ru-RU" sz="1600" dirty="0" err="1">
                <a:latin typeface="Times New Roman" panose="02020603050405020304" pitchFamily="18" charset="0"/>
                <a:cs typeface="Times New Roman" panose="02020603050405020304" pitchFamily="18" charset="0"/>
              </a:rPr>
              <a:t>қана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ұжымы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емес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сонымсен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ата-ана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ақпараттық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құралдармен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қоса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қоғамда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септігін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тигізуі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қажет</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Отбасы</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адам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баласының</a:t>
            </a:r>
            <a:r>
              <a:rPr lang="ru-RU" sz="1600" dirty="0">
                <a:latin typeface="Times New Roman" panose="02020603050405020304" pitchFamily="18" charset="0"/>
                <a:cs typeface="Times New Roman" panose="02020603050405020304" pitchFamily="18" charset="0"/>
              </a:rPr>
              <a:t> алтын </a:t>
            </a:r>
            <a:r>
              <a:rPr lang="ru-RU" sz="1600" dirty="0" err="1">
                <a:latin typeface="Times New Roman" panose="02020603050405020304" pitchFamily="18" charset="0"/>
                <a:cs typeface="Times New Roman" panose="02020603050405020304" pitchFamily="18" charset="0"/>
              </a:rPr>
              <a:t>діңгегі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Өйткені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алғаш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дүниеге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сәтінен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бастап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осында</a:t>
            </a:r>
            <a:r>
              <a:rPr lang="ru-RU" sz="1600" dirty="0">
                <a:latin typeface="Times New Roman" panose="02020603050405020304" pitchFamily="18" charset="0"/>
                <a:cs typeface="Times New Roman" panose="02020603050405020304" pitchFamily="18" charset="0"/>
              </a:rPr>
              <a:t> ер </a:t>
            </a:r>
            <a:r>
              <a:rPr lang="ru-RU" sz="1600" dirty="0" err="1">
                <a:latin typeface="Times New Roman" panose="02020603050405020304" pitchFamily="18" charset="0"/>
                <a:cs typeface="Times New Roman" panose="02020603050405020304" pitchFamily="18" charset="0"/>
              </a:rPr>
              <a:t>жетіп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отбасының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тәрбиесін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Сондықтан</a:t>
            </a:r>
            <a:r>
              <a:rPr lang="ru-RU" sz="1600" dirty="0">
                <a:latin typeface="Times New Roman" panose="02020603050405020304" pitchFamily="18" charset="0"/>
                <a:cs typeface="Times New Roman" panose="02020603050405020304" pitchFamily="18" charset="0"/>
              </a:rPr>
              <a:t> да </a:t>
            </a:r>
            <a:r>
              <a:rPr lang="ru-RU" sz="1600" dirty="0" err="1">
                <a:latin typeface="Times New Roman" panose="02020603050405020304" pitchFamily="18" charset="0"/>
                <a:cs typeface="Times New Roman" panose="02020603050405020304" pitchFamily="18" charset="0"/>
              </a:rPr>
              <a:t>отбасы</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адамзаттың</a:t>
            </a:r>
            <a:r>
              <a:rPr lang="ru-RU" sz="1600" dirty="0">
                <a:latin typeface="Times New Roman" panose="02020603050405020304" pitchFamily="18" charset="0"/>
                <a:cs typeface="Times New Roman" panose="02020603050405020304" pitchFamily="18" charset="0"/>
              </a:rPr>
              <a:t> аса </a:t>
            </a:r>
            <a:r>
              <a:rPr lang="ru-RU" sz="1600" dirty="0" err="1">
                <a:latin typeface="Times New Roman" panose="02020603050405020304" pitchFamily="18" charset="0"/>
                <a:cs typeface="Times New Roman" panose="02020603050405020304" pitchFamily="18" charset="0"/>
              </a:rPr>
              <a:t>қажетті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қасиетті</a:t>
            </a:r>
            <a:r>
              <a:rPr lang="ru-RU" sz="1600" dirty="0">
                <a:latin typeface="Times New Roman" panose="02020603050405020304" pitchFamily="18" charset="0"/>
                <a:cs typeface="Times New Roman" panose="02020603050405020304" pitchFamily="18" charset="0"/>
              </a:rPr>
              <a:t> алтын </a:t>
            </a:r>
            <a:r>
              <a:rPr lang="ru-RU" sz="1600" dirty="0" err="1">
                <a:latin typeface="Times New Roman" panose="02020603050405020304" pitchFamily="18" charset="0"/>
                <a:cs typeface="Times New Roman" panose="02020603050405020304" pitchFamily="18" charset="0"/>
              </a:rPr>
              <a:t>мектебі</a:t>
            </a:r>
            <a:r>
              <a:rPr lang="ru-RU" sz="1600" dirty="0">
                <a:latin typeface="Times New Roman" panose="02020603050405020304" pitchFamily="18" charset="0"/>
                <a:cs typeface="Times New Roman" panose="02020603050405020304" pitchFamily="18" charset="0"/>
              </a:rPr>
              <a:t>.</a:t>
            </a:r>
          </a:p>
          <a:p>
            <a:r>
              <a:rPr lang="ru-RU" sz="1600" dirty="0" err="1">
                <a:latin typeface="Times New Roman" panose="02020603050405020304" pitchFamily="18" charset="0"/>
                <a:cs typeface="Times New Roman" panose="02020603050405020304" pitchFamily="18" charset="0"/>
              </a:rPr>
              <a:t>Қазақ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отбасында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әрдайым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Әдепті</a:t>
            </a:r>
            <a:r>
              <a:rPr lang="ru-RU" sz="1600" dirty="0">
                <a:latin typeface="Times New Roman" panose="02020603050405020304" pitchFamily="18" charset="0"/>
                <a:cs typeface="Times New Roman" panose="02020603050405020304" pitchFamily="18" charset="0"/>
              </a:rPr>
              <a:t> бол, </a:t>
            </a:r>
            <a:r>
              <a:rPr lang="ru-RU" sz="1600" dirty="0" err="1">
                <a:latin typeface="Times New Roman" panose="02020603050405020304" pitchFamily="18" charset="0"/>
                <a:cs typeface="Times New Roman" panose="02020603050405020304" pitchFamily="18" charset="0"/>
              </a:rPr>
              <a:t>тәрбиесіздік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етпе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көргенсіз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болма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сияқты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сөздерді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балаларының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құлағына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құйып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өсірген</a:t>
            </a:r>
            <a:r>
              <a:rPr lang="ru-RU" sz="1600" dirty="0">
                <a:latin typeface="Times New Roman" panose="02020603050405020304" pitchFamily="18" charset="0"/>
                <a:cs typeface="Times New Roman" panose="02020603050405020304" pitchFamily="18" charset="0"/>
              </a:rPr>
              <a:t>.</a:t>
            </a:r>
          </a:p>
          <a:p>
            <a:r>
              <a:rPr lang="ru-RU" sz="1600" dirty="0" err="1">
                <a:latin typeface="Times New Roman" panose="02020603050405020304" pitchFamily="18" charset="0"/>
                <a:cs typeface="Times New Roman" panose="02020603050405020304" pitchFamily="18" charset="0"/>
              </a:rPr>
              <a:t>Қазақ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отбасында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баласын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мейірімділікке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имандылыққа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баулып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өсірген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Үнемі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отбасында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осылай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көрген</a:t>
            </a:r>
            <a:r>
              <a:rPr lang="ru-RU" sz="1600" dirty="0">
                <a:latin typeface="Times New Roman" panose="02020603050405020304" pitchFamily="18" charset="0"/>
                <a:cs typeface="Times New Roman" panose="02020603050405020304" pitchFamily="18" charset="0"/>
              </a:rPr>
              <a:t> бала </a:t>
            </a:r>
            <a:r>
              <a:rPr lang="ru-RU" sz="1600" dirty="0" err="1">
                <a:latin typeface="Times New Roman" panose="02020603050405020304" pitchFamily="18" charset="0"/>
                <a:cs typeface="Times New Roman" panose="02020603050405020304" pitchFamily="18" charset="0"/>
              </a:rPr>
              <a:t>ақырында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өздігінен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алғыш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адал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тиянақты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ұқыпты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келеді</a:t>
            </a:r>
            <a:r>
              <a:rPr lang="ru-R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0774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ED5622-5FDD-4FC7-A9B9-A070696D1748}"/>
              </a:ext>
            </a:extLst>
          </p:cNvPr>
          <p:cNvSpPr txBox="1"/>
          <p:nvPr/>
        </p:nvSpPr>
        <p:spPr>
          <a:xfrm>
            <a:off x="719064" y="692696"/>
            <a:ext cx="8424936" cy="5047536"/>
          </a:xfrm>
          <a:prstGeom prst="rect">
            <a:avLst/>
          </a:prstGeom>
          <a:noFill/>
        </p:spPr>
        <p:txBody>
          <a:bodyPr wrap="square">
            <a:spAutoFit/>
          </a:bodyPr>
          <a:lstStyle/>
          <a:p>
            <a:pPr indent="457200"/>
            <a:r>
              <a:rPr lang="ru-KZ" sz="1400" dirty="0" err="1">
                <a:solidFill>
                  <a:srgbClr val="000000"/>
                </a:solidFill>
                <a:effectLst/>
                <a:latin typeface="Times New Roman" panose="02020603050405020304" pitchFamily="18" charset="0"/>
                <a:ea typeface="Times New Roman" panose="02020603050405020304" pitchFamily="18" charset="0"/>
              </a:rPr>
              <a:t>Тәрбие</a:t>
            </a:r>
            <a:r>
              <a:rPr lang="ru-KZ" sz="1400" dirty="0">
                <a:solidFill>
                  <a:srgbClr val="000000"/>
                </a:solidFill>
                <a:effectLst/>
                <a:latin typeface="Times New Roman" panose="02020603050405020304" pitchFamily="18" charset="0"/>
                <a:ea typeface="Times New Roman" panose="02020603050405020304" pitchFamily="18" charset="0"/>
              </a:rPr>
              <a:t> басы </a:t>
            </a:r>
            <a:r>
              <a:rPr lang="ru-KZ" sz="1400" dirty="0" err="1">
                <a:solidFill>
                  <a:srgbClr val="000000"/>
                </a:solidFill>
                <a:effectLst/>
                <a:latin typeface="Times New Roman" panose="02020603050405020304" pitchFamily="18" charset="0"/>
                <a:ea typeface="Times New Roman" panose="02020603050405020304" pitchFamily="18" charset="0"/>
              </a:rPr>
              <a:t>әдептілік</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деп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білген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ата-ана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әуелі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баласына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өздерін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сыйлап-құрметтеуді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өзгелерге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әсіресе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үлкендерге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сыпайылық</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танытуды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ешкімді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мұқатпауды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үйреткен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Сонымен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қатар</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балаларының</a:t>
            </a:r>
            <a:r>
              <a:rPr lang="ru-KZ" sz="1400" dirty="0">
                <a:solidFill>
                  <a:srgbClr val="000000"/>
                </a:solidFill>
                <a:effectLst/>
                <a:latin typeface="Times New Roman" panose="02020603050405020304" pitchFamily="18" charset="0"/>
                <a:ea typeface="Times New Roman" panose="02020603050405020304" pitchFamily="18" charset="0"/>
              </a:rPr>
              <a:t> ер-</a:t>
            </a:r>
            <a:r>
              <a:rPr lang="ru-KZ" sz="1400" dirty="0" err="1">
                <a:solidFill>
                  <a:srgbClr val="000000"/>
                </a:solidFill>
                <a:effectLst/>
                <a:latin typeface="Times New Roman" panose="02020603050405020304" pitchFamily="18" charset="0"/>
                <a:ea typeface="Times New Roman" panose="02020603050405020304" pitchFamily="18" charset="0"/>
              </a:rPr>
              <a:t>азамат</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болып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халқына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еңбек</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етулерін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басты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міндет</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етіп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қойған</a:t>
            </a:r>
            <a:r>
              <a:rPr lang="ru-KZ" sz="1400" dirty="0">
                <a:solidFill>
                  <a:srgbClr val="000000"/>
                </a:solidFill>
                <a:effectLst/>
                <a:latin typeface="Times New Roman" panose="02020603050405020304" pitchFamily="18" charset="0"/>
                <a:ea typeface="Times New Roman" panose="02020603050405020304" pitchFamily="18" charset="0"/>
              </a:rPr>
              <a:t>.</a:t>
            </a:r>
            <a:endParaRPr lang="ru-KZ" sz="1200" dirty="0">
              <a:effectLst/>
              <a:latin typeface="Times New Roman" panose="02020603050405020304" pitchFamily="18" charset="0"/>
              <a:ea typeface="Times New Roman" panose="02020603050405020304" pitchFamily="18" charset="0"/>
            </a:endParaRPr>
          </a:p>
          <a:p>
            <a:pPr indent="457200"/>
            <a:r>
              <a:rPr lang="ru-KZ" sz="1400" dirty="0" err="1">
                <a:solidFill>
                  <a:srgbClr val="000000"/>
                </a:solidFill>
                <a:effectLst/>
                <a:latin typeface="Times New Roman" panose="02020603050405020304" pitchFamily="18" charset="0"/>
                <a:ea typeface="Times New Roman" panose="02020603050405020304" pitchFamily="18" charset="0"/>
              </a:rPr>
              <a:t>Ұлттық</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салт-дәстүрімізді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білу</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оның</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астарын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түсініп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атадан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балаға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мирас</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ету</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қазіргі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таңда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әсірісе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қазақ</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қыздары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үшін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ауадай</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қажет</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Қыз</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тәрбиелей</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отырып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ұлтты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тәрбиелейміз</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деген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қанатты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сөздің</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өзі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қыз</a:t>
            </a:r>
            <a:r>
              <a:rPr lang="ru-KZ" sz="1400" dirty="0">
                <a:solidFill>
                  <a:srgbClr val="000000"/>
                </a:solidFill>
                <a:effectLst/>
                <a:latin typeface="Times New Roman" panose="02020603050405020304" pitchFamily="18" charset="0"/>
                <a:ea typeface="Times New Roman" panose="02020603050405020304" pitchFamily="18" charset="0"/>
              </a:rPr>
              <a:t> бала  </a:t>
            </a:r>
            <a:r>
              <a:rPr lang="ru-KZ" sz="1400" dirty="0" err="1">
                <a:solidFill>
                  <a:srgbClr val="000000"/>
                </a:solidFill>
                <a:effectLst/>
                <a:latin typeface="Times New Roman" panose="02020603050405020304" pitchFamily="18" charset="0"/>
                <a:ea typeface="Times New Roman" panose="02020603050405020304" pitchFamily="18" charset="0"/>
              </a:rPr>
              <a:t>тәрбиесінің</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қаншалықты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маңызды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екенін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білдіреді</a:t>
            </a:r>
            <a:r>
              <a:rPr lang="ru-KZ" sz="1400" dirty="0">
                <a:solidFill>
                  <a:srgbClr val="000000"/>
                </a:solidFill>
                <a:effectLst/>
                <a:latin typeface="Times New Roman" panose="02020603050405020304" pitchFamily="18" charset="0"/>
                <a:ea typeface="Times New Roman" panose="02020603050405020304" pitchFamily="18" charset="0"/>
              </a:rPr>
              <a:t>.</a:t>
            </a:r>
            <a:endParaRPr lang="ru-KZ" sz="1200" dirty="0">
              <a:effectLst/>
              <a:latin typeface="Times New Roman" panose="02020603050405020304" pitchFamily="18" charset="0"/>
              <a:ea typeface="Times New Roman" panose="02020603050405020304" pitchFamily="18" charset="0"/>
            </a:endParaRPr>
          </a:p>
          <a:p>
            <a:pPr indent="457200"/>
            <a:r>
              <a:rPr lang="ru-KZ" sz="1400" dirty="0" err="1">
                <a:solidFill>
                  <a:srgbClr val="000000"/>
                </a:solidFill>
                <a:effectLst/>
                <a:latin typeface="Times New Roman" panose="02020603050405020304" pitchFamily="18" charset="0"/>
                <a:ea typeface="Times New Roman" panose="02020603050405020304" pitchFamily="18" charset="0"/>
              </a:rPr>
              <a:t>Бүгінгі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менің</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қозғағалы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отырған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тақыр</a:t>
            </a:r>
            <a:r>
              <a:rPr lang="kk-KZ" sz="1400" dirty="0">
                <a:solidFill>
                  <a:srgbClr val="000000"/>
                </a:solidFill>
                <a:effectLst/>
                <a:latin typeface="Times New Roman" panose="02020603050405020304" pitchFamily="18" charset="0"/>
                <a:ea typeface="Times New Roman" panose="02020603050405020304" pitchFamily="18" charset="0"/>
              </a:rPr>
              <a:t>птар</a:t>
            </a:r>
            <a:r>
              <a:rPr lang="ru-KZ" sz="1400" dirty="0" err="1">
                <a:solidFill>
                  <a:srgbClr val="000000"/>
                </a:solidFill>
                <a:effectLst/>
                <a:latin typeface="Times New Roman" panose="02020603050405020304" pitchFamily="18" charset="0"/>
                <a:ea typeface="Times New Roman" panose="02020603050405020304" pitchFamily="18" charset="0"/>
              </a:rPr>
              <a:t>ым</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денсаулық</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жаулары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деп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аталатын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ішімдік</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ішу</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шылым</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шегу</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нашақорлық</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сияқты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зиянды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әрекеттерге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тоқталамыз</a:t>
            </a:r>
            <a:r>
              <a:rPr lang="ru-KZ" sz="1400" dirty="0">
                <a:solidFill>
                  <a:srgbClr val="000000"/>
                </a:solidFill>
                <a:effectLst/>
                <a:latin typeface="Times New Roman" panose="02020603050405020304" pitchFamily="18" charset="0"/>
                <a:ea typeface="Times New Roman" panose="02020603050405020304" pitchFamily="18" charset="0"/>
              </a:rPr>
              <a:t>. </a:t>
            </a:r>
            <a:r>
              <a:rPr lang="kk-KZ" sz="1400" dirty="0">
                <a:solidFill>
                  <a:srgbClr val="000000"/>
                </a:solidFill>
                <a:effectLst/>
                <a:latin typeface="Times New Roman" panose="02020603050405020304" pitchFamily="18" charset="0"/>
                <a:ea typeface="Times New Roman" panose="02020603050405020304" pitchFamily="18" charset="0"/>
              </a:rPr>
              <a:t>Жасөспірімдер бойжеткендер арасындағы ерте жүктіліктің алдын алу және салауатты өмір салтына баулу.</a:t>
            </a:r>
            <a:r>
              <a:rPr lang="ru-KZ" sz="1400" dirty="0" err="1">
                <a:solidFill>
                  <a:srgbClr val="000000"/>
                </a:solidFill>
                <a:effectLst/>
                <a:latin typeface="Times New Roman" panose="02020603050405020304" pitchFamily="18" charset="0"/>
                <a:ea typeface="Times New Roman" panose="02020603050405020304" pitchFamily="18" charset="0"/>
              </a:rPr>
              <a:t>Олардың</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адам</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ағзасына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тигізетін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зияны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өміріне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туғызатын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қаупі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туралы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түсінік</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бермекпін</a:t>
            </a:r>
            <a:r>
              <a:rPr lang="ru-KZ" sz="1400" dirty="0">
                <a:solidFill>
                  <a:srgbClr val="000000"/>
                </a:solidFill>
                <a:effectLst/>
                <a:latin typeface="Times New Roman" panose="02020603050405020304" pitchFamily="18" charset="0"/>
                <a:ea typeface="Times New Roman" panose="02020603050405020304" pitchFamily="18" charset="0"/>
              </a:rPr>
              <a:t>.</a:t>
            </a:r>
            <a:endParaRPr lang="ru-KZ" sz="1200" dirty="0">
              <a:effectLst/>
              <a:latin typeface="Times New Roman" panose="02020603050405020304" pitchFamily="18" charset="0"/>
              <a:ea typeface="Times New Roman" panose="02020603050405020304" pitchFamily="18" charset="0"/>
            </a:endParaRPr>
          </a:p>
          <a:p>
            <a:pPr indent="457200" algn="l"/>
            <a:r>
              <a:rPr lang="ru-KZ" sz="1400" dirty="0" err="1">
                <a:solidFill>
                  <a:srgbClr val="000000"/>
                </a:solidFill>
                <a:effectLst/>
                <a:latin typeface="Times New Roman" panose="02020603050405020304" pitchFamily="18" charset="0"/>
                <a:ea typeface="Times New Roman" panose="02020603050405020304" pitchFamily="18" charset="0"/>
              </a:rPr>
              <a:t>Максүнемдік</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темекі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шегу</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және</a:t>
            </a:r>
            <a:r>
              <a:rPr lang="ru-KZ" sz="1400" dirty="0">
                <a:solidFill>
                  <a:srgbClr val="000000"/>
                </a:solidFill>
                <a:effectLst/>
                <a:latin typeface="Times New Roman" panose="02020603050405020304" pitchFamily="18" charset="0"/>
                <a:ea typeface="Times New Roman" panose="02020603050405020304" pitchFamily="18" charset="0"/>
              </a:rPr>
              <a:t> </a:t>
            </a:r>
            <a:r>
              <a:rPr lang="kk-KZ" sz="1400" dirty="0">
                <a:solidFill>
                  <a:srgbClr val="000000"/>
                </a:solidFill>
                <a:effectLst/>
                <a:latin typeface="Times New Roman" panose="02020603050405020304" pitchFamily="18" charset="0"/>
                <a:ea typeface="Times New Roman" panose="02020603050405020304" pitchFamily="18" charset="0"/>
              </a:rPr>
              <a:t>ерте жүктілік </a:t>
            </a:r>
            <a:r>
              <a:rPr lang="ru-KZ" sz="1400" dirty="0" err="1">
                <a:solidFill>
                  <a:srgbClr val="000000"/>
                </a:solidFill>
                <a:effectLst/>
                <a:latin typeface="Times New Roman" panose="02020603050405020304" pitchFamily="18" charset="0"/>
                <a:ea typeface="Times New Roman" panose="02020603050405020304" pitchFamily="18" charset="0"/>
              </a:rPr>
              <a:t>сияқты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зиянды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әрекеттер</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соңғы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кезде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қоғамда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көптеп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орын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алуда</a:t>
            </a:r>
            <a:r>
              <a:rPr lang="ru-KZ" sz="1400" dirty="0">
                <a:solidFill>
                  <a:srgbClr val="000000"/>
                </a:solidFill>
                <a:effectLst/>
                <a:latin typeface="Times New Roman" panose="02020603050405020304" pitchFamily="18" charset="0"/>
                <a:ea typeface="Times New Roman" panose="02020603050405020304" pitchFamily="18" charset="0"/>
              </a:rPr>
              <a:t>.</a:t>
            </a:r>
            <a:endParaRPr lang="ru-KZ" sz="1200" dirty="0">
              <a:effectLst/>
              <a:latin typeface="Times New Roman" panose="02020603050405020304" pitchFamily="18" charset="0"/>
              <a:ea typeface="Times New Roman" panose="02020603050405020304" pitchFamily="18" charset="0"/>
            </a:endParaRPr>
          </a:p>
          <a:p>
            <a:pPr algn="l"/>
            <a:r>
              <a:rPr lang="ru-KZ" sz="1400" dirty="0" err="1">
                <a:solidFill>
                  <a:srgbClr val="000000"/>
                </a:solidFill>
                <a:effectLst/>
                <a:latin typeface="Times New Roman" panose="02020603050405020304" pitchFamily="18" charset="0"/>
                <a:ea typeface="Times New Roman" panose="02020603050405020304" pitchFamily="18" charset="0"/>
              </a:rPr>
              <a:t>Отбасындағы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психологиялық</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жағдайдың</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шиеленуі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ата-ананың</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ұрыс-керісі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маскүнемдігі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сияқты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жайсыздықтар</a:t>
            </a:r>
            <a:r>
              <a:rPr lang="ru-KZ" sz="1400" dirty="0">
                <a:solidFill>
                  <a:srgbClr val="000000"/>
                </a:solidFill>
                <a:effectLst/>
                <a:latin typeface="Times New Roman" panose="02020603050405020304" pitchFamily="18" charset="0"/>
                <a:ea typeface="Times New Roman" panose="02020603050405020304" pitchFamily="18" charset="0"/>
              </a:rPr>
              <a:t> да </a:t>
            </a:r>
            <a:r>
              <a:rPr lang="ru-KZ" sz="1400" dirty="0" err="1">
                <a:solidFill>
                  <a:srgbClr val="000000"/>
                </a:solidFill>
                <a:effectLst/>
                <a:latin typeface="Times New Roman" panose="02020603050405020304" pitchFamily="18" charset="0"/>
                <a:ea typeface="Times New Roman" panose="02020603050405020304" pitchFamily="18" charset="0"/>
              </a:rPr>
              <a:t>балалардың</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үйінен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қашып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түрлі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топтарға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үйір</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болуына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ықпал</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етеді</a:t>
            </a:r>
            <a:r>
              <a:rPr lang="ru-KZ" sz="1400" dirty="0">
                <a:solidFill>
                  <a:srgbClr val="000000"/>
                </a:solidFill>
                <a:effectLst/>
                <a:latin typeface="Times New Roman" panose="02020603050405020304" pitchFamily="18" charset="0"/>
                <a:ea typeface="Times New Roman" panose="02020603050405020304" pitchFamily="18" charset="0"/>
              </a:rPr>
              <a:t>.</a:t>
            </a:r>
            <a:endParaRPr lang="ru-KZ" sz="1200" dirty="0">
              <a:effectLst/>
              <a:latin typeface="Times New Roman" panose="02020603050405020304" pitchFamily="18" charset="0"/>
              <a:ea typeface="Times New Roman" panose="02020603050405020304" pitchFamily="18" charset="0"/>
            </a:endParaRPr>
          </a:p>
          <a:p>
            <a:pPr indent="457200" algn="l"/>
            <a:r>
              <a:rPr lang="ru-KZ" sz="1400" dirty="0" err="1">
                <a:solidFill>
                  <a:srgbClr val="000000"/>
                </a:solidFill>
                <a:effectLst/>
                <a:latin typeface="Times New Roman" panose="02020603050405020304" pitchFamily="18" charset="0"/>
                <a:ea typeface="Times New Roman" panose="02020603050405020304" pitchFamily="18" charset="0"/>
              </a:rPr>
              <a:t>Кейде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балаларды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алкогольге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үйрету</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отбасынан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басталады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Ата-аналары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әсіресе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әкелері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өгей</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әкелері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ағалары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аталарының</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өздері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балаға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ішімдік</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береді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Зерттеулерге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қарағанда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тіпті</a:t>
            </a:r>
            <a:r>
              <a:rPr lang="ru-KZ" sz="1400" dirty="0">
                <a:solidFill>
                  <a:srgbClr val="000000"/>
                </a:solidFill>
                <a:effectLst/>
                <a:latin typeface="Times New Roman" panose="02020603050405020304" pitchFamily="18" charset="0"/>
                <a:ea typeface="Times New Roman" panose="02020603050405020304" pitchFamily="18" charset="0"/>
              </a:rPr>
              <a:t> 4-8-10 </a:t>
            </a:r>
            <a:r>
              <a:rPr lang="ru-KZ" sz="1400" dirty="0" err="1">
                <a:solidFill>
                  <a:srgbClr val="000000"/>
                </a:solidFill>
                <a:effectLst/>
                <a:latin typeface="Times New Roman" panose="02020603050405020304" pitchFamily="18" charset="0"/>
                <a:ea typeface="Times New Roman" panose="02020603050405020304" pitchFamily="18" charset="0"/>
              </a:rPr>
              <a:t>жастағы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балалардың</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ішімдік</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ішіп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көргенін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анықтап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отыр</a:t>
            </a:r>
            <a:r>
              <a:rPr lang="ru-KZ" sz="1400" dirty="0">
                <a:solidFill>
                  <a:srgbClr val="000000"/>
                </a:solidFill>
                <a:effectLst/>
                <a:latin typeface="Times New Roman" panose="02020603050405020304" pitchFamily="18" charset="0"/>
                <a:ea typeface="Times New Roman" panose="02020603050405020304" pitchFamily="18" charset="0"/>
              </a:rPr>
              <a:t>.</a:t>
            </a:r>
            <a:endParaRPr lang="ru-KZ" sz="1200" dirty="0">
              <a:effectLst/>
              <a:latin typeface="Times New Roman" panose="02020603050405020304" pitchFamily="18" charset="0"/>
              <a:ea typeface="Times New Roman" panose="02020603050405020304" pitchFamily="18" charset="0"/>
            </a:endParaRPr>
          </a:p>
          <a:p>
            <a:pPr indent="457200" algn="l"/>
            <a:r>
              <a:rPr lang="ru-KZ" sz="1400" dirty="0" err="1">
                <a:solidFill>
                  <a:srgbClr val="000000"/>
                </a:solidFill>
                <a:effectLst/>
                <a:latin typeface="Times New Roman" panose="02020603050405020304" pitchFamily="18" charset="0"/>
                <a:ea typeface="Times New Roman" panose="02020603050405020304" pitchFamily="18" charset="0"/>
              </a:rPr>
              <a:t>Негізі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балалар</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алғашында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алкогольді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ішімдікті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жай</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ойнап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ермек</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ретінде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қабылдайды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алайда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кейін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біртіндеп</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оған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деген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тәуелділік</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туындайды</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Ересек</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балалар</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туған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күн</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мектепті</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бітіру</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кештерінде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мейрамдар</a:t>
            </a:r>
            <a:r>
              <a:rPr lang="ru-KZ" sz="1400" dirty="0">
                <a:solidFill>
                  <a:srgbClr val="000000"/>
                </a:solidFill>
                <a:effectLst/>
                <a:latin typeface="Times New Roman" panose="02020603050405020304" pitchFamily="18" charset="0"/>
                <a:ea typeface="Times New Roman" panose="02020603050405020304" pitchFamily="18" charset="0"/>
              </a:rPr>
              <a:t> мен </a:t>
            </a:r>
            <a:r>
              <a:rPr lang="ru-KZ" sz="1400" dirty="0" err="1">
                <a:solidFill>
                  <a:srgbClr val="000000"/>
                </a:solidFill>
                <a:effectLst/>
                <a:latin typeface="Times New Roman" panose="02020603050405020304" pitchFamily="18" charset="0"/>
                <a:ea typeface="Times New Roman" panose="02020603050405020304" pitchFamily="18" charset="0"/>
              </a:rPr>
              <a:t>салтанаттарда</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ішімдікке</a:t>
            </a:r>
            <a:r>
              <a:rPr lang="ru-KZ" sz="1400" dirty="0">
                <a:solidFill>
                  <a:srgbClr val="000000"/>
                </a:solidFill>
                <a:effectLst/>
                <a:latin typeface="Times New Roman" panose="02020603050405020304" pitchFamily="18" charset="0"/>
                <a:ea typeface="Times New Roman" panose="02020603050405020304" pitchFamily="18" charset="0"/>
              </a:rPr>
              <a:t> </a:t>
            </a:r>
            <a:r>
              <a:rPr lang="ru-KZ" sz="1400" dirty="0" err="1">
                <a:solidFill>
                  <a:srgbClr val="000000"/>
                </a:solidFill>
                <a:effectLst/>
                <a:latin typeface="Times New Roman" panose="02020603050405020304" pitchFamily="18" charset="0"/>
                <a:ea typeface="Times New Roman" panose="02020603050405020304" pitchFamily="18" charset="0"/>
              </a:rPr>
              <a:t>жақын</a:t>
            </a:r>
            <a:r>
              <a:rPr lang="ru-KZ" sz="1400" dirty="0">
                <a:solidFill>
                  <a:srgbClr val="000000"/>
                </a:solidFill>
                <a:effectLst/>
                <a:latin typeface="Times New Roman" panose="02020603050405020304" pitchFamily="18" charset="0"/>
                <a:ea typeface="Times New Roman" panose="02020603050405020304" pitchFamily="18" charset="0"/>
              </a:rPr>
              <a:t> бола </a:t>
            </a:r>
            <a:r>
              <a:rPr lang="ru-KZ" sz="1400" dirty="0" err="1">
                <a:solidFill>
                  <a:srgbClr val="000000"/>
                </a:solidFill>
                <a:effectLst/>
                <a:latin typeface="Times New Roman" panose="02020603050405020304" pitchFamily="18" charset="0"/>
                <a:ea typeface="Times New Roman" panose="02020603050405020304" pitchFamily="18" charset="0"/>
              </a:rPr>
              <a:t>түседі</a:t>
            </a:r>
            <a:r>
              <a:rPr lang="ru-KZ" sz="1400" dirty="0">
                <a:solidFill>
                  <a:srgbClr val="000000"/>
                </a:solidFill>
                <a:effectLst/>
                <a:latin typeface="Times New Roman" panose="02020603050405020304" pitchFamily="18" charset="0"/>
                <a:ea typeface="Times New Roman" panose="02020603050405020304" pitchFamily="18" charset="0"/>
              </a:rPr>
              <a:t>.</a:t>
            </a:r>
            <a:r>
              <a:rPr lang="kk-KZ" sz="1400" dirty="0">
                <a:solidFill>
                  <a:srgbClr val="000000"/>
                </a:solidFill>
                <a:effectLst/>
                <a:latin typeface="Times New Roman" panose="02020603050405020304" pitchFamily="18" charset="0"/>
                <a:ea typeface="Times New Roman" panose="02020603050405020304" pitchFamily="18" charset="0"/>
              </a:rPr>
              <a:t>соның әсерінен кейбір жасөспірім қыздарда ерте жүктілікке әкеліп соғуы мүмкін.</a:t>
            </a:r>
            <a:endParaRPr lang="ru-KZ" sz="1200" dirty="0">
              <a:effectLst/>
              <a:latin typeface="Times New Roman" panose="02020603050405020304" pitchFamily="18" charset="0"/>
              <a:ea typeface="Times New Roman" panose="02020603050405020304" pitchFamily="18" charset="0"/>
            </a:endParaRPr>
          </a:p>
          <a:p>
            <a:pPr indent="457200">
              <a:spcAft>
                <a:spcPts val="750"/>
              </a:spcAft>
            </a:pPr>
            <a:r>
              <a:rPr lang="kk-KZ" sz="1400" dirty="0">
                <a:solidFill>
                  <a:srgbClr val="000000"/>
                </a:solidFill>
                <a:effectLst/>
                <a:latin typeface="Times New Roman" panose="02020603050405020304" pitchFamily="18" charset="0"/>
                <a:ea typeface="Times New Roman" panose="02020603050405020304" pitchFamily="18" charset="0"/>
              </a:rPr>
              <a:t>Жасөспірімдердің болашағын ойлай келе ұстаздар және ата-аналар біріге алдын алу жұмыстарын жүргізу қажет.</a:t>
            </a:r>
            <a:endParaRPr lang="ru-KZ"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032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C994CF0-9423-4A17-8078-4DC828AA07A6}"/>
              </a:ext>
            </a:extLst>
          </p:cNvPr>
          <p:cNvSpPr>
            <a:spLocks noGrp="1"/>
          </p:cNvSpPr>
          <p:nvPr>
            <p:ph idx="1"/>
          </p:nvPr>
        </p:nvSpPr>
        <p:spPr>
          <a:xfrm>
            <a:off x="467544" y="404664"/>
            <a:ext cx="7600097" cy="6120680"/>
          </a:xfrm>
        </p:spPr>
        <p:txBody>
          <a:bodyPr>
            <a:normAutofit fontScale="70000" lnSpcReduction="20000"/>
          </a:bodyPr>
          <a:lstStyle/>
          <a:p>
            <a:r>
              <a:rPr lang="ru-RU" sz="2000" b="1" i="0" dirty="0">
                <a:solidFill>
                  <a:schemeClr val="tx1">
                    <a:lumMod val="95000"/>
                    <a:lumOff val="5000"/>
                  </a:schemeClr>
                </a:solidFill>
                <a:effectLst/>
                <a:latin typeface="Times New Roman" panose="02020603050405020304" pitchFamily="18" charset="0"/>
                <a:cs typeface="Times New Roman" panose="02020603050405020304" pitchFamily="18" charset="0"/>
              </a:rPr>
              <a:t>ӘЛЕУМЕТТІК ПЕДАГОГТЫҢ МАҚСАТЫ:</a:t>
            </a:r>
          </a:p>
          <a:p>
            <a:pPr lvl="1"/>
            <a:r>
              <a:rPr lang="ru-RU" sz="1800" i="0" dirty="0" err="1">
                <a:solidFill>
                  <a:schemeClr val="tx1">
                    <a:lumMod val="95000"/>
                    <a:lumOff val="5000"/>
                  </a:schemeClr>
                </a:solidFill>
                <a:effectLst/>
                <a:latin typeface="Times New Roman" panose="02020603050405020304" pitchFamily="18" charset="0"/>
                <a:cs typeface="Times New Roman" panose="02020603050405020304" pitchFamily="18" charset="0"/>
              </a:rPr>
              <a:t>Әр</a:t>
            </a:r>
            <a:r>
              <a:rPr lang="ru-RU" sz="1800" b="1"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тұлғаның</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психология-медико-</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педагогикалық</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жағдайының</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ерекшелігін</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микро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ортасын</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өмір</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сүру</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жағдайын</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өмірге</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қызығушылығын</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жеке</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әлеуметтік</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жағдайларын</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зерттеу</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анықтау</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және</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оқушының</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тәртібіндегі</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кездесетін</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қиыншылықтарын</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қадағалай</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отырып</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өз</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уақытысында</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әлеуметтік</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көмек</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көрсету</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мүддесін</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қолдау</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құқығын</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қорғау</a:t>
            </a:r>
            <a:r>
              <a:rPr lang="ru-RU" sz="18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marL="0" indent="0">
              <a:buNone/>
            </a:pPr>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МІНДЕТІ:</a:t>
            </a:r>
          </a:p>
          <a:p>
            <a:pPr algn="just"/>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отбасында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өмір</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сүру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ортасында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жастар</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мен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балалар</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қоғамдарында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және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ұйымдарында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баланың</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тұлғалану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үдерісінің</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дамуына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тікелей</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әсер</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ету</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Баланың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құқықтары</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мен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қызығушылықтарын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түрлі</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инстанцияларда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және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мектепте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баланың</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қорғанышы</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ретінде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өзі</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немесе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басқа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да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мамандарды</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қатыстыра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отырып</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қорғайды</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Бала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тәрбиесінде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отбасына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әлеуметтік-педагогикалық</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көмек</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көрсету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Тұлғалану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үдерісіне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кері</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әсерін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тигізетін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әлеуметтік</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қатерлі</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отбасыларын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анықтау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just"/>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Қорғаншы</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мен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қамқоршыларды</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қажет</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ететін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балалар</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мен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жастарды</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анықтау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және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есепке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алу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жұмыстарын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жүргізу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just"/>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Мінез-құлқында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ауытқу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байқалатын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балалар</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мен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жастарды</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дер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кезінде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анықтау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асоциалдық</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мінез-құлықтың</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алдын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алу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жұмыстарын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қылмыстың</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құқық</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бұзушылықтың</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маскүнемдіктің</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таксикоманияның</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наркоманияның</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және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т.б</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алдын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алу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жұмыстарын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жүргізу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just"/>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Салауатты</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өмір</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салтын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ұйымдастыру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мәселелерімен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айналысады</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оқушылардың</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ақыл</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-ой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және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физикалық</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дамуына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байланысты</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түзету-оңалдыру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әрекетін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ұйымдастырады</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Түрлі</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әлеуметтік</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топтарда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сенімді</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қарым-қатынасқа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түсе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алуына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көмек</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көрсету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әлеуметтену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үдерісіне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кәсіп</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таңдауда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жұмысқа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тұруда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денсаулығын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нығайтуда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бос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уақыттарын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ұйымдастыруда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және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т.б</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ықпал</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ету</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p>
          <a:p>
            <a:pPr algn="just"/>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Ата-аналарға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педагогтарға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басқа</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да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ұйымдардың</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қызметкерлеріне</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әлеуметтік-педагогикалық</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кеңес</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берумен</a:t>
            </a:r>
            <a:r>
              <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2000" b="0" i="0" dirty="0" err="1">
                <a:solidFill>
                  <a:schemeClr val="tx1">
                    <a:lumMod val="95000"/>
                    <a:lumOff val="5000"/>
                  </a:schemeClr>
                </a:solidFill>
                <a:effectLst/>
                <a:latin typeface="Times New Roman" panose="02020603050405020304" pitchFamily="18" charset="0"/>
                <a:cs typeface="Times New Roman" panose="02020603050405020304" pitchFamily="18" charset="0"/>
              </a:rPr>
              <a:t>айналысады</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20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endParaRPr lang="ru-KZ" dirty="0"/>
          </a:p>
        </p:txBody>
      </p:sp>
    </p:spTree>
    <p:extLst>
      <p:ext uri="{BB962C8B-B14F-4D97-AF65-F5344CB8AC3E}">
        <p14:creationId xmlns:p14="http://schemas.microsoft.com/office/powerpoint/2010/main" val="29922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260E61BB-C824-4938-9DD8-614973C0F56D}"/>
              </a:ext>
            </a:extLst>
          </p:cNvPr>
          <p:cNvSpPr>
            <a:spLocks noChangeArrowheads="1"/>
          </p:cNvSpPr>
          <p:nvPr/>
        </p:nvSpPr>
        <p:spPr bwMode="auto">
          <a:xfrm>
            <a:off x="2571736" y="1071546"/>
            <a:ext cx="3643338" cy="571504"/>
          </a:xfrm>
          <a:prstGeom prst="roundRect">
            <a:avLst>
              <a:gd name="adj" fmla="val 16667"/>
            </a:avLst>
          </a:prstGeom>
          <a:solidFill>
            <a:srgbClr val="00B0F0"/>
          </a:solidFill>
          <a:ln>
            <a:solidFill>
              <a:srgbClr val="FFFF0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k-KZ" sz="2000" b="1" i="0" u="none" strike="noStrike" kern="120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Мектеп директоры</a:t>
            </a:r>
            <a:endParaRPr kumimoji="0" lang="kk-KZ" sz="2000" b="1" i="0" u="none" strike="noStrike" kern="1200" cap="none" spc="0" normalizeH="0" baseline="0" noProof="0" dirty="0">
              <a:ln>
                <a:noFill/>
              </a:ln>
              <a:solidFill>
                <a:srgbClr val="002060"/>
              </a:solidFill>
              <a:effectLst/>
              <a:uLnTx/>
              <a:uFillTx/>
              <a:latin typeface="Arial" pitchFamily="34" charset="0"/>
              <a:ea typeface="+mn-ea"/>
              <a:cs typeface="+mn-cs"/>
            </a:endParaRPr>
          </a:p>
        </p:txBody>
      </p:sp>
      <p:sp>
        <p:nvSpPr>
          <p:cNvPr id="9" name="AutoShape 13">
            <a:extLst>
              <a:ext uri="{FF2B5EF4-FFF2-40B4-BE49-F238E27FC236}">
                <a16:creationId xmlns:a16="http://schemas.microsoft.com/office/drawing/2014/main" id="{9249B48C-647C-4B39-B5F1-195D74295AED}"/>
              </a:ext>
            </a:extLst>
          </p:cNvPr>
          <p:cNvSpPr>
            <a:spLocks noChangeShapeType="1"/>
          </p:cNvSpPr>
          <p:nvPr/>
        </p:nvSpPr>
        <p:spPr bwMode="auto">
          <a:xfrm rot="5400000" flipV="1">
            <a:off x="4059075" y="1870225"/>
            <a:ext cx="500068" cy="4572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a:ea typeface="+mn-ea"/>
              <a:cs typeface="+mn-cs"/>
            </a:endParaRPr>
          </a:p>
        </p:txBody>
      </p:sp>
      <p:sp>
        <p:nvSpPr>
          <p:cNvPr id="11" name="AutoShape 3">
            <a:extLst>
              <a:ext uri="{FF2B5EF4-FFF2-40B4-BE49-F238E27FC236}">
                <a16:creationId xmlns:a16="http://schemas.microsoft.com/office/drawing/2014/main" id="{D96FF318-4114-4F17-A94F-D181C97D9610}"/>
              </a:ext>
            </a:extLst>
          </p:cNvPr>
          <p:cNvSpPr>
            <a:spLocks noChangeArrowheads="1"/>
          </p:cNvSpPr>
          <p:nvPr/>
        </p:nvSpPr>
        <p:spPr bwMode="auto">
          <a:xfrm>
            <a:off x="2107389" y="2143719"/>
            <a:ext cx="4786346" cy="571504"/>
          </a:xfrm>
          <a:prstGeom prst="roundRect">
            <a:avLst>
              <a:gd name="adj" fmla="val 16667"/>
            </a:avLst>
          </a:prstGeom>
          <a:solidFill>
            <a:srgbClr val="00B0F0"/>
          </a:solidFill>
          <a:ln>
            <a:solidFill>
              <a:srgbClr val="FFFF0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k-KZ" sz="2000" b="1" i="0" u="none" strike="noStrike" kern="1200" normalizeH="0" baseline="0" noProof="0" dirty="0">
                <a:solidFill>
                  <a:srgbClr val="002060"/>
                </a:solidFill>
                <a:uLnTx/>
                <a:uFillTx/>
                <a:latin typeface="Times New Roman" pitchFamily="18" charset="0"/>
                <a:ea typeface="Times New Roman" pitchFamily="18" charset="0"/>
                <a:cs typeface="Times New Roman" pitchFamily="18" charset="0"/>
              </a:rPr>
              <a:t>Директордың</a:t>
            </a:r>
            <a:r>
              <a:rPr kumimoji="0" lang="kk-KZ" sz="2000" b="1" i="0" u="none" strike="noStrike" kern="120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 орынбасары</a:t>
            </a:r>
            <a:endParaRPr kumimoji="0" lang="kk-KZ" sz="2000" b="1" i="0" u="none" strike="noStrike" kern="1200" cap="none" spc="0" normalizeH="0" baseline="0" noProof="0" dirty="0">
              <a:ln>
                <a:noFill/>
              </a:ln>
              <a:solidFill>
                <a:srgbClr val="002060"/>
              </a:solidFill>
              <a:effectLst/>
              <a:uLnTx/>
              <a:uFillTx/>
              <a:latin typeface="Arial" pitchFamily="34" charset="0"/>
              <a:ea typeface="+mn-ea"/>
              <a:cs typeface="+mn-cs"/>
            </a:endParaRPr>
          </a:p>
        </p:txBody>
      </p:sp>
      <p:sp>
        <p:nvSpPr>
          <p:cNvPr id="13" name="AutoShape 13">
            <a:extLst>
              <a:ext uri="{FF2B5EF4-FFF2-40B4-BE49-F238E27FC236}">
                <a16:creationId xmlns:a16="http://schemas.microsoft.com/office/drawing/2014/main" id="{9730BA8D-A4DB-456D-9001-8A1E016AF964}"/>
              </a:ext>
            </a:extLst>
          </p:cNvPr>
          <p:cNvSpPr>
            <a:spLocks noChangeShapeType="1"/>
          </p:cNvSpPr>
          <p:nvPr/>
        </p:nvSpPr>
        <p:spPr bwMode="auto">
          <a:xfrm rot="5400000" flipV="1">
            <a:off x="4149331" y="2934897"/>
            <a:ext cx="370989" cy="45719"/>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a:ea typeface="+mn-ea"/>
              <a:cs typeface="+mn-cs"/>
            </a:endParaRPr>
          </a:p>
        </p:txBody>
      </p:sp>
      <p:sp>
        <p:nvSpPr>
          <p:cNvPr id="15" name="AutoShape 5">
            <a:extLst>
              <a:ext uri="{FF2B5EF4-FFF2-40B4-BE49-F238E27FC236}">
                <a16:creationId xmlns:a16="http://schemas.microsoft.com/office/drawing/2014/main" id="{39A3DC68-9252-41D0-AE99-5375BC8409EE}"/>
              </a:ext>
            </a:extLst>
          </p:cNvPr>
          <p:cNvSpPr>
            <a:spLocks noChangeArrowheads="1"/>
          </p:cNvSpPr>
          <p:nvPr/>
        </p:nvSpPr>
        <p:spPr bwMode="auto">
          <a:xfrm>
            <a:off x="2643174" y="3214686"/>
            <a:ext cx="3357586" cy="500066"/>
          </a:xfrm>
          <a:prstGeom prst="roundRect">
            <a:avLst>
              <a:gd name="adj" fmla="val 0"/>
            </a:avLst>
          </a:prstGeom>
          <a:solidFill>
            <a:srgbClr val="00B0F0"/>
          </a:solidFill>
          <a:ln>
            <a:solidFill>
              <a:srgbClr val="FFFF0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k-KZ" sz="2000" b="1" i="0" u="none" strike="noStrike" kern="120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Әлеуметтік педагог</a:t>
            </a:r>
            <a:endParaRPr kumimoji="0" lang="kk-KZ" sz="2000" b="1" i="0" u="none" strike="noStrike" kern="1200" cap="none" spc="0" normalizeH="0" baseline="0" noProof="0" dirty="0">
              <a:ln>
                <a:noFill/>
              </a:ln>
              <a:solidFill>
                <a:srgbClr val="002060"/>
              </a:solidFill>
              <a:effectLst/>
              <a:uLnTx/>
              <a:uFillTx/>
              <a:latin typeface="Arial" pitchFamily="34" charset="0"/>
              <a:ea typeface="+mn-ea"/>
              <a:cs typeface="+mn-cs"/>
            </a:endParaRPr>
          </a:p>
        </p:txBody>
      </p:sp>
      <p:sp>
        <p:nvSpPr>
          <p:cNvPr id="17" name="Rectangle 7">
            <a:extLst>
              <a:ext uri="{FF2B5EF4-FFF2-40B4-BE49-F238E27FC236}">
                <a16:creationId xmlns:a16="http://schemas.microsoft.com/office/drawing/2014/main" id="{BE988D75-1FB7-46AB-8E99-69D072DBD3A6}"/>
              </a:ext>
            </a:extLst>
          </p:cNvPr>
          <p:cNvSpPr>
            <a:spLocks noChangeArrowheads="1"/>
          </p:cNvSpPr>
          <p:nvPr/>
        </p:nvSpPr>
        <p:spPr bwMode="auto">
          <a:xfrm>
            <a:off x="214282" y="4429132"/>
            <a:ext cx="1357322" cy="714380"/>
          </a:xfrm>
          <a:prstGeom prst="rect">
            <a:avLst/>
          </a:prstGeom>
          <a:solidFill>
            <a:srgbClr val="00B0F0"/>
          </a:solidFill>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k-KZ" sz="1400" b="1" i="0" u="none" strike="noStrike" kern="120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Мектеп психологі</a:t>
            </a:r>
            <a:endParaRPr kumimoji="0" lang="kk-KZ" sz="1800" b="1" i="0" u="none" strike="noStrike" kern="1200" cap="none" spc="0" normalizeH="0" baseline="0" noProof="0" dirty="0">
              <a:ln>
                <a:noFill/>
              </a:ln>
              <a:solidFill>
                <a:srgbClr val="002060"/>
              </a:solidFill>
              <a:effectLst/>
              <a:uLnTx/>
              <a:uFillTx/>
              <a:latin typeface="Arial" pitchFamily="34" charset="0"/>
              <a:ea typeface="+mn-ea"/>
              <a:cs typeface="+mn-cs"/>
            </a:endParaRPr>
          </a:p>
        </p:txBody>
      </p:sp>
      <p:sp>
        <p:nvSpPr>
          <p:cNvPr id="19" name="Rectangle 8">
            <a:extLst>
              <a:ext uri="{FF2B5EF4-FFF2-40B4-BE49-F238E27FC236}">
                <a16:creationId xmlns:a16="http://schemas.microsoft.com/office/drawing/2014/main" id="{F7D30F79-08F1-48C3-BCFF-4CFD75513BD2}"/>
              </a:ext>
            </a:extLst>
          </p:cNvPr>
          <p:cNvSpPr>
            <a:spLocks noChangeArrowheads="1"/>
          </p:cNvSpPr>
          <p:nvPr/>
        </p:nvSpPr>
        <p:spPr bwMode="auto">
          <a:xfrm>
            <a:off x="1785918" y="4429132"/>
            <a:ext cx="1428760" cy="714380"/>
          </a:xfrm>
          <a:prstGeom prst="rect">
            <a:avLst/>
          </a:prstGeom>
          <a:solidFill>
            <a:srgbClr val="00B0F0"/>
          </a:solidFill>
          <a:ln>
            <a:solidFill>
              <a:srgbClr val="FFFF0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k-KZ" sz="1400" b="1" i="0" u="none" strike="noStrike" kern="120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Сынып </a:t>
            </a:r>
            <a:endParaRPr kumimoji="0" lang="kk-KZ" sz="9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kk-KZ" sz="1400" b="1" i="0" u="none" strike="noStrike" kern="120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жетекші</a:t>
            </a:r>
            <a:endParaRPr kumimoji="0" lang="kk-KZ" sz="1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1" name="Rectangle 9">
            <a:extLst>
              <a:ext uri="{FF2B5EF4-FFF2-40B4-BE49-F238E27FC236}">
                <a16:creationId xmlns:a16="http://schemas.microsoft.com/office/drawing/2014/main" id="{3033BB8F-84FE-4F09-8F20-63471189EDC8}"/>
              </a:ext>
            </a:extLst>
          </p:cNvPr>
          <p:cNvSpPr>
            <a:spLocks noChangeArrowheads="1"/>
          </p:cNvSpPr>
          <p:nvPr/>
        </p:nvSpPr>
        <p:spPr bwMode="auto">
          <a:xfrm>
            <a:off x="3500430" y="4429132"/>
            <a:ext cx="1706559" cy="642942"/>
          </a:xfrm>
          <a:prstGeom prst="rect">
            <a:avLst/>
          </a:prstGeom>
          <a:solidFill>
            <a:srgbClr val="00B0F0"/>
          </a:solidFill>
          <a:ln>
            <a:solidFill>
              <a:srgbClr val="FFFF0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k-KZ" sz="1400" b="1" i="0" u="none" strike="noStrike" kern="120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Ата-ана</a:t>
            </a:r>
            <a:endParaRPr kumimoji="0" lang="kk-KZ" sz="1800" b="1" i="0" u="none" strike="noStrike" kern="1200" cap="none" spc="0" normalizeH="0" baseline="0" noProof="0" dirty="0">
              <a:ln>
                <a:noFill/>
              </a:ln>
              <a:solidFill>
                <a:srgbClr val="002060"/>
              </a:solidFill>
              <a:effectLst/>
              <a:uLnTx/>
              <a:uFillTx/>
              <a:latin typeface="Arial" pitchFamily="34" charset="0"/>
              <a:ea typeface="+mn-ea"/>
              <a:cs typeface="+mn-cs"/>
            </a:endParaRPr>
          </a:p>
        </p:txBody>
      </p:sp>
      <p:sp>
        <p:nvSpPr>
          <p:cNvPr id="23" name="Rectangle 10">
            <a:extLst>
              <a:ext uri="{FF2B5EF4-FFF2-40B4-BE49-F238E27FC236}">
                <a16:creationId xmlns:a16="http://schemas.microsoft.com/office/drawing/2014/main" id="{3E60ACCD-C4E7-44FD-8CBE-DEE1E70E9833}"/>
              </a:ext>
            </a:extLst>
          </p:cNvPr>
          <p:cNvSpPr>
            <a:spLocks noChangeArrowheads="1"/>
          </p:cNvSpPr>
          <p:nvPr/>
        </p:nvSpPr>
        <p:spPr bwMode="auto">
          <a:xfrm>
            <a:off x="5500694" y="4429132"/>
            <a:ext cx="1500198" cy="642942"/>
          </a:xfrm>
          <a:prstGeom prst="rect">
            <a:avLst/>
          </a:prstGeom>
          <a:solidFill>
            <a:srgbClr val="00B0F0"/>
          </a:solidFill>
          <a:ln>
            <a:solidFill>
              <a:srgbClr val="FFFF0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k-KZ" sz="1400" b="1" i="0" u="none" strike="noStrike" kern="120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Оқушы </a:t>
            </a:r>
            <a:endParaRPr kumimoji="0" lang="kk-KZ" sz="1800" b="1" i="0" u="none" strike="noStrike" kern="1200" cap="none" spc="0" normalizeH="0" baseline="0" noProof="0" dirty="0">
              <a:ln>
                <a:noFill/>
              </a:ln>
              <a:solidFill>
                <a:srgbClr val="002060"/>
              </a:solidFill>
              <a:effectLst/>
              <a:uLnTx/>
              <a:uFillTx/>
              <a:latin typeface="Arial" pitchFamily="34" charset="0"/>
              <a:ea typeface="+mn-ea"/>
              <a:cs typeface="+mn-cs"/>
            </a:endParaRPr>
          </a:p>
        </p:txBody>
      </p:sp>
      <p:sp>
        <p:nvSpPr>
          <p:cNvPr id="25" name="Rectangle 11">
            <a:extLst>
              <a:ext uri="{FF2B5EF4-FFF2-40B4-BE49-F238E27FC236}">
                <a16:creationId xmlns:a16="http://schemas.microsoft.com/office/drawing/2014/main" id="{D3351C39-9BEE-4275-8C01-1CEC24E5E608}"/>
              </a:ext>
            </a:extLst>
          </p:cNvPr>
          <p:cNvSpPr>
            <a:spLocks noChangeArrowheads="1"/>
          </p:cNvSpPr>
          <p:nvPr/>
        </p:nvSpPr>
        <p:spPr bwMode="auto">
          <a:xfrm>
            <a:off x="7286644" y="4429132"/>
            <a:ext cx="1428760" cy="642942"/>
          </a:xfrm>
          <a:prstGeom prst="rect">
            <a:avLst/>
          </a:prstGeom>
          <a:solidFill>
            <a:srgbClr val="00B0F0"/>
          </a:solidFill>
          <a:ln>
            <a:solidFill>
              <a:srgbClr val="FFFF0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k-KZ" sz="1400" b="1" i="0" u="none" strike="noStrike" kern="1200" cap="none" spc="0" normalizeH="0" baseline="0" noProof="0" dirty="0">
                <a:ln>
                  <a:noFill/>
                </a:ln>
                <a:solidFill>
                  <a:srgbClr val="002060"/>
                </a:solidFill>
                <a:effectLst/>
                <a:uLnTx/>
                <a:uFillTx/>
                <a:latin typeface="Times New Roman" pitchFamily="18" charset="0"/>
                <a:ea typeface="Times New Roman" pitchFamily="18" charset="0"/>
                <a:cs typeface="Times New Roman" pitchFamily="18" charset="0"/>
              </a:rPr>
              <a:t>Дәрігер </a:t>
            </a:r>
            <a:endParaRPr kumimoji="0" lang="kk-KZ" sz="1800" b="1" i="0" u="none" strike="noStrike" kern="1200" cap="none" spc="0" normalizeH="0" baseline="0" noProof="0" dirty="0">
              <a:ln>
                <a:noFill/>
              </a:ln>
              <a:solidFill>
                <a:srgbClr val="002060"/>
              </a:solidFill>
              <a:effectLst/>
              <a:uLnTx/>
              <a:uFillTx/>
              <a:latin typeface="Arial" pitchFamily="34" charset="0"/>
              <a:ea typeface="+mn-ea"/>
              <a:cs typeface="+mn-cs"/>
            </a:endParaRPr>
          </a:p>
        </p:txBody>
      </p:sp>
      <p:sp>
        <p:nvSpPr>
          <p:cNvPr id="27" name="AutoShape 12">
            <a:extLst>
              <a:ext uri="{FF2B5EF4-FFF2-40B4-BE49-F238E27FC236}">
                <a16:creationId xmlns:a16="http://schemas.microsoft.com/office/drawing/2014/main" id="{104BC558-7D82-4F66-AD2A-7C1C772461BF}"/>
              </a:ext>
            </a:extLst>
          </p:cNvPr>
          <p:cNvSpPr>
            <a:spLocks noChangeShapeType="1"/>
          </p:cNvSpPr>
          <p:nvPr/>
        </p:nvSpPr>
        <p:spPr bwMode="auto">
          <a:xfrm rot="5400000">
            <a:off x="1500166" y="3214686"/>
            <a:ext cx="714380" cy="142876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a:ea typeface="+mn-ea"/>
              <a:cs typeface="+mn-cs"/>
            </a:endParaRPr>
          </a:p>
        </p:txBody>
      </p:sp>
      <p:sp>
        <p:nvSpPr>
          <p:cNvPr id="29" name="AutoShape 12">
            <a:extLst>
              <a:ext uri="{FF2B5EF4-FFF2-40B4-BE49-F238E27FC236}">
                <a16:creationId xmlns:a16="http://schemas.microsoft.com/office/drawing/2014/main" id="{2DAC703B-0EE7-40A3-995E-23CBE30B7ED7}"/>
              </a:ext>
            </a:extLst>
          </p:cNvPr>
          <p:cNvSpPr>
            <a:spLocks noChangeShapeType="1"/>
          </p:cNvSpPr>
          <p:nvPr/>
        </p:nvSpPr>
        <p:spPr bwMode="auto">
          <a:xfrm rot="5400000" flipV="1">
            <a:off x="6465108" y="3321842"/>
            <a:ext cx="642942" cy="1285886"/>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a:ea typeface="+mn-ea"/>
              <a:cs typeface="+mn-cs"/>
            </a:endParaRPr>
          </a:p>
        </p:txBody>
      </p:sp>
      <p:sp>
        <p:nvSpPr>
          <p:cNvPr id="31" name="AutoShape 12">
            <a:extLst>
              <a:ext uri="{FF2B5EF4-FFF2-40B4-BE49-F238E27FC236}">
                <a16:creationId xmlns:a16="http://schemas.microsoft.com/office/drawing/2014/main" id="{4F044E71-FFDD-439C-99AA-15870B904977}"/>
              </a:ext>
            </a:extLst>
          </p:cNvPr>
          <p:cNvSpPr>
            <a:spLocks noChangeShapeType="1"/>
          </p:cNvSpPr>
          <p:nvPr/>
        </p:nvSpPr>
        <p:spPr bwMode="auto">
          <a:xfrm rot="5400000">
            <a:off x="2786047" y="3929066"/>
            <a:ext cx="571510" cy="285752"/>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a:ea typeface="+mn-ea"/>
              <a:cs typeface="+mn-cs"/>
            </a:endParaRPr>
          </a:p>
        </p:txBody>
      </p:sp>
      <p:sp>
        <p:nvSpPr>
          <p:cNvPr id="33" name="AutoShape 12">
            <a:extLst>
              <a:ext uri="{FF2B5EF4-FFF2-40B4-BE49-F238E27FC236}">
                <a16:creationId xmlns:a16="http://schemas.microsoft.com/office/drawing/2014/main" id="{2FF2E801-E842-46C5-A166-CFCFB9EA9AC9}"/>
              </a:ext>
            </a:extLst>
          </p:cNvPr>
          <p:cNvSpPr>
            <a:spLocks noChangeShapeType="1"/>
          </p:cNvSpPr>
          <p:nvPr/>
        </p:nvSpPr>
        <p:spPr bwMode="auto">
          <a:xfrm rot="5400000">
            <a:off x="3964776" y="3964785"/>
            <a:ext cx="642942" cy="142875"/>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a:ea typeface="+mn-ea"/>
              <a:cs typeface="+mn-cs"/>
            </a:endParaRPr>
          </a:p>
        </p:txBody>
      </p:sp>
      <p:sp>
        <p:nvSpPr>
          <p:cNvPr id="35" name="AutoShape 12">
            <a:extLst>
              <a:ext uri="{FF2B5EF4-FFF2-40B4-BE49-F238E27FC236}">
                <a16:creationId xmlns:a16="http://schemas.microsoft.com/office/drawing/2014/main" id="{A79AE7BC-6147-442E-A689-6B838678F51B}"/>
              </a:ext>
            </a:extLst>
          </p:cNvPr>
          <p:cNvSpPr>
            <a:spLocks noChangeShapeType="1"/>
          </p:cNvSpPr>
          <p:nvPr/>
        </p:nvSpPr>
        <p:spPr bwMode="auto">
          <a:xfrm rot="5400000" flipV="1">
            <a:off x="5393533" y="3750468"/>
            <a:ext cx="571509" cy="642944"/>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a:ea typeface="+mn-ea"/>
              <a:cs typeface="+mn-cs"/>
            </a:endParaRPr>
          </a:p>
        </p:txBody>
      </p:sp>
      <p:sp>
        <p:nvSpPr>
          <p:cNvPr id="36" name="Прямоугольник 35">
            <a:extLst>
              <a:ext uri="{FF2B5EF4-FFF2-40B4-BE49-F238E27FC236}">
                <a16:creationId xmlns:a16="http://schemas.microsoft.com/office/drawing/2014/main" id="{A33B1149-6BE0-4B7F-AADB-F586F6F2E92B}"/>
              </a:ext>
            </a:extLst>
          </p:cNvPr>
          <p:cNvSpPr/>
          <p:nvPr/>
        </p:nvSpPr>
        <p:spPr>
          <a:xfrm>
            <a:off x="485127" y="95556"/>
            <a:ext cx="8641083" cy="523220"/>
          </a:xfrm>
          <a:prstGeom prst="rect">
            <a:avLst/>
          </a:prstGeom>
          <a:noFill/>
        </p:spPr>
        <p:txBody>
          <a:bodyPr wrap="none" lIns="91440" tIns="45720" rIns="91440" bIns="45720">
            <a:spAutoFit/>
          </a:bodyPr>
          <a:lstStyle/>
          <a:p>
            <a:pPr algn="ctr"/>
            <a:r>
              <a:rPr kumimoji="0" lang="kk-KZ" sz="2800" b="1" i="0" u="none" strike="noStrike" kern="1200" cap="none" spc="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Times New Roman" pitchFamily="18" charset="0"/>
                <a:ea typeface="Times New Roman" pitchFamily="18" charset="0"/>
                <a:cs typeface="Times New Roman" pitchFamily="18" charset="0"/>
              </a:rPr>
              <a:t>Әлеуметтік – педагогикалық қызметтің құрылымы</a:t>
            </a:r>
            <a:endParaRPr lang="ru-KZ"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89390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6"/>
                                        </p:tgtEl>
                                        <p:attrNameLst>
                                          <p:attrName>fillcolor</p:attrName>
                                        </p:attrNameLst>
                                      </p:cBhvr>
                                      <p:to>
                                        <a:schemeClr val="accent2"/>
                                      </p:to>
                                    </p:animClr>
                                    <p:set>
                                      <p:cBhvr>
                                        <p:cTn id="7" dur="2000" fill="hold"/>
                                        <p:tgtEl>
                                          <p:spTgt spid="36"/>
                                        </p:tgtEl>
                                        <p:attrNameLst>
                                          <p:attrName>fill.type</p:attrName>
                                        </p:attrNameLst>
                                      </p:cBhvr>
                                      <p:to>
                                        <p:strVal val="solid"/>
                                      </p:to>
                                    </p:set>
                                    <p:set>
                                      <p:cBhvr>
                                        <p:cTn id="8" dur="2000" fill="hold"/>
                                        <p:tgtEl>
                                          <p:spTgt spid="3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1)">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heel(1)">
                                      <p:cBhvr>
                                        <p:cTn id="38" dur="2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heel(1)">
                                      <p:cBhvr>
                                        <p:cTn id="43" dur="2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heel(1)">
                                      <p:cBhvr>
                                        <p:cTn id="4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7" grpId="0" animBg="1"/>
      <p:bldP spid="19" grpId="0" animBg="1"/>
      <p:bldP spid="21" grpId="0" animBg="1"/>
      <p:bldP spid="23" grpId="0" animBg="1"/>
      <p:bldP spid="25" grpId="0" animBg="1"/>
    </p:bld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TotalTime>
  <Words>4744</Words>
  <Application>Microsoft Office PowerPoint</Application>
  <PresentationFormat>Экран (4:3)</PresentationFormat>
  <Paragraphs>291</Paragraphs>
  <Slides>45</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45</vt:i4>
      </vt:variant>
    </vt:vector>
  </HeadingPairs>
  <TitlesOfParts>
    <vt:vector size="57" baseType="lpstr">
      <vt:lpstr>Arial</vt:lpstr>
      <vt:lpstr>Calibri</vt:lpstr>
      <vt:lpstr>Century Gothic</vt:lpstr>
      <vt:lpstr>Georgia</vt:lpstr>
      <vt:lpstr>Georgia</vt:lpstr>
      <vt:lpstr>Open Sans</vt:lpstr>
      <vt:lpstr>Times New Roman</vt:lpstr>
      <vt:lpstr>Times New Roman, serif</vt:lpstr>
      <vt:lpstr>Wingdings</vt:lpstr>
      <vt:lpstr>Wingdings 2</vt:lpstr>
      <vt:lpstr>Wingdings 3</vt:lpstr>
      <vt:lpstr>Легкий дым</vt:lpstr>
      <vt:lpstr>Тастемирова Маржангуль Еркебулановна Туған күні:12.09.1995 жыл Есперлі негізгі орта мектебі»КММ  </vt:lpstr>
      <vt:lpstr>Презентация PowerPoint</vt:lpstr>
      <vt:lpstr>Презентация PowerPoint</vt:lpstr>
      <vt:lpstr>Мақсаты: </vt:lpstr>
      <vt:lpstr>Міндеттері: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Темекінің зияны </vt:lpstr>
      <vt:lpstr>Презентация PowerPoint</vt:lpstr>
      <vt:lpstr>Презентация PowerPoint</vt:lpstr>
      <vt:lpstr>Адамның өкпесі</vt:lpstr>
      <vt:lpstr>Темекі шегідің миға әсері</vt:lpstr>
      <vt:lpstr>Қан айналымына</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nazerke</dc:creator>
  <cp:lastModifiedBy>dgfdgg Tcgthkbn</cp:lastModifiedBy>
  <cp:revision>263</cp:revision>
  <dcterms:created xsi:type="dcterms:W3CDTF">2017-02-25T18:52:35Z</dcterms:created>
  <dcterms:modified xsi:type="dcterms:W3CDTF">2020-11-23T13:15:41Z</dcterms:modified>
</cp:coreProperties>
</file>