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75" r:id="rId2"/>
    <p:sldId id="256" r:id="rId3"/>
    <p:sldId id="259" r:id="rId4"/>
    <p:sldId id="262" r:id="rId5"/>
    <p:sldId id="263" r:id="rId6"/>
    <p:sldId id="265" r:id="rId7"/>
    <p:sldId id="266" r:id="rId8"/>
    <p:sldId id="268" r:id="rId9"/>
    <p:sldId id="267" r:id="rId10"/>
    <p:sldId id="269" r:id="rId11"/>
    <p:sldId id="271" r:id="rId12"/>
    <p:sldId id="274" r:id="rId13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78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0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Google Shape;10245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46" name="Google Shape;1024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3301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4" name="Google Shape;10264;g69e461c7064e2c4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65" name="Google Shape;10265;g69e461c7064e2c4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9-C682-4797-855E-7F034F9B2B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2CE-93C5-491D-B286-5C5EDB0832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9-C682-4797-855E-7F034F9B2B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2CE-93C5-491D-B286-5C5EDB083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9-C682-4797-855E-7F034F9B2B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2CE-93C5-491D-B286-5C5EDB083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9-C682-4797-855E-7F034F9B2B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2CE-93C5-491D-B286-5C5EDB0832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9-C682-4797-855E-7F034F9B2B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2CE-93C5-491D-B286-5C5EDB083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9-C682-4797-855E-7F034F9B2B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2CE-93C5-491D-B286-5C5EDB0832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9-C682-4797-855E-7F034F9B2B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2CE-93C5-491D-B286-5C5EDB0832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9-C682-4797-855E-7F034F9B2B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2CE-93C5-491D-B286-5C5EDB083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9-C682-4797-855E-7F034F9B2B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2CE-93C5-491D-B286-5C5EDB083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9-C682-4797-855E-7F034F9B2B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2CE-93C5-491D-B286-5C5EDB083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9-C682-4797-855E-7F034F9B2B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F2CE-93C5-491D-B286-5C5EDB0832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B07C59-C682-4797-855E-7F034F9B2B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8AF2CE-93C5-491D-B286-5C5EDB0832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ццц\WhatsApp Image 2020-11-06 at 17.49.3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2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75031"/>
              </p:ext>
            </p:extLst>
          </p:nvPr>
        </p:nvGraphicFramePr>
        <p:xfrm>
          <a:off x="704850" y="3135992"/>
          <a:ext cx="4371206" cy="1661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0918"/>
                <a:gridCol w="755836"/>
                <a:gridCol w="1944452"/>
              </a:tblGrid>
              <a:tr h="0"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Алдыңғы теңгерім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Өсім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Жаңа теңгерім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</a:tr>
              <a:tr h="0"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–8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2 есе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2 ⋅ (−8) =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</a:tr>
              <a:tr h="0"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–16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3 есе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3 ⋅ (−16) =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</a:tr>
              <a:tr h="0"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–48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4 есе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4 ⋅ (−48) =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</a:tr>
              <a:tr h="0"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–192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5 есе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5 ⋅ (−192) =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60960" marB="6096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1490" y="-912224"/>
            <a:ext cx="8783323" cy="72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.Берілген сандарды көбейт.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31 х 5 =                   –</a:t>
            </a:r>
            <a:r>
              <a:rPr lang="kk-KZ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22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х ( –4) 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–6 х 15 =                   75 х ( –8) 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dirty="0"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Асқардың несие картасындағы берешегі өсіп жатыр. Әр өсімнен кейінгі жаңа теңгерімді енгіз.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dirty="0" smtClean="0"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dirty="0"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dirty="0" smtClean="0">
              <a:latin typeface="Bookman Old Style" pitchFamily="18" charset="0"/>
              <a:cs typeface="Arial" pitchFamily="34" charset="0"/>
            </a:endParaRPr>
          </a:p>
          <a:p>
            <a:pPr marL="4572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рационал сандарды көбейтеді;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жаңа теңгерімді жазады;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көбейтіндінің дұрыс таңбасын белгілейді.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ntrol 4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ontrol 5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Control 6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ontrol 7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Control 8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Control 9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Control 10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9655" y="4372168"/>
            <a:ext cx="3576145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1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765" y="325822"/>
            <a:ext cx="7406208" cy="1143000"/>
          </a:xfrm>
        </p:spPr>
        <p:txBody>
          <a:bodyPr/>
          <a:lstStyle/>
          <a:p>
            <a:pPr marL="0" indent="0" algn="l">
              <a:buNone/>
            </a:pPr>
            <a:r>
              <a:rPr lang="kk-KZ" sz="32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Сұрақ-жауап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ntrol 4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ontrol 5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Control 6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ontrol 7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Control 8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Control 9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Control 10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kk-KZ" sz="2400" i="1" dirty="0"/>
              <a:t>Таңбалары әртүрлі екі санды көбейту ережесін тұжырымдаңдар.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kk-KZ" sz="2400" i="1" dirty="0"/>
              <a:t>Таңбалары бірдей екі санды көбейту ережесін тұжырымдағдар.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kk-KZ" sz="2400" i="1" dirty="0"/>
              <a:t>Көбейткіштердің біреуі нөлге тең болса, көбейтінді нешеге тең?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kk-KZ" sz="2400" i="1" dirty="0"/>
              <a:t>Көбейткіштердің біреуі бірге тең болса, көбейтінді нешеге тең?</a:t>
            </a:r>
            <a:endParaRPr lang="ru-RU" sz="2400" dirty="0"/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85" y="3068960"/>
            <a:ext cx="3801654" cy="404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387" y="2250527"/>
            <a:ext cx="74062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sz="2800" dirty="0" smtClean="0">
                <a:effectLst/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ntrol 4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ontrol 5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Control 6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ontrol 7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Control 8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Control 9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Control 10"/>
          <p:cNvSpPr>
            <a:spLocks noChangeArrowheads="1" noChangeShapeType="1"/>
          </p:cNvSpPr>
          <p:nvPr/>
        </p:nvSpPr>
        <p:spPr bwMode="auto">
          <a:xfrm>
            <a:off x="2524125" y="16383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Google Shape;10253;p1"/>
          <p:cNvSpPr txBox="1">
            <a:spLocks noGrp="1"/>
          </p:cNvSpPr>
          <p:nvPr>
            <p:ph type="title"/>
          </p:nvPr>
        </p:nvSpPr>
        <p:spPr>
          <a:xfrm>
            <a:off x="1101150" y="1474759"/>
            <a:ext cx="69849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808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k-KZ" sz="2800" dirty="0"/>
              <a:t>Рационал сандарды көбейту</a:t>
            </a:r>
            <a:endParaRPr sz="2800" dirty="0"/>
          </a:p>
        </p:txBody>
      </p:sp>
      <p:sp>
        <p:nvSpPr>
          <p:cNvPr id="10254" name="Google Shape;10254;p1"/>
          <p:cNvSpPr/>
          <p:nvPr/>
        </p:nvSpPr>
        <p:spPr>
          <a:xfrm flipH="1">
            <a:off x="438600" y="2160635"/>
            <a:ext cx="8310000" cy="14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6.1.2.15 рационал сандарды көбейтуді орындау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55" name="Google Shape;10255;p1"/>
          <p:cNvSpPr/>
          <p:nvPr/>
        </p:nvSpPr>
        <p:spPr>
          <a:xfrm>
            <a:off x="1763700" y="5319619"/>
            <a:ext cx="698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lang="kk-KZ" sz="1500" b="1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Математика</a:t>
            </a:r>
            <a:endParaRPr sz="1500" b="1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7" name="Google Shape;1026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507" y="3773214"/>
            <a:ext cx="6410896" cy="2081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268" name="Google Shape;10268;p4"/>
          <p:cNvSpPr txBox="1"/>
          <p:nvPr/>
        </p:nvSpPr>
        <p:spPr>
          <a:xfrm rot="-888" flipH="1">
            <a:off x="572768" y="2961406"/>
            <a:ext cx="7998372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Ребусты шешіп, бүгінгі тақырыпты анықта.</a:t>
            </a:r>
            <a:endParaRPr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0123" y="459093"/>
            <a:ext cx="5927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Өткен тақырыптарды қайталау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60180" y="982313"/>
            <a:ext cx="5228896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ct val="90000"/>
              </a:lnSpc>
              <a:spcBef>
                <a:spcPts val="740"/>
              </a:spcBef>
              <a:buSzPts val="2860"/>
            </a:pPr>
            <a:r>
              <a:rPr lang="kk-KZ" dirty="0"/>
              <a:t>Таңбалар ережесін кім айтады? Мысал келтір.</a:t>
            </a:r>
          </a:p>
          <a:p>
            <a:pPr marL="45720" lvl="0">
              <a:lnSpc>
                <a:spcPct val="90000"/>
              </a:lnSpc>
              <a:spcBef>
                <a:spcPts val="740"/>
              </a:spcBef>
              <a:buSzPts val="2860"/>
            </a:pPr>
            <a:r>
              <a:rPr lang="kk-KZ" dirty="0"/>
              <a:t>  +(+)=+ </a:t>
            </a:r>
          </a:p>
          <a:p>
            <a:pPr marL="45720" lvl="0">
              <a:lnSpc>
                <a:spcPct val="90000"/>
              </a:lnSpc>
              <a:spcBef>
                <a:spcPts val="740"/>
              </a:spcBef>
              <a:buSzPts val="2860"/>
            </a:pPr>
            <a:r>
              <a:rPr lang="kk-KZ" dirty="0"/>
              <a:t>  +(-)=-</a:t>
            </a:r>
          </a:p>
          <a:p>
            <a:pPr marL="45720" lvl="0">
              <a:lnSpc>
                <a:spcPct val="90000"/>
              </a:lnSpc>
              <a:spcBef>
                <a:spcPts val="740"/>
              </a:spcBef>
              <a:buSzPts val="2860"/>
            </a:pPr>
            <a:r>
              <a:rPr lang="kk-KZ" dirty="0"/>
              <a:t>  -(-)=+</a:t>
            </a:r>
          </a:p>
          <a:p>
            <a:pPr marL="45720" lvl="0">
              <a:lnSpc>
                <a:spcPct val="90000"/>
              </a:lnSpc>
              <a:spcBef>
                <a:spcPts val="740"/>
              </a:spcBef>
              <a:buSzPts val="2860"/>
            </a:pPr>
            <a:r>
              <a:rPr lang="kk-KZ" dirty="0"/>
              <a:t>  -(+)=-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554" y="430924"/>
            <a:ext cx="835486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2800" dirty="0" smtClean="0">
                <a:effectLst/>
                <a:latin typeface="Times New Roman" pitchFamily="18" charset="0"/>
                <a:cs typeface="Times New Roman" pitchFamily="18" charset="0"/>
              </a:rPr>
              <a:t>Жаңа </a:t>
            </a:r>
            <a:r>
              <a:rPr lang="kk-KZ" sz="2800" dirty="0">
                <a:effectLst/>
                <a:latin typeface="Times New Roman" pitchFamily="18" charset="0"/>
                <a:cs typeface="Times New Roman" pitchFamily="18" charset="0"/>
              </a:rPr>
              <a:t>тақырыпты меңгеру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422" y="5079681"/>
            <a:ext cx="8420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Таңбалары әртүрлі екі санның көбейтіндісі – </a:t>
            </a:r>
            <a:r>
              <a:rPr lang="kk-KZ" sz="2000" b="1" u="sng" dirty="0">
                <a:latin typeface="Times New Roman" pitchFamily="18" charset="0"/>
                <a:cs typeface="Times New Roman" pitchFamily="18" charset="0"/>
              </a:rPr>
              <a:t>модулі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көбейткіштердің модульдерінің көбейтіндісіне тең теріс сан болады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3563" t="27490" r="10539" b="21742"/>
          <a:stretch/>
        </p:blipFill>
        <p:spPr bwMode="auto">
          <a:xfrm>
            <a:off x="881419" y="3635212"/>
            <a:ext cx="3039228" cy="1242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0657" y="3417688"/>
            <a:ext cx="35448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(-15) х 4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-60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х (-4) = -60</a:t>
            </a:r>
          </a:p>
          <a:p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1880" t="21879" r="8555" b="18283"/>
          <a:stretch/>
        </p:blipFill>
        <p:spPr bwMode="auto">
          <a:xfrm>
            <a:off x="2687446" y="1093330"/>
            <a:ext cx="3083022" cy="1555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422" y="2619549"/>
            <a:ext cx="7638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Екі көбейткіштің таңбалары әртүрлі: біреуі теріс, екіншісі оң болса, екі көбейткіштің көбейтіндісі теріс болады.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76" y="391510"/>
            <a:ext cx="78843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effectLst/>
              </a:rPr>
              <a:t>          </a:t>
            </a:r>
            <a:r>
              <a:rPr lang="kk-KZ" sz="3200" dirty="0" smtClean="0">
                <a:effectLst/>
                <a:latin typeface="Times New Roman" pitchFamily="18" charset="0"/>
                <a:cs typeface="Times New Roman" pitchFamily="18" charset="0"/>
              </a:rPr>
              <a:t>Жаңа </a:t>
            </a:r>
            <a:r>
              <a:rPr lang="kk-KZ" sz="2800" dirty="0">
                <a:effectLst/>
                <a:latin typeface="Times New Roman" pitchFamily="18" charset="0"/>
                <a:cs typeface="Times New Roman" pitchFamily="18" charset="0"/>
              </a:rPr>
              <a:t>тақырыпты</a:t>
            </a:r>
            <a:r>
              <a:rPr lang="kk-KZ" sz="3200" dirty="0">
                <a:effectLst/>
                <a:latin typeface="Times New Roman" pitchFamily="18" charset="0"/>
                <a:cs typeface="Times New Roman" pitchFamily="18" charset="0"/>
              </a:rPr>
              <a:t> меңгеру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108" y="2874540"/>
            <a:ext cx="84203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Екі көбейткіштің таңбалары бірдей болса, көбейтіндісі оң болады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2300" t="25058" r="8695" b="16039"/>
          <a:stretch/>
        </p:blipFill>
        <p:spPr bwMode="auto">
          <a:xfrm>
            <a:off x="2701158" y="1124607"/>
            <a:ext cx="3310759" cy="1723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3282" t="29171" r="11360" b="22770"/>
          <a:stretch/>
        </p:blipFill>
        <p:spPr bwMode="auto">
          <a:xfrm>
            <a:off x="850878" y="3274650"/>
            <a:ext cx="2939757" cy="1138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38286" y="3274650"/>
            <a:ext cx="33280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(-33) х (-3)</a:t>
            </a:r>
          </a:p>
          <a:p>
            <a:endParaRPr lang="ru-RU" sz="2800" b="1" dirty="0"/>
          </a:p>
          <a:p>
            <a:r>
              <a:rPr lang="ru-RU" sz="2000" b="1" dirty="0" smtClean="0"/>
              <a:t>33 х 3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108" y="4605291"/>
            <a:ext cx="8420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Таңбалары бірдей екі санның көбейтіндісі – модулі көбейткіштердің модульдерінің көбейтіндісіне тең оң сан болады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4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48" y="315310"/>
            <a:ext cx="80291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effectLst/>
              </a:rPr>
              <a:t>        </a:t>
            </a:r>
            <a:r>
              <a:rPr lang="kk-KZ" sz="2800" dirty="0" smtClean="0">
                <a:effectLst/>
                <a:latin typeface="Times New Roman" pitchFamily="18" charset="0"/>
                <a:cs typeface="Times New Roman" pitchFamily="18" charset="0"/>
              </a:rPr>
              <a:t>Жаңа </a:t>
            </a:r>
            <a:r>
              <a:rPr lang="kk-KZ" sz="2800" dirty="0">
                <a:effectLst/>
                <a:latin typeface="Times New Roman" pitchFamily="18" charset="0"/>
                <a:cs typeface="Times New Roman" pitchFamily="18" charset="0"/>
              </a:rPr>
              <a:t>тақырыпты меңгеру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348" y="3704810"/>
            <a:ext cx="84203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Егер көбейткіштердің кемінде біреуі нөлге тең болса, онда көбейтінді де нөлге тең болады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Кез келген санды 1-ге көбейткенде, көбейтінді сол санның өзіне тең болады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5666" t="24310" r="14586" b="22583"/>
          <a:stretch/>
        </p:blipFill>
        <p:spPr bwMode="auto">
          <a:xfrm>
            <a:off x="1082566" y="1624674"/>
            <a:ext cx="3076074" cy="1339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7675" y="1541031"/>
            <a:ext cx="33569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45 х 0 = 0</a:t>
            </a:r>
          </a:p>
          <a:p>
            <a:endParaRPr lang="ru-RU" sz="2000" b="1" dirty="0"/>
          </a:p>
          <a:p>
            <a:r>
              <a:rPr lang="ru-RU" sz="3600" b="1" dirty="0" smtClean="0"/>
              <a:t>45 х 1 = 45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660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84" y="273269"/>
            <a:ext cx="74062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Мысалдар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8108" y="1124744"/>
                <a:ext cx="8420356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kk-KZ" sz="2000" dirty="0">
                    <a:latin typeface="Times New Roman" pitchFamily="18" charset="0"/>
                    <a:cs typeface="Times New Roman" pitchFamily="18" charset="0"/>
                  </a:rPr>
                  <a:t>Түсте ауа температурасы -3 еді, кешке ол 3 есе суыды. Кешкі ауа температурасын анықта</a:t>
                </a:r>
                <a:r>
                  <a:rPr lang="kk-KZ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kk-KZ" sz="2000" i="1" dirty="0">
                    <a:latin typeface="Times New Roman" pitchFamily="18" charset="0"/>
                    <a:cs typeface="Times New Roman" pitchFamily="18" charset="0"/>
                  </a:rPr>
                  <a:t>Шешуі: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kk-KZ" sz="20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kk-KZ" sz="2000" i="1">
                        <a:latin typeface="Cambria Math"/>
                      </a:rPr>
                      <m:t>×3=−9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2000" i="1" dirty="0" smtClean="0">
                    <a:latin typeface="Times New Roman" pitchFamily="18" charset="0"/>
                    <a:cs typeface="Times New Roman" pitchFamily="18" charset="0"/>
                  </a:rPr>
                  <a:t>Жауабы</a:t>
                </a:r>
                <a:r>
                  <a:rPr lang="kk-KZ" sz="2000" i="1" dirty="0">
                    <a:latin typeface="Times New Roman" pitchFamily="18" charset="0"/>
                    <a:cs typeface="Times New Roman" pitchFamily="18" charset="0"/>
                  </a:rPr>
                  <a:t>: кешкі температура -9</a:t>
                </a:r>
                <a:r>
                  <a:rPr lang="kk-KZ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kk-KZ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1600" dirty="0">
                    <a:latin typeface="Times New Roman" pitchFamily="18" charset="0"/>
                    <a:cs typeface="Times New Roman" pitchFamily="18" charset="0"/>
                  </a:rPr>
                  <a:t>Дескриптор: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kk-KZ" sz="1600" dirty="0">
                    <a:latin typeface="Times New Roman" pitchFamily="18" charset="0"/>
                    <a:cs typeface="Times New Roman" pitchFamily="18" charset="0"/>
                  </a:rPr>
                  <a:t>таңбалары әр түрлі рационал сандарды анықтайды;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kk-KZ" sz="1600" dirty="0">
                    <a:latin typeface="Times New Roman" pitchFamily="18" charset="0"/>
                    <a:cs typeface="Times New Roman" pitchFamily="18" charset="0"/>
                  </a:rPr>
                  <a:t>таңбалары әр түрлі рационал сандарды көбейту ережесін қолданады.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Берілген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сандарды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көбейт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21 ⋅ 5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105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–13 ⋅ ( –4) 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52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–2 ⋅ 18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-36</a:t>
                </a:r>
                <a:endParaRPr lang="ru-RU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4 ⋅( –18) 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- 72</a:t>
                </a:r>
              </a:p>
              <a:p>
                <a:r>
                  <a:rPr lang="kk-KZ" sz="1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Дескриптор: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kk-KZ" sz="1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рационал сандарды көбейтеді;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kk-KZ" sz="16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kk-KZ" sz="1600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көбейтіндінің дұрыс таңбасын белгілейді</a:t>
                </a:r>
                <a:r>
                  <a:rPr lang="kk-KZ" sz="1600" b="1" dirty="0" smtClean="0">
                    <a:latin typeface="Bookman Old Style" pitchFamily="18" charset="0"/>
                    <a:ea typeface="Calibri" pitchFamily="34" charset="0"/>
                    <a:cs typeface="Times New Roman" pitchFamily="18" charset="0"/>
                  </a:rPr>
                  <a:t>.</a:t>
                </a:r>
                <a:r>
                  <a:rPr lang="ru-RU" sz="1400" dirty="0" smtClean="0">
                    <a:latin typeface="Bookman Old Style" pitchFamily="18" charset="0"/>
                    <a:cs typeface="Arial" pitchFamily="34" charset="0"/>
                  </a:rPr>
                  <a:t> </a:t>
                </a:r>
              </a:p>
              <a:p>
                <a:endParaRPr lang="ru-RU" sz="2400" dirty="0"/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8" y="1124744"/>
                <a:ext cx="8420356" cy="5447645"/>
              </a:xfrm>
              <a:prstGeom prst="rect">
                <a:avLst/>
              </a:prstGeom>
              <a:blipFill rotWithShape="1">
                <a:blip r:embed="rId2"/>
                <a:stretch>
                  <a:fillRect l="-797" t="-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275" y="185823"/>
            <a:ext cx="7031421" cy="693683"/>
          </a:xfrm>
        </p:spPr>
        <p:txBody>
          <a:bodyPr/>
          <a:lstStyle/>
          <a:p>
            <a:pPr marL="0" indent="0" algn="ctr">
              <a:buNone/>
            </a:pPr>
            <a:r>
              <a:rPr lang="kk-KZ" sz="2800" dirty="0" smtClean="0">
                <a:effectLst/>
                <a:latin typeface="Times New Roman" pitchFamily="18" charset="0"/>
                <a:cs typeface="Times New Roman" pitchFamily="18" charset="0"/>
              </a:rPr>
              <a:t>    Сергіту сәті</a:t>
            </a:r>
            <a:br>
              <a:rPr lang="kk-KZ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оқушылардан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көзге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жаттығуларды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жасауларын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latin typeface="Times New Roman" pitchFamily="18" charset="0"/>
                <a:cs typeface="Times New Roman" pitchFamily="18" charset="0"/>
              </a:rPr>
              <a:t>сұрайды</a:t>
            </a:r>
            <a:r>
              <a:rPr lang="kk-KZ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8193" y="32550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Көзге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жаттығу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66" y="1824838"/>
            <a:ext cx="4613134" cy="310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3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108" y="441572"/>
            <a:ext cx="84203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Өзіндік жұмыс</a:t>
            </a:r>
          </a:p>
          <a:p>
            <a:pPr lvl="0" algn="ctr"/>
            <a:r>
              <a:rPr lang="kk-KZ" sz="2400" dirty="0" smtClean="0"/>
              <a:t>1. «Семантикалық </a:t>
            </a:r>
            <a:r>
              <a:rPr lang="kk-KZ" sz="2400" dirty="0"/>
              <a:t>карта»</a:t>
            </a:r>
            <a:endParaRPr lang="ru-RU" sz="2400" dirty="0"/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2317" y="4780384"/>
            <a:ext cx="36299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Дескриптор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рационал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сандарды анықтайды;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рационал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сандардың көбейту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/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  ережесін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қолданады.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4980430"/>
                  </p:ext>
                </p:extLst>
              </p:nvPr>
            </p:nvGraphicFramePr>
            <p:xfrm>
              <a:off x="419085" y="2060848"/>
              <a:ext cx="7249260" cy="18722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9852"/>
                    <a:gridCol w="1449852"/>
                    <a:gridCol w="1449852"/>
                    <a:gridCol w="1449852"/>
                    <a:gridCol w="1449852"/>
                  </a:tblGrid>
                  <a:tr h="468052"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2000"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kk-KZ" sz="2000"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kk-KZ" sz="2000"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-2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-4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8052"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5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8052"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-6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8052"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4980430"/>
                  </p:ext>
                </p:extLst>
              </p:nvPr>
            </p:nvGraphicFramePr>
            <p:xfrm>
              <a:off x="419085" y="2060848"/>
              <a:ext cx="7249260" cy="18722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9852"/>
                    <a:gridCol w="1449852"/>
                    <a:gridCol w="1449852"/>
                    <a:gridCol w="1449852"/>
                    <a:gridCol w="1449852"/>
                  </a:tblGrid>
                  <a:tr h="4680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20" r="-399580" b="-31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-2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-4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8052"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5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8052"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-6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8052"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spcAft>
                              <a:spcPts val="0"/>
                            </a:spcAft>
                          </a:pPr>
                          <a:r>
                            <a:rPr lang="kk-KZ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35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342</Words>
  <Application>Microsoft Office PowerPoint</Application>
  <PresentationFormat>Экран (4:3)</PresentationFormat>
  <Paragraphs>122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Рационал сандарды көбейту</vt:lpstr>
      <vt:lpstr>Презентация PowerPoint</vt:lpstr>
      <vt:lpstr>           Жаңа тақырыпты меңгеру</vt:lpstr>
      <vt:lpstr>          Жаңа тақырыпты меңгеру</vt:lpstr>
      <vt:lpstr>        Жаңа тақырыпты меңгеру</vt:lpstr>
      <vt:lpstr>     Мысалдар</vt:lpstr>
      <vt:lpstr>    Сергіту сәті   Мұғалім оқушылардан көзге арналған жаттығуларды жасауларын сұрайды  </vt:lpstr>
      <vt:lpstr>Презентация PowerPoint</vt:lpstr>
      <vt:lpstr>Презентация PowerPoint</vt:lpstr>
      <vt:lpstr>                      Сұрақ-жауап</vt:lpstr>
      <vt:lpstr>Назарларыңызға рақмет!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10</cp:revision>
  <dcterms:modified xsi:type="dcterms:W3CDTF">2020-11-09T12:47:53Z</dcterms:modified>
</cp:coreProperties>
</file>