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56" r:id="rId2"/>
    <p:sldId id="284" r:id="rId3"/>
    <p:sldId id="270" r:id="rId4"/>
    <p:sldId id="293" r:id="rId5"/>
    <p:sldId id="272" r:id="rId6"/>
    <p:sldId id="278" r:id="rId7"/>
    <p:sldId id="279" r:id="rId8"/>
    <p:sldId id="288" r:id="rId9"/>
    <p:sldId id="291" r:id="rId10"/>
    <p:sldId id="276" r:id="rId11"/>
    <p:sldId id="29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54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9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765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218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906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82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800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34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7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8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9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8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13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5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2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6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DBE7C-C6BE-4DFC-BA68-D6F2A92FC2B7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FE502F-32D5-4486-90A9-91B2ED7B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1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1592" y="1915715"/>
            <a:ext cx="40943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 және оның қолданылуы </a:t>
            </a:r>
            <a:endParaRPr lang="ru-RU" sz="4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54099" y="754904"/>
                <a:ext cx="93423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099" y="754904"/>
                <a:ext cx="934230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290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rot="19846533">
                <a:off x="8396601" y="2029162"/>
                <a:ext cx="112556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𝑐𝑜𝑠𝑥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46533">
                <a:off x="8396601" y="2029162"/>
                <a:ext cx="112556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547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246688">
                <a:off x="1802276" y="2435859"/>
                <a:ext cx="1234183" cy="369332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𝒔𝒊𝒏𝒙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46688">
                <a:off x="1802276" y="2435859"/>
                <a:ext cx="123418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5882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246688">
                <a:off x="1799754" y="3316202"/>
                <a:ext cx="1300116" cy="369332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𝒕𝒈𝒙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46688">
                <a:off x="1799754" y="3316202"/>
                <a:ext cx="130011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5714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19846533">
                <a:off x="8390540" y="2904048"/>
                <a:ext cx="1220816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𝑐𝑡𝑔𝑥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46533">
                <a:off x="8390540" y="2904048"/>
                <a:ext cx="122081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522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20246688">
                <a:off x="1584813" y="4082344"/>
                <a:ext cx="1460292" cy="369332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𝒂𝒓𝒄𝒔𝒊𝒏𝒙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46688">
                <a:off x="1584813" y="4082344"/>
                <a:ext cx="1460292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3333" r="-3239" b="-5333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19846533">
                <a:off x="8376760" y="3736087"/>
                <a:ext cx="1437313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𝑎𝑟𝑔𝑐𝑜𝑠𝑥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46533">
                <a:off x="8376760" y="3736087"/>
                <a:ext cx="1437313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2941" r="-3782" b="-470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20246688">
                <a:off x="1676556" y="4886884"/>
                <a:ext cx="1377376" cy="369332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𝒂𝒓𝒄𝒕𝒈𝒙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46688">
                <a:off x="1676556" y="4886884"/>
                <a:ext cx="1377376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2740" r="-2564" b="-4795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rot="19846533">
                <a:off x="8413018" y="4685501"/>
                <a:ext cx="1398591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𝑎𝑟𝑐𝑐𝑡𝑔𝑥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46533">
                <a:off x="8413018" y="4685501"/>
                <a:ext cx="1398591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2976" r="-4310" b="-416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07978" y="782676"/>
                <a:ext cx="929357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978" y="782676"/>
                <a:ext cx="929357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269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5629" y="748810"/>
                <a:ext cx="1255344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629" y="748810"/>
                <a:ext cx="1255344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290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20246688">
                <a:off x="1879519" y="1731049"/>
                <a:ext cx="1234183" cy="369332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46688">
                <a:off x="1879519" y="1731049"/>
                <a:ext cx="1234183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5882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rot="19846533">
                <a:off x="8358586" y="1484742"/>
                <a:ext cx="1055923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𝑙𝑛𝑥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46533">
                <a:off x="8358586" y="1484742"/>
                <a:ext cx="1055923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571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36449" y="5937243"/>
                <a:ext cx="1123641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𝜗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449" y="5937243"/>
                <a:ext cx="1123641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1111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378075" y="5934165"/>
                <a:ext cx="1144285" cy="56669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𝜗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8075" y="5934165"/>
                <a:ext cx="1144285" cy="56669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61641" y="5934165"/>
                <a:ext cx="958724" cy="37241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641" y="5934165"/>
                <a:ext cx="958724" cy="372410"/>
              </a:xfrm>
              <a:prstGeom prst="rect">
                <a:avLst/>
              </a:prstGeom>
              <a:blipFill rotWithShape="0">
                <a:blip r:embed="rId17"/>
                <a:stretch>
                  <a:fillRect b="-1250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56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790" y="1154679"/>
            <a:ext cx="9521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1-топ: </a:t>
            </a:r>
            <a:r>
              <a:rPr lang="kk-KZ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Бүгінгі сабақтағы ең маңызды деп санайтын  2 мәселе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773" y="3520302"/>
            <a:ext cx="8993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3-топ: </a:t>
            </a:r>
            <a:r>
              <a:rPr lang="kk-KZ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Болашақта ескеру керек 2 ұсыныс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773" y="2408019"/>
            <a:ext cx="9130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2-топ: </a:t>
            </a:r>
            <a:r>
              <a:rPr lang="kk-KZ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Бүгінгі сабақта ерекше әсер еткен 2 сәт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4595" y="323682"/>
            <a:ext cx="3032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4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766" y="6054294"/>
            <a:ext cx="1468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минут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310185" y="1815151"/>
                <a:ext cx="783381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k-KZ" sz="24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Үй жұмысы: 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kk-KZ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 туындысын табу        1 мин.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185" y="1815151"/>
                <a:ext cx="7833815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245" t="-5882" r="-3969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7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25904"/>
            <a:ext cx="97832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Топқа бөлу (1 минут): </a:t>
            </a:r>
          </a:p>
          <a:p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«Туындының қолданылуы» бойынша 3 топқа бөліну.</a:t>
            </a:r>
          </a:p>
          <a:p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Сергіту сәті (3 минут):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«Туынды алу ережелері» ойсергегі.</a:t>
            </a:r>
          </a:p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17217" y="296598"/>
            <a:ext cx="7161451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 кезеңі</a:t>
            </a:r>
            <a:endParaRPr lang="ru-RU" sz="4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827" y="1592173"/>
            <a:ext cx="3766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Туындының өмірде қолданылуы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54226" y="1266943"/>
                <a:ext cx="336891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kk-KZ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Туындының геометриялық</m:t>
                      </m:r>
                    </m:oMath>
                  </m:oMathPara>
                </a14:m>
                <a:endParaRPr lang="kk-KZ" sz="2400" b="0" dirty="0" smtClean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kk-KZ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мағынасы</m:t>
                      </m:r>
                    </m:oMath>
                  </m:oMathPara>
                </a14:m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226" y="1266943"/>
                <a:ext cx="3368911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447" r="-19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r="44046"/>
          <a:stretch/>
        </p:blipFill>
        <p:spPr bwMode="auto">
          <a:xfrm>
            <a:off x="4114832" y="1152500"/>
            <a:ext cx="2122216" cy="1928952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1270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2217218" y="296598"/>
            <a:ext cx="6473628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 білімді жинақтау</a:t>
            </a: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672" y="5418162"/>
            <a:ext cx="4203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Жинақтауға 2 минут</a:t>
            </a:r>
          </a:p>
          <a:p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 әр топқа 2 минуттан</a:t>
            </a:r>
          </a:p>
          <a:p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 теорияға 3 балдан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41811" y="3694553"/>
                <a:ext cx="42645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kk-KZ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Туындының физикада </m:t>
                      </m:r>
                    </m:oMath>
                  </m:oMathPara>
                </a14:m>
                <a:endParaRPr lang="kk-KZ" sz="2400" b="0" dirty="0" smtClean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kk-KZ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қолданылуы</m:t>
                      </m:r>
                    </m:oMath>
                  </m:oMathPara>
                </a14:m>
                <a:endParaRPr lang="ru-RU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811" y="3694553"/>
                <a:ext cx="4264502" cy="830997"/>
              </a:xfrm>
              <a:prstGeom prst="rect">
                <a:avLst/>
              </a:prstGeom>
              <a:blipFill rotWithShape="0">
                <a:blip r:embed="rId4"/>
                <a:stretch>
                  <a:fillRect b="-66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1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0944" y="185214"/>
                <a:ext cx="9826388" cy="6344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Сұрақ-жауап:</a:t>
                </a:r>
                <a:endParaRPr lang="en-US" sz="2400" i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1.Қозғалыстағы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дененің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жүрген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жолынан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уақыт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бойынша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алынған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туындысы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жылдамдық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   б)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үдеу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  в)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қашықтық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2.Жылдамдықтың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уақыт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бойынша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алынған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туындысы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 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күш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  б)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қуат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    в) 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үдеу</a:t>
                </a: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3.Туындының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геометриялық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мағынасы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?</a:t>
                </a: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функцияның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графигіне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жүргізілген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жанаманың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бұрыштық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коэффициенті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функцяның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графигіне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жүргізілген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жанама</a:t>
                </a: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Туынды</a:t>
                </a: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4.Туындының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физикалық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мағынасы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algn="just"/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салмақ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  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лездік</a:t>
                </a:r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жылдамдық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тығыздық</a:t>
                </a: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5. 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Функцияның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туындысының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табу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амалы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algn="just"/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</a:t>
                </a:r>
                <a:r>
                  <a:rPr lang="ru-RU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интегралдау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өсімше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</a:t>
                </a:r>
                <a:r>
                  <a:rPr lang="ru-RU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дифференциалдау</a:t>
                </a:r>
                <a:endPara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kk-KZ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Туындының анықтамасын беретін формула</a:t>
                </a:r>
              </a:p>
              <a:p>
                <a:pPr algn="just"/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</a:t>
                </a:r>
                <a:r>
                  <a:rPr lang="kk-KZ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r>
                  <a:rPr lang="kk-KZ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den>
                        </m:f>
                      </m:e>
                    </m:func>
                  </m:oMath>
                </a14:m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kk-KZ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kk-KZ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минут, әр топқа 2 сұрақтан, бір сұрақ 1 балдан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" y="185214"/>
                <a:ext cx="9826388" cy="6344044"/>
              </a:xfrm>
              <a:prstGeom prst="rect">
                <a:avLst/>
              </a:prstGeom>
              <a:blipFill rotWithShape="0">
                <a:blip r:embed="rId2"/>
                <a:stretch>
                  <a:fillRect l="-993" t="-7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13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hr-school.ru/wp-content/uploads/2012/08/greid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7" r="22639"/>
          <a:stretch/>
        </p:blipFill>
        <p:spPr bwMode="auto">
          <a:xfrm>
            <a:off x="513844" y="1480657"/>
            <a:ext cx="5231186" cy="381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38082" y="311053"/>
            <a:ext cx="98965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«Кейс-стади» әдісі: Жағдаяттарды шешу</a:t>
            </a:r>
          </a:p>
          <a:p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 топ өзіне берілген кейстегі жағдаяттардың шешімін </a:t>
            </a:r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іздейді.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3520" y="2073489"/>
            <a:ext cx="243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kk-KZ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7226" y="4597066"/>
            <a:ext cx="314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№3</a:t>
            </a:r>
            <a:endParaRPr lang="kk-KZ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844" y="6054295"/>
            <a:ext cx="4575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Шешімін іздеуге 10 минут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топқа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минуттан, 10 балл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7184" y="3389741"/>
            <a:ext cx="2944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№2</a:t>
            </a:r>
            <a:endParaRPr lang="kk-KZ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458" y="285919"/>
            <a:ext cx="8596668" cy="53137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kk-KZ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1158" y="915991"/>
                <a:ext cx="10187568" cy="2701149"/>
              </a:xfrm>
              <a:ln>
                <a:solidFill>
                  <a:schemeClr val="accent1"/>
                </a:solidFill>
              </a:ln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kk-K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kk-KZ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Дастанның ауданы 200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kk-KZ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тең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участогы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бар.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Участоктың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сүйір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бұрышы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e>
                      <m:sup>
                        <m:r>
                          <a:rPr lang="kk-KZ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kk-KZ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және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тең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бүйірлі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трапеция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формалы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екені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белгілі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Әкесі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Дастанға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осы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жерді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темір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сыммен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қоршауды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тапсырды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метр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сымның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бағасы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80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теңге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болса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онда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оны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қоршау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үшін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ең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аз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дегенде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қанша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метр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сым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темір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кетеді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және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әкесі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Дастанға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қанша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ақша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беруі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керек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1158" y="915991"/>
                <a:ext cx="10187568" cy="2701149"/>
              </a:xfrm>
              <a:blipFill rotWithShape="0">
                <a:blip r:embed="rId2"/>
                <a:stretch>
                  <a:fillRect l="-538" t="-899" r="-59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5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690" y="302103"/>
            <a:ext cx="8596668" cy="37112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kk-K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35359" y="980728"/>
                <a:ext cx="9091861" cy="2595952"/>
              </a:xfrm>
              <a:ln>
                <a:solidFill>
                  <a:schemeClr val="accent1"/>
                </a:solidFill>
              </a:ln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kk-K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kk-KZ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Шаруашылық қожалығына бұқаларды бордақылауға әкелді. Бұқаларға күніне бір рет жем беру керек. Жемнің ысырап болмауы үшін, темірден беті ашық қорап дайындау керек. Базардан өлшемі 80×50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см</m:t>
                        </m:r>
                      </m:e>
                      <m:sup>
                        <m:r>
                          <a:rPr lang="kk-KZ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болатын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тік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төртбұрышты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темір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қаңылтыр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әкелінді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Осы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әкелінген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темірден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сыйымдылығы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ең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үлкен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қорап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жасау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үшін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оның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биіктігі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қанша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болуы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керек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және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ең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үлкен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көлем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нешеге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тең</a:t>
                </a:r>
                <a:r>
                  <a:rPr lang="ru-RU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ru-RU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35359" y="980728"/>
                <a:ext cx="9091861" cy="2595952"/>
              </a:xfrm>
              <a:blipFill rotWithShape="0">
                <a:blip r:embed="rId2"/>
                <a:stretch>
                  <a:fillRect l="-603" t="-1168" r="-67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2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kk-KZ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sz="half" idx="1"/>
          </p:nvPr>
        </p:nvSpPr>
        <p:spPr>
          <a:xfrm>
            <a:off x="677863" y="1542197"/>
            <a:ext cx="9297987" cy="34938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Алматы мен Талғардың ара қашықтығы 50 км. Азамат Талғардан Алматыға өз машинасымен жолға шықты. Машинаның уақытқа тәуелді қозғалыс теңдеуі </a:t>
            </a:r>
            <a:r>
              <a:rPr lang="en-US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kk-KZ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0t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км. Талғардан шыққан соң 10 минуттан кейін оны жол полициясы тоқтатып, 5 минутқа бөгеді. Азамат межелі уақытта жетуі үшін жылдамдығын нешеге арттыруы керек?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08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9307"/>
            <a:ext cx="8596668" cy="641445"/>
          </a:xfrm>
        </p:spPr>
        <p:txBody>
          <a:bodyPr>
            <a:normAutofit fontScale="90000"/>
          </a:bodyPr>
          <a:lstStyle/>
          <a:p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Функцияның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туындысын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табыңдар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77863" y="900752"/>
                <a:ext cx="9736137" cy="551369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kk-KZ" dirty="0" smtClean="0"/>
                  <a:t>1-топ                                                                    3- топ</a:t>
                </a:r>
                <a:endParaRPr lang="ru-RU" dirty="0" smtClean="0"/>
              </a:p>
              <a:p>
                <a:r>
                  <a:rPr lang="ru-RU" dirty="0"/>
                  <a:t>1</a:t>
                </a:r>
                <a:r>
                  <a:rPr lang="ru-RU" dirty="0" smtClean="0"/>
                  <a:t>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(3+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kk-KZ" b="0" dirty="0" smtClean="0"/>
                  <a:t>                                                      </a:t>
                </a:r>
                <a:r>
                  <a:rPr lang="ru-RU" dirty="0"/>
                  <a:t>1)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ru-RU" dirty="0" smtClean="0"/>
                  <a:t>2)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ru-RU" baseline="30000" dirty="0" smtClean="0"/>
                  <a:t>                           </a:t>
                </a:r>
                <a:r>
                  <a:rPr lang="ru-RU" dirty="0" smtClean="0"/>
                  <a:t>                              2</a:t>
                </a:r>
                <a:r>
                  <a:rPr lang="ru-RU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kk-KZ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ru-RU" baseline="30000" dirty="0" smtClean="0"/>
              </a:p>
              <a:p>
                <a:r>
                  <a:rPr lang="kk-KZ" dirty="0" smtClean="0"/>
                  <a:t>3</a:t>
                </a:r>
                <a:r>
                  <a:rPr lang="en-US" dirty="0" smtClean="0"/>
                  <a:t>)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kk-KZ" dirty="0" smtClean="0"/>
                  <a:t>                                     </a:t>
                </a:r>
                <a:r>
                  <a:rPr lang="en-US" dirty="0" smtClean="0"/>
                  <a:t> </a:t>
                </a:r>
                <a:r>
                  <a:rPr lang="kk-KZ" dirty="0" smtClean="0"/>
                  <a:t>3</a:t>
                </a:r>
                <a:r>
                  <a:rPr lang="en-US" dirty="0"/>
                  <a:t>)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4)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arccos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 smtClean="0"/>
                  <a:t>                                4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=(2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+1)∙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arc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5)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ad>
                              <m:radPr>
                                <m:degHide m:val="on"/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sz="2000" dirty="0" smtClean="0"/>
                  <a:t>                                                       </a:t>
                </a:r>
                <a:r>
                  <a:rPr lang="en-US" sz="2000" dirty="0"/>
                  <a:t>5) </a:t>
                </a:r>
                <a14:m>
                  <m:oMath xmlns:m="http://schemas.openxmlformats.org/officeDocument/2006/math">
                    <m:r>
                      <a:rPr lang="en-US" sz="22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rad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f>
                          <m:f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en-US" sz="2200" dirty="0" smtClean="0"/>
              </a:p>
              <a:p>
                <a:r>
                  <a:rPr lang="en-US" sz="2000" dirty="0" smtClean="0"/>
                  <a:t>2- </a:t>
                </a:r>
                <a:r>
                  <a:rPr lang="kk-KZ" sz="2000" dirty="0" smtClean="0"/>
                  <a:t>топ </a:t>
                </a:r>
              </a:p>
              <a:p>
                <a:r>
                  <a:rPr lang="ru-RU" sz="2000" dirty="0"/>
                  <a:t>1)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US" sz="2000" dirty="0"/>
              </a:p>
              <a:p>
                <a:r>
                  <a:rPr lang="ru-RU" sz="2000" dirty="0"/>
                  <a:t>2)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ru-RU" sz="2000" baseline="30000" dirty="0"/>
              </a:p>
              <a:p>
                <a:r>
                  <a:rPr lang="kk-KZ" sz="2000" dirty="0"/>
                  <a:t>3</a:t>
                </a:r>
                <a:r>
                  <a:rPr lang="en-US" sz="2000" dirty="0"/>
                  <a:t>)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ra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tg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4)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arc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5)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⁡(3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kk-KZ" sz="2000" dirty="0" smtClean="0"/>
              </a:p>
              <a:p>
                <a:r>
                  <a:rPr lang="kk-K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минут, әр есеп 1 балдан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kk-KZ" dirty="0" smtClean="0"/>
              </a:p>
            </p:txBody>
          </p:sp>
        </mc:Choice>
        <mc:Fallback xmlns="">
          <p:sp>
            <p:nvSpPr>
              <p:cNvPr id="5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77863" y="900752"/>
                <a:ext cx="9736137" cy="5513696"/>
              </a:xfrm>
              <a:blipFill rotWithShape="0">
                <a:blip r:embed="rId2"/>
                <a:stretch>
                  <a:fillRect l="-250" t="-8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6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1336</TotalTime>
  <Words>177</Words>
  <Application>Microsoft Office PowerPoint</Application>
  <PresentationFormat>Широкоэкранный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Кейс №1 </vt:lpstr>
      <vt:lpstr>Кейс №2 </vt:lpstr>
      <vt:lpstr>Кейс №3 </vt:lpstr>
      <vt:lpstr>Функцияның туындысын табыңдар: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Гулназ</dc:creator>
  <cp:lastModifiedBy>2</cp:lastModifiedBy>
  <cp:revision>119</cp:revision>
  <dcterms:created xsi:type="dcterms:W3CDTF">2016-11-30T03:48:17Z</dcterms:created>
  <dcterms:modified xsi:type="dcterms:W3CDTF">2018-02-18T12:49:36Z</dcterms:modified>
</cp:coreProperties>
</file>