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  <p:sldMasterId id="2147483960" r:id="rId3"/>
  </p:sldMasterIdLst>
  <p:notesMasterIdLst>
    <p:notesMasterId r:id="rId23"/>
  </p:notesMasterIdLst>
  <p:sldIdLst>
    <p:sldId id="310" r:id="rId4"/>
    <p:sldId id="311" r:id="rId5"/>
    <p:sldId id="297" r:id="rId6"/>
    <p:sldId id="298" r:id="rId7"/>
    <p:sldId id="265" r:id="rId8"/>
    <p:sldId id="299" r:id="rId9"/>
    <p:sldId id="296" r:id="rId10"/>
    <p:sldId id="306" r:id="rId11"/>
    <p:sldId id="269" r:id="rId12"/>
    <p:sldId id="307" r:id="rId13"/>
    <p:sldId id="264" r:id="rId14"/>
    <p:sldId id="300" r:id="rId15"/>
    <p:sldId id="301" r:id="rId16"/>
    <p:sldId id="302" r:id="rId17"/>
    <p:sldId id="303" r:id="rId18"/>
    <p:sldId id="304" r:id="rId19"/>
    <p:sldId id="305" r:id="rId20"/>
    <p:sldId id="308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76" y="-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43B85-8729-44C5-B6A6-F197278E2874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FE9E5-BEA1-4947-BDB8-FDF9FC40D1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2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FE9E5-BEA1-4947-BDB8-FDF9FC40D10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00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1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06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51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1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2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12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26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3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65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58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56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94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8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32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49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24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1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3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gif"/><Relationship Id="rId4" Type="http://schemas.openxmlformats.org/officeDocument/2006/relationships/hyperlink" Target="http://smiles.33b.ru/smile.143469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gram%20Files\Microsoft%20Office\Office12\REMINDER.WAV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и\Новая папка (4)\imagesJTKFTZ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4"/>
            <a:ext cx="9144000" cy="6853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700808"/>
            <a:ext cx="736996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0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Қысқаша көбейту </a:t>
            </a:r>
          </a:p>
          <a:p>
            <a:pPr algn="ctr"/>
            <a:r>
              <a:rPr lang="kk-KZ" sz="60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формулалары</a:t>
            </a:r>
            <a:endParaRPr lang="ru-RU" sz="6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093296"/>
            <a:ext cx="39714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9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7628759"/>
                  </p:ext>
                </p:extLst>
              </p:nvPr>
            </p:nvGraphicFramePr>
            <p:xfrm>
              <a:off x="611560" y="2132856"/>
              <a:ext cx="8136903" cy="381692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711887"/>
                    <a:gridCol w="2711887"/>
                    <a:gridCol w="2713129"/>
                  </a:tblGrid>
                  <a:tr h="13681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𝐳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𝐪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𝐳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𝐪</m:t>
                                </m:r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𝐳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𝐪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𝟑𝐱</m:t>
                                    </m:r>
                                    <m:r>
                                      <a:rPr lang="ru-RU" sz="1400" b="1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𝟖</m:t>
                                    </m:r>
                                  </m:e>
                                </m:d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𝟏𝟎𝐱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  <m:t>𝟑𝐱</m:t>
                                        </m:r>
                                        <m:r>
                                          <a:rPr lang="ru-RU" sz="1400" b="1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  <m:t>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𝟏𝟖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𝟐𝟕𝐚𝐛</m:t>
                                </m:r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𝟏𝟒𝐚𝐜</m:t>
                                </m:r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𝟐𝟏𝐛𝐜</m:t>
                                </m:r>
                              </m:oMath>
                            </m:oMathPara>
                          </a14:m>
                          <a:endParaRPr lang="ru-RU" sz="1400" b="1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</a:rPr>
                            <a:t> </a:t>
                          </a:r>
                          <a:endParaRPr lang="ru-RU" sz="14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026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𝟏𝟎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𝐲</m:t>
                                </m:r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𝟐𝟎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𝟏𝟗𝟓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𝐜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𝟔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𝟗𝟏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𝐜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𝟔</m:t>
                                    </m:r>
                                  </m:sup>
                                </m:sSup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𝟐𝟐𝟏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𝐜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𝟏𝟎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с</m:t>
                                </m:r>
                                <m:d>
                                  <m:d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b="1">
                                        <a:effectLst/>
                                        <a:latin typeface="Cambria Math"/>
                                      </a:rPr>
                                      <m:t>с−</m:t>
                                    </m:r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1">
                                            <a:effectLst/>
                                            <a:latin typeface="Cambria Math"/>
                                          </a:rPr>
                                          <m:t>с−</m:t>
                                        </m:r>
                                        <m: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461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𝟏𝟔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</a:rPr>
                                  <m:t>𝐚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𝐜</m:t>
                                </m:r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𝟏𝟎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𝐜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𝟑𝟐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𝐚𝐜</m:t>
                                    </m:r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</a:rPr>
                                  <m:t>𝐦</m:t>
                                </m:r>
                                <m:d>
                                  <m:d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  <m:r>
                                      <a:rPr lang="ru-RU" sz="1400" b="1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  <m:t>𝐦</m:t>
                                        </m:r>
                                        <m:r>
                                          <a:rPr lang="ru-RU" sz="1400" b="1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𝐚</m:t>
                                </m:r>
                                <m:d>
                                  <m:d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𝟐𝐚</m:t>
                                    </m:r>
                                    <m:r>
                                      <a:rPr lang="ru-RU" sz="1400" b="1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𝐛</m:t>
                                    </m:r>
                                  </m:e>
                                </m:d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𝐚</m:t>
                                </m:r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𝐛</m:t>
                                </m:r>
                                <m:r>
                                  <a:rPr lang="ru-RU" sz="1400" b="1">
                                    <a:effectLst/>
                                    <a:latin typeface="Cambria Math"/>
                                  </a:rPr>
                                  <m:t>)−</m:t>
                                </m:r>
                                <m:r>
                                  <a:rPr lang="ru-RU" sz="1400" b="1" i="1">
                                    <a:effectLst/>
                                    <a:latin typeface="Cambria Math"/>
                                  </a:rPr>
                                  <m:t>𝟑𝐚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  <m:t>𝐚</m:t>
                                        </m:r>
                                        <m:r>
                                          <a:rPr lang="ru-RU" sz="1400" b="1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1400" b="1" i="1">
                                            <a:effectLst/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0183564"/>
                  </p:ext>
                </p:extLst>
              </p:nvPr>
            </p:nvGraphicFramePr>
            <p:xfrm>
              <a:off x="611560" y="2132856"/>
              <a:ext cx="8136903" cy="381692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711887"/>
                    <a:gridCol w="2711887"/>
                    <a:gridCol w="2713129"/>
                  </a:tblGrid>
                  <a:tr h="13681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446" r="-200225" b="-179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000" t="-446" r="-100225" b="-179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0000" t="-446" r="-225" b="-179911"/>
                          </a:stretch>
                        </a:blipFill>
                      </a:tcPr>
                    </a:tc>
                  </a:tr>
                  <a:tr h="12026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113636" r="-200225" b="-103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000" t="-113636" r="-100225" b="-103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0000" t="-113636" r="-225" b="-103535"/>
                          </a:stretch>
                        </a:blipFill>
                      </a:tcPr>
                    </a:tc>
                  </a:tr>
                  <a:tr h="124615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207353" r="-200225" b="-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000" t="-207353" r="-100225" b="-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0000" t="-207353" r="-225" b="-4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3347864" y="1033004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 Ж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ҰМЫС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http://s17.rimg.info/83d7b3badcaf58dd5baed49e77d2fe9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286256"/>
            <a:ext cx="3333751" cy="22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28662" y="1"/>
            <a:ext cx="77867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ШЫҒАРМАШЫЛЫҚ СҰРАҚ: </a:t>
            </a:r>
          </a:p>
          <a:p>
            <a:pPr marL="342900" indent="-342900">
              <a:buAutoNum type="arabicPeriod"/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Қандай санның квадраты мен кубы тең болады?                                                                </a:t>
            </a:r>
          </a:p>
          <a:p>
            <a:pPr marL="342900" indent="-342900"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Жауабы : 1 саны</a:t>
            </a:r>
          </a:p>
          <a:p>
            <a:pPr marL="342900" indent="-342900">
              <a:buAutoNum type="arabicPeriod"/>
              <a:tabLst>
                <a:tab pos="723900" algn="l"/>
              </a:tabLst>
            </a:pPr>
            <a:endParaRPr lang="kk-KZ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Қайсысы үлкен:   2нің 2 дәрежесі ме, 2нің 3 дәрежесі ме?</a:t>
            </a:r>
          </a:p>
          <a:p>
            <a:pPr marL="342900" indent="-342900"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Жауабы: 2 нің 3 дәрежесі.</a:t>
            </a:r>
          </a:p>
          <a:p>
            <a:pPr marL="342900" indent="-342900">
              <a:tabLst>
                <a:tab pos="723900" algn="l"/>
              </a:tabLst>
            </a:pPr>
            <a:endParaRPr lang="kk-KZ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Қайсысы үлкен: ½ дің 2 дәрежесі ме, ½ дің 3 дәрежесі ме?</a:t>
            </a:r>
          </a:p>
          <a:p>
            <a:pPr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Жауабы:  ½ дің 2 дәрежесі.</a:t>
            </a:r>
          </a:p>
          <a:p>
            <a:pPr>
              <a:tabLst>
                <a:tab pos="723900" algn="l"/>
              </a:tabLst>
            </a:pPr>
            <a:endParaRPr lang="kk-KZ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Егер                             болса,   онда а және в сандарының </a:t>
            </a:r>
          </a:p>
          <a:p>
            <a:pPr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қайсысы үлкен болады?</a:t>
            </a:r>
          </a:p>
          <a:p>
            <a:pPr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Жауабы:    а үлкен в дан.</a:t>
            </a:r>
          </a:p>
          <a:p>
            <a:pPr marL="342900" indent="-342900">
              <a:tabLst>
                <a:tab pos="72390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</a:p>
          <a:p>
            <a:pPr>
              <a:tabLst>
                <a:tab pos="723900" algn="l"/>
              </a:tabLst>
            </a:pPr>
            <a:endParaRPr lang="kk-KZ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723900" algn="l"/>
              </a:tabLst>
            </a:pPr>
            <a:endParaRPr lang="kk-KZ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723900" algn="l"/>
              </a:tabLst>
            </a:pPr>
            <a:endParaRPr lang="kk-KZ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723900" algn="l"/>
              </a:tabLst>
            </a:pPr>
            <a:endParaRPr lang="kk-KZ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1928794" y="3000372"/>
          <a:ext cx="91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Формула" r:id="rId6" imgW="914400" imgH="342720" progId="Equation.3">
                  <p:embed/>
                </p:oleObj>
              </mc:Choice>
              <mc:Fallback>
                <p:oleObj name="Формула" r:id="rId6" imgW="914400" imgH="3427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000372"/>
                        <a:ext cx="914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15962"/>
          </a:xfrm>
          <a:solidFill>
            <a:schemeClr val="bg1"/>
          </a:solidFill>
        </p:spPr>
        <p:txBody>
          <a:bodyPr/>
          <a:lstStyle/>
          <a:p>
            <a:r>
              <a:rPr lang="kk-KZ" sz="4000" b="1" smtClean="0"/>
              <a:t>7.“Алгебралық мозайка”</a:t>
            </a:r>
            <a:endParaRPr lang="ru-RU" sz="400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kk-KZ" b="1" smtClean="0"/>
              <a:t>Берілген  өрнектерден формула құрастыру. </a:t>
            </a:r>
            <a:endParaRPr lang="ru-RU" smtClean="0"/>
          </a:p>
          <a:p>
            <a:pPr>
              <a:buFontTx/>
              <a:buNone/>
            </a:pPr>
            <a:r>
              <a:rPr lang="ru-RU" i="1" smtClean="0"/>
              <a:t>3х, 5у, 9х</a:t>
            </a:r>
            <a:r>
              <a:rPr lang="ru-RU" i="1" baseline="30000" smtClean="0"/>
              <a:t>2</a:t>
            </a:r>
            <a:r>
              <a:rPr lang="ru-RU" i="1" smtClean="0"/>
              <a:t>, 30ху, 27х</a:t>
            </a:r>
            <a:r>
              <a:rPr lang="ru-RU" i="1" baseline="30000" smtClean="0"/>
              <a:t>3</a:t>
            </a:r>
            <a:r>
              <a:rPr lang="ru-RU" i="1" smtClean="0"/>
              <a:t>, 125х</a:t>
            </a:r>
            <a:r>
              <a:rPr lang="ru-RU" i="1" baseline="30000" smtClean="0"/>
              <a:t>2</a:t>
            </a:r>
            <a:r>
              <a:rPr lang="ru-RU" i="1" smtClean="0"/>
              <a:t>, 15ху, 25у</a:t>
            </a:r>
            <a:r>
              <a:rPr lang="ru-RU" i="1" baseline="30000" smtClean="0"/>
              <a:t>2</a:t>
            </a:r>
            <a:r>
              <a:rPr lang="ru-RU" i="1" smtClean="0"/>
              <a:t>, 125у</a:t>
            </a:r>
            <a:r>
              <a:rPr lang="ru-RU" i="1" baseline="30000" smtClean="0"/>
              <a:t>3</a:t>
            </a:r>
            <a:r>
              <a:rPr lang="ru-RU" i="1" smtClean="0"/>
              <a:t> .</a:t>
            </a:r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809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i="1" smtClean="0"/>
              <a:t>Жауабы</a:t>
            </a:r>
            <a:r>
              <a:rPr lang="ru-RU" i="1" smtClean="0"/>
              <a:t>: </a:t>
            </a:r>
            <a:endParaRPr lang="ru-RU" smtClean="0"/>
          </a:p>
          <a:p>
            <a:r>
              <a:rPr lang="ru-RU" i="1" smtClean="0"/>
              <a:t>(3х </a:t>
            </a:r>
            <a:r>
              <a:rPr lang="kk-KZ" i="1" smtClean="0"/>
              <a:t>+</a:t>
            </a:r>
            <a:r>
              <a:rPr lang="ru-RU" i="1" smtClean="0"/>
              <a:t>5у)</a:t>
            </a:r>
            <a:r>
              <a:rPr lang="ru-RU" i="1" baseline="30000" smtClean="0"/>
              <a:t>2</a:t>
            </a:r>
            <a:r>
              <a:rPr lang="ru-RU" i="1" smtClean="0"/>
              <a:t> = </a:t>
            </a:r>
            <a:r>
              <a:rPr lang="kk-KZ" i="1" smtClean="0"/>
              <a:t>9</a:t>
            </a:r>
            <a:r>
              <a:rPr lang="ru-RU" i="1" smtClean="0"/>
              <a:t>х</a:t>
            </a:r>
            <a:r>
              <a:rPr lang="ru-RU" i="1" baseline="30000" smtClean="0"/>
              <a:t>2</a:t>
            </a:r>
            <a:r>
              <a:rPr lang="ru-RU" i="1" smtClean="0"/>
              <a:t>+30ху+25у</a:t>
            </a:r>
            <a:r>
              <a:rPr lang="ru-RU" i="1" baseline="30000" smtClean="0"/>
              <a:t>2</a:t>
            </a:r>
            <a:endParaRPr lang="ru-RU" smtClean="0"/>
          </a:p>
          <a:p>
            <a:r>
              <a:rPr lang="kk-KZ" i="1" smtClean="0"/>
              <a:t>(</a:t>
            </a:r>
            <a:r>
              <a:rPr lang="ru-RU" i="1" smtClean="0"/>
              <a:t>3х </a:t>
            </a:r>
            <a:r>
              <a:rPr lang="kk-KZ" i="1" smtClean="0"/>
              <a:t>-</a:t>
            </a:r>
            <a:r>
              <a:rPr lang="ru-RU" i="1" smtClean="0"/>
              <a:t>5у)</a:t>
            </a:r>
            <a:r>
              <a:rPr lang="ru-RU" i="1" baseline="30000" smtClean="0"/>
              <a:t>2</a:t>
            </a:r>
            <a:r>
              <a:rPr lang="ru-RU" i="1" smtClean="0"/>
              <a:t> = </a:t>
            </a:r>
            <a:r>
              <a:rPr lang="kk-KZ" i="1" smtClean="0"/>
              <a:t>9</a:t>
            </a:r>
            <a:r>
              <a:rPr lang="ru-RU" i="1" smtClean="0"/>
              <a:t>х</a:t>
            </a:r>
            <a:r>
              <a:rPr lang="ru-RU" i="1" baseline="30000" smtClean="0"/>
              <a:t>2</a:t>
            </a:r>
            <a:r>
              <a:rPr lang="kk-KZ" i="1" smtClean="0"/>
              <a:t>-</a:t>
            </a:r>
            <a:r>
              <a:rPr lang="ru-RU" i="1" smtClean="0"/>
              <a:t>30ху+25у</a:t>
            </a:r>
            <a:r>
              <a:rPr lang="ru-RU" i="1" baseline="30000" smtClean="0"/>
              <a:t>2</a:t>
            </a:r>
            <a:endParaRPr lang="ru-RU" smtClean="0"/>
          </a:p>
          <a:p>
            <a:r>
              <a:rPr lang="ru-RU" i="1" smtClean="0"/>
              <a:t>9х</a:t>
            </a:r>
            <a:r>
              <a:rPr lang="ru-RU" i="1" baseline="30000" smtClean="0"/>
              <a:t>2</a:t>
            </a:r>
            <a:r>
              <a:rPr lang="ru-RU" i="1" smtClean="0"/>
              <a:t>– 25у</a:t>
            </a:r>
            <a:r>
              <a:rPr lang="ru-RU" i="1" baseline="30000" smtClean="0"/>
              <a:t> 2</a:t>
            </a:r>
            <a:r>
              <a:rPr lang="kk-KZ" i="1" smtClean="0"/>
              <a:t>=</a:t>
            </a:r>
            <a:r>
              <a:rPr lang="ru-RU" i="1" smtClean="0"/>
              <a:t>(3х – 5у)(3х + 5у)</a:t>
            </a:r>
            <a:endParaRPr lang="ru-RU" smtClean="0"/>
          </a:p>
          <a:p>
            <a:r>
              <a:rPr lang="ru-RU" i="1" smtClean="0"/>
              <a:t>27х</a:t>
            </a:r>
            <a:r>
              <a:rPr lang="ru-RU" i="1" baseline="30000" smtClean="0"/>
              <a:t>3 </a:t>
            </a:r>
            <a:r>
              <a:rPr lang="kk-KZ" i="1" smtClean="0"/>
              <a:t>+</a:t>
            </a:r>
            <a:r>
              <a:rPr lang="ru-RU" i="1" smtClean="0"/>
              <a:t>125у</a:t>
            </a:r>
            <a:r>
              <a:rPr lang="ru-RU" i="1" baseline="30000" smtClean="0"/>
              <a:t>3</a:t>
            </a:r>
            <a:r>
              <a:rPr lang="ru-RU" i="1" smtClean="0"/>
              <a:t> = (3х</a:t>
            </a:r>
            <a:r>
              <a:rPr lang="kk-KZ" i="1" smtClean="0"/>
              <a:t>+</a:t>
            </a:r>
            <a:r>
              <a:rPr lang="ru-RU" i="1" smtClean="0"/>
              <a:t>5у)(9х</a:t>
            </a:r>
            <a:r>
              <a:rPr lang="kk-KZ" i="1" baseline="30000" smtClean="0"/>
              <a:t>2</a:t>
            </a:r>
            <a:r>
              <a:rPr lang="kk-KZ" i="1" smtClean="0"/>
              <a:t>-</a:t>
            </a:r>
            <a:r>
              <a:rPr lang="ru-RU" i="1" smtClean="0"/>
              <a:t>15ху+25у</a:t>
            </a:r>
            <a:r>
              <a:rPr lang="ru-RU" i="1" baseline="30000" smtClean="0"/>
              <a:t>2</a:t>
            </a:r>
            <a:r>
              <a:rPr lang="ru-RU" i="1" smtClean="0"/>
              <a:t>)</a:t>
            </a:r>
            <a:endParaRPr lang="ru-RU" smtClean="0"/>
          </a:p>
          <a:p>
            <a:r>
              <a:rPr lang="ru-RU" i="1" smtClean="0"/>
              <a:t>27х</a:t>
            </a:r>
            <a:r>
              <a:rPr lang="ru-RU" i="1" baseline="30000" smtClean="0"/>
              <a:t>3</a:t>
            </a:r>
            <a:r>
              <a:rPr lang="kk-KZ" i="1" smtClean="0"/>
              <a:t>-</a:t>
            </a:r>
            <a:r>
              <a:rPr lang="ru-RU" i="1" smtClean="0"/>
              <a:t>125у</a:t>
            </a:r>
            <a:r>
              <a:rPr lang="ru-RU" i="1" baseline="30000" smtClean="0"/>
              <a:t>3</a:t>
            </a:r>
            <a:r>
              <a:rPr lang="ru-RU" i="1" smtClean="0"/>
              <a:t> = (3х</a:t>
            </a:r>
            <a:r>
              <a:rPr lang="kk-KZ" i="1" smtClean="0"/>
              <a:t>-</a:t>
            </a:r>
            <a:r>
              <a:rPr lang="ru-RU" i="1" smtClean="0"/>
              <a:t>5у)(9х</a:t>
            </a:r>
            <a:r>
              <a:rPr lang="ru-RU" i="1" baseline="30000" smtClean="0"/>
              <a:t>2 </a:t>
            </a:r>
            <a:r>
              <a:rPr lang="kk-KZ" i="1" smtClean="0"/>
              <a:t>+</a:t>
            </a:r>
            <a:r>
              <a:rPr lang="ru-RU" i="1" smtClean="0"/>
              <a:t>15ху+25у</a:t>
            </a:r>
            <a:r>
              <a:rPr lang="ru-RU" i="1" baseline="30000" smtClean="0"/>
              <a:t>2</a:t>
            </a:r>
            <a:r>
              <a:rPr lang="ru-RU" i="1" smtClean="0"/>
              <a:t>)</a:t>
            </a:r>
            <a:endParaRPr lang="ru-RU" smtClean="0"/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510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7159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kk-KZ" b="1" i="1" dirty="0" smtClean="0"/>
              <a:t/>
            </a:r>
            <a:br>
              <a:rPr lang="kk-KZ" b="1" i="1" dirty="0" smtClean="0"/>
            </a:br>
            <a:r>
              <a:rPr lang="kk-KZ" sz="4000" b="1" i="1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kk-KZ" sz="4000" b="1" i="1" dirty="0"/>
              <a:t>«Мен қандай құспын?»</a:t>
            </a:r>
            <a:endParaRPr lang="ru-RU" sz="40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125155"/>
              </p:ext>
            </p:extLst>
          </p:nvPr>
        </p:nvGraphicFramePr>
        <p:xfrm>
          <a:off x="609600" y="1828800"/>
          <a:ext cx="8229600" cy="3925824"/>
        </p:xfrm>
        <a:graphic>
          <a:graphicData uri="http://schemas.openxmlformats.org/drawingml/2006/table">
            <a:tbl>
              <a:tblPr/>
              <a:tblGrid>
                <a:gridCol w="2430463"/>
                <a:gridCol w="1852612"/>
                <a:gridCol w="2041525"/>
                <a:gridCol w="1905000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Критерий</a:t>
                      </a:r>
                      <a:r>
                        <a:rPr kumimoji="0" lang="kk-K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лер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 балл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 балл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 балл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Белсенділігі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жоғары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орта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төмен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Сабақ материалы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Жақсы меңгердім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Жартылай меңгердім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Нашар меңгердім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Тапсырманы орындау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Өзім істей аламын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Біреу көмектесіп отырса жасаймын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қиналамын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8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</a:rPr>
              <a:t>3 – 5 балл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–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сіз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торғайсыз,білімді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бір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дәннен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жинайсыз</a:t>
            </a:r>
            <a:endParaRPr lang="ru-RU" sz="36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grayscl/>
            <a:extLst/>
          </a:blip>
          <a:srcRect t="42857" r="39999" b="19048"/>
          <a:stretch>
            <a:fillRect/>
          </a:stretch>
        </p:blipFill>
        <p:spPr bwMode="auto">
          <a:xfrm>
            <a:off x="2362200" y="1752600"/>
            <a:ext cx="4518248" cy="292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743200" y="5029200"/>
            <a:ext cx="4419600" cy="1066800"/>
          </a:xfrm>
          <a:prstGeom prst="rect">
            <a:avLst/>
          </a:prstGeom>
          <a:extLst/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k-KZ" sz="3600" b="1" kern="10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торғай</a:t>
            </a:r>
            <a:endParaRPr lang="ru-RU" sz="3600" b="1" kern="10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75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</a:rPr>
              <a:t>6 – 7 балл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сіз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бұлбұлсыз,өз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біліміңізді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басқаларға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бересіз</a:t>
            </a:r>
            <a:endParaRPr lang="ru-RU" sz="3600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grayscl/>
            <a:extLst/>
          </a:blip>
          <a:srcRect l="40443" b="56645"/>
          <a:stretch>
            <a:fillRect/>
          </a:stretch>
        </p:blipFill>
        <p:spPr bwMode="auto">
          <a:xfrm>
            <a:off x="2438400" y="2008820"/>
            <a:ext cx="4241068" cy="3626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2590800" y="5638800"/>
            <a:ext cx="3783300" cy="762000"/>
          </a:xfrm>
          <a:prstGeom prst="rect">
            <a:avLst/>
          </a:prstGeom>
          <a:extLst/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k-KZ" sz="3600" b="1" kern="10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Бұлбұл</a:t>
            </a:r>
            <a:endParaRPr lang="ru-RU" sz="3600" b="1" kern="10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24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</a:rPr>
              <a:t>8 – 9 балл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сіз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бүркітсіз,сіз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үшін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білімнің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барлық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құпиясы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ашылды</a:t>
            </a:r>
            <a:endParaRPr lang="ru-RU" sz="3600" dirty="0" smtClean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lum bright="18000" contrast="-18000"/>
            <a:grayscl/>
            <a:extLst/>
          </a:blip>
          <a:srcRect l="60001" t="52380"/>
          <a:stretch>
            <a:fillRect/>
          </a:stretch>
        </p:blipFill>
        <p:spPr bwMode="auto">
          <a:xfrm>
            <a:off x="2514600" y="2193173"/>
            <a:ext cx="4200872" cy="319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2362200" y="5410200"/>
            <a:ext cx="4209255" cy="838200"/>
          </a:xfrm>
          <a:prstGeom prst="rect">
            <a:avLst/>
          </a:prstGeom>
          <a:extLst/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k-KZ" sz="3600" b="1" kern="10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Бүркіт</a:t>
            </a:r>
            <a:endParaRPr lang="ru-RU" sz="3600" b="1" kern="10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14486" t="23044" r="26324" b="153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46571" y="1428736"/>
            <a:ext cx="714464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Үйге тапсырма:</a:t>
            </a:r>
          </a:p>
          <a:p>
            <a:pPr algn="ctr"/>
            <a:r>
              <a:rPr lang="kk-KZ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 35.11 </a:t>
            </a:r>
            <a:r>
              <a:rPr lang="kk-KZ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35.15 (жұптарын)</a:t>
            </a:r>
          </a:p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0046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REMINDE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14750"/>
            <a:ext cx="2447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AG00319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962150"/>
            <a:ext cx="53292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WordArt 5"/>
          <p:cNvSpPr>
            <a:spLocks noChangeArrowheads="1" noChangeShapeType="1" noTextEdit="1"/>
          </p:cNvSpPr>
          <p:nvPr/>
        </p:nvSpPr>
        <p:spPr bwMode="auto">
          <a:xfrm>
            <a:off x="900113" y="836613"/>
            <a:ext cx="6408737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Сабақ аяқталды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Рахмет</a:t>
            </a:r>
          </a:p>
        </p:txBody>
      </p:sp>
      <p:pic>
        <p:nvPicPr>
          <p:cNvPr id="53253" name="Picture 4" descr="7L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4" descr="7L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650038"/>
            <a:ext cx="91440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416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89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и\Новая папка (4)\imagesJTKFTZ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4"/>
            <a:ext cx="9144000" cy="6853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8064896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i="1" u="sng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 algn="ctr"/>
            <a:endParaRPr lang="kk-KZ" sz="3200" b="1" i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Қысқаша көбейту формулаларын бүтін өрнектерді түрлендіруде және көпмүшелерді көбейтуде, оларды көбейткіштерге жіктеуде қолдана  білу бейімділігін қалыптастыру.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093296"/>
            <a:ext cx="39714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4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981200"/>
            <a:ext cx="8635698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solidFill>
                  <a:srgbClr val="FF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600" b="1" spc="50" dirty="0" err="1">
                <a:ln w="11430"/>
                <a:solidFill>
                  <a:srgbClr val="FF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9600" b="1" spc="50" dirty="0">
                <a:ln w="11430"/>
                <a:solidFill>
                  <a:srgbClr val="FF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spc="50" dirty="0" err="1">
                <a:ln w="11430"/>
                <a:solidFill>
                  <a:srgbClr val="FF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лебіз</a:t>
            </a:r>
            <a:r>
              <a:rPr lang="ru-RU" sz="9600" b="1" spc="50" dirty="0">
                <a:ln w="11430"/>
                <a:solidFill>
                  <a:srgbClr val="FF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defRPr/>
            </a:pPr>
            <a:r>
              <a:rPr lang="kk-KZ" sz="9600" b="1" spc="50" dirty="0">
                <a:ln w="11430"/>
                <a:solidFill>
                  <a:srgbClr val="FF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тренингі </a:t>
            </a:r>
            <a:endParaRPr lang="ru-RU" sz="9600" b="1" spc="50" dirty="0">
              <a:ln w="11430"/>
              <a:solidFill>
                <a:srgbClr val="FF00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7"/>
          <p:cNvSpPr>
            <a:spLocks noChangeArrowheads="1"/>
          </p:cNvSpPr>
          <p:nvPr/>
        </p:nvSpPr>
        <p:spPr bwMode="auto">
          <a:xfrm>
            <a:off x="0" y="7604125"/>
            <a:ext cx="234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600" b="1" i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1600" b="1" i="1">
              <a:solidFill>
                <a:srgbClr val="000000"/>
              </a:solidFill>
            </a:endParaRPr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5580063" y="4652963"/>
            <a:ext cx="604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057650" algn="l"/>
              </a:tabLst>
            </a:pPr>
            <a:r>
              <a:rPr lang="ru-RU" sz="1600" b="1" i="1">
                <a:solidFill>
                  <a:srgbClr val="000000"/>
                </a:solidFill>
                <a:cs typeface="Times New Roman" pitchFamily="18" charset="0"/>
              </a:rPr>
              <a:t>1 = 1</a:t>
            </a:r>
            <a:endParaRPr lang="ru-RU" sz="1600" b="1" i="1">
              <a:solidFill>
                <a:srgbClr val="000000"/>
              </a:solidFill>
            </a:endParaRPr>
          </a:p>
        </p:txBody>
      </p:sp>
      <p:graphicFrame>
        <p:nvGraphicFramePr>
          <p:cNvPr id="86062" name="Object 46"/>
          <p:cNvGraphicFramePr>
            <a:graphicFrameLocks noChangeAspect="1"/>
          </p:cNvGraphicFramePr>
          <p:nvPr/>
        </p:nvGraphicFramePr>
        <p:xfrm>
          <a:off x="5508625" y="3860800"/>
          <a:ext cx="6921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Equation" r:id="rId3" imgW="533160" imgH="228600" progId="">
                  <p:embed/>
                </p:oleObj>
              </mc:Choice>
              <mc:Fallback>
                <p:oleObj name="Equation" r:id="rId3" imgW="5331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860800"/>
                        <a:ext cx="692150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64" name="Picture 48" descr="7_5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16338"/>
            <a:ext cx="4824412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547813" y="1052513"/>
            <a:ext cx="6264275" cy="16557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Көтеріңкі көңіл күй</a:t>
            </a:r>
          </a:p>
        </p:txBody>
      </p:sp>
      <p:pic>
        <p:nvPicPr>
          <p:cNvPr id="1032" name="Picture 24" descr="звезды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868863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звезды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4188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4" descr="звезды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4" descr="звезды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813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4" descr="звезды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4" descr="звезды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89588"/>
            <a:ext cx="95091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29" descr="image9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4351">
            <a:off x="323850" y="404813"/>
            <a:ext cx="1168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8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5" grpId="0"/>
      <p:bldP spid="72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http://inmira.narod.ru/animac/an2/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0" y="0"/>
            <a:ext cx="8667751" cy="3429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Формула" r:id="rId4" imgW="0" imgH="0" progId="Equation.3">
                  <p:embed/>
                </p:oleObj>
              </mc:Choice>
              <mc:Fallback>
                <p:oleObj name="Формула" r:id="rId4" imgW="0" imgH="0" progId="Equation.3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7544" y="620688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Қысқаша көбейтудің қандай формулаларын білесіңдер?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Оларды неге қысқаша көбейту формулалары деп атайды?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14486" t="23044" r="26324" b="169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322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Қысқаша көбейту формуласы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857224" y="928670"/>
          <a:ext cx="7429552" cy="4929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Формула" r:id="rId4" imgW="1879560" imgH="1790640" progId="Equation.3">
                  <p:embed/>
                </p:oleObj>
              </mc:Choice>
              <mc:Fallback>
                <p:oleObj name="Формула" r:id="rId4" imgW="1879560" imgH="1790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928670"/>
                        <a:ext cx="7429552" cy="4929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47864" y="1124744"/>
            <a:ext cx="3429024" cy="714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714488"/>
            <a:ext cx="3429024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428868"/>
            <a:ext cx="3429024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143248"/>
            <a:ext cx="4857784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3857628"/>
            <a:ext cx="4857784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4572008"/>
            <a:ext cx="4643470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229200"/>
            <a:ext cx="4643470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>
            <a:off x="8172400" y="5805264"/>
            <a:ext cx="792088" cy="86409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5986931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467544" y="326411"/>
            <a:ext cx="7920880" cy="60016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топ         1деңгей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Көбейтуді орында: (а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3в)(а +3в)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Екі өрнектің қосындысының квадраты түрінде жаз: m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+ 2mn + n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деңгей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Көпмүше түрінде жаз:  а) (3m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+ 5n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ә) (3n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2m)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Амалдарды орындаңдар:  (5а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3 деңгей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Өрнекті ықшамдаңдар:   ( а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а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2)(а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+ 4)(а + 2).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топ.      1 деңгей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Көбейтуді орында: (а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8в)(а +8в)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Екі өрнектің қосындысының квадраты түрінде жаз: m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2mn + n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2 деңгей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Көпмүше түрінде жаз:  а) (4а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5в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ә) (6а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4в)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Амалдарды орындаңдар:  (х + 5)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3деңгей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Өрнекті ықшамдаңдар:   ( m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m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m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+1) - (m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- 1 )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3.топ. 1 деңгей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1.Көбейтуді орында: (х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4с)(х +4с)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2.Екі өрнектің қосындысының квадраты түрінде жаз: х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2х + 1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2деңгей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5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Көпмүше түрінде жаз:  а) (а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5в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ә) (в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6с)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5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Амалдарды орындаңдар:  (4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5х)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3деңгей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Өрнекті  ықшамдаңдар:   ( а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+ 3)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а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-3 а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+9)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kk-KZ" sz="16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chool22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09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k-KZ" sz="4000" b="1" dirty="0" smtClean="0"/>
              <a:t/>
            </a:r>
            <a:br>
              <a:rPr lang="kk-KZ" sz="4000" b="1" dirty="0" smtClean="0"/>
            </a:b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kk-K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1619672" y="980728"/>
            <a:ext cx="8229600" cy="5135563"/>
          </a:xfrm>
        </p:spPr>
        <p:txBody>
          <a:bodyPr/>
          <a:lstStyle/>
          <a:p>
            <a:pPr>
              <a:buFontTx/>
              <a:buNone/>
            </a:pPr>
            <a:r>
              <a:rPr lang="kk-KZ" dirty="0" smtClean="0">
                <a:solidFill>
                  <a:schemeClr val="tx2"/>
                </a:solidFill>
              </a:rPr>
              <a:t>    </a:t>
            </a:r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35.9</a:t>
            </a:r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(1,2,3), 35.10(1,2,3)</a:t>
            </a:r>
          </a:p>
          <a:p>
            <a:pPr>
              <a:buFontTx/>
              <a:buNone/>
            </a:pPr>
            <a:endParaRPr lang="kk-KZ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kk-KZ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kk-KZ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9" y="2500307"/>
            <a:ext cx="6286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723900" algn="l"/>
              </a:tabLst>
            </a:pPr>
            <a:r>
              <a:rPr lang="kk-KZ" sz="32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kk-KZ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kk-KZ" sz="3200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571612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723900" algn="l"/>
              </a:tabLst>
            </a:pPr>
            <a:r>
              <a:rPr lang="kk-KZ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Қатені тап:</a:t>
            </a: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723900" algn="l"/>
              </a:tabLst>
            </a:pPr>
            <a:r>
              <a:rPr lang="kk-KZ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dirty="0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611560" y="2636912"/>
          <a:ext cx="7358114" cy="2357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Формула" r:id="rId3" imgW="2755800" imgH="965160" progId="Equation.3">
                  <p:embed/>
                </p:oleObj>
              </mc:Choice>
              <mc:Fallback>
                <p:oleObj name="Формула" r:id="rId3" imgW="2755800" imgH="965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636912"/>
                        <a:ext cx="7358114" cy="2357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883</TotalTime>
  <Words>681</Words>
  <Application>Microsoft Office PowerPoint</Application>
  <PresentationFormat>Экран (4:3)</PresentationFormat>
  <Paragraphs>109</Paragraphs>
  <Slides>19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Поток</vt:lpstr>
      <vt:lpstr>Тема Office</vt:lpstr>
      <vt:lpstr>1_Тема Office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   Оқулықпен жұмыс</vt:lpstr>
      <vt:lpstr>Презентация PowerPoint</vt:lpstr>
      <vt:lpstr>Презентация PowerPoint</vt:lpstr>
      <vt:lpstr>Презентация PowerPoint</vt:lpstr>
      <vt:lpstr>7.“Алгебралық мозайка”</vt:lpstr>
      <vt:lpstr>Презентация PowerPoint</vt:lpstr>
      <vt:lpstr>   «Мен қандай құспын?»</vt:lpstr>
      <vt:lpstr>  3 – 5 балл –сіз торғайсыз,білімді бір дәннен жинайсыз</vt:lpstr>
      <vt:lpstr>  6 – 7 балл – сіз бұлбұлсыз,өз біліміңізді басқаларға бересіз</vt:lpstr>
      <vt:lpstr> . 8 – 9 балл – сіз бүркітсіз,сіз үшін білімнің барлық құпиясы ашылды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 Р Л А Н</dc:creator>
  <cp:lastModifiedBy>User</cp:lastModifiedBy>
  <cp:revision>92</cp:revision>
  <dcterms:created xsi:type="dcterms:W3CDTF">2013-01-12T15:40:58Z</dcterms:created>
  <dcterms:modified xsi:type="dcterms:W3CDTF">2019-02-11T06:22:43Z</dcterms:modified>
</cp:coreProperties>
</file>